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2" r:id="rId2"/>
    <p:sldId id="298" r:id="rId3"/>
    <p:sldId id="321" r:id="rId4"/>
    <p:sldId id="269" r:id="rId5"/>
    <p:sldId id="330" r:id="rId6"/>
    <p:sldId id="327" r:id="rId7"/>
    <p:sldId id="331" r:id="rId8"/>
    <p:sldId id="332" r:id="rId9"/>
    <p:sldId id="328" r:id="rId10"/>
    <p:sldId id="333" r:id="rId11"/>
    <p:sldId id="326" r:id="rId12"/>
    <p:sldId id="334" r:id="rId13"/>
    <p:sldId id="329" r:id="rId14"/>
    <p:sldId id="32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A4BA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868E2-021D-5D48-A48D-270E824E19C6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BEEB-AF33-0A4B-9D58-4C0C01E3D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4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FB1FB045-C7C9-A249-A41D-1C584B86A79F}" type="datetimeFigureOut">
              <a:rPr lang="ru-RU"/>
              <a:pPr/>
              <a:t>27.07.17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2AF138-8512-D944-B4D0-48E3DAB4A9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581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CCC1AA3-7543-0641-BA25-164D5C14C6BC}" type="slidenum">
              <a:rPr kumimoji="0" lang="ru-RU" sz="1200">
                <a:latin typeface="Times New Roman" charset="0"/>
              </a:rPr>
              <a:pPr/>
              <a:t>3</a:t>
            </a:fld>
            <a:endParaRPr kumimoji="0" lang="ru-RU" sz="1200">
              <a:latin typeface="Times New Roman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kumimoji="0"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en-US">
              <a:latin typeface="Times New Roman" charset="0"/>
            </a:endParaRPr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2E0D053-BDED-DE45-876E-E1D38B74613C}" type="slidenum">
              <a:rPr kumimoji="0" lang="ru-RU" sz="1200">
                <a:latin typeface="Times New Roman" charset="0"/>
              </a:rPr>
              <a:pPr/>
              <a:t>14</a:t>
            </a:fld>
            <a:endParaRPr kumimoji="0" lang="ru-RU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4DE791-3AC6-1447-9688-92EABF44CB6A}" type="datetime1">
              <a:rPr lang="ru-RU" smtClean="0"/>
              <a:t>27.07.17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761B1-9555-D243-987E-B8AE6869D2D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BCAAA5-DF0B-8B4D-A6E0-580C98D2E65D}" type="datetime1">
              <a:rPr lang="ru-RU" smtClean="0"/>
              <a:t>27.07.17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A2075-FF8E-8844-B492-C848A73CAAA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8B3B9C-BAC0-A140-B28F-4440AFBB1CA8}" type="datetime1">
              <a:rPr lang="ru-RU" smtClean="0"/>
              <a:t>27.07.17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5E66A-1E4C-A64E-A91B-F0ED15358C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801AF9-C9DC-284B-B861-215FD12302AE}" type="datetime1">
              <a:rPr lang="ru-RU" smtClean="0"/>
              <a:t>27.07.17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6B872-9153-BC4A-9A85-A5837D4C6D2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57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BB5DB-E3D0-994B-86B1-4C409BC6F976}" type="datetime1">
              <a:rPr lang="ru-RU" smtClean="0"/>
              <a:t>27.07.17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31A80-CA60-1B47-A9F3-51D72E2AFE7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9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9E06E6-C40B-B543-9AA4-4B91F13F04F6}" type="datetime1">
              <a:rPr lang="ru-RU" smtClean="0"/>
              <a:t>27.07.17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195BA-9108-314C-AA66-8C4B7CC481D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91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10B54-98E8-AD43-A94B-107D89B0BF89}" type="datetime1">
              <a:rPr lang="ru-RU" smtClean="0"/>
              <a:t>27.07.17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8790B-963E-3747-92CF-49B2C9169B8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587072-DBF3-AB47-9114-B88A57A59B93}" type="datetime1">
              <a:rPr lang="ru-RU" smtClean="0"/>
              <a:t>27.07.17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B3233-8032-7342-AF17-18E0042B353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6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60FB5-EA2D-624C-AD99-ACC28D6DB22B}" type="datetime1">
              <a:rPr lang="ru-RU" smtClean="0"/>
              <a:t>27.07.17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9E495-E727-7C41-B766-9F710608243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48DF0-B7CB-924B-ACED-ED40BD5D9399}" type="datetime1">
              <a:rPr lang="ru-RU" smtClean="0"/>
              <a:t>27.07.17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02B21-FBEB-FA4D-9E4E-B8BA416F70B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E3980E-AB57-2742-8EB6-D8AA3528BC9F}" type="datetime1">
              <a:rPr lang="ru-RU" smtClean="0"/>
              <a:t>27.07.17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A448B-1272-FD47-BE66-F5FBC6B665F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96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69FCD68-365F-2749-8934-EBA76686A754}" type="datetime1">
              <a:rPr lang="ru-RU" smtClean="0"/>
              <a:t>27.07.17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8241638-D252-7546-A8B3-0ACB520E37A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lib.net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cv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500313"/>
            <a:ext cx="52863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Содержимое 2"/>
          <p:cNvSpPr>
            <a:spLocks noGrp="1"/>
          </p:cNvSpPr>
          <p:nvPr>
            <p:ph idx="1"/>
          </p:nvPr>
        </p:nvSpPr>
        <p:spPr>
          <a:xfrm>
            <a:off x="755650" y="1628775"/>
            <a:ext cx="6686550" cy="3168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Одна задача – один алгоритм  (универсальность)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Много данных (память)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Много вычислений (скорость)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Важно хорошо обучить (выборки)</a:t>
            </a:r>
          </a:p>
          <a:p>
            <a:pPr eaLnBrk="1" hangingPunct="1">
              <a:lnSpc>
                <a:spcPct val="150000"/>
              </a:lnSpc>
            </a:pPr>
            <a:endParaRPr kumimoji="0" lang="ru-RU" sz="2000" dirty="0" smtClean="0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600" b="1" dirty="0" smtClean="0">
                <a:solidFill>
                  <a:srgbClr val="0070C0"/>
                </a:solidFill>
                <a:latin typeface="Calibri" charset="0"/>
              </a:rPr>
              <a:t>Особенности</a:t>
            </a:r>
            <a:endParaRPr lang="ru-RU" sz="36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3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Содержимое 2"/>
          <p:cNvSpPr>
            <a:spLocks noGrp="1"/>
          </p:cNvSpPr>
          <p:nvPr>
            <p:ph idx="1"/>
          </p:nvPr>
        </p:nvSpPr>
        <p:spPr>
          <a:xfrm>
            <a:off x="755650" y="1628775"/>
            <a:ext cx="6686550" cy="3168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Известный пример про защиту самолетов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Информацию можно получить из отсутствия информации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Кубик </a:t>
            </a:r>
            <a:r>
              <a:rPr kumimoji="0" lang="en-US" sz="2400" dirty="0" smtClean="0">
                <a:solidFill>
                  <a:srgbClr val="595959"/>
                </a:solidFill>
                <a:latin typeface="Calibri" charset="0"/>
              </a:rPr>
              <a:t>vs </a:t>
            </a: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Цилиндр</a:t>
            </a:r>
            <a:endParaRPr kumimoji="0" lang="ru-RU" sz="2400" dirty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150000"/>
              </a:lnSpc>
            </a:pPr>
            <a:endParaRPr kumimoji="0" lang="en-US" sz="2000" dirty="0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600" b="1" dirty="0" smtClean="0">
                <a:solidFill>
                  <a:srgbClr val="0070C0"/>
                </a:solidFill>
                <a:latin typeface="Calibri" charset="0"/>
              </a:rPr>
              <a:t>Трюки</a:t>
            </a:r>
            <a:endParaRPr lang="ru-RU" sz="36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Содержимое 2"/>
          <p:cNvSpPr>
            <a:spLocks noGrp="1"/>
          </p:cNvSpPr>
          <p:nvPr>
            <p:ph idx="1"/>
          </p:nvPr>
        </p:nvSpPr>
        <p:spPr>
          <a:xfrm>
            <a:off x="683568" y="1124744"/>
            <a:ext cx="3528318" cy="122416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Точки это главное</a:t>
            </a:r>
            <a:endParaRPr kumimoji="0" lang="ru-RU" sz="2400" dirty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150000"/>
              </a:lnSpc>
            </a:pPr>
            <a:endParaRPr kumimoji="0" lang="en-US" sz="2000" dirty="0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600" b="1" dirty="0" smtClean="0">
                <a:solidFill>
                  <a:srgbClr val="0070C0"/>
                </a:solidFill>
                <a:latin typeface="Calibri" charset="0"/>
              </a:rPr>
              <a:t>Трюки</a:t>
            </a:r>
            <a:endParaRPr lang="ru-RU" sz="36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11861"/>
            <a:ext cx="2448272" cy="41764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63788"/>
            <a:ext cx="363930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Содержимое 2"/>
          <p:cNvSpPr>
            <a:spLocks noGrp="1"/>
          </p:cNvSpPr>
          <p:nvPr>
            <p:ph idx="1"/>
          </p:nvPr>
        </p:nvSpPr>
        <p:spPr>
          <a:xfrm>
            <a:off x="755650" y="1628775"/>
            <a:ext cx="6686550" cy="3168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en-US" sz="2000" dirty="0">
                <a:solidFill>
                  <a:srgbClr val="595959"/>
                </a:solidFill>
                <a:latin typeface="Calibri" charset="0"/>
                <a:hlinkClick r:id="rId2"/>
              </a:rPr>
              <a:t>http://opencv.org</a:t>
            </a:r>
            <a:r>
              <a:rPr kumimoji="0" lang="en-US" sz="2000" dirty="0" smtClean="0">
                <a:solidFill>
                  <a:srgbClr val="595959"/>
                </a:solidFill>
                <a:latin typeface="Calibri" charset="0"/>
                <a:hlinkClick r:id="rId2"/>
              </a:rPr>
              <a:t>/</a:t>
            </a:r>
            <a:endParaRPr kumimoji="0" lang="en-US" sz="2000" dirty="0" smtClean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sz="2000" dirty="0">
                <a:solidFill>
                  <a:srgbClr val="595959"/>
                </a:solidFill>
                <a:latin typeface="Calibri" charset="0"/>
                <a:hlinkClick r:id="rId3"/>
              </a:rPr>
              <a:t>http://dlib.net</a:t>
            </a:r>
            <a:r>
              <a:rPr kumimoji="0" lang="en-US" sz="2000" dirty="0" smtClean="0">
                <a:solidFill>
                  <a:srgbClr val="595959"/>
                </a:solidFill>
                <a:latin typeface="Calibri" charset="0"/>
                <a:hlinkClick r:id="rId3"/>
              </a:rPr>
              <a:t>/</a:t>
            </a:r>
            <a:endParaRPr kumimoji="0" lang="en-US" sz="2000" dirty="0" smtClean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sz="2000" dirty="0" smtClean="0">
                <a:solidFill>
                  <a:srgbClr val="595959"/>
                </a:solidFill>
                <a:latin typeface="Calibri" charset="0"/>
              </a:rPr>
              <a:t>Google.com </a:t>
            </a:r>
            <a:endParaRPr kumimoji="0" lang="ru-RU" sz="2000" dirty="0" smtClean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150000"/>
              </a:lnSpc>
            </a:pPr>
            <a:endParaRPr kumimoji="0" lang="en-US" sz="2000" dirty="0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300" b="1" dirty="0" smtClean="0">
                <a:solidFill>
                  <a:srgbClr val="0070C0"/>
                </a:solidFill>
                <a:latin typeface="Calibri" charset="0"/>
              </a:rPr>
              <a:t>Что почитать</a:t>
            </a:r>
            <a:endParaRPr lang="ru-RU" sz="33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772816"/>
            <a:ext cx="4806280" cy="40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2"/>
          <p:cNvSpPr txBox="1">
            <a:spLocks noChangeArrowheads="1"/>
          </p:cNvSpPr>
          <p:nvPr/>
        </p:nvSpPr>
        <p:spPr bwMode="auto">
          <a:xfrm>
            <a:off x="684213" y="2379663"/>
            <a:ext cx="7739062" cy="904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Font typeface="Times New Roman" charset="0"/>
              <a:buNone/>
            </a:pPr>
            <a:r>
              <a:rPr kumimoji="0" lang="ru-RU" sz="4800" dirty="0">
                <a:solidFill>
                  <a:srgbClr val="0070C0"/>
                </a:solidFill>
                <a:latin typeface="Calibri" charset="0"/>
                <a:cs typeface="Calibri" charset="0"/>
              </a:rPr>
              <a:t>Спасибо за внимание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981075"/>
            <a:ext cx="29305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716016" y="3933056"/>
            <a:ext cx="4032448" cy="260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Times New Roman" charset="0"/>
              <a:buNone/>
            </a:pPr>
            <a:r>
              <a:rPr kumimoji="0" lang="ru-RU" b="1" dirty="0">
                <a:solidFill>
                  <a:srgbClr val="7F7F7F"/>
                </a:solidFill>
                <a:latin typeface="Calibri" charset="0"/>
                <a:cs typeface="Calibri" charset="0"/>
              </a:rPr>
              <a:t>Дмитрий </a:t>
            </a:r>
            <a:r>
              <a:rPr kumimoji="0" lang="ru-RU" b="1" dirty="0" err="1">
                <a:solidFill>
                  <a:srgbClr val="7F7F7F"/>
                </a:solidFill>
                <a:latin typeface="Calibri" charset="0"/>
                <a:cs typeface="Calibri" charset="0"/>
              </a:rPr>
              <a:t>Цымбал</a:t>
            </a:r>
            <a:endParaRPr kumimoji="0" lang="ru-RU" b="1" dirty="0">
              <a:solidFill>
                <a:srgbClr val="7F7F7F"/>
              </a:solidFill>
              <a:latin typeface="Calibri" charset="0"/>
              <a:cs typeface="Calibri" charset="0"/>
            </a:endParaRPr>
          </a:p>
          <a:p>
            <a:pPr>
              <a:buFont typeface="Times New Roman" charset="0"/>
              <a:buNone/>
            </a:pPr>
            <a:r>
              <a:rPr kumimoji="0" lang="en-US" dirty="0" smtClean="0">
                <a:solidFill>
                  <a:srgbClr val="7F7F7F"/>
                </a:solidFill>
                <a:latin typeface="Calibri" charset="0"/>
                <a:cs typeface="Calibri" charset="0"/>
              </a:rPr>
              <a:t>CEO</a:t>
            </a:r>
            <a:r>
              <a:rPr kumimoji="0" lang="ru-RU" dirty="0" smtClean="0">
                <a:solidFill>
                  <a:srgbClr val="7F7F7F"/>
                </a:solidFill>
                <a:latin typeface="Calibri" charset="0"/>
                <a:cs typeface="Calibri" charset="0"/>
              </a:rPr>
              <a:t> </a:t>
            </a:r>
            <a:r>
              <a:rPr kumimoji="0" lang="en-US" dirty="0" smtClean="0">
                <a:solidFill>
                  <a:srgbClr val="7F7F7F"/>
                </a:solidFill>
                <a:latin typeface="Calibri" charset="0"/>
                <a:cs typeface="Calibri" charset="0"/>
              </a:rPr>
              <a:t>Antares Software</a:t>
            </a:r>
            <a:endParaRPr kumimoji="0" lang="en-US" dirty="0">
              <a:solidFill>
                <a:srgbClr val="7F7F7F"/>
              </a:solidFill>
              <a:latin typeface="Calibri" charset="0"/>
              <a:cs typeface="Calibri" charset="0"/>
            </a:endParaRPr>
          </a:p>
          <a:p>
            <a:pPr>
              <a:buFont typeface="Times New Roman" charset="0"/>
              <a:buNone/>
            </a:pPr>
            <a:r>
              <a:rPr kumimoji="0" lang="ru-RU" dirty="0">
                <a:solidFill>
                  <a:srgbClr val="7F7F7F"/>
                </a:solidFill>
                <a:latin typeface="Calibri" charset="0"/>
                <a:cs typeface="Calibri" charset="0"/>
              </a:rPr>
              <a:t>Великий Новгород</a:t>
            </a:r>
          </a:p>
          <a:p>
            <a:pPr>
              <a:buFont typeface="Times New Roman" charset="0"/>
              <a:buNone/>
            </a:pPr>
            <a:endParaRPr kumimoji="0" lang="en-US" dirty="0">
              <a:solidFill>
                <a:srgbClr val="7F7F7F"/>
              </a:solidFill>
              <a:latin typeface="Calibri" charset="0"/>
              <a:cs typeface="Calibri" charset="0"/>
            </a:endParaRPr>
          </a:p>
          <a:p>
            <a:pPr>
              <a:buFont typeface="Times New Roman" charset="0"/>
              <a:buNone/>
            </a:pPr>
            <a:r>
              <a:rPr kumimoji="0" lang="ru-RU" dirty="0">
                <a:solidFill>
                  <a:srgbClr val="7F7F7F"/>
                </a:solidFill>
                <a:latin typeface="Calibri" charset="0"/>
                <a:cs typeface="Calibri" charset="0"/>
              </a:rPr>
              <a:t>+7 921 730 40</a:t>
            </a:r>
            <a:r>
              <a:rPr kumimoji="0" lang="en-US" dirty="0">
                <a:solidFill>
                  <a:srgbClr val="7F7F7F"/>
                </a:solidFill>
                <a:latin typeface="Calibri" charset="0"/>
                <a:cs typeface="Calibri" charset="0"/>
              </a:rPr>
              <a:t> </a:t>
            </a:r>
            <a:r>
              <a:rPr kumimoji="0" lang="ru-RU" dirty="0">
                <a:solidFill>
                  <a:srgbClr val="7F7F7F"/>
                </a:solidFill>
                <a:latin typeface="Calibri" charset="0"/>
                <a:cs typeface="Calibri" charset="0"/>
              </a:rPr>
              <a:t>95</a:t>
            </a:r>
          </a:p>
          <a:p>
            <a:pPr>
              <a:buFont typeface="Times New Roman" charset="0"/>
              <a:buNone/>
            </a:pPr>
            <a:r>
              <a:rPr kumimoji="0" lang="en-US" dirty="0">
                <a:solidFill>
                  <a:srgbClr val="7F7F7F"/>
                </a:solidFill>
                <a:latin typeface="Calibri" charset="0"/>
                <a:cs typeface="Calibri" charset="0"/>
              </a:rPr>
              <a:t>Skype: </a:t>
            </a:r>
            <a:r>
              <a:rPr kumimoji="0" lang="en-US" dirty="0" err="1">
                <a:solidFill>
                  <a:srgbClr val="7F7F7F"/>
                </a:solidFill>
                <a:latin typeface="Calibri" charset="0"/>
                <a:cs typeface="Calibri" charset="0"/>
              </a:rPr>
              <a:t>Dmitry.Tsymbal</a:t>
            </a:r>
            <a:endParaRPr kumimoji="0" lang="ru-RU" dirty="0">
              <a:solidFill>
                <a:srgbClr val="7F7F7F"/>
              </a:solidFill>
              <a:latin typeface="Calibri" charset="0"/>
              <a:cs typeface="Calibri" charset="0"/>
            </a:endParaRPr>
          </a:p>
          <a:p>
            <a:pPr>
              <a:buFont typeface="Times New Roman" charset="0"/>
              <a:buNone/>
            </a:pPr>
            <a:r>
              <a:rPr kumimoji="0" lang="en-US" sz="2000" dirty="0" err="1">
                <a:solidFill>
                  <a:srgbClr val="7F7F7F"/>
                </a:solidFill>
                <a:latin typeface="Calibri" charset="0"/>
                <a:cs typeface="Calibri" charset="0"/>
              </a:rPr>
              <a:t>Dmitry.Tsymbal</a:t>
            </a:r>
            <a:r>
              <a:rPr kumimoji="0" lang="fr-FR" sz="2000" dirty="0">
                <a:solidFill>
                  <a:srgbClr val="7F7F7F"/>
                </a:solidFill>
                <a:latin typeface="Calibri" charset="0"/>
                <a:cs typeface="Calibri" charset="0"/>
              </a:rPr>
              <a:t>@</a:t>
            </a:r>
            <a:r>
              <a:rPr kumimoji="0" lang="fr-FR" sz="2000" dirty="0" err="1">
                <a:solidFill>
                  <a:srgbClr val="7F7F7F"/>
                </a:solidFill>
                <a:latin typeface="Calibri" charset="0"/>
                <a:cs typeface="Calibri" charset="0"/>
              </a:rPr>
              <a:t>antares-software.ru</a:t>
            </a:r>
            <a:r>
              <a:rPr kumimoji="0" lang="ru-RU" sz="2000" dirty="0">
                <a:solidFill>
                  <a:srgbClr val="7F7F7F"/>
                </a:solidFill>
                <a:latin typeface="Calibri" charset="0"/>
                <a:cs typeface="Calibri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 txBox="1">
            <a:spLocks/>
          </p:cNvSpPr>
          <p:nvPr/>
        </p:nvSpPr>
        <p:spPr bwMode="auto">
          <a:xfrm>
            <a:off x="971550" y="1916113"/>
            <a:ext cx="721518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kumimoji="0" lang="ru-RU" sz="5400" b="1" dirty="0" smtClean="0">
                <a:solidFill>
                  <a:srgbClr val="0084D1"/>
                </a:solidFill>
                <a:latin typeface="Calibri" charset="0"/>
              </a:rPr>
              <a:t>Компьютерное зрение за 30 минут </a:t>
            </a:r>
            <a:endParaRPr kumimoji="0" lang="en-US" sz="5400" b="1" dirty="0">
              <a:solidFill>
                <a:srgbClr val="0084D1"/>
              </a:solidFill>
              <a:latin typeface="Calibri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Прямоугольник 6"/>
          <p:cNvSpPr>
            <a:spLocks noChangeArrowheads="1"/>
          </p:cNvSpPr>
          <p:nvPr/>
        </p:nvSpPr>
        <p:spPr bwMode="auto">
          <a:xfrm>
            <a:off x="1547813" y="4652963"/>
            <a:ext cx="6000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rgbClr val="A6A6A6"/>
                </a:solidFill>
                <a:latin typeface="Calibri" charset="0"/>
              </a:rPr>
              <a:t>Таллин, 27 июля 2017</a:t>
            </a:r>
            <a:endParaRPr lang="ru-RU" b="1" dirty="0">
              <a:solidFill>
                <a:srgbClr val="A6A6A6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600" b="1" dirty="0" smtClean="0">
                <a:solidFill>
                  <a:srgbClr val="0070C0"/>
                </a:solidFill>
                <a:latin typeface="Calibri" charset="0"/>
              </a:rPr>
              <a:t>Спикер: Дмитрий </a:t>
            </a:r>
            <a:r>
              <a:rPr lang="ru-RU" sz="3600" b="1" dirty="0" err="1" smtClean="0">
                <a:solidFill>
                  <a:srgbClr val="0070C0"/>
                </a:solidFill>
                <a:latin typeface="Calibri" charset="0"/>
              </a:rPr>
              <a:t>Цымбал</a:t>
            </a:r>
            <a:endParaRPr lang="ru-RU" sz="36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714374" y="1628775"/>
            <a:ext cx="428967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</a:tabLs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ru-RU" dirty="0" smtClean="0">
                <a:solidFill>
                  <a:srgbClr val="7F7F7F"/>
                </a:solidFill>
                <a:latin typeface="Calibri" charset="0"/>
              </a:rPr>
              <a:t>Широко известная личность в узких кругах</a:t>
            </a:r>
          </a:p>
          <a:p>
            <a:endParaRPr kumimoji="0" lang="ru-RU" sz="2000" dirty="0" smtClean="0">
              <a:solidFill>
                <a:srgbClr val="7F7F7F"/>
              </a:solidFill>
              <a:latin typeface="Calibri" charset="0"/>
            </a:endParaRPr>
          </a:p>
          <a:p>
            <a:r>
              <a:rPr kumimoji="0" lang="ru-RU" dirty="0" smtClean="0">
                <a:solidFill>
                  <a:srgbClr val="7F7F7F"/>
                </a:solidFill>
                <a:latin typeface="Calibri" charset="0"/>
              </a:rPr>
              <a:t>Образование инженер-программист</a:t>
            </a:r>
          </a:p>
          <a:p>
            <a:r>
              <a:rPr kumimoji="0" lang="ru-RU" dirty="0" smtClean="0">
                <a:solidFill>
                  <a:srgbClr val="7F7F7F"/>
                </a:solidFill>
                <a:latin typeface="Calibri" charset="0"/>
              </a:rPr>
              <a:t>Доцент </a:t>
            </a:r>
            <a:r>
              <a:rPr kumimoji="0" lang="ru-RU" dirty="0" err="1" smtClean="0">
                <a:solidFill>
                  <a:srgbClr val="7F7F7F"/>
                </a:solidFill>
                <a:latin typeface="Calibri" charset="0"/>
              </a:rPr>
              <a:t>НовГУ</a:t>
            </a:r>
            <a:endParaRPr kumimoji="0" lang="ru-RU" dirty="0" smtClean="0">
              <a:solidFill>
                <a:srgbClr val="7F7F7F"/>
              </a:solidFill>
              <a:latin typeface="Calibri" charset="0"/>
            </a:endParaRPr>
          </a:p>
          <a:p>
            <a:r>
              <a:rPr kumimoji="0" lang="ru-RU" dirty="0" smtClean="0">
                <a:solidFill>
                  <a:srgbClr val="7F7F7F"/>
                </a:solidFill>
                <a:latin typeface="Calibri" charset="0"/>
              </a:rPr>
              <a:t>К.т.н. </a:t>
            </a:r>
          </a:p>
          <a:p>
            <a:endParaRPr kumimoji="0" lang="ru-RU" sz="2000" dirty="0" smtClean="0">
              <a:solidFill>
                <a:srgbClr val="7F7F7F"/>
              </a:solidFill>
              <a:latin typeface="Calibri" charset="0"/>
            </a:endParaRPr>
          </a:p>
          <a:p>
            <a:r>
              <a:rPr kumimoji="0" lang="ru-RU" dirty="0" smtClean="0">
                <a:solidFill>
                  <a:srgbClr val="7F7F7F"/>
                </a:solidFill>
                <a:latin typeface="Calibri" charset="0"/>
              </a:rPr>
              <a:t>Основатель и директор группы компаний </a:t>
            </a:r>
            <a:r>
              <a:rPr kumimoji="0" lang="en-US" dirty="0" smtClean="0">
                <a:solidFill>
                  <a:srgbClr val="7F7F7F"/>
                </a:solidFill>
                <a:latin typeface="Calibri" charset="0"/>
              </a:rPr>
              <a:t>Antares Software</a:t>
            </a:r>
            <a:r>
              <a:rPr kumimoji="0" lang="ru-RU" dirty="0" smtClean="0">
                <a:solidFill>
                  <a:srgbClr val="7F7F7F"/>
                </a:solidFill>
                <a:latin typeface="Calibri" charset="0"/>
              </a:rPr>
              <a:t> с 2000 года</a:t>
            </a:r>
            <a:endParaRPr kumimoji="0" lang="en-US" dirty="0" smtClean="0">
              <a:solidFill>
                <a:srgbClr val="7F7F7F"/>
              </a:solidFill>
              <a:latin typeface="Calibri" charset="0"/>
            </a:endParaRPr>
          </a:p>
          <a:p>
            <a:endParaRPr kumimoji="0" lang="en-US" sz="2000" dirty="0">
              <a:solidFill>
                <a:srgbClr val="7F7F7F"/>
              </a:solidFill>
              <a:latin typeface="Calibri" charset="0"/>
            </a:endParaRPr>
          </a:p>
          <a:p>
            <a:endParaRPr kumimoji="0" lang="ru-RU" sz="2000" dirty="0">
              <a:solidFill>
                <a:srgbClr val="7F7F7F"/>
              </a:solidFill>
              <a:latin typeface="Calibri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Изображение 3" descr="DT_lightversion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601788"/>
            <a:ext cx="3071813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Содержимое 2"/>
          <p:cNvSpPr>
            <a:spLocks noGrp="1"/>
          </p:cNvSpPr>
          <p:nvPr>
            <p:ph idx="1"/>
          </p:nvPr>
        </p:nvSpPr>
        <p:spPr>
          <a:xfrm>
            <a:off x="798209" y="1484784"/>
            <a:ext cx="3744342" cy="3168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История про суслика</a:t>
            </a:r>
            <a:endParaRPr kumimoji="0" lang="en-US" sz="2400" dirty="0" smtClean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Классическое задание </a:t>
            </a:r>
            <a:r>
              <a:rPr kumimoji="0" lang="ru-RU" sz="2400" dirty="0" err="1" smtClean="0">
                <a:solidFill>
                  <a:srgbClr val="595959"/>
                </a:solidFill>
                <a:latin typeface="Calibri" charset="0"/>
              </a:rPr>
              <a:t>Марвина</a:t>
            </a: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 Минского 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Нельзя объять необъятное (с)</a:t>
            </a:r>
            <a:endParaRPr kumimoji="0" lang="en-US" sz="2400" dirty="0" smtClean="0">
              <a:solidFill>
                <a:srgbClr val="595959"/>
              </a:solidFill>
              <a:latin typeface="Calibri" charset="0"/>
            </a:endParaRPr>
          </a:p>
          <a:p>
            <a:pPr eaLnBrk="1" hangingPunct="1">
              <a:lnSpc>
                <a:spcPct val="150000"/>
              </a:lnSpc>
            </a:pPr>
            <a:endParaRPr kumimoji="0" lang="en-US" sz="2000" dirty="0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600" b="1" dirty="0" smtClean="0">
                <a:solidFill>
                  <a:srgbClr val="0070C0"/>
                </a:solidFill>
                <a:latin typeface="Calibri" charset="0"/>
              </a:rPr>
              <a:t>Компьютерное зрение – </a:t>
            </a:r>
            <a:r>
              <a:rPr lang="en-US" sz="3600" b="1" dirty="0" smtClean="0">
                <a:solidFill>
                  <a:srgbClr val="0070C0"/>
                </a:solidFill>
                <a:latin typeface="Calibri" charset="0"/>
              </a:rPr>
              <a:t>WTF??</a:t>
            </a:r>
            <a:endParaRPr lang="ru-RU" sz="36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72815"/>
            <a:ext cx="2858590" cy="4294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Содержимое 2"/>
          <p:cNvSpPr>
            <a:spLocks noGrp="1"/>
          </p:cNvSpPr>
          <p:nvPr>
            <p:ph idx="1"/>
          </p:nvPr>
        </p:nvSpPr>
        <p:spPr>
          <a:xfrm>
            <a:off x="755650" y="1628775"/>
            <a:ext cx="6686550" cy="3168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Математика (статистика, производные…)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Геометрия (стереометрия, аналитическая)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Физика (свет)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Биология 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Обработка сигналов</a:t>
            </a:r>
          </a:p>
          <a:p>
            <a:pPr eaLnBrk="1" hangingPunct="1">
              <a:lnSpc>
                <a:spcPct val="150000"/>
              </a:lnSpc>
            </a:pPr>
            <a:endParaRPr kumimoji="0" lang="en-US" sz="2000" dirty="0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600" b="1" dirty="0" smtClean="0">
                <a:solidFill>
                  <a:srgbClr val="0070C0"/>
                </a:solidFill>
                <a:latin typeface="Calibri" charset="0"/>
              </a:rPr>
              <a:t>Смежные дисциплины</a:t>
            </a:r>
            <a:endParaRPr lang="ru-RU" sz="36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Содержимое 2"/>
          <p:cNvSpPr>
            <a:spLocks noGrp="1"/>
          </p:cNvSpPr>
          <p:nvPr>
            <p:ph idx="1"/>
          </p:nvPr>
        </p:nvSpPr>
        <p:spPr>
          <a:xfrm>
            <a:off x="755650" y="1628775"/>
            <a:ext cx="6686550" cy="3168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Нахождение точек/областей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Извлечение признаков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Комбинирование признаков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Классификация </a:t>
            </a:r>
            <a:endParaRPr kumimoji="0" lang="en-US" sz="2400" dirty="0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600" b="1" dirty="0" smtClean="0">
                <a:solidFill>
                  <a:srgbClr val="0070C0"/>
                </a:solidFill>
                <a:latin typeface="Calibri" charset="0"/>
              </a:rPr>
              <a:t>Архитектура систем  КЗ</a:t>
            </a:r>
            <a:endParaRPr lang="ru-RU" sz="36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Содержимое 2"/>
          <p:cNvSpPr>
            <a:spLocks noGrp="1"/>
          </p:cNvSpPr>
          <p:nvPr>
            <p:ph idx="1"/>
          </p:nvPr>
        </p:nvSpPr>
        <p:spPr>
          <a:xfrm>
            <a:off x="755650" y="1628775"/>
            <a:ext cx="6686550" cy="31686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Выделение ключевых точек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Триангуляция</a:t>
            </a:r>
          </a:p>
          <a:p>
            <a:pPr eaLnBrk="1" hangingPunct="1">
              <a:lnSpc>
                <a:spcPct val="150000"/>
              </a:lnSpc>
            </a:pPr>
            <a:r>
              <a:rPr kumimoji="0" lang="ru-RU" sz="2400" dirty="0" err="1" smtClean="0">
                <a:solidFill>
                  <a:srgbClr val="595959"/>
                </a:solidFill>
                <a:latin typeface="Calibri" charset="0"/>
              </a:rPr>
              <a:t>Афинные</a:t>
            </a: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 преобразования </a:t>
            </a:r>
          </a:p>
          <a:p>
            <a:pPr eaLnBrk="1" hangingPunct="1">
              <a:lnSpc>
                <a:spcPct val="150000"/>
              </a:lnSpc>
            </a:pPr>
            <a:endParaRPr kumimoji="0" lang="en-US" sz="2000" dirty="0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600" b="1" dirty="0" smtClean="0">
                <a:solidFill>
                  <a:srgbClr val="0070C0"/>
                </a:solidFill>
                <a:latin typeface="Calibri" charset="0"/>
              </a:rPr>
              <a:t>Алгоритм обмена лиц</a:t>
            </a:r>
            <a:endParaRPr lang="ru-RU" sz="36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16050"/>
            <a:ext cx="365187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Содержимое 2"/>
          <p:cNvSpPr>
            <a:spLocks noGrp="1"/>
          </p:cNvSpPr>
          <p:nvPr>
            <p:ph idx="1"/>
          </p:nvPr>
        </p:nvSpPr>
        <p:spPr>
          <a:xfrm>
            <a:off x="946987" y="1340768"/>
            <a:ext cx="4320480" cy="8641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ru-RU" sz="2400" dirty="0" smtClean="0">
                <a:solidFill>
                  <a:srgbClr val="595959"/>
                </a:solidFill>
                <a:latin typeface="Calibri" charset="0"/>
              </a:rPr>
              <a:t>Заранее размеченные герои</a:t>
            </a:r>
          </a:p>
          <a:p>
            <a:pPr eaLnBrk="1" hangingPunct="1">
              <a:lnSpc>
                <a:spcPct val="150000"/>
              </a:lnSpc>
            </a:pPr>
            <a:endParaRPr kumimoji="0" lang="en-US" sz="2000" dirty="0">
              <a:solidFill>
                <a:srgbClr val="595959"/>
              </a:solidFill>
              <a:latin typeface="Calibri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300" b="1" dirty="0" smtClean="0">
                <a:solidFill>
                  <a:srgbClr val="0070C0"/>
                </a:solidFill>
                <a:latin typeface="Calibri" charset="0"/>
              </a:rPr>
              <a:t>Престольные игры</a:t>
            </a:r>
            <a:endParaRPr lang="ru-RU" sz="33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9"/>
          <a:stretch/>
        </p:blipFill>
        <p:spPr>
          <a:xfrm>
            <a:off x="971600" y="2504571"/>
            <a:ext cx="3495836" cy="36524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92"/>
          <a:stretch/>
        </p:blipFill>
        <p:spPr>
          <a:xfrm>
            <a:off x="5004048" y="1997241"/>
            <a:ext cx="3382419" cy="41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57163"/>
            <a:ext cx="16430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03238" y="273050"/>
            <a:ext cx="8139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pPr algn="ct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r>
              <a:rPr lang="ru-RU" sz="3300" b="1" dirty="0" smtClean="0">
                <a:solidFill>
                  <a:srgbClr val="0070C0"/>
                </a:solidFill>
                <a:latin typeface="Calibri" charset="0"/>
              </a:rPr>
              <a:t>Престольные игры – 2 </a:t>
            </a:r>
            <a:endParaRPr lang="ru-RU" sz="3300" b="1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872-9153-BC4A-9A85-A5837D4C6D27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13004"/>
            <a:ext cx="2880320" cy="51231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13004"/>
            <a:ext cx="2887952" cy="51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193</Words>
  <Application>Microsoft Macintosh PowerPoint</Application>
  <PresentationFormat>On-screen Show (4:3)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ＭＳ Ｐゴシック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ANTARES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Персонал</dc:title>
  <dc:creator>Черепица</dc:creator>
  <cp:lastModifiedBy>Microsoft Office User</cp:lastModifiedBy>
  <cp:revision>189</cp:revision>
  <dcterms:created xsi:type="dcterms:W3CDTF">2013-03-26T09:23:40Z</dcterms:created>
  <dcterms:modified xsi:type="dcterms:W3CDTF">2017-07-27T18:10:05Z</dcterms:modified>
</cp:coreProperties>
</file>