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lacejs.github.io" TargetMode="External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00" y="152400"/>
            <a:ext cx="30595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4160175" y="832050"/>
            <a:ext cx="43494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729525" y="630325"/>
            <a:ext cx="52107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Свой тестовый</a:t>
            </a:r>
            <a:endParaRPr sz="4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фреймворк</a:t>
            </a:r>
            <a:endParaRPr sz="4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так ли это плохо?</a:t>
            </a:r>
            <a:endParaRPr sz="4800"/>
          </a:p>
        </p:txBody>
      </p:sp>
      <p:sp>
        <p:nvSpPr>
          <p:cNvPr id="57" name="Shape 57"/>
          <p:cNvSpPr txBox="1"/>
          <p:nvPr/>
        </p:nvSpPr>
        <p:spPr>
          <a:xfrm>
            <a:off x="3242025" y="3882275"/>
            <a:ext cx="5698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Сергей Чипига</a:t>
            </a:r>
            <a:endParaRPr sz="2400"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Старший </a:t>
            </a:r>
            <a:r>
              <a:rPr lang="ru" sz="2400"/>
              <a:t>инженер по автоматизации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377150" y="441250"/>
            <a:ext cx="8396100" cy="13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Свой фреймворк - это подвергать сомнению устоявшиеся догмы</a:t>
            </a:r>
            <a:endParaRPr sz="3600"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138" y="1691875"/>
            <a:ext cx="4297726" cy="332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377150" y="441250"/>
            <a:ext cx="83961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Свой фреймворк - это возможность придумать что-то новое</a:t>
            </a:r>
            <a:endParaRPr sz="360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875" y="1752250"/>
            <a:ext cx="5428244" cy="32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77138" y="441250"/>
            <a:ext cx="8396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Свой фреймворк - это новые знания</a:t>
            </a:r>
            <a:endParaRPr sz="3600"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825" y="1124475"/>
            <a:ext cx="4740750" cy="38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77150" y="441250"/>
            <a:ext cx="8396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Свой фреймворк - это галочка в твоем резюме</a:t>
            </a:r>
            <a:endParaRPr sz="3600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214" y="1805736"/>
            <a:ext cx="5081575" cy="13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925" y="3425500"/>
            <a:ext cx="849300" cy="8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2199875" y="3431825"/>
            <a:ext cx="60888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rgbClr val="222222"/>
                </a:solidFill>
                <a:highlight>
                  <a:srgbClr val="FFFFFF"/>
                </a:highlight>
              </a:rPr>
              <a:t>frameworks architect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377138" y="441250"/>
            <a:ext cx="8396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Свой фреймворк - это весело</a:t>
            </a:r>
            <a:endParaRPr sz="3600"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150" y="1247950"/>
            <a:ext cx="4942107" cy="35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497700" y="1680900"/>
            <a:ext cx="8148600" cy="25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GlaceJS </a:t>
            </a:r>
            <a:r>
              <a:rPr lang="ru" sz="3000"/>
              <a:t>(</a:t>
            </a:r>
            <a:r>
              <a:rPr lang="ru" sz="3000" u="sng">
                <a:solidFill>
                  <a:schemeClr val="hlink"/>
                </a:solidFill>
                <a:hlinkClick r:id="rId3"/>
              </a:rPr>
              <a:t>https://glacejs.github.io</a:t>
            </a:r>
            <a:r>
              <a:rPr lang="ru" sz="3000"/>
              <a:t>)</a:t>
            </a:r>
            <a:endParaRPr sz="3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Платформа для быстрой разработки функциональных автотестов</a:t>
            </a:r>
            <a:endParaRPr sz="3600"/>
          </a:p>
        </p:txBody>
      </p:sp>
      <p:sp>
        <p:nvSpPr>
          <p:cNvPr id="153" name="Shape 153"/>
          <p:cNvSpPr txBox="1"/>
          <p:nvPr/>
        </p:nvSpPr>
        <p:spPr>
          <a:xfrm>
            <a:off x="1341900" y="922150"/>
            <a:ext cx="6961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/>
              <a:t>Yet Another Framework</a:t>
            </a:r>
            <a:endParaRPr b="1" sz="3600"/>
          </a:p>
        </p:txBody>
      </p:sp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125" y="833350"/>
            <a:ext cx="969725" cy="8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315150" y="247600"/>
            <a:ext cx="8610000" cy="4659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Glace JS </a:t>
            </a:r>
            <a:r>
              <a:rPr lang="ru" sz="2600"/>
              <a:t>(компонентная модель)</a:t>
            </a:r>
            <a:endParaRPr sz="2600"/>
          </a:p>
        </p:txBody>
      </p:sp>
      <p:sp>
        <p:nvSpPr>
          <p:cNvPr id="160" name="Shape 160"/>
          <p:cNvSpPr/>
          <p:nvPr/>
        </p:nvSpPr>
        <p:spPr>
          <a:xfrm>
            <a:off x="3402750" y="2579550"/>
            <a:ext cx="2338500" cy="64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Glace Core</a:t>
            </a:r>
            <a:endParaRPr b="1" sz="3000"/>
          </a:p>
        </p:txBody>
      </p:sp>
      <p:sp>
        <p:nvSpPr>
          <p:cNvPr id="161" name="Shape 161"/>
          <p:cNvSpPr/>
          <p:nvPr/>
        </p:nvSpPr>
        <p:spPr>
          <a:xfrm>
            <a:off x="606350" y="3845425"/>
            <a:ext cx="2338500" cy="64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Glace Video</a:t>
            </a:r>
            <a:endParaRPr sz="3000"/>
          </a:p>
        </p:txBody>
      </p:sp>
      <p:sp>
        <p:nvSpPr>
          <p:cNvPr id="162" name="Shape 162"/>
          <p:cNvSpPr/>
          <p:nvPr/>
        </p:nvSpPr>
        <p:spPr>
          <a:xfrm>
            <a:off x="3521550" y="1113475"/>
            <a:ext cx="2100900" cy="64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Glace Web</a:t>
            </a:r>
            <a:endParaRPr sz="3000"/>
          </a:p>
        </p:txBody>
      </p:sp>
      <p:sp>
        <p:nvSpPr>
          <p:cNvPr id="163" name="Shape 163"/>
          <p:cNvSpPr/>
          <p:nvPr/>
        </p:nvSpPr>
        <p:spPr>
          <a:xfrm>
            <a:off x="6199150" y="3845425"/>
            <a:ext cx="2461800" cy="64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Glace Image</a:t>
            </a:r>
            <a:endParaRPr sz="3000"/>
          </a:p>
        </p:txBody>
      </p:sp>
      <p:sp>
        <p:nvSpPr>
          <p:cNvPr id="164" name="Shape 164"/>
          <p:cNvSpPr/>
          <p:nvPr/>
        </p:nvSpPr>
        <p:spPr>
          <a:xfrm>
            <a:off x="6021375" y="1113475"/>
            <a:ext cx="2813700" cy="140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0000"/>
                </a:solidFill>
              </a:rPr>
              <a:t>standalone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6199150" y="1350725"/>
            <a:ext cx="2461800" cy="64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Glace Proxy</a:t>
            </a:r>
            <a:endParaRPr sz="3000"/>
          </a:p>
        </p:txBody>
      </p:sp>
      <p:sp>
        <p:nvSpPr>
          <p:cNvPr id="166" name="Shape 166"/>
          <p:cNvSpPr/>
          <p:nvPr/>
        </p:nvSpPr>
        <p:spPr>
          <a:xfrm>
            <a:off x="3402750" y="3845425"/>
            <a:ext cx="2338500" cy="64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Glace Xvfb</a:t>
            </a:r>
            <a:endParaRPr sz="3000"/>
          </a:p>
        </p:txBody>
      </p:sp>
      <p:cxnSp>
        <p:nvCxnSpPr>
          <p:cNvPr id="167" name="Shape 167"/>
          <p:cNvCxnSpPr>
            <a:stCxn id="161" idx="0"/>
          </p:cNvCxnSpPr>
          <p:nvPr/>
        </p:nvCxnSpPr>
        <p:spPr>
          <a:xfrm rot="-5400000">
            <a:off x="2195900" y="2642425"/>
            <a:ext cx="782700" cy="16233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8" name="Shape 168"/>
          <p:cNvCxnSpPr>
            <a:stCxn id="163" idx="0"/>
          </p:cNvCxnSpPr>
          <p:nvPr/>
        </p:nvCxnSpPr>
        <p:spPr>
          <a:xfrm flipH="1" rot="5400000">
            <a:off x="6205000" y="2620375"/>
            <a:ext cx="771300" cy="16788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9" name="Shape 169"/>
          <p:cNvCxnSpPr>
            <a:stCxn id="166" idx="0"/>
            <a:endCxn id="160" idx="2"/>
          </p:cNvCxnSpPr>
          <p:nvPr/>
        </p:nvCxnSpPr>
        <p:spPr>
          <a:xfrm rot="10800000">
            <a:off x="4572000" y="3224725"/>
            <a:ext cx="0" cy="62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0" name="Shape 170"/>
          <p:cNvSpPr/>
          <p:nvPr/>
        </p:nvSpPr>
        <p:spPr>
          <a:xfrm>
            <a:off x="422525" y="1113475"/>
            <a:ext cx="2875200" cy="140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0000"/>
                </a:solidFill>
              </a:rPr>
              <a:t>standalone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497075" y="1350725"/>
            <a:ext cx="2726100" cy="64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Glace Testgen</a:t>
            </a:r>
            <a:endParaRPr sz="3000"/>
          </a:p>
        </p:txBody>
      </p:sp>
      <p:cxnSp>
        <p:nvCxnSpPr>
          <p:cNvPr id="172" name="Shape 172"/>
          <p:cNvCxnSpPr>
            <a:stCxn id="162" idx="2"/>
            <a:endCxn id="160" idx="0"/>
          </p:cNvCxnSpPr>
          <p:nvPr/>
        </p:nvCxnSpPr>
        <p:spPr>
          <a:xfrm>
            <a:off x="4572000" y="1758775"/>
            <a:ext cx="0" cy="82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3" name="Shape 173"/>
          <p:cNvCxnSpPr>
            <a:endCxn id="160" idx="3"/>
          </p:cNvCxnSpPr>
          <p:nvPr/>
        </p:nvCxnSpPr>
        <p:spPr>
          <a:xfrm rot="5400000">
            <a:off x="5659500" y="2090250"/>
            <a:ext cx="893700" cy="730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" name="Shape 174"/>
          <p:cNvCxnSpPr>
            <a:endCxn id="160" idx="1"/>
          </p:cNvCxnSpPr>
          <p:nvPr/>
        </p:nvCxnSpPr>
        <p:spPr>
          <a:xfrm flipH="1" rot="-5400000">
            <a:off x="2655900" y="2155350"/>
            <a:ext cx="904800" cy="588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88" y="239400"/>
            <a:ext cx="7484425" cy="4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5987625" y="1260575"/>
            <a:ext cx="21384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/>
              <a:t>Код</a:t>
            </a:r>
            <a:endParaRPr sz="7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19" y="154776"/>
            <a:ext cx="7805558" cy="48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4445300" y="3106275"/>
            <a:ext cx="29715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>
                <a:solidFill>
                  <a:srgbClr val="FFFFFF"/>
                </a:solidFill>
              </a:rPr>
              <a:t>Тесты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157150"/>
            <a:ext cx="6515100" cy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3393750" y="1520550"/>
            <a:ext cx="4435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Документация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3506700" y="352975"/>
            <a:ext cx="2130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Обо мне</a:t>
            </a:r>
            <a:endParaRPr sz="3000"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25" y="4205400"/>
            <a:ext cx="2325600" cy="5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436950" y="994825"/>
            <a:ext cx="82701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 IT с конца 2010 года. Работал ручным тестировщиком, веб-разработчиком, автоматизатором.</a:t>
            </a:r>
            <a:endParaRPr sz="2400"/>
          </a:p>
        </p:txBody>
      </p:sp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25" y="2848974"/>
            <a:ext cx="1668925" cy="10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125" y="1918225"/>
            <a:ext cx="1668925" cy="6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2330550" y="2070625"/>
            <a:ext cx="68136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-  автоматизация </a:t>
            </a:r>
            <a:r>
              <a:rPr b="1" lang="ru" sz="2400"/>
              <a:t>Яндекс.Браузера</a:t>
            </a:r>
            <a:endParaRPr b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- автоматизация </a:t>
            </a:r>
            <a:r>
              <a:rPr b="1" lang="ru" sz="2400"/>
              <a:t>OpenStack</a:t>
            </a:r>
            <a:endParaRPr b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       - автоматизация </a:t>
            </a:r>
            <a:r>
              <a:rPr b="1" lang="ru" sz="2400"/>
              <a:t>онлайн-игр</a:t>
            </a:r>
            <a:endParaRPr b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1212450" y="2121600"/>
            <a:ext cx="6719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Спасибо за внимание</a:t>
            </a:r>
            <a:r>
              <a:rPr i="1" lang="ru" sz="4800"/>
              <a:t>!</a:t>
            </a:r>
            <a:endParaRPr i="1" sz="4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3091950" y="1738800"/>
            <a:ext cx="29601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/>
              <a:t>Q&amp;A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1691400" y="441250"/>
            <a:ext cx="57612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Каждому по фреймворку!</a:t>
            </a:r>
            <a:endParaRPr sz="3600"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425" y="1197550"/>
            <a:ext cx="6473155" cy="36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1691400" y="441250"/>
            <a:ext cx="57612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Open-source - хорошо,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но не идеально</a:t>
            </a:r>
            <a:endParaRPr sz="3600"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813" y="1865650"/>
            <a:ext cx="4782387" cy="297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691400" y="441250"/>
            <a:ext cx="57612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Open-source - это долго</a:t>
            </a:r>
            <a:endParaRPr sz="3600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1171750"/>
            <a:ext cx="67722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463" y="3209250"/>
            <a:ext cx="7009088" cy="17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731575" y="441250"/>
            <a:ext cx="76872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Open-source - это твои проблемы</a:t>
            </a:r>
            <a:endParaRPr sz="3600"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75" y="1019350"/>
            <a:ext cx="64960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0088" y="3100125"/>
            <a:ext cx="6643829" cy="17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1902075" y="4389425"/>
            <a:ext cx="5991900" cy="49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377138" y="441250"/>
            <a:ext cx="8396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Open-source - это слишком глобально</a:t>
            </a:r>
            <a:endParaRPr sz="3600"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338" y="1095550"/>
            <a:ext cx="654367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663" y="3484600"/>
            <a:ext cx="7040672" cy="14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1733250" y="4411925"/>
            <a:ext cx="5683800" cy="49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377138" y="441250"/>
            <a:ext cx="8396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Теперь это фреймворк</a:t>
            </a:r>
            <a:r>
              <a:rPr lang="ru" sz="3600">
                <a:solidFill>
                  <a:srgbClr val="FFFFFF"/>
                </a:solidFill>
              </a:rPr>
              <a:t>!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038" y="1247950"/>
            <a:ext cx="4874322" cy="359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377138" y="441250"/>
            <a:ext cx="8396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Теперь это фреймворк!</a:t>
            </a:r>
            <a:endParaRPr sz="3600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356" y="1247950"/>
            <a:ext cx="5241296" cy="38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994800" y="1610300"/>
            <a:ext cx="7261500" cy="2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FFFFFF"/>
                </a:solidFill>
              </a:rPr>
              <a:t>Объектная</a:t>
            </a:r>
            <a:endParaRPr b="1" sz="30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FFFFFF"/>
                </a:solidFill>
              </a:rPr>
              <a:t>модель</a:t>
            </a:r>
            <a:endParaRPr b="1" sz="30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FFFFFF"/>
                </a:solidFill>
              </a:rPr>
              <a:t>тесты        код          доки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