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2" r:id="rId4"/>
    <p:sldId id="260" r:id="rId5"/>
    <p:sldId id="274" r:id="rId6"/>
    <p:sldId id="267" r:id="rId7"/>
    <p:sldId id="275" r:id="rId8"/>
    <p:sldId id="285" r:id="rId9"/>
    <p:sldId id="288" r:id="rId10"/>
    <p:sldId id="286" r:id="rId11"/>
    <p:sldId id="258" r:id="rId12"/>
    <p:sldId id="263" r:id="rId13"/>
    <p:sldId id="264" r:id="rId14"/>
    <p:sldId id="265" r:id="rId15"/>
    <p:sldId id="268" r:id="rId16"/>
    <p:sldId id="278" r:id="rId17"/>
    <p:sldId id="279" r:id="rId18"/>
    <p:sldId id="282" r:id="rId19"/>
    <p:sldId id="281" r:id="rId20"/>
    <p:sldId id="283" r:id="rId21"/>
    <p:sldId id="284" r:id="rId22"/>
    <p:sldId id="259" r:id="rId23"/>
    <p:sldId id="271" r:id="rId24"/>
    <p:sldId id="276" r:id="rId25"/>
    <p:sldId id="277" r:id="rId26"/>
    <p:sldId id="280" r:id="rId27"/>
    <p:sldId id="266" r:id="rId28"/>
    <p:sldId id="273" r:id="rId29"/>
    <p:sldId id="262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1"/>
    <p:restoredTop sz="94695"/>
  </p:normalViewPr>
  <p:slideViewPr>
    <p:cSldViewPr snapToGrid="0" snapToObjects="1">
      <p:cViewPr varScale="1">
        <p:scale>
          <a:sx n="87" d="100"/>
          <a:sy n="87" d="100"/>
        </p:scale>
        <p:origin x="-2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D132E-8BFC-004F-8D26-A5E59763CDD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D9DE4-9B5C-AE45-870A-7B5C1F5E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D9DE4-9B5C-AE45-870A-7B5C1F5E0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7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72825-F772-D74E-997B-6EFD42C56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72BB22-E584-1949-B8B1-BC118CB58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6E776C-D7DD-4648-A986-F3252220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9E2E0B-B409-4941-AFF1-FBD3E8C6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CC7280-FBA0-6B4F-B3C2-7AD6F41C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45115-5F79-F54F-98A6-59013CB6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9D0C13-DDD0-E546-9F57-2FAD7DFD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8313DA-522A-AF45-BE9A-95E7C28E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3116AB-CFEC-B942-ADCD-0E927C68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8E99EE-7B88-7647-9163-7BDB722D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7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BD3E94-8179-2746-AD6F-1D835632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7B7B79-CE13-AE4E-8E88-22ACCCC65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B1853-1396-9B4D-BB93-3FE9D0D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01403-EEDA-684C-B348-33913067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E6D2FF-E27A-DF4F-9B31-D046F614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ED18-EC9C-3F44-8344-9E267E1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28BF66-D0F6-E647-BC60-F431217F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302C33-8C65-2F4E-91EF-675D8482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5998D6-FFB9-984C-86E4-0231E7CA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691308-EC91-CC44-9687-6D49A792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3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109CA-6609-FD42-BB12-ABA109C9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555973-5834-DA47-B0E8-C771A09B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16DE05-DB68-0F44-8C31-16D23E18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F7EAF1-1B64-6641-A15A-B0010C6F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EC6DD6-D4E2-5648-BB33-30F732C2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9416F-8F87-2E42-984B-CB5052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41A854-82B1-E147-8455-D493323FC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C9F942-D027-774C-8CCA-C2F1EC090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A80081-C2F2-6241-85ED-C2989392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36094C-0FE8-6549-B1D0-A3742315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24C7D8-97BC-2142-917C-E9146808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0119A-2DB9-2544-8713-8697AD41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3C6B75-D1A6-7240-872A-4AB8F54F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6F8560-AFF4-AA4D-A858-5CE38EF3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4119FE-EB59-6D45-B4B6-6A467FA6A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BC93B25-5980-2940-849C-15E972B61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4C138B7-9D90-F54D-BC12-A2ACBF77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FE2822-9C7A-7B43-8451-D6E5FAF1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C802C8E-0F66-3D49-93C4-83A66F11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AE5E3-CFF8-1E46-856A-35A33AB2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74CE75-A40B-4149-A111-F882E96D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1BE91B-F389-3549-B0F3-07566FB9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757D93-7E86-F649-B7C7-BD14A98B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1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588ED0-E292-064D-ABC1-EB9E97C1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2A3F13D-D8B3-FA40-AE6E-F42CE615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70392C-1519-1045-9A9D-FD9EC704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3DAEF-5D43-5842-8D42-D9B89D66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91C86-A0F5-0C49-B6AE-85763728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C836F7-3392-4048-91B0-CD60DBBB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DF9CFE-D579-624A-93A9-5250FB69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118CD1-CB4E-F045-A506-356C5D17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C0E504-6951-C94F-856A-B73595AB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5153C-CDAE-344F-8492-765012B7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9234B1-A78D-D746-87BE-E9F3FBE0F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E3B73E-33FA-FE4C-8026-DCF6579DA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031432-CD7F-4C4E-B8FE-445EF84C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2C654C-C411-CA4C-BCFC-B13DD6DA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3B443E-C1E0-F74E-B6FA-9DDDA576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1BFDA21-4F5D-B041-A6C0-DEE29600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CAFDEE-2B6D-994F-8D11-E825129C5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64102-CB82-6F43-8BAE-173DA328A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9FB2-A263-544B-A143-609D4CB8319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10EC72-D24B-1241-AA70-EEDB0FCFA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C4D751-427A-BD47-A1A5-EBF414079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E37D-46CB-3B45-9B2A-79AF910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ode.visualstudio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3" Type="http://schemas.openxmlformats.org/officeDocument/2006/relationships/hyperlink" Target="https://codesandbox.io/searc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2AF4C-0180-E547-86B5-99F528FC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/>
              <a:t>MGMWERX’s WERX Wednesday: </a:t>
            </a:r>
            <a:br>
              <a:rPr lang="en-US" sz="3800"/>
            </a:br>
            <a:r>
              <a:rPr lang="en-US" sz="3800"/>
              <a:t>Elements of Modern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B3F476-95BC-7A41-8FBE-87DC6327D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Yes it is that simple.  Fast, Flexible and Free Development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1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7846" y="790747"/>
            <a:ext cx="993679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Key Features</a:t>
            </a:r>
          </a:p>
          <a:p>
            <a:pPr algn="ctr"/>
            <a:endParaRPr lang="en-US" sz="3600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Management Automation 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Self</a:t>
            </a:r>
            <a:r>
              <a:rPr lang="en-US" sz="2400" dirty="0"/>
              <a:t>-healing </a:t>
            </a:r>
            <a:r>
              <a:rPr lang="en-US" sz="2400" dirty="0" smtClean="0"/>
              <a:t>(Resiliency</a:t>
            </a:r>
            <a:r>
              <a:rPr lang="en-US" sz="2400" dirty="0"/>
              <a:t>)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Secret </a:t>
            </a:r>
            <a:r>
              <a:rPr lang="en-US" sz="2400" dirty="0"/>
              <a:t>and configuration </a:t>
            </a:r>
            <a:r>
              <a:rPr lang="en-US" sz="2400" dirty="0" smtClean="0"/>
              <a:t>management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Automated </a:t>
            </a:r>
            <a:r>
              <a:rPr lang="en-US" sz="2400" dirty="0"/>
              <a:t>rollouts and rollbacks</a:t>
            </a:r>
          </a:p>
          <a:p>
            <a:endParaRPr lang="en-US" sz="2400" dirty="0" smtClean="0"/>
          </a:p>
        </p:txBody>
      </p:sp>
      <p:pic>
        <p:nvPicPr>
          <p:cNvPr id="3" name="Picture 2" descr="Screen Shot 2019-09-25 at 6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671525"/>
            <a:ext cx="3034356" cy="8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9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76AC16-B9BD-E249-BF81-77EEDCAF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48" y="2316082"/>
            <a:ext cx="3131890" cy="4163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CB6A30-D664-5C44-96B0-4F84EF64E550}"/>
              </a:ext>
            </a:extLst>
          </p:cNvPr>
          <p:cNvSpPr txBox="1"/>
          <p:nvPr/>
        </p:nvSpPr>
        <p:spPr>
          <a:xfrm>
            <a:off x="965200" y="320566"/>
            <a:ext cx="1038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Things First:  --- </a:t>
            </a:r>
            <a:r>
              <a:rPr lang="en-US" sz="54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GitHub.com</a:t>
            </a:r>
            <a:endParaRPr lang="en-US" sz="5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69399F8-51BF-2447-8160-7F68E0FA7532}"/>
              </a:ext>
            </a:extLst>
          </p:cNvPr>
          <p:cNvSpPr/>
          <p:nvPr/>
        </p:nvSpPr>
        <p:spPr>
          <a:xfrm>
            <a:off x="642147" y="1185135"/>
            <a:ext cx="1090770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NOTE: GitHub provides an account  for single sign-on to other service and as a source code repository.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18DCBFE-B60C-F442-93E5-1427A3A65625}"/>
              </a:ext>
            </a:extLst>
          </p:cNvPr>
          <p:cNvSpPr/>
          <p:nvPr/>
        </p:nvSpPr>
        <p:spPr>
          <a:xfrm>
            <a:off x="1553348" y="1669751"/>
            <a:ext cx="31318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Account at</a:t>
            </a:r>
          </a:p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5A72B1B-516E-EB48-8B1A-443629D158DA}"/>
              </a:ext>
            </a:extLst>
          </p:cNvPr>
          <p:cNvSpPr/>
          <p:nvPr/>
        </p:nvSpPr>
        <p:spPr>
          <a:xfrm>
            <a:off x="4971078" y="1613589"/>
            <a:ext cx="630833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client or GUI Desktop Tool  at: </a:t>
            </a:r>
          </a:p>
          <a:p>
            <a:pPr algn="ctr"/>
            <a:r>
              <a:rPr lang="en-US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desktop.github.com</a:t>
            </a:r>
            <a:r>
              <a:rPr lang="en-US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Or https://git-</a:t>
            </a:r>
            <a:r>
              <a:rPr lang="en-US" sz="1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scm.com</a:t>
            </a:r>
            <a:r>
              <a:rPr lang="en-US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/downloads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36B4212-B1F4-FB47-8AA1-88DD2109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8" y="2247890"/>
            <a:ext cx="4187991" cy="2149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D6A55D2-B818-FE45-9707-F9D0515A4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99" y="4484990"/>
            <a:ext cx="4187991" cy="20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1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CB6A30-D664-5C44-96B0-4F84EF64E550}"/>
              </a:ext>
            </a:extLst>
          </p:cNvPr>
          <p:cNvSpPr txBox="1"/>
          <p:nvPr/>
        </p:nvSpPr>
        <p:spPr>
          <a:xfrm>
            <a:off x="626748" y="307654"/>
            <a:ext cx="1038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NodeJs</a:t>
            </a:r>
            <a:r>
              <a:rPr lang="en-US" sz="4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69399F8-51BF-2447-8160-7F68E0FA7532}"/>
              </a:ext>
            </a:extLst>
          </p:cNvPr>
          <p:cNvSpPr/>
          <p:nvPr/>
        </p:nvSpPr>
        <p:spPr>
          <a:xfrm>
            <a:off x="753747" y="1138651"/>
            <a:ext cx="10811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NODEJs is the foundation for </a:t>
            </a:r>
            <a:r>
              <a:rPr lang="en-US" dirty="0" err="1"/>
              <a:t>Javascript</a:t>
            </a:r>
            <a:r>
              <a:rPr lang="en-US" dirty="0"/>
              <a:t> based application development.</a:t>
            </a:r>
          </a:p>
          <a:p>
            <a:pPr algn="ctr"/>
            <a:r>
              <a:rPr lang="en-US" dirty="0">
                <a:cs typeface="Courier New" panose="02070309020205020404" pitchFamily="49" charset="0"/>
              </a:rPr>
              <a:t>https://</a:t>
            </a:r>
            <a:r>
              <a:rPr lang="en-US" dirty="0" err="1">
                <a:cs typeface="Courier New" panose="02070309020205020404" pitchFamily="49" charset="0"/>
              </a:rPr>
              <a:t>nodejs.org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cs typeface="Courier New" panose="02070309020205020404" pitchFamily="49" charset="0"/>
              </a:rPr>
              <a:t>en</a:t>
            </a:r>
            <a:r>
              <a:rPr lang="en-US" dirty="0">
                <a:cs typeface="Courier New" panose="02070309020205020404" pitchFamily="49" charset="0"/>
              </a:rPr>
              <a:t>/download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6F7577E-4033-F541-A0F8-BBD7059C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821" y="1894979"/>
            <a:ext cx="5077105" cy="44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CB6A30-D664-5C44-96B0-4F84EF64E550}"/>
              </a:ext>
            </a:extLst>
          </p:cNvPr>
          <p:cNvSpPr txBox="1"/>
          <p:nvPr/>
        </p:nvSpPr>
        <p:spPr>
          <a:xfrm>
            <a:off x="626748" y="307654"/>
            <a:ext cx="1038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Tools used in Development.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69399F8-51BF-2447-8160-7F68E0FA7532}"/>
              </a:ext>
            </a:extLst>
          </p:cNvPr>
          <p:cNvSpPr/>
          <p:nvPr/>
        </p:nvSpPr>
        <p:spPr>
          <a:xfrm>
            <a:off x="626748" y="1245472"/>
            <a:ext cx="3256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  Development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https://code.visualstudio.com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https://codesandbox.io</a:t>
            </a: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F0B03F-CD8F-9B4B-B36B-59C64D648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380" y="1178318"/>
            <a:ext cx="2765722" cy="1534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1B6DEC8-4656-4944-B399-0270D89B2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953" y="1245472"/>
            <a:ext cx="2705418" cy="1865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0310DC5-BC84-7B48-9D3A-9939DC73F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348" y="3782492"/>
            <a:ext cx="6096000" cy="22380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7F3F32-956B-7E4D-BECA-3431CC7F3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48" y="2191227"/>
            <a:ext cx="3632485" cy="1237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FA54345-837F-744A-8BD6-8B321B7CA4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748" y="3782493"/>
            <a:ext cx="3632485" cy="14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CB6A30-D664-5C44-96B0-4F84EF64E550}"/>
              </a:ext>
            </a:extLst>
          </p:cNvPr>
          <p:cNvSpPr txBox="1"/>
          <p:nvPr/>
        </p:nvSpPr>
        <p:spPr>
          <a:xfrm>
            <a:off x="626748" y="307654"/>
            <a:ext cx="1038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Tools used in Development.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69399F8-51BF-2447-8160-7F68E0FA7532}"/>
              </a:ext>
            </a:extLst>
          </p:cNvPr>
          <p:cNvSpPr/>
          <p:nvPr/>
        </p:nvSpPr>
        <p:spPr>
          <a:xfrm>
            <a:off x="5091440" y="1238132"/>
            <a:ext cx="3315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American Typewriter" panose="02090604020004020304" pitchFamily="18" charset="77"/>
              </a:rPr>
              <a:t>JavaScript 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https://reactjs.org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https://getbootstrap.com/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expressjs.com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F0B03F-CD8F-9B4B-B36B-59C64D64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06" y="2853108"/>
            <a:ext cx="4642883" cy="2576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1B6DEC8-4656-4944-B399-0270D89B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32" y="1043985"/>
            <a:ext cx="2675426" cy="158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7F3F32-956B-7E4D-BECA-3431CC7F3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6" y="2736506"/>
            <a:ext cx="3632485" cy="1237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FA54345-837F-744A-8BD6-8B321B7CA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8" y="4389584"/>
            <a:ext cx="3632485" cy="14328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0A7798D-F4DE-334A-A675-D7EA0488C336}"/>
              </a:ext>
            </a:extLst>
          </p:cNvPr>
          <p:cNvSpPr/>
          <p:nvPr/>
        </p:nvSpPr>
        <p:spPr>
          <a:xfrm>
            <a:off x="779148" y="1397872"/>
            <a:ext cx="3256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American Typewriter" panose="02090604020004020304" pitchFamily="18" charset="77"/>
              </a:rPr>
              <a:t>Development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https://code.visualstudio.com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https://codesandbox.io</a:t>
            </a: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D0CD956-5641-3842-A96B-59D8A0889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8865" y="2879166"/>
            <a:ext cx="29083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54F743-A2F0-7748-A30C-83724915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4" y="2280214"/>
            <a:ext cx="3781948" cy="22033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1869ECB-1384-6A4A-916B-347D0C67DA1E}"/>
              </a:ext>
            </a:extLst>
          </p:cNvPr>
          <p:cNvSpPr/>
          <p:nvPr/>
        </p:nvSpPr>
        <p:spPr>
          <a:xfrm>
            <a:off x="195208" y="374972"/>
            <a:ext cx="1142486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Development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ools Basics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Download Chrome,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NodeJs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Get Chrome Email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recommended base tools for local development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15AB74-25B0-894F-B331-C16C8289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467" y="2126243"/>
            <a:ext cx="3376610" cy="2447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C86D19D-9E3C-C242-B1D5-AF83EC37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356" y="2126243"/>
            <a:ext cx="3520380" cy="23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2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CC43005-5B66-F440-85DE-F144B6FC7532}"/>
              </a:ext>
            </a:extLst>
          </p:cNvPr>
          <p:cNvSpPr/>
          <p:nvPr/>
        </p:nvSpPr>
        <p:spPr>
          <a:xfrm>
            <a:off x="748301" y="267953"/>
            <a:ext cx="106953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W3Schools is a great place to learn.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Bootstrap -- https://www.w3schools.com/bootstrap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-- https://www.w3schools.com/react\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-- https://www.w3schools.com/</a:t>
            </a:r>
            <a:r>
              <a:rPr lang="en-US" dirty="0" err="1"/>
              <a:t>nodejs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7A8AAFF-39DF-4A45-ACE8-2B970B70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43" y="2659123"/>
            <a:ext cx="2539343" cy="2776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03B717-1DED-E041-B616-BCB8D042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650" y="2731811"/>
            <a:ext cx="4237030" cy="2506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D9B66BE-38A8-3F49-B0FA-05018C829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20" y="2731811"/>
            <a:ext cx="4363302" cy="27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1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FEDC91E-6801-A44E-A5E7-892C09CBCCBE}"/>
              </a:ext>
            </a:extLst>
          </p:cNvPr>
          <p:cNvSpPr/>
          <p:nvPr/>
        </p:nvSpPr>
        <p:spPr>
          <a:xfrm>
            <a:off x="1027416" y="417731"/>
            <a:ext cx="105721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Convert my JSON Messages to SQL</a:t>
            </a:r>
          </a:p>
          <a:p>
            <a:pPr algn="ctr"/>
            <a:r>
              <a:rPr lang="en-US" sz="2400" dirty="0"/>
              <a:t>https://sqlify.io/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3DFF57-33BA-7E4E-82CC-1904FC6E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08" y="2407918"/>
            <a:ext cx="8496847" cy="3797126"/>
          </a:xfrm>
          <a:prstGeom prst="rect">
            <a:avLst/>
          </a:prstGeom>
        </p:spPr>
      </p:pic>
      <p:sp>
        <p:nvSpPr>
          <p:cNvPr id="11" name="Explosion 2 10">
            <a:extLst>
              <a:ext uri="{FF2B5EF4-FFF2-40B4-BE49-F238E27FC236}">
                <a16:creationId xmlns:a16="http://schemas.microsoft.com/office/drawing/2014/main" xmlns="" id="{74C0EB60-B675-FD4D-BFD6-E5DB2941B580}"/>
              </a:ext>
            </a:extLst>
          </p:cNvPr>
          <p:cNvSpPr/>
          <p:nvPr/>
        </p:nvSpPr>
        <p:spPr>
          <a:xfrm>
            <a:off x="184934" y="1027415"/>
            <a:ext cx="3863084" cy="218839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18009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FEDC91E-6801-A44E-A5E7-892C09CBCCBE}"/>
              </a:ext>
            </a:extLst>
          </p:cNvPr>
          <p:cNvSpPr/>
          <p:nvPr/>
        </p:nvSpPr>
        <p:spPr>
          <a:xfrm>
            <a:off x="1027416" y="417731"/>
            <a:ext cx="105721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Convert my JSON Messages to SQL</a:t>
            </a:r>
          </a:p>
          <a:p>
            <a:pPr algn="ctr"/>
            <a:r>
              <a:rPr lang="en-US" sz="2400" dirty="0"/>
              <a:t>https://sqlify.io/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616C16-D60A-A049-9924-2E8DE1D7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69" y="1622504"/>
            <a:ext cx="5672802" cy="50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FEDC91E-6801-A44E-A5E7-892C09CBCCBE}"/>
              </a:ext>
            </a:extLst>
          </p:cNvPr>
          <p:cNvSpPr/>
          <p:nvPr/>
        </p:nvSpPr>
        <p:spPr>
          <a:xfrm>
            <a:off x="1027416" y="417731"/>
            <a:ext cx="105721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Convert my JSON Messages to SQL</a:t>
            </a:r>
          </a:p>
          <a:p>
            <a:pPr algn="ctr"/>
            <a:r>
              <a:rPr lang="en-US" sz="2400" dirty="0"/>
              <a:t>https://sqlify.io/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4484AF3-D5E0-5245-A940-5A44066D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32" y="1490017"/>
            <a:ext cx="6285526" cy="49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EC70A-770D-D84B-B595-F3C466F9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D45AC78-0CDE-4C45-B914-B3E334563C19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Introductions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Demo - Creating/Deploying a Web App in 15 Minutes.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Web and App Development What Has Changed ? 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Hands on Demo with Tools for Fast, Flexible and Free App Development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Q/A </a:t>
            </a:r>
          </a:p>
        </p:txBody>
      </p:sp>
    </p:spTree>
    <p:extLst>
      <p:ext uri="{BB962C8B-B14F-4D97-AF65-F5344CB8AC3E}">
        <p14:creationId xmlns:p14="http://schemas.microsoft.com/office/powerpoint/2010/main" val="2526353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FEDC91E-6801-A44E-A5E7-892C09CBCCBE}"/>
              </a:ext>
            </a:extLst>
          </p:cNvPr>
          <p:cNvSpPr/>
          <p:nvPr/>
        </p:nvSpPr>
        <p:spPr>
          <a:xfrm>
            <a:off x="1027416" y="417731"/>
            <a:ext cx="105721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Convert my JSON Messages to SQL</a:t>
            </a:r>
          </a:p>
          <a:p>
            <a:pPr algn="ctr"/>
            <a:r>
              <a:rPr lang="en-US" sz="2400" dirty="0"/>
              <a:t>https://sqlify.io/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AD6A1BB-9BA7-8346-AD2B-176D9AF4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83" y="1778047"/>
            <a:ext cx="6299200" cy="44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56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FEDC91E-6801-A44E-A5E7-892C09CBCCBE}"/>
              </a:ext>
            </a:extLst>
          </p:cNvPr>
          <p:cNvSpPr/>
          <p:nvPr/>
        </p:nvSpPr>
        <p:spPr>
          <a:xfrm>
            <a:off x="1027416" y="417731"/>
            <a:ext cx="105721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Convert my JSON Messages to SQL</a:t>
            </a:r>
          </a:p>
          <a:p>
            <a:pPr algn="ctr"/>
            <a:r>
              <a:rPr lang="en-US" sz="2400" dirty="0"/>
              <a:t>https://</a:t>
            </a:r>
            <a:r>
              <a:rPr lang="en-US" sz="2400" dirty="0" err="1"/>
              <a:t>sqlify.io</a:t>
            </a:r>
            <a:r>
              <a:rPr lang="en-US" sz="2400" dirty="0"/>
              <a:t>/</a:t>
            </a:r>
          </a:p>
          <a:p>
            <a:pPr algn="ctr"/>
            <a:r>
              <a:rPr lang="en-US" sz="2400" dirty="0"/>
              <a:t>Example Data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ADC48B-750D-0F47-BBEF-9C440DAB62DF}"/>
              </a:ext>
            </a:extLst>
          </p:cNvPr>
          <p:cNvSpPr/>
          <p:nvPr/>
        </p:nvSpPr>
        <p:spPr>
          <a:xfrm>
            <a:off x="741629" y="1991889"/>
            <a:ext cx="107087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IF NOT EXISTS data (</a:t>
            </a:r>
          </a:p>
          <a:p>
            <a:r>
              <a:rPr lang="en-US" dirty="0"/>
              <a:t>id INT NULL,</a:t>
            </a:r>
          </a:p>
          <a:p>
            <a:r>
              <a:rPr lang="en-US" dirty="0"/>
              <a:t>from VARCHAR(15) NULL,</a:t>
            </a:r>
          </a:p>
          <a:p>
            <a:r>
              <a:rPr lang="en-US" dirty="0" err="1"/>
              <a:t>from_address</a:t>
            </a:r>
            <a:r>
              <a:rPr lang="en-US" dirty="0"/>
              <a:t> VARCHAR(19) NULL,</a:t>
            </a:r>
          </a:p>
          <a:p>
            <a:r>
              <a:rPr lang="en-US" dirty="0"/>
              <a:t>subject VARCHAR(31) NULL,</a:t>
            </a:r>
          </a:p>
          <a:p>
            <a:r>
              <a:rPr lang="en-US" dirty="0" err="1"/>
              <a:t>dt_sent</a:t>
            </a:r>
            <a:r>
              <a:rPr lang="en-US" dirty="0"/>
              <a:t> VARCHAR(17) NULL,</a:t>
            </a:r>
          </a:p>
          <a:p>
            <a:r>
              <a:rPr lang="en-US" dirty="0"/>
              <a:t>body VARCHAR(180) NULL,</a:t>
            </a:r>
          </a:p>
          <a:p>
            <a:r>
              <a:rPr lang="en-US" dirty="0"/>
              <a:t>priority INT NULL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INSERT INTO data VALUES</a:t>
            </a:r>
          </a:p>
          <a:p>
            <a:r>
              <a:rPr lang="en-US" dirty="0"/>
              <a:t>(1,"Gary </a:t>
            </a:r>
            <a:r>
              <a:rPr lang="en-US" dirty="0" err="1"/>
              <a:t>Lewis","test@foofoo.com","I</a:t>
            </a:r>
            <a:r>
              <a:rPr lang="en-US" dirty="0"/>
              <a:t> saw this posting on the </a:t>
            </a:r>
            <a:r>
              <a:rPr lang="en-US" dirty="0" err="1"/>
              <a:t>board","Today</a:t>
            </a:r>
            <a:r>
              <a:rPr lang="en-US" dirty="0"/>
              <a:t>\, 9:18AM","Hey Mark\,&lt;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&gt;I saw your post on the message board and I was wondering if you still had that item available. Can you call me if you still do?&lt;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&gt;Thanks\,&lt;</a:t>
            </a:r>
            <a:r>
              <a:rPr lang="en-US" dirty="0" err="1"/>
              <a:t>br</a:t>
            </a:r>
            <a:r>
              <a:rPr lang="en-US" dirty="0"/>
              <a:t>&gt;&lt;b&gt;Gary Lewis&lt;/b&gt;",NULL),</a:t>
            </a:r>
          </a:p>
          <a:p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A3E3BE-1F75-BA48-B058-88D18203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76" y="698355"/>
            <a:ext cx="2030450" cy="8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DA02C18-E5A1-DB49-A0A8-1B5317FE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4"/>
          <a:stretch/>
        </p:blipFill>
        <p:spPr>
          <a:xfrm>
            <a:off x="1213944" y="122315"/>
            <a:ext cx="9631943" cy="6652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607B98-7700-4DC9-8BE8-A876255F9C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206E02-D388-C44A-881F-B44C43D14ED7}"/>
              </a:ext>
            </a:extLst>
          </p:cNvPr>
          <p:cNvSpPr/>
          <p:nvPr/>
        </p:nvSpPr>
        <p:spPr>
          <a:xfrm>
            <a:off x="1647101" y="1371281"/>
            <a:ext cx="8765628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Build and Deploy </a:t>
            </a:r>
          </a:p>
          <a:p>
            <a:pPr algn="ctr"/>
            <a:r>
              <a:rPr lang="en-US" sz="66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 App </a:t>
            </a:r>
          </a:p>
          <a:p>
            <a:pPr algn="ctr"/>
            <a:r>
              <a:rPr lang="en-US" sz="66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In. 15 Minutes</a:t>
            </a:r>
          </a:p>
          <a:p>
            <a:pPr algn="ctr"/>
            <a:r>
              <a:rPr lang="en-US" sz="66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Live Demo</a:t>
            </a:r>
            <a:endParaRPr lang="en-US" sz="66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55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9A24C9B-A703-3346-9C28-0CD60AC3EE30}"/>
              </a:ext>
            </a:extLst>
          </p:cNvPr>
          <p:cNvSpPr/>
          <p:nvPr/>
        </p:nvSpPr>
        <p:spPr>
          <a:xfrm>
            <a:off x="1094763" y="549211"/>
            <a:ext cx="997088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Building Apps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b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codesandbox.io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4763" y="3619732"/>
            <a:ext cx="966572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err="1" smtClean="0">
                <a:latin typeface="Courier New"/>
                <a:cs typeface="Courier New"/>
              </a:rPr>
              <a:t>Zeit</a:t>
            </a:r>
            <a:r>
              <a:rPr lang="en-US" sz="4400" b="1" dirty="0" smtClean="0">
                <a:latin typeface="Courier New"/>
                <a:cs typeface="Courier New"/>
              </a:rPr>
              <a:t> Now Demo</a:t>
            </a:r>
          </a:p>
          <a:p>
            <a:pPr algn="ctr"/>
            <a:r>
              <a:rPr lang="en-US" sz="4400" b="1" dirty="0" smtClean="0">
                <a:latin typeface="Courier New"/>
                <a:cs typeface="Courier New"/>
              </a:rPr>
              <a:t/>
            </a:r>
            <a:br>
              <a:rPr lang="en-US" sz="4400" b="1" dirty="0" smtClean="0">
                <a:latin typeface="Courier New"/>
                <a:cs typeface="Courier New"/>
              </a:rPr>
            </a:br>
            <a:r>
              <a:rPr lang="en-US" sz="4400" b="1" dirty="0" smtClean="0">
                <a:latin typeface="Courier New"/>
                <a:cs typeface="Courier New"/>
              </a:rPr>
              <a:t>https</a:t>
            </a:r>
            <a:r>
              <a:rPr lang="en-US" sz="4400" b="1" dirty="0">
                <a:latin typeface="Courier New"/>
                <a:cs typeface="Courier New"/>
              </a:rPr>
              <a:t>://</a:t>
            </a:r>
            <a:r>
              <a:rPr lang="en-US" sz="4400" b="1" dirty="0" err="1">
                <a:latin typeface="Courier New"/>
                <a:cs typeface="Courier New"/>
              </a:rPr>
              <a:t>tinyurl.com</a:t>
            </a:r>
            <a:r>
              <a:rPr lang="en-US" sz="4400" b="1" dirty="0">
                <a:latin typeface="Courier New"/>
                <a:cs typeface="Courier New"/>
              </a:rPr>
              <a:t>/y2cnjczf</a:t>
            </a:r>
          </a:p>
        </p:txBody>
      </p:sp>
    </p:spTree>
    <p:extLst>
      <p:ext uri="{BB962C8B-B14F-4D97-AF65-F5344CB8AC3E}">
        <p14:creationId xmlns:p14="http://schemas.microsoft.com/office/powerpoint/2010/main" val="246537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B040C09-E439-AC40-8CE4-92D63935B80A}"/>
              </a:ext>
            </a:extLst>
          </p:cNvPr>
          <p:cNvSpPr/>
          <p:nvPr/>
        </p:nvSpPr>
        <p:spPr>
          <a:xfrm>
            <a:off x="989781" y="1482720"/>
            <a:ext cx="3498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Demo Custom Messenging App</a:t>
            </a:r>
          </a:p>
          <a:p>
            <a:pPr algn="ctr"/>
            <a:r>
              <a:rPr lang="en-US" dirty="0"/>
              <a:t>https://llzykynvnq.codesandbox.io/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7797C7-B633-3646-8171-99D32D24702A}"/>
              </a:ext>
            </a:extLst>
          </p:cNvPr>
          <p:cNvSpPr/>
          <p:nvPr/>
        </p:nvSpPr>
        <p:spPr>
          <a:xfrm>
            <a:off x="5895861" y="1482720"/>
            <a:ext cx="5671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Source Code for Demo Custom Messenging App</a:t>
            </a:r>
          </a:p>
          <a:p>
            <a:pPr algn="ctr"/>
            <a:r>
              <a:rPr lang="en-US" dirty="0"/>
              <a:t>https://github.com/ThemesGuide/react-bootstrap-4-inbox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663290-2706-5D4A-9EF7-A8602586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8" y="2242606"/>
            <a:ext cx="4477167" cy="270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448E5A-B085-8445-B61C-8E5E0FB3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44" y="2129051"/>
            <a:ext cx="4941675" cy="3190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C16FD59-04CD-5B4F-A644-74F0E5E936F3}"/>
              </a:ext>
            </a:extLst>
          </p:cNvPr>
          <p:cNvSpPr/>
          <p:nvPr/>
        </p:nvSpPr>
        <p:spPr>
          <a:xfrm>
            <a:off x="780836" y="207500"/>
            <a:ext cx="1057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Building Apps Custom Email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Suppose you want to create your own messaging app? </a:t>
            </a:r>
          </a:p>
        </p:txBody>
      </p:sp>
    </p:spTree>
    <p:extLst>
      <p:ext uri="{BB962C8B-B14F-4D97-AF65-F5344CB8AC3E}">
        <p14:creationId xmlns:p14="http://schemas.microsoft.com/office/powerpoint/2010/main" val="287808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7A18B8A-C601-7941-A790-A3368151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82" y="1471383"/>
            <a:ext cx="5043436" cy="50187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7302E07-2B2C-564F-9608-B64C2C51C6BC}"/>
              </a:ext>
            </a:extLst>
          </p:cNvPr>
          <p:cNvSpPr/>
          <p:nvPr/>
        </p:nvSpPr>
        <p:spPr>
          <a:xfrm>
            <a:off x="780836" y="207500"/>
            <a:ext cx="1057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Building Apps Custom Email</a:t>
            </a:r>
          </a:p>
          <a:p>
            <a:pPr algn="ctr"/>
            <a:r>
              <a:rPr lang="en-US" sz="2400" dirty="0">
                <a:hlinkClick r:id="rId3"/>
              </a:rPr>
              <a:t>https://codesandbox.io/search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74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903A98D-2C0F-8140-ADFA-2587E3044BD2}"/>
              </a:ext>
            </a:extLst>
          </p:cNvPr>
          <p:cNvSpPr/>
          <p:nvPr/>
        </p:nvSpPr>
        <p:spPr>
          <a:xfrm>
            <a:off x="956442" y="1219200"/>
            <a:ext cx="106785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IF NOT EXISTS data (</a:t>
            </a:r>
          </a:p>
          <a:p>
            <a:r>
              <a:rPr lang="en-US" dirty="0"/>
              <a:t>id INT NULL,</a:t>
            </a:r>
          </a:p>
          <a:p>
            <a:r>
              <a:rPr lang="en-US" dirty="0"/>
              <a:t>from VARCHAR(15) NULL,</a:t>
            </a:r>
          </a:p>
          <a:p>
            <a:r>
              <a:rPr lang="en-US" dirty="0" err="1"/>
              <a:t>from_address</a:t>
            </a:r>
            <a:r>
              <a:rPr lang="en-US" dirty="0"/>
              <a:t> VARCHAR(19) NULL,</a:t>
            </a:r>
          </a:p>
          <a:p>
            <a:r>
              <a:rPr lang="en-US" dirty="0"/>
              <a:t>subject VARCHAR(31) NULL,</a:t>
            </a:r>
          </a:p>
          <a:p>
            <a:r>
              <a:rPr lang="en-US" dirty="0" err="1"/>
              <a:t>dt_sent</a:t>
            </a:r>
            <a:r>
              <a:rPr lang="en-US" dirty="0"/>
              <a:t> VARCHAR(17) NULL,</a:t>
            </a:r>
          </a:p>
          <a:p>
            <a:r>
              <a:rPr lang="en-US" dirty="0"/>
              <a:t>body VARCHAR(180) NULL,</a:t>
            </a:r>
          </a:p>
          <a:p>
            <a:r>
              <a:rPr lang="en-US" dirty="0"/>
              <a:t>priority INT NULL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INSERT INTO data VALUES</a:t>
            </a:r>
          </a:p>
          <a:p>
            <a:r>
              <a:rPr lang="en-US" dirty="0"/>
              <a:t>(1,"Gary </a:t>
            </a:r>
            <a:r>
              <a:rPr lang="en-US" dirty="0" err="1"/>
              <a:t>Lewis","test@foofoo.com","I</a:t>
            </a:r>
            <a:r>
              <a:rPr lang="en-US" dirty="0"/>
              <a:t> saw this posting on the </a:t>
            </a:r>
            <a:r>
              <a:rPr lang="en-US" dirty="0" err="1"/>
              <a:t>board","Today</a:t>
            </a:r>
            <a:r>
              <a:rPr lang="en-US" dirty="0"/>
              <a:t>\, 9:18AM","Hey Mark\,&lt;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&gt;I saw your post on the message board and I was wondering if you still had that item available. Can you call me if you still do?&lt;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&gt;Thanks\,&lt;</a:t>
            </a:r>
            <a:r>
              <a:rPr lang="en-US" dirty="0" err="1"/>
              <a:t>br</a:t>
            </a:r>
            <a:r>
              <a:rPr lang="en-US" dirty="0"/>
              <a:t>&gt;&lt;b&gt;Gary Lewis&lt;/b&gt;",NULL),</a:t>
            </a:r>
          </a:p>
          <a:p>
            <a:r>
              <a:rPr lang="en-US" dirty="0"/>
              <a:t>(2,"Bob </a:t>
            </a:r>
            <a:r>
              <a:rPr lang="en-US" dirty="0" err="1"/>
              <a:t>Sutton","test@testdomain.com","In</a:t>
            </a:r>
            <a:r>
              <a:rPr lang="en-US" dirty="0"/>
              <a:t> Late </a:t>
            </a:r>
            <a:r>
              <a:rPr lang="en-US" dirty="0" err="1"/>
              <a:t>Today","Today</a:t>
            </a:r>
            <a:r>
              <a:rPr lang="en-US" dirty="0"/>
              <a:t>\, 8:54AM","Mark\,&lt;</a:t>
            </a:r>
            <a:r>
              <a:rPr lang="en-US" dirty="0" err="1"/>
              <a:t>br</a:t>
            </a:r>
            <a:r>
              <a:rPr lang="en-US" dirty="0"/>
              <a:t>&gt;I will be in late today due to an appt.&lt;</a:t>
            </a:r>
            <a:r>
              <a:rPr lang="en-US" dirty="0" err="1"/>
              <a:t>br</a:t>
            </a:r>
            <a:r>
              <a:rPr lang="en-US" dirty="0"/>
              <a:t>&gt;v/r </a:t>
            </a:r>
            <a:r>
              <a:rPr lang="en-US" dirty="0" err="1"/>
              <a:t>Bob",NULL</a:t>
            </a:r>
            <a:r>
              <a:rPr lang="en-US" dirty="0"/>
              <a:t>),</a:t>
            </a:r>
          </a:p>
          <a:p>
            <a:r>
              <a:rPr lang="en-US" dirty="0"/>
              <a:t>(3,"Will </a:t>
            </a:r>
            <a:r>
              <a:rPr lang="en-US" dirty="0" err="1"/>
              <a:t>Adivo</a:t>
            </a:r>
            <a:r>
              <a:rPr lang="en-US" dirty="0"/>
              <a:t>","</a:t>
            </a:r>
            <a:r>
              <a:rPr lang="en-US" dirty="0" err="1"/>
              <a:t>test@testbar.com","New</a:t>
            </a:r>
            <a:r>
              <a:rPr lang="en-US" dirty="0"/>
              <a:t> </a:t>
            </a:r>
            <a:r>
              <a:rPr lang="en-US" dirty="0" err="1"/>
              <a:t>developer","Yesterday</a:t>
            </a:r>
            <a:r>
              <a:rPr lang="en-US" dirty="0"/>
              <a:t>\, 4:48PM","Here is the last resume for the developer position we posted on SO. Please review and let me know your </a:t>
            </a:r>
            <a:r>
              <a:rPr lang="en-US" dirty="0" err="1"/>
              <a:t>thoughts!",NULL</a:t>
            </a:r>
            <a:r>
              <a:rPr lang="en-US" dirty="0"/>
              <a:t>),</a:t>
            </a:r>
          </a:p>
          <a:p>
            <a:r>
              <a:rPr lang="en-US" dirty="0"/>
              <a:t>(4,"Al </a:t>
            </a:r>
            <a:r>
              <a:rPr lang="en-US" dirty="0" err="1"/>
              <a:t>Kowalski","test@domain.com","R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84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CB6A30-D664-5C44-96B0-4F84EF64E550}"/>
              </a:ext>
            </a:extLst>
          </p:cNvPr>
          <p:cNvSpPr txBox="1"/>
          <p:nvPr/>
        </p:nvSpPr>
        <p:spPr>
          <a:xfrm>
            <a:off x="626748" y="307654"/>
            <a:ext cx="1038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Tools used in Deployment.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0A7798D-F4DE-334A-A675-D7EA0488C336}"/>
              </a:ext>
            </a:extLst>
          </p:cNvPr>
          <p:cNvSpPr/>
          <p:nvPr/>
        </p:nvSpPr>
        <p:spPr>
          <a:xfrm>
            <a:off x="359620" y="1022795"/>
            <a:ext cx="10561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zeit.co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F266A9D-34AD-3A4B-B20F-24DCA587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01" y="1460937"/>
            <a:ext cx="3640262" cy="48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6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46C2B5-E713-514C-A360-C0A01618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11" y="1423686"/>
            <a:ext cx="4677446" cy="4896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D792DA7-5EA3-BE44-B545-1E89B03A8C83}"/>
              </a:ext>
            </a:extLst>
          </p:cNvPr>
          <p:cNvSpPr/>
          <p:nvPr/>
        </p:nvSpPr>
        <p:spPr>
          <a:xfrm>
            <a:off x="655499" y="259625"/>
            <a:ext cx="10208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thing</a:t>
            </a:r>
          </a:p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Restdb.io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a simple place to test Rest API Code.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4975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60F3641-90AC-6445-BCB9-2BFF4731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72" y="2088055"/>
            <a:ext cx="7241628" cy="386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62F396-F257-444B-9AAB-F18881790EE6}"/>
              </a:ext>
            </a:extLst>
          </p:cNvPr>
          <p:cNvSpPr/>
          <p:nvPr/>
        </p:nvSpPr>
        <p:spPr>
          <a:xfrm>
            <a:off x="2896881" y="791693"/>
            <a:ext cx="6755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76856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FC325B7-7048-564B-8359-90A0F7B97D2A}"/>
              </a:ext>
            </a:extLst>
          </p:cNvPr>
          <p:cNvGrpSpPr/>
          <p:nvPr/>
        </p:nvGrpSpPr>
        <p:grpSpPr>
          <a:xfrm>
            <a:off x="417413" y="436348"/>
            <a:ext cx="9626015" cy="5985304"/>
            <a:chOff x="1003040" y="547442"/>
            <a:chExt cx="9626015" cy="59853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D2619473-1CCE-5643-BF89-6DB3B6F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568" y="547442"/>
              <a:ext cx="9576487" cy="598530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1CE79E80-6CD7-B146-A0AB-4C0E2E14371A}"/>
                </a:ext>
              </a:extLst>
            </p:cNvPr>
            <p:cNvSpPr txBox="1"/>
            <p:nvPr/>
          </p:nvSpPr>
          <p:spPr>
            <a:xfrm>
              <a:off x="5194306" y="4805871"/>
              <a:ext cx="114802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Java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PHP/Perl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Ruby</a:t>
              </a:r>
            </a:p>
            <a:p>
              <a:pPr algn="ctr"/>
              <a:r>
                <a:rPr lang="en-US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ObjC</a:t>
              </a: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4FE23DB3-7C39-044F-9D72-B87A8EFD1A7B}"/>
                </a:ext>
              </a:extLst>
            </p:cNvPr>
            <p:cNvSpPr txBox="1"/>
            <p:nvPr/>
          </p:nvSpPr>
          <p:spPr>
            <a:xfrm>
              <a:off x="1003040" y="4805871"/>
              <a:ext cx="114802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Hex Codes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Assembler          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308FCFA-2ECE-3D46-A252-7F5CC901C268}"/>
                </a:ext>
              </a:extLst>
            </p:cNvPr>
            <p:cNvSpPr txBox="1"/>
            <p:nvPr/>
          </p:nvSpPr>
          <p:spPr>
            <a:xfrm>
              <a:off x="2405780" y="4590427"/>
              <a:ext cx="1148022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Basic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Cobol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Fortran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Pascal        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DA59D81-0582-0C43-A300-25781F3EDCED}"/>
                </a:ext>
              </a:extLst>
            </p:cNvPr>
            <p:cNvSpPr txBox="1"/>
            <p:nvPr/>
          </p:nvSpPr>
          <p:spPr>
            <a:xfrm>
              <a:off x="6457156" y="4808591"/>
              <a:ext cx="1276724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Python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JavaScript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Swift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E449DAF-B051-814A-910E-16FB2B98E9E6}"/>
                </a:ext>
              </a:extLst>
            </p:cNvPr>
            <p:cNvSpPr txBox="1"/>
            <p:nvPr/>
          </p:nvSpPr>
          <p:spPr>
            <a:xfrm>
              <a:off x="3780377" y="4805871"/>
              <a:ext cx="114802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C++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Smalltalk</a:t>
              </a:r>
            </a:p>
            <a:p>
              <a:pPr algn="ctr"/>
              <a:r>
                <a:rPr lang="en-US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ProLog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4GL          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795217B-89A0-D547-8083-F87A42B55315}"/>
                </a:ext>
              </a:extLst>
            </p:cNvPr>
            <p:cNvSpPr txBox="1"/>
            <p:nvPr/>
          </p:nvSpPr>
          <p:spPr>
            <a:xfrm>
              <a:off x="9234493" y="4791239"/>
              <a:ext cx="114802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Dapps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Go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Kotlin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Solidity       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366CBB2-8829-6F49-8913-E1FAD587768F}"/>
                </a:ext>
              </a:extLst>
            </p:cNvPr>
            <p:cNvSpPr txBox="1"/>
            <p:nvPr/>
          </p:nvSpPr>
          <p:spPr>
            <a:xfrm>
              <a:off x="7839931" y="4913592"/>
              <a:ext cx="114802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NodeJs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Scala           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D4EA326-0188-B144-916B-D0C1A39AF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496" y="3429000"/>
            <a:ext cx="1554559" cy="1169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350071C-99F5-3342-B1A4-2E28C9B55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7047" y="2205176"/>
            <a:ext cx="1037455" cy="12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8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454" y="477270"/>
            <a:ext cx="10326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Web </a:t>
            </a:r>
            <a:r>
              <a:rPr lang="en-US" sz="54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Urls</a:t>
            </a:r>
            <a:r>
              <a:rPr lang="en-US" sz="5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54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3984" y="1444443"/>
            <a:ext cx="966572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>
                <a:latin typeface="Courier New"/>
                <a:cs typeface="Courier New"/>
              </a:rPr>
              <a:t>Zeit</a:t>
            </a:r>
            <a:r>
              <a:rPr lang="en-US" sz="4400" b="1" dirty="0" smtClean="0">
                <a:latin typeface="Courier New"/>
                <a:cs typeface="Courier New"/>
              </a:rPr>
              <a:t> Now Demo</a:t>
            </a:r>
            <a:br>
              <a:rPr lang="en-US" sz="4400" b="1" dirty="0" smtClean="0">
                <a:latin typeface="Courier New"/>
                <a:cs typeface="Courier New"/>
              </a:rPr>
            </a:br>
            <a:r>
              <a:rPr lang="en-US" sz="4400" b="1" dirty="0" smtClean="0">
                <a:latin typeface="Courier New"/>
                <a:cs typeface="Courier New"/>
              </a:rPr>
              <a:t>https</a:t>
            </a:r>
            <a:r>
              <a:rPr lang="en-US" sz="4400" b="1" dirty="0">
                <a:latin typeface="Courier New"/>
                <a:cs typeface="Courier New"/>
              </a:rPr>
              <a:t>://</a:t>
            </a:r>
            <a:r>
              <a:rPr lang="en-US" sz="4400" b="1" dirty="0" err="1">
                <a:latin typeface="Courier New"/>
                <a:cs typeface="Courier New"/>
              </a:rPr>
              <a:t>tinyurl.com</a:t>
            </a:r>
            <a:r>
              <a:rPr lang="en-US" sz="4400" b="1" dirty="0">
                <a:latin typeface="Courier New"/>
                <a:cs typeface="Courier New"/>
              </a:rPr>
              <a:t>/y2cnjczf</a:t>
            </a:r>
          </a:p>
        </p:txBody>
      </p:sp>
      <p:sp>
        <p:nvSpPr>
          <p:cNvPr id="4" name="Rectangle 3"/>
          <p:cNvSpPr/>
          <p:nvPr/>
        </p:nvSpPr>
        <p:spPr>
          <a:xfrm>
            <a:off x="997888" y="3714263"/>
            <a:ext cx="101451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  <a:cs typeface="Courier New"/>
              </a:rPr>
              <a:t>Red Hat Open Shift Demo</a:t>
            </a:r>
            <a:br>
              <a:rPr lang="en-US" sz="4400" b="1" dirty="0" smtClean="0">
                <a:latin typeface="Courier New"/>
                <a:cs typeface="Courier New"/>
              </a:rPr>
            </a:br>
            <a:r>
              <a:rPr lang="en-US" sz="4400" b="1" dirty="0" smtClean="0">
                <a:latin typeface="Courier New"/>
                <a:cs typeface="Courier New"/>
              </a:rPr>
              <a:t>https</a:t>
            </a:r>
            <a:r>
              <a:rPr lang="en-US" sz="4400" b="1" dirty="0">
                <a:latin typeface="Courier New"/>
                <a:cs typeface="Courier New"/>
              </a:rPr>
              <a:t>://</a:t>
            </a:r>
            <a:r>
              <a:rPr lang="en-US" sz="4400" b="1" dirty="0" err="1">
                <a:latin typeface="Courier New"/>
                <a:cs typeface="Courier New"/>
              </a:rPr>
              <a:t>tinyurl.com</a:t>
            </a:r>
            <a:r>
              <a:rPr lang="en-US" sz="4400" b="1" dirty="0">
                <a:latin typeface="Courier New"/>
                <a:cs typeface="Courier New"/>
              </a:rPr>
              <a:t>/y42eteqc</a:t>
            </a:r>
          </a:p>
        </p:txBody>
      </p:sp>
    </p:spTree>
    <p:extLst>
      <p:ext uri="{BB962C8B-B14F-4D97-AF65-F5344CB8AC3E}">
        <p14:creationId xmlns:p14="http://schemas.microsoft.com/office/powerpoint/2010/main" val="41655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B090C70-4D9C-CB4E-9D04-F8205FD3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41" y="1037968"/>
            <a:ext cx="5403607" cy="3936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99190F-ABC3-7349-8F5B-502592D6E568}"/>
              </a:ext>
            </a:extLst>
          </p:cNvPr>
          <p:cNvSpPr txBox="1"/>
          <p:nvPr/>
        </p:nvSpPr>
        <p:spPr>
          <a:xfrm>
            <a:off x="965199" y="234856"/>
            <a:ext cx="1038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What’s Changed and Changing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1BCDDB-E1A6-1D4B-BDB4-89AE8619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34" y="2736188"/>
            <a:ext cx="5676631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743D6C-AECD-8744-8415-3D12221DA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0" y="3416300"/>
            <a:ext cx="38100" cy="2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825A52-7EE5-B246-8179-89073752C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0" y="3416300"/>
            <a:ext cx="38100" cy="2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6789711-093A-4F4A-939D-FAAFDFA81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35" y="2784782"/>
            <a:ext cx="4970409" cy="33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99190F-ABC3-7349-8F5B-502592D6E568}"/>
              </a:ext>
            </a:extLst>
          </p:cNvPr>
          <p:cNvSpPr txBox="1"/>
          <p:nvPr/>
        </p:nvSpPr>
        <p:spPr>
          <a:xfrm>
            <a:off x="965199" y="234856"/>
            <a:ext cx="1038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- What’s Changed and Changing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4FAC11-4B19-F141-8E37-C95A19E9BABA}"/>
              </a:ext>
            </a:extLst>
          </p:cNvPr>
          <p:cNvSpPr txBox="1"/>
          <p:nvPr/>
        </p:nvSpPr>
        <p:spPr>
          <a:xfrm>
            <a:off x="704630" y="1090300"/>
            <a:ext cx="1090973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Now anyone who has basic computer skills and the internet can learn how to build complex apps for FREE.  Yes FREE </a:t>
            </a:r>
            <a:br>
              <a:rPr lang="en-US" sz="2400" b="1" dirty="0"/>
            </a:b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Complexity of development is reduced by prebuilt frameworks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Development Tools free.  VS Code, Node, Atom, </a:t>
            </a:r>
            <a:r>
              <a:rPr lang="en-US" sz="2400" dirty="0" err="1"/>
              <a:t>CodeSandbox</a:t>
            </a:r>
            <a:r>
              <a:rPr lang="en-US" sz="2400" dirty="0"/>
              <a:t> and …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Development Cloud Servers available for free.   Heroku, Zeit,,  </a:t>
            </a:r>
            <a:r>
              <a:rPr lang="en-US" sz="2400" dirty="0" err="1"/>
              <a:t>Etc</a:t>
            </a:r>
            <a:r>
              <a:rPr lang="en-US" sz="2400" dirty="0"/>
              <a:t> …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Programming App Containers, </a:t>
            </a:r>
            <a:r>
              <a:rPr lang="en-US" sz="2400" dirty="0" err="1"/>
              <a:t>NodeJs</a:t>
            </a:r>
            <a:r>
              <a:rPr lang="en-US" sz="2400" dirty="0"/>
              <a:t> and JavaScript Cloud Platforms.  From standard Programing Languages to </a:t>
            </a:r>
            <a:r>
              <a:rPr lang="en-US" sz="2400" dirty="0" err="1"/>
              <a:t>Javascript</a:t>
            </a:r>
            <a:r>
              <a:rPr lang="en-US" sz="2400" dirty="0"/>
              <a:t> and Derivatives like Blockchain’s Solidity  </a:t>
            </a:r>
          </a:p>
        </p:txBody>
      </p:sp>
    </p:spTree>
    <p:extLst>
      <p:ext uri="{BB962C8B-B14F-4D97-AF65-F5344CB8AC3E}">
        <p14:creationId xmlns:p14="http://schemas.microsoft.com/office/powerpoint/2010/main" val="33858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99190F-ABC3-7349-8F5B-502592D6E568}"/>
              </a:ext>
            </a:extLst>
          </p:cNvPr>
          <p:cNvSpPr txBox="1"/>
          <p:nvPr/>
        </p:nvSpPr>
        <p:spPr>
          <a:xfrm>
            <a:off x="965199" y="234856"/>
            <a:ext cx="1038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Hiring What’s Changed and Changing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4FAC11-4B19-F141-8E37-C95A19E9BABA}"/>
              </a:ext>
            </a:extLst>
          </p:cNvPr>
          <p:cNvSpPr txBox="1"/>
          <p:nvPr/>
        </p:nvSpPr>
        <p:spPr>
          <a:xfrm>
            <a:off x="809534" y="881187"/>
            <a:ext cx="1090973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Does the person have people/teamwork skills ?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Can the person handle rapid change ?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Can the person learn fast ?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Does the person understand key concepts ?  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Does the person have experience with Open Source tools ?  </a:t>
            </a:r>
            <a:r>
              <a:rPr lang="en-US" sz="2400" dirty="0" err="1"/>
              <a:t>Github</a:t>
            </a:r>
            <a:r>
              <a:rPr lang="en-US" sz="2400" dirty="0"/>
              <a:t>, </a:t>
            </a:r>
            <a:r>
              <a:rPr lang="en-US" sz="2400" dirty="0" err="1"/>
              <a:t>NodeJs</a:t>
            </a:r>
            <a:r>
              <a:rPr lang="en-US" sz="2400" dirty="0"/>
              <a:t>, Python, Docker, Kubernetes, Linux,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Do they want to work for us and have a </a:t>
            </a:r>
            <a:r>
              <a:rPr lang="en-US" sz="2400" dirty="0" err="1"/>
              <a:t>passon</a:t>
            </a:r>
            <a:r>
              <a:rPr lang="en-US" sz="2400" dirty="0"/>
              <a:t> for our mission ?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NOTE: Memorizing things that you can find on google in one minute is NOT as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8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A45FA00-7A67-EB48-82BA-88DD8D79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99" y="685800"/>
            <a:ext cx="6106602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8F5AD2-6C2C-A94F-9E83-0998B62604BC}"/>
              </a:ext>
            </a:extLst>
          </p:cNvPr>
          <p:cNvSpPr txBox="1"/>
          <p:nvPr/>
        </p:nvSpPr>
        <p:spPr>
          <a:xfrm>
            <a:off x="7121974" y="1402856"/>
            <a:ext cx="81995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NodeJs</a:t>
            </a:r>
            <a:endParaRPr lang="en-US" sz="1400" dirty="0"/>
          </a:p>
          <a:p>
            <a:pPr algn="ctr"/>
            <a:r>
              <a:rPr lang="en-US" sz="1400" dirty="0"/>
              <a:t>Scala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9B0444-A566-E24E-A540-972F034B5A66}"/>
              </a:ext>
            </a:extLst>
          </p:cNvPr>
          <p:cNvSpPr txBox="1"/>
          <p:nvPr/>
        </p:nvSpPr>
        <p:spPr>
          <a:xfrm>
            <a:off x="3791164" y="1402856"/>
            <a:ext cx="103530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Java</a:t>
            </a:r>
          </a:p>
          <a:p>
            <a:pPr algn="ctr"/>
            <a:r>
              <a:rPr lang="en-US" sz="1400" dirty="0"/>
              <a:t>C#/</a:t>
            </a:r>
            <a:r>
              <a:rPr lang="en-US" sz="1400" dirty="0" err="1"/>
              <a:t>ASP.Net</a:t>
            </a:r>
            <a:endParaRPr lang="en-US" sz="1400" dirty="0"/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xmlns="" id="{252090D5-27B7-0A4F-A716-A02DEDFD9922}"/>
              </a:ext>
            </a:extLst>
          </p:cNvPr>
          <p:cNvSpPr/>
          <p:nvPr/>
        </p:nvSpPr>
        <p:spPr>
          <a:xfrm>
            <a:off x="5128625" y="1839074"/>
            <a:ext cx="1571946" cy="150002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Now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it is easier</a:t>
            </a:r>
          </a:p>
        </p:txBody>
      </p:sp>
    </p:spTree>
    <p:extLst>
      <p:ext uri="{BB962C8B-B14F-4D97-AF65-F5344CB8AC3E}">
        <p14:creationId xmlns:p14="http://schemas.microsoft.com/office/powerpoint/2010/main" val="11167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9-25 at 6.0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06" y="2859787"/>
            <a:ext cx="7721722" cy="3612256"/>
          </a:xfrm>
          <a:prstGeom prst="rect">
            <a:avLst/>
          </a:prstGeom>
        </p:spPr>
      </p:pic>
      <p:pic>
        <p:nvPicPr>
          <p:cNvPr id="4" name="Picture 3" descr="Screen Shot 2019-09-25 at 6.19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32" y="2859787"/>
            <a:ext cx="1661891" cy="463784"/>
          </a:xfrm>
          <a:prstGeom prst="rect">
            <a:avLst/>
          </a:prstGeom>
        </p:spPr>
      </p:pic>
      <p:pic>
        <p:nvPicPr>
          <p:cNvPr id="5" name="Picture 4" descr="Screen Shot 2019-09-25 at 6.28.2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68" y="1990409"/>
            <a:ext cx="1491210" cy="658353"/>
          </a:xfrm>
          <a:prstGeom prst="rect">
            <a:avLst/>
          </a:prstGeom>
        </p:spPr>
      </p:pic>
      <p:pic>
        <p:nvPicPr>
          <p:cNvPr id="6" name="Picture 5" descr="Screen Shot 2019-09-25 at 6.29.2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06" y="2648762"/>
            <a:ext cx="1358358" cy="877184"/>
          </a:xfrm>
          <a:prstGeom prst="rect">
            <a:avLst/>
          </a:prstGeom>
        </p:spPr>
      </p:pic>
      <p:pic>
        <p:nvPicPr>
          <p:cNvPr id="8" name="Picture 7" descr="Screen Shot 2019-09-25 at 6.29.5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41" y="1701751"/>
            <a:ext cx="1922491" cy="1158036"/>
          </a:xfrm>
          <a:prstGeom prst="rect">
            <a:avLst/>
          </a:prstGeom>
        </p:spPr>
      </p:pic>
      <p:pic>
        <p:nvPicPr>
          <p:cNvPr id="9" name="Picture 8" descr="Screen Shot 2019-09-25 at 6.30.04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81" y="2732191"/>
            <a:ext cx="1709890" cy="699955"/>
          </a:xfrm>
          <a:prstGeom prst="rect">
            <a:avLst/>
          </a:prstGeom>
        </p:spPr>
      </p:pic>
      <p:pic>
        <p:nvPicPr>
          <p:cNvPr id="10" name="Picture 9" descr="Screen Shot 2019-09-25 at 6.33.44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2" y="1615479"/>
            <a:ext cx="1865037" cy="7498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78190" y="324870"/>
            <a:ext cx="7992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From Servers to Containers</a:t>
            </a:r>
            <a:endParaRPr lang="en-US" sz="54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51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9-25 at 6.24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7" y="1073992"/>
            <a:ext cx="10684878" cy="52639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15279" y="366106"/>
            <a:ext cx="42490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 Hat Open Shift</a:t>
            </a:r>
            <a:endParaRPr lang="en-US" sz="40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63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949</Words>
  <Application>Microsoft Macintosh PowerPoint</Application>
  <PresentationFormat>Custom</PresentationFormat>
  <Paragraphs>159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MGMWERX’s WERX Wednesday:  Elements of Modern Web Development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MGMWERX’s WERX Wednesday:  Elements of Modern Web Development</dc:title>
  <dc:creator>Zachary Lewis</dc:creator>
  <cp:lastModifiedBy>Zachary Lewis</cp:lastModifiedBy>
  <cp:revision>50</cp:revision>
  <cp:lastPrinted>2019-09-23T15:13:00Z</cp:lastPrinted>
  <dcterms:created xsi:type="dcterms:W3CDTF">2019-09-19T14:28:04Z</dcterms:created>
  <dcterms:modified xsi:type="dcterms:W3CDTF">2019-09-25T11:44:03Z</dcterms:modified>
</cp:coreProperties>
</file>