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/>
    <p:restoredTop sz="94670"/>
  </p:normalViewPr>
  <p:slideViewPr>
    <p:cSldViewPr snapToGrid="0">
      <p:cViewPr varScale="1">
        <p:scale>
          <a:sx n="117" d="100"/>
          <a:sy n="117" d="100"/>
        </p:scale>
        <p:origin x="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A11812-63F2-4018-91FD-8CDD44C94C9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9DA578-DA25-48E9-9930-DAC35B865534}">
      <dgm:prSet custT="1"/>
      <dgm:spPr/>
      <dgm:t>
        <a:bodyPr/>
        <a:lstStyle/>
        <a:p>
          <a:r>
            <a:rPr lang="en-US" sz="2800" b="1" dirty="0"/>
            <a:t>Willson Financial</a:t>
          </a:r>
          <a:r>
            <a:rPr lang="en-US" sz="2800" dirty="0"/>
            <a:t> – </a:t>
          </a:r>
          <a:br>
            <a:rPr lang="en-US" sz="2800" dirty="0"/>
          </a:br>
          <a:r>
            <a:rPr lang="en-US" sz="2800" dirty="0"/>
            <a:t>Case Study Project</a:t>
          </a:r>
        </a:p>
      </dgm:t>
    </dgm:pt>
    <dgm:pt modelId="{CA00B16A-C77C-4169-9368-78B9B5880BC8}" type="parTrans" cxnId="{5877E290-9561-4F0F-9ACC-42895AEDDD90}">
      <dgm:prSet/>
      <dgm:spPr/>
      <dgm:t>
        <a:bodyPr/>
        <a:lstStyle/>
        <a:p>
          <a:endParaRPr lang="en-US"/>
        </a:p>
      </dgm:t>
    </dgm:pt>
    <dgm:pt modelId="{4BBFB8CE-C5DD-4204-9037-3CFD89DA9235}" type="sibTrans" cxnId="{5877E290-9561-4F0F-9ACC-42895AEDDD90}">
      <dgm:prSet/>
      <dgm:spPr/>
      <dgm:t>
        <a:bodyPr/>
        <a:lstStyle/>
        <a:p>
          <a:endParaRPr lang="en-US"/>
        </a:p>
      </dgm:t>
    </dgm:pt>
    <dgm:pt modelId="{3A9092A8-2301-46C3-A07E-1FBC77675E60}">
      <dgm:prSet custT="1"/>
      <dgm:spPr/>
      <dgm:t>
        <a:bodyPr/>
        <a:lstStyle/>
        <a:p>
          <a:r>
            <a:rPr lang="en-US" sz="2800" dirty="0"/>
            <a:t>Solo Project by </a:t>
          </a:r>
          <a:r>
            <a:rPr lang="en-US" sz="2800" b="1" dirty="0"/>
            <a:t>Brittaney Perry-Morgan</a:t>
          </a:r>
        </a:p>
      </dgm:t>
    </dgm:pt>
    <dgm:pt modelId="{F9A0CA64-7078-4FF8-823D-FF63C5EA4EDD}" type="parTrans" cxnId="{C1015715-26E3-4FDE-BABB-75C0DEECD01E}">
      <dgm:prSet/>
      <dgm:spPr/>
      <dgm:t>
        <a:bodyPr/>
        <a:lstStyle/>
        <a:p>
          <a:endParaRPr lang="en-US"/>
        </a:p>
      </dgm:t>
    </dgm:pt>
    <dgm:pt modelId="{697324A5-4784-4146-AA50-0E2B7783B41D}" type="sibTrans" cxnId="{C1015715-26E3-4FDE-BABB-75C0DEECD01E}">
      <dgm:prSet/>
      <dgm:spPr/>
      <dgm:t>
        <a:bodyPr/>
        <a:lstStyle/>
        <a:p>
          <a:endParaRPr lang="en-US"/>
        </a:p>
      </dgm:t>
    </dgm:pt>
    <dgm:pt modelId="{4BB1973E-9186-8443-B5DF-7252EB876269}" type="pres">
      <dgm:prSet presAssocID="{D6A11812-63F2-4018-91FD-8CDD44C94C9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73E9B00-C19B-7742-93FD-9F498DEBF820}" type="pres">
      <dgm:prSet presAssocID="{249DA578-DA25-48E9-9930-DAC35B865534}" presName="hierRoot1" presStyleCnt="0"/>
      <dgm:spPr/>
    </dgm:pt>
    <dgm:pt modelId="{7C8FF3E2-191A-3044-9718-7317BDACD76F}" type="pres">
      <dgm:prSet presAssocID="{249DA578-DA25-48E9-9930-DAC35B865534}" presName="composite" presStyleCnt="0"/>
      <dgm:spPr/>
    </dgm:pt>
    <dgm:pt modelId="{79952FDA-274E-874F-AAD3-D3CAA59E4C1E}" type="pres">
      <dgm:prSet presAssocID="{249DA578-DA25-48E9-9930-DAC35B865534}" presName="background" presStyleLbl="node0" presStyleIdx="0" presStyleCnt="2"/>
      <dgm:spPr/>
    </dgm:pt>
    <dgm:pt modelId="{8B1F4A2F-4E4F-4047-B76C-D7F123237F17}" type="pres">
      <dgm:prSet presAssocID="{249DA578-DA25-48E9-9930-DAC35B865534}" presName="text" presStyleLbl="fgAcc0" presStyleIdx="0" presStyleCnt="2">
        <dgm:presLayoutVars>
          <dgm:chPref val="3"/>
        </dgm:presLayoutVars>
      </dgm:prSet>
      <dgm:spPr/>
    </dgm:pt>
    <dgm:pt modelId="{71E0BBEF-32B4-ED4D-8F05-57A799B65295}" type="pres">
      <dgm:prSet presAssocID="{249DA578-DA25-48E9-9930-DAC35B865534}" presName="hierChild2" presStyleCnt="0"/>
      <dgm:spPr/>
    </dgm:pt>
    <dgm:pt modelId="{60C98150-2AA6-3747-9064-29FA0FD8AB1E}" type="pres">
      <dgm:prSet presAssocID="{3A9092A8-2301-46C3-A07E-1FBC77675E60}" presName="hierRoot1" presStyleCnt="0"/>
      <dgm:spPr/>
    </dgm:pt>
    <dgm:pt modelId="{B3E1907A-67F8-294A-A3E3-127123AB8E21}" type="pres">
      <dgm:prSet presAssocID="{3A9092A8-2301-46C3-A07E-1FBC77675E60}" presName="composite" presStyleCnt="0"/>
      <dgm:spPr/>
    </dgm:pt>
    <dgm:pt modelId="{7DED9EEA-ECF8-C24D-80AE-CC7373936ACC}" type="pres">
      <dgm:prSet presAssocID="{3A9092A8-2301-46C3-A07E-1FBC77675E60}" presName="background" presStyleLbl="node0" presStyleIdx="1" presStyleCnt="2"/>
      <dgm:spPr/>
    </dgm:pt>
    <dgm:pt modelId="{6C186DB2-5CEC-A54F-ABB3-E00333CA30B7}" type="pres">
      <dgm:prSet presAssocID="{3A9092A8-2301-46C3-A07E-1FBC77675E60}" presName="text" presStyleLbl="fgAcc0" presStyleIdx="1" presStyleCnt="2">
        <dgm:presLayoutVars>
          <dgm:chPref val="3"/>
        </dgm:presLayoutVars>
      </dgm:prSet>
      <dgm:spPr/>
    </dgm:pt>
    <dgm:pt modelId="{B1ACA81B-D24F-E847-B73F-A4FD2D056296}" type="pres">
      <dgm:prSet presAssocID="{3A9092A8-2301-46C3-A07E-1FBC77675E60}" presName="hierChild2" presStyleCnt="0"/>
      <dgm:spPr/>
    </dgm:pt>
  </dgm:ptLst>
  <dgm:cxnLst>
    <dgm:cxn modelId="{C1015715-26E3-4FDE-BABB-75C0DEECD01E}" srcId="{D6A11812-63F2-4018-91FD-8CDD44C94C93}" destId="{3A9092A8-2301-46C3-A07E-1FBC77675E60}" srcOrd="1" destOrd="0" parTransId="{F9A0CA64-7078-4FF8-823D-FF63C5EA4EDD}" sibTransId="{697324A5-4784-4146-AA50-0E2B7783B41D}"/>
    <dgm:cxn modelId="{3E3DD669-67D1-504E-B4EC-3684B6C9C592}" type="presOf" srcId="{249DA578-DA25-48E9-9930-DAC35B865534}" destId="{8B1F4A2F-4E4F-4047-B76C-D7F123237F17}" srcOrd="0" destOrd="0" presId="urn:microsoft.com/office/officeart/2005/8/layout/hierarchy1"/>
    <dgm:cxn modelId="{856C9F78-6D32-854D-926C-7F23AB7D9A74}" type="presOf" srcId="{D6A11812-63F2-4018-91FD-8CDD44C94C93}" destId="{4BB1973E-9186-8443-B5DF-7252EB876269}" srcOrd="0" destOrd="0" presId="urn:microsoft.com/office/officeart/2005/8/layout/hierarchy1"/>
    <dgm:cxn modelId="{86E5E181-1F88-5F49-8579-432B882EB2CC}" type="presOf" srcId="{3A9092A8-2301-46C3-A07E-1FBC77675E60}" destId="{6C186DB2-5CEC-A54F-ABB3-E00333CA30B7}" srcOrd="0" destOrd="0" presId="urn:microsoft.com/office/officeart/2005/8/layout/hierarchy1"/>
    <dgm:cxn modelId="{5877E290-9561-4F0F-9ACC-42895AEDDD90}" srcId="{D6A11812-63F2-4018-91FD-8CDD44C94C93}" destId="{249DA578-DA25-48E9-9930-DAC35B865534}" srcOrd="0" destOrd="0" parTransId="{CA00B16A-C77C-4169-9368-78B9B5880BC8}" sibTransId="{4BBFB8CE-C5DD-4204-9037-3CFD89DA9235}"/>
    <dgm:cxn modelId="{9DA88EC8-9D08-A24F-8722-D85F7ADBB732}" type="presParOf" srcId="{4BB1973E-9186-8443-B5DF-7252EB876269}" destId="{C73E9B00-C19B-7742-93FD-9F498DEBF820}" srcOrd="0" destOrd="0" presId="urn:microsoft.com/office/officeart/2005/8/layout/hierarchy1"/>
    <dgm:cxn modelId="{27A94E02-E372-EC46-AF8C-394D91131DB0}" type="presParOf" srcId="{C73E9B00-C19B-7742-93FD-9F498DEBF820}" destId="{7C8FF3E2-191A-3044-9718-7317BDACD76F}" srcOrd="0" destOrd="0" presId="urn:microsoft.com/office/officeart/2005/8/layout/hierarchy1"/>
    <dgm:cxn modelId="{FEE39583-02B8-8C45-A8E4-14B9083A237F}" type="presParOf" srcId="{7C8FF3E2-191A-3044-9718-7317BDACD76F}" destId="{79952FDA-274E-874F-AAD3-D3CAA59E4C1E}" srcOrd="0" destOrd="0" presId="urn:microsoft.com/office/officeart/2005/8/layout/hierarchy1"/>
    <dgm:cxn modelId="{2703F67C-07C6-7C43-A171-A8A05A8D85CE}" type="presParOf" srcId="{7C8FF3E2-191A-3044-9718-7317BDACD76F}" destId="{8B1F4A2F-4E4F-4047-B76C-D7F123237F17}" srcOrd="1" destOrd="0" presId="urn:microsoft.com/office/officeart/2005/8/layout/hierarchy1"/>
    <dgm:cxn modelId="{A323BEFD-9E96-FD47-AF4E-E9F84BC2F0B8}" type="presParOf" srcId="{C73E9B00-C19B-7742-93FD-9F498DEBF820}" destId="{71E0BBEF-32B4-ED4D-8F05-57A799B65295}" srcOrd="1" destOrd="0" presId="urn:microsoft.com/office/officeart/2005/8/layout/hierarchy1"/>
    <dgm:cxn modelId="{357155D7-795D-3E48-9C6B-389CB6D24ABC}" type="presParOf" srcId="{4BB1973E-9186-8443-B5DF-7252EB876269}" destId="{60C98150-2AA6-3747-9064-29FA0FD8AB1E}" srcOrd="1" destOrd="0" presId="urn:microsoft.com/office/officeart/2005/8/layout/hierarchy1"/>
    <dgm:cxn modelId="{E983686A-1C39-0041-B8FD-6116F3EB1D7D}" type="presParOf" srcId="{60C98150-2AA6-3747-9064-29FA0FD8AB1E}" destId="{B3E1907A-67F8-294A-A3E3-127123AB8E21}" srcOrd="0" destOrd="0" presId="urn:microsoft.com/office/officeart/2005/8/layout/hierarchy1"/>
    <dgm:cxn modelId="{52F888C4-E023-DA4A-A3C3-2D4CB963732D}" type="presParOf" srcId="{B3E1907A-67F8-294A-A3E3-127123AB8E21}" destId="{7DED9EEA-ECF8-C24D-80AE-CC7373936ACC}" srcOrd="0" destOrd="0" presId="urn:microsoft.com/office/officeart/2005/8/layout/hierarchy1"/>
    <dgm:cxn modelId="{09FE02CC-75F8-C44F-B375-0816C5FC41D9}" type="presParOf" srcId="{B3E1907A-67F8-294A-A3E3-127123AB8E21}" destId="{6C186DB2-5CEC-A54F-ABB3-E00333CA30B7}" srcOrd="1" destOrd="0" presId="urn:microsoft.com/office/officeart/2005/8/layout/hierarchy1"/>
    <dgm:cxn modelId="{44B85EDF-8BE1-0549-8D8C-5C5805FC0F6C}" type="presParOf" srcId="{60C98150-2AA6-3747-9064-29FA0FD8AB1E}" destId="{B1ACA81B-D24F-E847-B73F-A4FD2D0562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0CF542A-B49A-4340-8328-13A40130DF5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72572C-57F0-4A51-945A-C44226A64C60}">
      <dgm:prSet/>
      <dgm:spPr/>
      <dgm:t>
        <a:bodyPr/>
        <a:lstStyle/>
        <a:p>
          <a:r>
            <a:rPr lang="en-US"/>
            <a:t>Table/column names are plural to match the implementation.</a:t>
          </a:r>
        </a:p>
      </dgm:t>
    </dgm:pt>
    <dgm:pt modelId="{C5087771-57CF-4DCF-91E1-D8C873ED8039}" type="parTrans" cxnId="{B2702A6C-2C04-458E-AEBF-67B47689EA77}">
      <dgm:prSet/>
      <dgm:spPr/>
      <dgm:t>
        <a:bodyPr/>
        <a:lstStyle/>
        <a:p>
          <a:endParaRPr lang="en-US"/>
        </a:p>
      </dgm:t>
    </dgm:pt>
    <dgm:pt modelId="{98B18780-A2FC-42D5-87FE-E9386DF48144}" type="sibTrans" cxnId="{B2702A6C-2C04-458E-AEBF-67B47689EA77}">
      <dgm:prSet/>
      <dgm:spPr/>
      <dgm:t>
        <a:bodyPr/>
        <a:lstStyle/>
        <a:p>
          <a:endParaRPr lang="en-US"/>
        </a:p>
      </dgm:t>
    </dgm:pt>
    <dgm:pt modelId="{57C175CC-00FC-43EE-A673-C46D1036268C}">
      <dgm:prSet/>
      <dgm:spPr/>
      <dgm:t>
        <a:bodyPr/>
        <a:lstStyle/>
        <a:p>
          <a:r>
            <a:rPr lang="en-US"/>
            <a:t>The database is in 3NF.</a:t>
          </a:r>
        </a:p>
      </dgm:t>
    </dgm:pt>
    <dgm:pt modelId="{A1197445-3AC2-4417-9A7C-A652EC8FAD4F}" type="parTrans" cxnId="{416F4BEC-E747-4FA9-8656-6D963758D3DA}">
      <dgm:prSet/>
      <dgm:spPr/>
      <dgm:t>
        <a:bodyPr/>
        <a:lstStyle/>
        <a:p>
          <a:endParaRPr lang="en-US"/>
        </a:p>
      </dgm:t>
    </dgm:pt>
    <dgm:pt modelId="{146C310C-A418-446F-B4D9-CD48E4A3C481}" type="sibTrans" cxnId="{416F4BEC-E747-4FA9-8656-6D963758D3DA}">
      <dgm:prSet/>
      <dgm:spPr/>
      <dgm:t>
        <a:bodyPr/>
        <a:lstStyle/>
        <a:p>
          <a:endParaRPr lang="en-US"/>
        </a:p>
      </dgm:t>
    </dgm:pt>
    <dgm:pt modelId="{A25B01AD-D440-4689-B14C-3C71D1E66EEE}">
      <dgm:prSet/>
      <dgm:spPr/>
      <dgm:t>
        <a:bodyPr/>
        <a:lstStyle/>
        <a:p>
          <a:r>
            <a:rPr lang="en-US"/>
            <a:t>Only active clients are included in reporting.</a:t>
          </a:r>
        </a:p>
      </dgm:t>
    </dgm:pt>
    <dgm:pt modelId="{F7A10731-7C4F-4EBC-89B8-D7140090BFCA}" type="parTrans" cxnId="{C3CD4CAA-20B7-40A5-A11D-F569BBB7963B}">
      <dgm:prSet/>
      <dgm:spPr/>
      <dgm:t>
        <a:bodyPr/>
        <a:lstStyle/>
        <a:p>
          <a:endParaRPr lang="en-US"/>
        </a:p>
      </dgm:t>
    </dgm:pt>
    <dgm:pt modelId="{5D42AC65-7B79-4545-B84D-55E87F42C26D}" type="sibTrans" cxnId="{C3CD4CAA-20B7-40A5-A11D-F569BBB7963B}">
      <dgm:prSet/>
      <dgm:spPr/>
      <dgm:t>
        <a:bodyPr/>
        <a:lstStyle/>
        <a:p>
          <a:endParaRPr lang="en-US"/>
        </a:p>
      </dgm:t>
    </dgm:pt>
    <dgm:pt modelId="{2D12A354-CF12-41D3-900E-7837FC72DE7D}">
      <dgm:prSet/>
      <dgm:spPr/>
      <dgm:t>
        <a:bodyPr/>
        <a:lstStyle/>
        <a:p>
          <a:r>
            <a:rPr lang="en-US"/>
            <a:t>Asset values use the </a:t>
          </a:r>
          <a:r>
            <a:rPr lang="en-US" i="1"/>
            <a:t>last_update</a:t>
          </a:r>
          <a:r>
            <a:rPr lang="en-US"/>
            <a:t> date.</a:t>
          </a:r>
        </a:p>
      </dgm:t>
    </dgm:pt>
    <dgm:pt modelId="{9F483126-DFFC-43C8-9F20-0A31059D9FBE}" type="parTrans" cxnId="{7C6714D5-9E6B-46EB-81F5-CEECFEC86868}">
      <dgm:prSet/>
      <dgm:spPr/>
      <dgm:t>
        <a:bodyPr/>
        <a:lstStyle/>
        <a:p>
          <a:endParaRPr lang="en-US"/>
        </a:p>
      </dgm:t>
    </dgm:pt>
    <dgm:pt modelId="{7BE5BFA8-9A4B-4A3D-BA94-7224F351D3C0}" type="sibTrans" cxnId="{7C6714D5-9E6B-46EB-81F5-CEECFEC86868}">
      <dgm:prSet/>
      <dgm:spPr/>
      <dgm:t>
        <a:bodyPr/>
        <a:lstStyle/>
        <a:p>
          <a:endParaRPr lang="en-US"/>
        </a:p>
      </dgm:t>
    </dgm:pt>
    <dgm:pt modelId="{DC3374C2-8809-47C2-AE27-F7DEB45A5A43}">
      <dgm:prSet/>
      <dgm:spPr/>
      <dgm:t>
        <a:bodyPr/>
        <a:lstStyle/>
        <a:p>
          <a:r>
            <a:rPr lang="en-US"/>
            <a:t>Billing is per client, per month, flat, or percent.</a:t>
          </a:r>
        </a:p>
      </dgm:t>
    </dgm:pt>
    <dgm:pt modelId="{4D8D896D-6BB0-4949-BCF9-68B24DA4103B}" type="parTrans" cxnId="{6BC2FAA2-50DC-4ACF-97AC-00BAC486D781}">
      <dgm:prSet/>
      <dgm:spPr/>
      <dgm:t>
        <a:bodyPr/>
        <a:lstStyle/>
        <a:p>
          <a:endParaRPr lang="en-US"/>
        </a:p>
      </dgm:t>
    </dgm:pt>
    <dgm:pt modelId="{4CB389C1-10BD-43DF-9689-6040EC631A67}" type="sibTrans" cxnId="{6BC2FAA2-50DC-4ACF-97AC-00BAC486D781}">
      <dgm:prSet/>
      <dgm:spPr/>
      <dgm:t>
        <a:bodyPr/>
        <a:lstStyle/>
        <a:p>
          <a:endParaRPr lang="en-US"/>
        </a:p>
      </dgm:t>
    </dgm:pt>
    <dgm:pt modelId="{6144C319-FCF9-4A9E-8895-12A6CE85B75E}">
      <dgm:prSet/>
      <dgm:spPr/>
      <dgm:t>
        <a:bodyPr/>
        <a:lstStyle/>
        <a:p>
          <a:r>
            <a:rPr lang="en-US"/>
            <a:t>Transactions include deposits, withdrawals, and trades.</a:t>
          </a:r>
        </a:p>
      </dgm:t>
    </dgm:pt>
    <dgm:pt modelId="{06C05642-F4D2-475D-972E-094FB1E8DD52}" type="parTrans" cxnId="{978E2F39-CC42-4C9F-AA58-9DA850371297}">
      <dgm:prSet/>
      <dgm:spPr/>
      <dgm:t>
        <a:bodyPr/>
        <a:lstStyle/>
        <a:p>
          <a:endParaRPr lang="en-US"/>
        </a:p>
      </dgm:t>
    </dgm:pt>
    <dgm:pt modelId="{D090EA54-C888-4067-891F-FB0D2213EAFE}" type="sibTrans" cxnId="{978E2F39-CC42-4C9F-AA58-9DA850371297}">
      <dgm:prSet/>
      <dgm:spPr/>
      <dgm:t>
        <a:bodyPr/>
        <a:lstStyle/>
        <a:p>
          <a:endParaRPr lang="en-US"/>
        </a:p>
      </dgm:t>
    </dgm:pt>
    <dgm:pt modelId="{CEE51838-F818-41C5-9A58-343D94BA25B0}" type="pres">
      <dgm:prSet presAssocID="{50CF542A-B49A-4340-8328-13A40130DF58}" presName="root" presStyleCnt="0">
        <dgm:presLayoutVars>
          <dgm:dir/>
          <dgm:resizeHandles val="exact"/>
        </dgm:presLayoutVars>
      </dgm:prSet>
      <dgm:spPr/>
    </dgm:pt>
    <dgm:pt modelId="{A7B864CA-130C-48D2-8460-18980DF839E1}" type="pres">
      <dgm:prSet presAssocID="{6D72572C-57F0-4A51-945A-C44226A64C60}" presName="compNode" presStyleCnt="0"/>
      <dgm:spPr/>
    </dgm:pt>
    <dgm:pt modelId="{18480B40-ECA2-4EBD-8975-AABF1503AE65}" type="pres">
      <dgm:prSet presAssocID="{6D72572C-57F0-4A51-945A-C44226A64C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BB14722-0CB4-421F-A7FA-C01CD48C0C30}" type="pres">
      <dgm:prSet presAssocID="{6D72572C-57F0-4A51-945A-C44226A64C60}" presName="spaceRect" presStyleCnt="0"/>
      <dgm:spPr/>
    </dgm:pt>
    <dgm:pt modelId="{DDEEC147-BD6D-4A71-8089-C047F5989CAE}" type="pres">
      <dgm:prSet presAssocID="{6D72572C-57F0-4A51-945A-C44226A64C60}" presName="textRect" presStyleLbl="revTx" presStyleIdx="0" presStyleCnt="6">
        <dgm:presLayoutVars>
          <dgm:chMax val="1"/>
          <dgm:chPref val="1"/>
        </dgm:presLayoutVars>
      </dgm:prSet>
      <dgm:spPr/>
    </dgm:pt>
    <dgm:pt modelId="{12562B80-3043-4F06-AE9E-C331BD3F86ED}" type="pres">
      <dgm:prSet presAssocID="{98B18780-A2FC-42D5-87FE-E9386DF48144}" presName="sibTrans" presStyleCnt="0"/>
      <dgm:spPr/>
    </dgm:pt>
    <dgm:pt modelId="{89941A3B-E364-4216-B44B-E5188F5A97BC}" type="pres">
      <dgm:prSet presAssocID="{57C175CC-00FC-43EE-A673-C46D1036268C}" presName="compNode" presStyleCnt="0"/>
      <dgm:spPr/>
    </dgm:pt>
    <dgm:pt modelId="{6FE09D1A-F92D-41BF-AC08-3995E7CE7F0F}" type="pres">
      <dgm:prSet presAssocID="{57C175CC-00FC-43EE-A673-C46D1036268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39C385-E66C-4076-B3A8-5540B9DCD73B}" type="pres">
      <dgm:prSet presAssocID="{57C175CC-00FC-43EE-A673-C46D1036268C}" presName="spaceRect" presStyleCnt="0"/>
      <dgm:spPr/>
    </dgm:pt>
    <dgm:pt modelId="{50B61BE4-422C-4516-A790-7C2307D1776E}" type="pres">
      <dgm:prSet presAssocID="{57C175CC-00FC-43EE-A673-C46D1036268C}" presName="textRect" presStyleLbl="revTx" presStyleIdx="1" presStyleCnt="6">
        <dgm:presLayoutVars>
          <dgm:chMax val="1"/>
          <dgm:chPref val="1"/>
        </dgm:presLayoutVars>
      </dgm:prSet>
      <dgm:spPr/>
    </dgm:pt>
    <dgm:pt modelId="{FEAFE08E-EEDB-40EF-BACB-22C5F0343FCE}" type="pres">
      <dgm:prSet presAssocID="{146C310C-A418-446F-B4D9-CD48E4A3C481}" presName="sibTrans" presStyleCnt="0"/>
      <dgm:spPr/>
    </dgm:pt>
    <dgm:pt modelId="{12F5F5D1-99D6-4757-BA2F-5C7E0AD0540F}" type="pres">
      <dgm:prSet presAssocID="{A25B01AD-D440-4689-B14C-3C71D1E66EEE}" presName="compNode" presStyleCnt="0"/>
      <dgm:spPr/>
    </dgm:pt>
    <dgm:pt modelId="{50D583B2-6239-4768-AB90-4B5FCAB4FC83}" type="pres">
      <dgm:prSet presAssocID="{A25B01AD-D440-4689-B14C-3C71D1E66EE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035ADE6-BEDB-4277-B12B-A163141275C6}" type="pres">
      <dgm:prSet presAssocID="{A25B01AD-D440-4689-B14C-3C71D1E66EEE}" presName="spaceRect" presStyleCnt="0"/>
      <dgm:spPr/>
    </dgm:pt>
    <dgm:pt modelId="{19AA5CC5-54E8-4B60-9C4F-99B9B9B82247}" type="pres">
      <dgm:prSet presAssocID="{A25B01AD-D440-4689-B14C-3C71D1E66EEE}" presName="textRect" presStyleLbl="revTx" presStyleIdx="2" presStyleCnt="6">
        <dgm:presLayoutVars>
          <dgm:chMax val="1"/>
          <dgm:chPref val="1"/>
        </dgm:presLayoutVars>
      </dgm:prSet>
      <dgm:spPr/>
    </dgm:pt>
    <dgm:pt modelId="{6DFB4372-9738-4E73-87EE-C27EED221A13}" type="pres">
      <dgm:prSet presAssocID="{5D42AC65-7B79-4545-B84D-55E87F42C26D}" presName="sibTrans" presStyleCnt="0"/>
      <dgm:spPr/>
    </dgm:pt>
    <dgm:pt modelId="{811FBAEE-8B27-4FE3-B64A-AF2BA6AB6943}" type="pres">
      <dgm:prSet presAssocID="{2D12A354-CF12-41D3-900E-7837FC72DE7D}" presName="compNode" presStyleCnt="0"/>
      <dgm:spPr/>
    </dgm:pt>
    <dgm:pt modelId="{B97D70EF-0523-40F4-ADD3-F2153B83D852}" type="pres">
      <dgm:prSet presAssocID="{2D12A354-CF12-41D3-900E-7837FC72DE7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B5FB8B1E-6961-4EF4-8BDC-FFE5B1A35B5A}" type="pres">
      <dgm:prSet presAssocID="{2D12A354-CF12-41D3-900E-7837FC72DE7D}" presName="spaceRect" presStyleCnt="0"/>
      <dgm:spPr/>
    </dgm:pt>
    <dgm:pt modelId="{1EDD7A8C-F0CA-4874-89FF-694DF0EB6D19}" type="pres">
      <dgm:prSet presAssocID="{2D12A354-CF12-41D3-900E-7837FC72DE7D}" presName="textRect" presStyleLbl="revTx" presStyleIdx="3" presStyleCnt="6">
        <dgm:presLayoutVars>
          <dgm:chMax val="1"/>
          <dgm:chPref val="1"/>
        </dgm:presLayoutVars>
      </dgm:prSet>
      <dgm:spPr/>
    </dgm:pt>
    <dgm:pt modelId="{ABBC1884-A7AC-4A62-89E5-80D83D52B289}" type="pres">
      <dgm:prSet presAssocID="{7BE5BFA8-9A4B-4A3D-BA94-7224F351D3C0}" presName="sibTrans" presStyleCnt="0"/>
      <dgm:spPr/>
    </dgm:pt>
    <dgm:pt modelId="{C6FB2422-7A40-42D8-AD24-0FB0600E0F6D}" type="pres">
      <dgm:prSet presAssocID="{DC3374C2-8809-47C2-AE27-F7DEB45A5A43}" presName="compNode" presStyleCnt="0"/>
      <dgm:spPr/>
    </dgm:pt>
    <dgm:pt modelId="{3612983A-8E20-43BC-9BA1-C630C15F43A4}" type="pres">
      <dgm:prSet presAssocID="{DC3374C2-8809-47C2-AE27-F7DEB45A5A4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ACF5701D-365F-430C-8982-0899FA620A2C}" type="pres">
      <dgm:prSet presAssocID="{DC3374C2-8809-47C2-AE27-F7DEB45A5A43}" presName="spaceRect" presStyleCnt="0"/>
      <dgm:spPr/>
    </dgm:pt>
    <dgm:pt modelId="{B2D7920B-5266-4987-A01D-00495ECADA31}" type="pres">
      <dgm:prSet presAssocID="{DC3374C2-8809-47C2-AE27-F7DEB45A5A43}" presName="textRect" presStyleLbl="revTx" presStyleIdx="4" presStyleCnt="6">
        <dgm:presLayoutVars>
          <dgm:chMax val="1"/>
          <dgm:chPref val="1"/>
        </dgm:presLayoutVars>
      </dgm:prSet>
      <dgm:spPr/>
    </dgm:pt>
    <dgm:pt modelId="{116C6A8E-4F45-45C0-A0CD-C8F95D63E495}" type="pres">
      <dgm:prSet presAssocID="{4CB389C1-10BD-43DF-9689-6040EC631A67}" presName="sibTrans" presStyleCnt="0"/>
      <dgm:spPr/>
    </dgm:pt>
    <dgm:pt modelId="{D35242A4-709F-45D2-A452-E36502DA5B6C}" type="pres">
      <dgm:prSet presAssocID="{6144C319-FCF9-4A9E-8895-12A6CE85B75E}" presName="compNode" presStyleCnt="0"/>
      <dgm:spPr/>
    </dgm:pt>
    <dgm:pt modelId="{4E8B66C5-07DE-4F20-80CE-ACAFE2AF9E83}" type="pres">
      <dgm:prSet presAssocID="{6144C319-FCF9-4A9E-8895-12A6CE85B75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5F4E3212-FE8D-4A8B-AD07-B85A796EA961}" type="pres">
      <dgm:prSet presAssocID="{6144C319-FCF9-4A9E-8895-12A6CE85B75E}" presName="spaceRect" presStyleCnt="0"/>
      <dgm:spPr/>
    </dgm:pt>
    <dgm:pt modelId="{F4E94A67-3A5D-43AD-B44E-CC8445F110B5}" type="pres">
      <dgm:prSet presAssocID="{6144C319-FCF9-4A9E-8895-12A6CE85B75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78E2F39-CC42-4C9F-AA58-9DA850371297}" srcId="{50CF542A-B49A-4340-8328-13A40130DF58}" destId="{6144C319-FCF9-4A9E-8895-12A6CE85B75E}" srcOrd="5" destOrd="0" parTransId="{06C05642-F4D2-475D-972E-094FB1E8DD52}" sibTransId="{D090EA54-C888-4067-891F-FB0D2213EAFE}"/>
    <dgm:cxn modelId="{A1F0C249-900C-4D12-95D4-4B277F85D36B}" type="presOf" srcId="{50CF542A-B49A-4340-8328-13A40130DF58}" destId="{CEE51838-F818-41C5-9A58-343D94BA25B0}" srcOrd="0" destOrd="0" presId="urn:microsoft.com/office/officeart/2018/2/layout/IconLabelList"/>
    <dgm:cxn modelId="{B2702A6C-2C04-458E-AEBF-67B47689EA77}" srcId="{50CF542A-B49A-4340-8328-13A40130DF58}" destId="{6D72572C-57F0-4A51-945A-C44226A64C60}" srcOrd="0" destOrd="0" parTransId="{C5087771-57CF-4DCF-91E1-D8C873ED8039}" sibTransId="{98B18780-A2FC-42D5-87FE-E9386DF48144}"/>
    <dgm:cxn modelId="{79A77E82-BCF3-4265-BB22-107D59DF43CA}" type="presOf" srcId="{6144C319-FCF9-4A9E-8895-12A6CE85B75E}" destId="{F4E94A67-3A5D-43AD-B44E-CC8445F110B5}" srcOrd="0" destOrd="0" presId="urn:microsoft.com/office/officeart/2018/2/layout/IconLabelList"/>
    <dgm:cxn modelId="{08CBCC8A-2F0B-4EF3-9948-3E8491CC27DE}" type="presOf" srcId="{2D12A354-CF12-41D3-900E-7837FC72DE7D}" destId="{1EDD7A8C-F0CA-4874-89FF-694DF0EB6D19}" srcOrd="0" destOrd="0" presId="urn:microsoft.com/office/officeart/2018/2/layout/IconLabelList"/>
    <dgm:cxn modelId="{59D8778C-C647-4207-98EF-9EA282D121B1}" type="presOf" srcId="{6D72572C-57F0-4A51-945A-C44226A64C60}" destId="{DDEEC147-BD6D-4A71-8089-C047F5989CAE}" srcOrd="0" destOrd="0" presId="urn:microsoft.com/office/officeart/2018/2/layout/IconLabelList"/>
    <dgm:cxn modelId="{DE06879D-9F4B-43DA-9427-09064B17BC5A}" type="presOf" srcId="{A25B01AD-D440-4689-B14C-3C71D1E66EEE}" destId="{19AA5CC5-54E8-4B60-9C4F-99B9B9B82247}" srcOrd="0" destOrd="0" presId="urn:microsoft.com/office/officeart/2018/2/layout/IconLabelList"/>
    <dgm:cxn modelId="{6BC2FAA2-50DC-4ACF-97AC-00BAC486D781}" srcId="{50CF542A-B49A-4340-8328-13A40130DF58}" destId="{DC3374C2-8809-47C2-AE27-F7DEB45A5A43}" srcOrd="4" destOrd="0" parTransId="{4D8D896D-6BB0-4949-BCF9-68B24DA4103B}" sibTransId="{4CB389C1-10BD-43DF-9689-6040EC631A67}"/>
    <dgm:cxn modelId="{C3CD4CAA-20B7-40A5-A11D-F569BBB7963B}" srcId="{50CF542A-B49A-4340-8328-13A40130DF58}" destId="{A25B01AD-D440-4689-B14C-3C71D1E66EEE}" srcOrd="2" destOrd="0" parTransId="{F7A10731-7C4F-4EBC-89B8-D7140090BFCA}" sibTransId="{5D42AC65-7B79-4545-B84D-55E87F42C26D}"/>
    <dgm:cxn modelId="{98DCB0C2-56FF-4290-A509-61595864F90E}" type="presOf" srcId="{DC3374C2-8809-47C2-AE27-F7DEB45A5A43}" destId="{B2D7920B-5266-4987-A01D-00495ECADA31}" srcOrd="0" destOrd="0" presId="urn:microsoft.com/office/officeart/2018/2/layout/IconLabelList"/>
    <dgm:cxn modelId="{7C6714D5-9E6B-46EB-81F5-CEECFEC86868}" srcId="{50CF542A-B49A-4340-8328-13A40130DF58}" destId="{2D12A354-CF12-41D3-900E-7837FC72DE7D}" srcOrd="3" destOrd="0" parTransId="{9F483126-DFFC-43C8-9F20-0A31059D9FBE}" sibTransId="{7BE5BFA8-9A4B-4A3D-BA94-7224F351D3C0}"/>
    <dgm:cxn modelId="{90C19DE9-805C-43D5-A8BD-FBBB4CA83184}" type="presOf" srcId="{57C175CC-00FC-43EE-A673-C46D1036268C}" destId="{50B61BE4-422C-4516-A790-7C2307D1776E}" srcOrd="0" destOrd="0" presId="urn:microsoft.com/office/officeart/2018/2/layout/IconLabelList"/>
    <dgm:cxn modelId="{416F4BEC-E747-4FA9-8656-6D963758D3DA}" srcId="{50CF542A-B49A-4340-8328-13A40130DF58}" destId="{57C175CC-00FC-43EE-A673-C46D1036268C}" srcOrd="1" destOrd="0" parTransId="{A1197445-3AC2-4417-9A7C-A652EC8FAD4F}" sibTransId="{146C310C-A418-446F-B4D9-CD48E4A3C481}"/>
    <dgm:cxn modelId="{1D7CDD12-BA0D-4EAC-AF22-8538AD375372}" type="presParOf" srcId="{CEE51838-F818-41C5-9A58-343D94BA25B0}" destId="{A7B864CA-130C-48D2-8460-18980DF839E1}" srcOrd="0" destOrd="0" presId="urn:microsoft.com/office/officeart/2018/2/layout/IconLabelList"/>
    <dgm:cxn modelId="{30CDAC53-904D-4A4F-897C-CFE160CAB72C}" type="presParOf" srcId="{A7B864CA-130C-48D2-8460-18980DF839E1}" destId="{18480B40-ECA2-4EBD-8975-AABF1503AE65}" srcOrd="0" destOrd="0" presId="urn:microsoft.com/office/officeart/2018/2/layout/IconLabelList"/>
    <dgm:cxn modelId="{A18D85B9-BF9E-4928-A901-D45661C4F195}" type="presParOf" srcId="{A7B864CA-130C-48D2-8460-18980DF839E1}" destId="{7BB14722-0CB4-421F-A7FA-C01CD48C0C30}" srcOrd="1" destOrd="0" presId="urn:microsoft.com/office/officeart/2018/2/layout/IconLabelList"/>
    <dgm:cxn modelId="{562A0F9C-B315-48A6-AD0B-B8A790FD55DA}" type="presParOf" srcId="{A7B864CA-130C-48D2-8460-18980DF839E1}" destId="{DDEEC147-BD6D-4A71-8089-C047F5989CAE}" srcOrd="2" destOrd="0" presId="urn:microsoft.com/office/officeart/2018/2/layout/IconLabelList"/>
    <dgm:cxn modelId="{7361B159-4037-4DF6-8DFA-CE563C8A405B}" type="presParOf" srcId="{CEE51838-F818-41C5-9A58-343D94BA25B0}" destId="{12562B80-3043-4F06-AE9E-C331BD3F86ED}" srcOrd="1" destOrd="0" presId="urn:microsoft.com/office/officeart/2018/2/layout/IconLabelList"/>
    <dgm:cxn modelId="{FDD01696-D666-4450-AC36-982AFEBF9157}" type="presParOf" srcId="{CEE51838-F818-41C5-9A58-343D94BA25B0}" destId="{89941A3B-E364-4216-B44B-E5188F5A97BC}" srcOrd="2" destOrd="0" presId="urn:microsoft.com/office/officeart/2018/2/layout/IconLabelList"/>
    <dgm:cxn modelId="{5B764F11-C751-497A-9BB6-214AE9096566}" type="presParOf" srcId="{89941A3B-E364-4216-B44B-E5188F5A97BC}" destId="{6FE09D1A-F92D-41BF-AC08-3995E7CE7F0F}" srcOrd="0" destOrd="0" presId="urn:microsoft.com/office/officeart/2018/2/layout/IconLabelList"/>
    <dgm:cxn modelId="{077218BB-C9DD-423A-823F-ECB361EE2AC9}" type="presParOf" srcId="{89941A3B-E364-4216-B44B-E5188F5A97BC}" destId="{0439C385-E66C-4076-B3A8-5540B9DCD73B}" srcOrd="1" destOrd="0" presId="urn:microsoft.com/office/officeart/2018/2/layout/IconLabelList"/>
    <dgm:cxn modelId="{58F33361-99BD-4514-8BDC-EEAD2452657E}" type="presParOf" srcId="{89941A3B-E364-4216-B44B-E5188F5A97BC}" destId="{50B61BE4-422C-4516-A790-7C2307D1776E}" srcOrd="2" destOrd="0" presId="urn:microsoft.com/office/officeart/2018/2/layout/IconLabelList"/>
    <dgm:cxn modelId="{FC862F32-3F1C-46E2-8547-FB7058B608E7}" type="presParOf" srcId="{CEE51838-F818-41C5-9A58-343D94BA25B0}" destId="{FEAFE08E-EEDB-40EF-BACB-22C5F0343FCE}" srcOrd="3" destOrd="0" presId="urn:microsoft.com/office/officeart/2018/2/layout/IconLabelList"/>
    <dgm:cxn modelId="{7E113B73-5F6C-45D7-B87A-B2A56798C061}" type="presParOf" srcId="{CEE51838-F818-41C5-9A58-343D94BA25B0}" destId="{12F5F5D1-99D6-4757-BA2F-5C7E0AD0540F}" srcOrd="4" destOrd="0" presId="urn:microsoft.com/office/officeart/2018/2/layout/IconLabelList"/>
    <dgm:cxn modelId="{13DE2A00-FAE7-40CD-85F6-192BCAF460F7}" type="presParOf" srcId="{12F5F5D1-99D6-4757-BA2F-5C7E0AD0540F}" destId="{50D583B2-6239-4768-AB90-4B5FCAB4FC83}" srcOrd="0" destOrd="0" presId="urn:microsoft.com/office/officeart/2018/2/layout/IconLabelList"/>
    <dgm:cxn modelId="{4A69FB2F-26C5-4554-9DBF-B197DB425129}" type="presParOf" srcId="{12F5F5D1-99D6-4757-BA2F-5C7E0AD0540F}" destId="{A035ADE6-BEDB-4277-B12B-A163141275C6}" srcOrd="1" destOrd="0" presId="urn:microsoft.com/office/officeart/2018/2/layout/IconLabelList"/>
    <dgm:cxn modelId="{8A73E123-039F-48DF-8C9C-7C6F024235F4}" type="presParOf" srcId="{12F5F5D1-99D6-4757-BA2F-5C7E0AD0540F}" destId="{19AA5CC5-54E8-4B60-9C4F-99B9B9B82247}" srcOrd="2" destOrd="0" presId="urn:microsoft.com/office/officeart/2018/2/layout/IconLabelList"/>
    <dgm:cxn modelId="{F56BAC67-A4A8-4C4E-B279-9B2D49A2D12D}" type="presParOf" srcId="{CEE51838-F818-41C5-9A58-343D94BA25B0}" destId="{6DFB4372-9738-4E73-87EE-C27EED221A13}" srcOrd="5" destOrd="0" presId="urn:microsoft.com/office/officeart/2018/2/layout/IconLabelList"/>
    <dgm:cxn modelId="{46E4F842-D40C-411E-8A07-A8DF007377A6}" type="presParOf" srcId="{CEE51838-F818-41C5-9A58-343D94BA25B0}" destId="{811FBAEE-8B27-4FE3-B64A-AF2BA6AB6943}" srcOrd="6" destOrd="0" presId="urn:microsoft.com/office/officeart/2018/2/layout/IconLabelList"/>
    <dgm:cxn modelId="{F195F841-7B49-4548-B3D1-EC204F04E50D}" type="presParOf" srcId="{811FBAEE-8B27-4FE3-B64A-AF2BA6AB6943}" destId="{B97D70EF-0523-40F4-ADD3-F2153B83D852}" srcOrd="0" destOrd="0" presId="urn:microsoft.com/office/officeart/2018/2/layout/IconLabelList"/>
    <dgm:cxn modelId="{C27B578E-CFDD-4802-B826-1DAE88783D80}" type="presParOf" srcId="{811FBAEE-8B27-4FE3-B64A-AF2BA6AB6943}" destId="{B5FB8B1E-6961-4EF4-8BDC-FFE5B1A35B5A}" srcOrd="1" destOrd="0" presId="urn:microsoft.com/office/officeart/2018/2/layout/IconLabelList"/>
    <dgm:cxn modelId="{7084501D-48DD-4485-A046-B61716FEF49A}" type="presParOf" srcId="{811FBAEE-8B27-4FE3-B64A-AF2BA6AB6943}" destId="{1EDD7A8C-F0CA-4874-89FF-694DF0EB6D19}" srcOrd="2" destOrd="0" presId="urn:microsoft.com/office/officeart/2018/2/layout/IconLabelList"/>
    <dgm:cxn modelId="{65A86FED-C9A9-4005-86A3-0CE4D814772B}" type="presParOf" srcId="{CEE51838-F818-41C5-9A58-343D94BA25B0}" destId="{ABBC1884-A7AC-4A62-89E5-80D83D52B289}" srcOrd="7" destOrd="0" presId="urn:microsoft.com/office/officeart/2018/2/layout/IconLabelList"/>
    <dgm:cxn modelId="{3F601D2B-7B84-4C42-A17F-0B4447D5B0F4}" type="presParOf" srcId="{CEE51838-F818-41C5-9A58-343D94BA25B0}" destId="{C6FB2422-7A40-42D8-AD24-0FB0600E0F6D}" srcOrd="8" destOrd="0" presId="urn:microsoft.com/office/officeart/2018/2/layout/IconLabelList"/>
    <dgm:cxn modelId="{B8756ABC-DE01-4F23-84CB-E58649CEF3F9}" type="presParOf" srcId="{C6FB2422-7A40-42D8-AD24-0FB0600E0F6D}" destId="{3612983A-8E20-43BC-9BA1-C630C15F43A4}" srcOrd="0" destOrd="0" presId="urn:microsoft.com/office/officeart/2018/2/layout/IconLabelList"/>
    <dgm:cxn modelId="{94F743F4-9044-4730-B597-9CA03166E5F5}" type="presParOf" srcId="{C6FB2422-7A40-42D8-AD24-0FB0600E0F6D}" destId="{ACF5701D-365F-430C-8982-0899FA620A2C}" srcOrd="1" destOrd="0" presId="urn:microsoft.com/office/officeart/2018/2/layout/IconLabelList"/>
    <dgm:cxn modelId="{9E76ED46-0102-4793-B1F5-42F2F6426382}" type="presParOf" srcId="{C6FB2422-7A40-42D8-AD24-0FB0600E0F6D}" destId="{B2D7920B-5266-4987-A01D-00495ECADA31}" srcOrd="2" destOrd="0" presId="urn:microsoft.com/office/officeart/2018/2/layout/IconLabelList"/>
    <dgm:cxn modelId="{5A0DBDC3-EDA2-47F6-9A1E-A044904BC3C0}" type="presParOf" srcId="{CEE51838-F818-41C5-9A58-343D94BA25B0}" destId="{116C6A8E-4F45-45C0-A0CD-C8F95D63E495}" srcOrd="9" destOrd="0" presId="urn:microsoft.com/office/officeart/2018/2/layout/IconLabelList"/>
    <dgm:cxn modelId="{89A60298-2E84-4DA3-AF17-447CCCF38826}" type="presParOf" srcId="{CEE51838-F818-41C5-9A58-343D94BA25B0}" destId="{D35242A4-709F-45D2-A452-E36502DA5B6C}" srcOrd="10" destOrd="0" presId="urn:microsoft.com/office/officeart/2018/2/layout/IconLabelList"/>
    <dgm:cxn modelId="{6DA4916A-4C46-4EA3-A993-E5700B3BD62D}" type="presParOf" srcId="{D35242A4-709F-45D2-A452-E36502DA5B6C}" destId="{4E8B66C5-07DE-4F20-80CE-ACAFE2AF9E83}" srcOrd="0" destOrd="0" presId="urn:microsoft.com/office/officeart/2018/2/layout/IconLabelList"/>
    <dgm:cxn modelId="{97183056-BE72-46C2-BE78-5D05495E759C}" type="presParOf" srcId="{D35242A4-709F-45D2-A452-E36502DA5B6C}" destId="{5F4E3212-FE8D-4A8B-AD07-B85A796EA961}" srcOrd="1" destOrd="0" presId="urn:microsoft.com/office/officeart/2018/2/layout/IconLabelList"/>
    <dgm:cxn modelId="{CCFFB954-3B5B-401A-BBA6-B0982B114398}" type="presParOf" srcId="{D35242A4-709F-45D2-A452-E36502DA5B6C}" destId="{F4E94A67-3A5D-43AD-B44E-CC8445F110B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71F599-D80E-4665-84B9-DD08CBAE89F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FCA9F4E-D2D5-4292-B2A3-C0390B0D6A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Need: Gauge typical portfolio size. Inform strategy.</a:t>
          </a:r>
        </a:p>
      </dgm:t>
    </dgm:pt>
    <dgm:pt modelId="{AF9AE879-79EE-485C-BD17-F982242D82AE}" type="parTrans" cxnId="{7CC3A882-76BF-49CE-A314-82133445B953}">
      <dgm:prSet/>
      <dgm:spPr/>
      <dgm:t>
        <a:bodyPr/>
        <a:lstStyle/>
        <a:p>
          <a:endParaRPr lang="en-US"/>
        </a:p>
      </dgm:t>
    </dgm:pt>
    <dgm:pt modelId="{CB28907A-EA0E-4E61-BA3E-A0BAF9364EB0}" type="sibTrans" cxnId="{7CC3A882-76BF-49CE-A314-82133445B953}">
      <dgm:prSet/>
      <dgm:spPr/>
      <dgm:t>
        <a:bodyPr/>
        <a:lstStyle/>
        <a:p>
          <a:endParaRPr lang="en-US"/>
        </a:p>
      </dgm:t>
    </dgm:pt>
    <dgm:pt modelId="{5D1467FB-9F05-4F8D-8B7C-3DF5172B83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Description: Average of total assets per client.</a:t>
          </a:r>
        </a:p>
      </dgm:t>
    </dgm:pt>
    <dgm:pt modelId="{CC1D3C0F-1E11-40FF-A2C0-157FE7E2A0D5}" type="parTrans" cxnId="{068D0590-E03E-45BB-9F8F-8A1C04FCCF87}">
      <dgm:prSet/>
      <dgm:spPr/>
      <dgm:t>
        <a:bodyPr/>
        <a:lstStyle/>
        <a:p>
          <a:endParaRPr lang="en-US"/>
        </a:p>
      </dgm:t>
    </dgm:pt>
    <dgm:pt modelId="{FE2DE40B-5151-4EAB-9EBF-C4626F60A2F9}" type="sibTrans" cxnId="{068D0590-E03E-45BB-9F8F-8A1C04FCCF87}">
      <dgm:prSet/>
      <dgm:spPr/>
      <dgm:t>
        <a:bodyPr/>
        <a:lstStyle/>
        <a:p>
          <a:endParaRPr lang="en-US"/>
        </a:p>
      </dgm:t>
    </dgm:pt>
    <dgm:pt modelId="{1509E0D1-868A-4B69-A09C-D78C8C4945AC}" type="pres">
      <dgm:prSet presAssocID="{0671F599-D80E-4665-84B9-DD08CBAE89FA}" presName="root" presStyleCnt="0">
        <dgm:presLayoutVars>
          <dgm:dir/>
          <dgm:resizeHandles val="exact"/>
        </dgm:presLayoutVars>
      </dgm:prSet>
      <dgm:spPr/>
    </dgm:pt>
    <dgm:pt modelId="{5C0BF69D-0D5F-4368-B516-808C06EF8745}" type="pres">
      <dgm:prSet presAssocID="{BFCA9F4E-D2D5-4292-B2A3-C0390B0D6ABE}" presName="compNode" presStyleCnt="0"/>
      <dgm:spPr/>
    </dgm:pt>
    <dgm:pt modelId="{B0DEFEFC-1B43-48E9-8040-BF90C4734DB4}" type="pres">
      <dgm:prSet presAssocID="{BFCA9F4E-D2D5-4292-B2A3-C0390B0D6AB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D8F52227-2974-4319-B49C-EEBBAC5D3100}" type="pres">
      <dgm:prSet presAssocID="{BFCA9F4E-D2D5-4292-B2A3-C0390B0D6ABE}" presName="spaceRect" presStyleCnt="0"/>
      <dgm:spPr/>
    </dgm:pt>
    <dgm:pt modelId="{75473242-3E3A-44E7-B309-625AFB7AACBA}" type="pres">
      <dgm:prSet presAssocID="{BFCA9F4E-D2D5-4292-B2A3-C0390B0D6ABE}" presName="textRect" presStyleLbl="revTx" presStyleIdx="0" presStyleCnt="2">
        <dgm:presLayoutVars>
          <dgm:chMax val="1"/>
          <dgm:chPref val="1"/>
        </dgm:presLayoutVars>
      </dgm:prSet>
      <dgm:spPr/>
    </dgm:pt>
    <dgm:pt modelId="{AE9F85C5-3954-45A3-90C4-0016E21EA91C}" type="pres">
      <dgm:prSet presAssocID="{CB28907A-EA0E-4E61-BA3E-A0BAF9364EB0}" presName="sibTrans" presStyleCnt="0"/>
      <dgm:spPr/>
    </dgm:pt>
    <dgm:pt modelId="{4819BC56-6FEB-4653-AEB5-8445C09DA977}" type="pres">
      <dgm:prSet presAssocID="{5D1467FB-9F05-4F8D-8B7C-3DF5172B8385}" presName="compNode" presStyleCnt="0"/>
      <dgm:spPr/>
    </dgm:pt>
    <dgm:pt modelId="{DDDB6C94-BDD5-48A9-9894-7C245523B150}" type="pres">
      <dgm:prSet presAssocID="{5D1467FB-9F05-4F8D-8B7C-3DF5172B83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2E11D48F-C28B-4BAD-92B3-6FDFAA2217C5}" type="pres">
      <dgm:prSet presAssocID="{5D1467FB-9F05-4F8D-8B7C-3DF5172B8385}" presName="spaceRect" presStyleCnt="0"/>
      <dgm:spPr/>
    </dgm:pt>
    <dgm:pt modelId="{699E8EAF-F47A-4F46-94A1-E354E96BE297}" type="pres">
      <dgm:prSet presAssocID="{5D1467FB-9F05-4F8D-8B7C-3DF5172B838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0437A56-DC57-4B84-9A2D-A203857FB246}" type="presOf" srcId="{5D1467FB-9F05-4F8D-8B7C-3DF5172B8385}" destId="{699E8EAF-F47A-4F46-94A1-E354E96BE297}" srcOrd="0" destOrd="0" presId="urn:microsoft.com/office/officeart/2018/2/layout/IconLabelList"/>
    <dgm:cxn modelId="{7CC3A882-76BF-49CE-A314-82133445B953}" srcId="{0671F599-D80E-4665-84B9-DD08CBAE89FA}" destId="{BFCA9F4E-D2D5-4292-B2A3-C0390B0D6ABE}" srcOrd="0" destOrd="0" parTransId="{AF9AE879-79EE-485C-BD17-F982242D82AE}" sibTransId="{CB28907A-EA0E-4E61-BA3E-A0BAF9364EB0}"/>
    <dgm:cxn modelId="{068D0590-E03E-45BB-9F8F-8A1C04FCCF87}" srcId="{0671F599-D80E-4665-84B9-DD08CBAE89FA}" destId="{5D1467FB-9F05-4F8D-8B7C-3DF5172B8385}" srcOrd="1" destOrd="0" parTransId="{CC1D3C0F-1E11-40FF-A2C0-157FE7E2A0D5}" sibTransId="{FE2DE40B-5151-4EAB-9EBF-C4626F60A2F9}"/>
    <dgm:cxn modelId="{77966EC8-E85E-4479-8993-57012A8C92BA}" type="presOf" srcId="{BFCA9F4E-D2D5-4292-B2A3-C0390B0D6ABE}" destId="{75473242-3E3A-44E7-B309-625AFB7AACBA}" srcOrd="0" destOrd="0" presId="urn:microsoft.com/office/officeart/2018/2/layout/IconLabelList"/>
    <dgm:cxn modelId="{B12E56CF-3917-4EC3-A5F6-37B94151A78F}" type="presOf" srcId="{0671F599-D80E-4665-84B9-DD08CBAE89FA}" destId="{1509E0D1-868A-4B69-A09C-D78C8C4945AC}" srcOrd="0" destOrd="0" presId="urn:microsoft.com/office/officeart/2018/2/layout/IconLabelList"/>
    <dgm:cxn modelId="{83CE7131-2504-4A41-A682-F3F9EE86C523}" type="presParOf" srcId="{1509E0D1-868A-4B69-A09C-D78C8C4945AC}" destId="{5C0BF69D-0D5F-4368-B516-808C06EF8745}" srcOrd="0" destOrd="0" presId="urn:microsoft.com/office/officeart/2018/2/layout/IconLabelList"/>
    <dgm:cxn modelId="{7E10B7AD-09B8-41FB-9A7B-54C02B9A5046}" type="presParOf" srcId="{5C0BF69D-0D5F-4368-B516-808C06EF8745}" destId="{B0DEFEFC-1B43-48E9-8040-BF90C4734DB4}" srcOrd="0" destOrd="0" presId="urn:microsoft.com/office/officeart/2018/2/layout/IconLabelList"/>
    <dgm:cxn modelId="{024EAC32-265C-4CC0-8C3A-E0BD4DA170D5}" type="presParOf" srcId="{5C0BF69D-0D5F-4368-B516-808C06EF8745}" destId="{D8F52227-2974-4319-B49C-EEBBAC5D3100}" srcOrd="1" destOrd="0" presId="urn:microsoft.com/office/officeart/2018/2/layout/IconLabelList"/>
    <dgm:cxn modelId="{881271F0-6ABC-4725-952B-AA6D701E98AC}" type="presParOf" srcId="{5C0BF69D-0D5F-4368-B516-808C06EF8745}" destId="{75473242-3E3A-44E7-B309-625AFB7AACBA}" srcOrd="2" destOrd="0" presId="urn:microsoft.com/office/officeart/2018/2/layout/IconLabelList"/>
    <dgm:cxn modelId="{F028D138-5977-4939-8889-816EF7BA0868}" type="presParOf" srcId="{1509E0D1-868A-4B69-A09C-D78C8C4945AC}" destId="{AE9F85C5-3954-45A3-90C4-0016E21EA91C}" srcOrd="1" destOrd="0" presId="urn:microsoft.com/office/officeart/2018/2/layout/IconLabelList"/>
    <dgm:cxn modelId="{47197120-5094-47C0-8ADD-C30813EEE53E}" type="presParOf" srcId="{1509E0D1-868A-4B69-A09C-D78C8C4945AC}" destId="{4819BC56-6FEB-4653-AEB5-8445C09DA977}" srcOrd="2" destOrd="0" presId="urn:microsoft.com/office/officeart/2018/2/layout/IconLabelList"/>
    <dgm:cxn modelId="{43440481-1102-4C67-9F7C-CC2CD723B5A3}" type="presParOf" srcId="{4819BC56-6FEB-4653-AEB5-8445C09DA977}" destId="{DDDB6C94-BDD5-48A9-9894-7C245523B150}" srcOrd="0" destOrd="0" presId="urn:microsoft.com/office/officeart/2018/2/layout/IconLabelList"/>
    <dgm:cxn modelId="{A759CD44-D4A1-4CE9-8BB0-79BC933E7C9A}" type="presParOf" srcId="{4819BC56-6FEB-4653-AEB5-8445C09DA977}" destId="{2E11D48F-C28B-4BAD-92B3-6FDFAA2217C5}" srcOrd="1" destOrd="0" presId="urn:microsoft.com/office/officeart/2018/2/layout/IconLabelList"/>
    <dgm:cxn modelId="{5DE9844C-85DA-4E5C-9813-17EF67DDFC73}" type="presParOf" srcId="{4819BC56-6FEB-4653-AEB5-8445C09DA977}" destId="{699E8EAF-F47A-4F46-94A1-E354E96BE29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F9A6B47-6101-44A4-880A-FD10A5FC5E25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16FA0CC-93D0-470B-829F-373501500CF3}">
      <dgm:prSet/>
      <dgm:spPr/>
      <dgm:t>
        <a:bodyPr/>
        <a:lstStyle/>
        <a:p>
          <a:r>
            <a:rPr lang="en-US"/>
            <a:t>SQL: willson_financial_init.sql</a:t>
          </a:r>
        </a:p>
      </dgm:t>
    </dgm:pt>
    <dgm:pt modelId="{4466804A-CC32-44CB-BFC8-B2B59161396B}" type="parTrans" cxnId="{D49BFBFC-36C3-49E2-AB8E-957FE7894B5D}">
      <dgm:prSet/>
      <dgm:spPr/>
      <dgm:t>
        <a:bodyPr/>
        <a:lstStyle/>
        <a:p>
          <a:endParaRPr lang="en-US"/>
        </a:p>
      </dgm:t>
    </dgm:pt>
    <dgm:pt modelId="{1D931F3E-066B-469B-AD1F-FAB556AC8F77}" type="sibTrans" cxnId="{D49BFBFC-36C3-49E2-AB8E-957FE7894B5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7B116DD-A319-4D2A-B1DE-EFE7294ACE56}">
      <dgm:prSet/>
      <dgm:spPr/>
      <dgm:t>
        <a:bodyPr/>
        <a:lstStyle/>
        <a:p>
          <a:r>
            <a:rPr lang="en-US"/>
            <a:t>Python: constants.py, display_data.py</a:t>
          </a:r>
        </a:p>
      </dgm:t>
    </dgm:pt>
    <dgm:pt modelId="{3BBA1E97-0C73-4623-A1CE-1D156AC6C6CB}" type="parTrans" cxnId="{F01D3D65-C31F-4923-A4BB-4BCDF605E9DB}">
      <dgm:prSet/>
      <dgm:spPr/>
      <dgm:t>
        <a:bodyPr/>
        <a:lstStyle/>
        <a:p>
          <a:endParaRPr lang="en-US"/>
        </a:p>
      </dgm:t>
    </dgm:pt>
    <dgm:pt modelId="{17AAB4CA-45C7-44AD-A9F3-2C228660E9C6}" type="sibTrans" cxnId="{F01D3D65-C31F-4923-A4BB-4BCDF605E9D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E0A641A-802E-4174-A24A-6B3823DDC364}">
      <dgm:prSet/>
      <dgm:spPr/>
      <dgm:t>
        <a:bodyPr/>
        <a:lstStyle/>
        <a:p>
          <a:r>
            <a:rPr lang="en-US"/>
            <a:t>Business Logic Per Willson Financial Case Study</a:t>
          </a:r>
        </a:p>
      </dgm:t>
    </dgm:pt>
    <dgm:pt modelId="{066C6C07-7310-41C1-B966-C8598E459BC0}" type="parTrans" cxnId="{74C3EABF-08CC-4252-B6DF-4B4F2F472522}">
      <dgm:prSet/>
      <dgm:spPr/>
      <dgm:t>
        <a:bodyPr/>
        <a:lstStyle/>
        <a:p>
          <a:endParaRPr lang="en-US"/>
        </a:p>
      </dgm:t>
    </dgm:pt>
    <dgm:pt modelId="{91F76568-8089-47C5-8F46-7BF309FF40F8}" type="sibTrans" cxnId="{74C3EABF-08CC-4252-B6DF-4B4F2F47252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88C9D1C-6815-4B4A-9ADB-ECA0257D5625}" type="pres">
      <dgm:prSet presAssocID="{0F9A6B47-6101-44A4-880A-FD10A5FC5E25}" presName="Name0" presStyleCnt="0">
        <dgm:presLayoutVars>
          <dgm:animLvl val="lvl"/>
          <dgm:resizeHandles val="exact"/>
        </dgm:presLayoutVars>
      </dgm:prSet>
      <dgm:spPr/>
    </dgm:pt>
    <dgm:pt modelId="{AAE676CB-E138-BB41-B6C2-F27296B9BB02}" type="pres">
      <dgm:prSet presAssocID="{916FA0CC-93D0-470B-829F-373501500CF3}" presName="compositeNode" presStyleCnt="0">
        <dgm:presLayoutVars>
          <dgm:bulletEnabled val="1"/>
        </dgm:presLayoutVars>
      </dgm:prSet>
      <dgm:spPr/>
    </dgm:pt>
    <dgm:pt modelId="{023728A7-752C-9440-96EE-F61F8BDDDDEB}" type="pres">
      <dgm:prSet presAssocID="{916FA0CC-93D0-470B-829F-373501500CF3}" presName="bgRect" presStyleLbl="bgAccFollowNode1" presStyleIdx="0" presStyleCnt="3"/>
      <dgm:spPr/>
    </dgm:pt>
    <dgm:pt modelId="{12E1A63E-239B-9646-8AA2-19EE37031231}" type="pres">
      <dgm:prSet presAssocID="{1D931F3E-066B-469B-AD1F-FAB556AC8F7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559686FC-F2F3-2E4C-803F-3A628BB16BB8}" type="pres">
      <dgm:prSet presAssocID="{916FA0CC-93D0-470B-829F-373501500CF3}" presName="bottomLine" presStyleLbl="alignNode1" presStyleIdx="1" presStyleCnt="6">
        <dgm:presLayoutVars/>
      </dgm:prSet>
      <dgm:spPr/>
    </dgm:pt>
    <dgm:pt modelId="{2A1F9838-3DFA-524C-9AD0-2FD41BB23123}" type="pres">
      <dgm:prSet presAssocID="{916FA0CC-93D0-470B-829F-373501500CF3}" presName="nodeText" presStyleLbl="bgAccFollowNode1" presStyleIdx="0" presStyleCnt="3">
        <dgm:presLayoutVars>
          <dgm:bulletEnabled val="1"/>
        </dgm:presLayoutVars>
      </dgm:prSet>
      <dgm:spPr/>
    </dgm:pt>
    <dgm:pt modelId="{DBFF922B-B481-4B47-8E7F-CBFC24808788}" type="pres">
      <dgm:prSet presAssocID="{1D931F3E-066B-469B-AD1F-FAB556AC8F77}" presName="sibTrans" presStyleCnt="0"/>
      <dgm:spPr/>
    </dgm:pt>
    <dgm:pt modelId="{A2ED8092-3649-1D41-8FBD-D3DD5CE0965E}" type="pres">
      <dgm:prSet presAssocID="{F7B116DD-A319-4D2A-B1DE-EFE7294ACE56}" presName="compositeNode" presStyleCnt="0">
        <dgm:presLayoutVars>
          <dgm:bulletEnabled val="1"/>
        </dgm:presLayoutVars>
      </dgm:prSet>
      <dgm:spPr/>
    </dgm:pt>
    <dgm:pt modelId="{5B2B9075-874A-A343-9609-D034C318F78A}" type="pres">
      <dgm:prSet presAssocID="{F7B116DD-A319-4D2A-B1DE-EFE7294ACE56}" presName="bgRect" presStyleLbl="bgAccFollowNode1" presStyleIdx="1" presStyleCnt="3"/>
      <dgm:spPr/>
    </dgm:pt>
    <dgm:pt modelId="{679E0994-C83E-DF4B-8C32-75B86787F379}" type="pres">
      <dgm:prSet presAssocID="{17AAB4CA-45C7-44AD-A9F3-2C228660E9C6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FEA88F7-5D43-9345-8DD4-665E552E74F1}" type="pres">
      <dgm:prSet presAssocID="{F7B116DD-A319-4D2A-B1DE-EFE7294ACE56}" presName="bottomLine" presStyleLbl="alignNode1" presStyleIdx="3" presStyleCnt="6">
        <dgm:presLayoutVars/>
      </dgm:prSet>
      <dgm:spPr/>
    </dgm:pt>
    <dgm:pt modelId="{E73220E7-5A42-7D4C-8BD8-D2815010A3F4}" type="pres">
      <dgm:prSet presAssocID="{F7B116DD-A319-4D2A-B1DE-EFE7294ACE56}" presName="nodeText" presStyleLbl="bgAccFollowNode1" presStyleIdx="1" presStyleCnt="3">
        <dgm:presLayoutVars>
          <dgm:bulletEnabled val="1"/>
        </dgm:presLayoutVars>
      </dgm:prSet>
      <dgm:spPr/>
    </dgm:pt>
    <dgm:pt modelId="{B2F22274-B826-0A4A-BDBD-C87C037A6060}" type="pres">
      <dgm:prSet presAssocID="{17AAB4CA-45C7-44AD-A9F3-2C228660E9C6}" presName="sibTrans" presStyleCnt="0"/>
      <dgm:spPr/>
    </dgm:pt>
    <dgm:pt modelId="{E935788D-09F7-D14E-AE47-CF1A6DAF18D2}" type="pres">
      <dgm:prSet presAssocID="{2E0A641A-802E-4174-A24A-6B3823DDC364}" presName="compositeNode" presStyleCnt="0">
        <dgm:presLayoutVars>
          <dgm:bulletEnabled val="1"/>
        </dgm:presLayoutVars>
      </dgm:prSet>
      <dgm:spPr/>
    </dgm:pt>
    <dgm:pt modelId="{FBBC6D2A-1033-2046-B484-DD3F5781C7FC}" type="pres">
      <dgm:prSet presAssocID="{2E0A641A-802E-4174-A24A-6B3823DDC364}" presName="bgRect" presStyleLbl="bgAccFollowNode1" presStyleIdx="2" presStyleCnt="3"/>
      <dgm:spPr/>
    </dgm:pt>
    <dgm:pt modelId="{5DD2ACD6-22B6-824C-B4E7-B5FEADDAFF4B}" type="pres">
      <dgm:prSet presAssocID="{91F76568-8089-47C5-8F46-7BF309FF40F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38ACBC7-21AD-CA4E-84B5-75C9D77F2188}" type="pres">
      <dgm:prSet presAssocID="{2E0A641A-802E-4174-A24A-6B3823DDC364}" presName="bottomLine" presStyleLbl="alignNode1" presStyleIdx="5" presStyleCnt="6">
        <dgm:presLayoutVars/>
      </dgm:prSet>
      <dgm:spPr/>
    </dgm:pt>
    <dgm:pt modelId="{B19EB732-78C1-AD4C-8090-D353CD1923E5}" type="pres">
      <dgm:prSet presAssocID="{2E0A641A-802E-4174-A24A-6B3823DDC36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982D451B-0D3C-684E-AED0-C4F5E0E972D0}" type="presOf" srcId="{91F76568-8089-47C5-8F46-7BF309FF40F8}" destId="{5DD2ACD6-22B6-824C-B4E7-B5FEADDAFF4B}" srcOrd="0" destOrd="0" presId="urn:microsoft.com/office/officeart/2016/7/layout/BasicLinearProcessNumbered"/>
    <dgm:cxn modelId="{D363C53B-B9E0-1147-A41A-B0294FDEFEDD}" type="presOf" srcId="{F7B116DD-A319-4D2A-B1DE-EFE7294ACE56}" destId="{E73220E7-5A42-7D4C-8BD8-D2815010A3F4}" srcOrd="1" destOrd="0" presId="urn:microsoft.com/office/officeart/2016/7/layout/BasicLinearProcessNumbered"/>
    <dgm:cxn modelId="{F6B05346-9078-0241-837F-17EB5BF330F2}" type="presOf" srcId="{2E0A641A-802E-4174-A24A-6B3823DDC364}" destId="{B19EB732-78C1-AD4C-8090-D353CD1923E5}" srcOrd="1" destOrd="0" presId="urn:microsoft.com/office/officeart/2016/7/layout/BasicLinearProcessNumbered"/>
    <dgm:cxn modelId="{B2C1EB4F-68F9-AD45-80FC-0C6F024BED5B}" type="presOf" srcId="{F7B116DD-A319-4D2A-B1DE-EFE7294ACE56}" destId="{5B2B9075-874A-A343-9609-D034C318F78A}" srcOrd="0" destOrd="0" presId="urn:microsoft.com/office/officeart/2016/7/layout/BasicLinearProcessNumbered"/>
    <dgm:cxn modelId="{5CE3DB56-0692-3B41-8A85-43416E9AF102}" type="presOf" srcId="{0F9A6B47-6101-44A4-880A-FD10A5FC5E25}" destId="{D88C9D1C-6815-4B4A-9ADB-ECA0257D5625}" srcOrd="0" destOrd="0" presId="urn:microsoft.com/office/officeart/2016/7/layout/BasicLinearProcessNumbered"/>
    <dgm:cxn modelId="{F01D3D65-C31F-4923-A4BB-4BCDF605E9DB}" srcId="{0F9A6B47-6101-44A4-880A-FD10A5FC5E25}" destId="{F7B116DD-A319-4D2A-B1DE-EFE7294ACE56}" srcOrd="1" destOrd="0" parTransId="{3BBA1E97-0C73-4623-A1CE-1D156AC6C6CB}" sibTransId="{17AAB4CA-45C7-44AD-A9F3-2C228660E9C6}"/>
    <dgm:cxn modelId="{0E98146B-0297-EF4C-BD69-756E00C20E66}" type="presOf" srcId="{2E0A641A-802E-4174-A24A-6B3823DDC364}" destId="{FBBC6D2A-1033-2046-B484-DD3F5781C7FC}" srcOrd="0" destOrd="0" presId="urn:microsoft.com/office/officeart/2016/7/layout/BasicLinearProcessNumbered"/>
    <dgm:cxn modelId="{14365E8D-3554-C942-959A-864BB68DCAE2}" type="presOf" srcId="{916FA0CC-93D0-470B-829F-373501500CF3}" destId="{2A1F9838-3DFA-524C-9AD0-2FD41BB23123}" srcOrd="1" destOrd="0" presId="urn:microsoft.com/office/officeart/2016/7/layout/BasicLinearProcessNumbered"/>
    <dgm:cxn modelId="{14500595-DFD7-934C-A7AB-A43E30F19505}" type="presOf" srcId="{916FA0CC-93D0-470B-829F-373501500CF3}" destId="{023728A7-752C-9440-96EE-F61F8BDDDDEB}" srcOrd="0" destOrd="0" presId="urn:microsoft.com/office/officeart/2016/7/layout/BasicLinearProcessNumbered"/>
    <dgm:cxn modelId="{537C47A8-2071-C040-802D-106C161CB90B}" type="presOf" srcId="{17AAB4CA-45C7-44AD-A9F3-2C228660E9C6}" destId="{679E0994-C83E-DF4B-8C32-75B86787F379}" srcOrd="0" destOrd="0" presId="urn:microsoft.com/office/officeart/2016/7/layout/BasicLinearProcessNumbered"/>
    <dgm:cxn modelId="{74C3EABF-08CC-4252-B6DF-4B4F2F472522}" srcId="{0F9A6B47-6101-44A4-880A-FD10A5FC5E25}" destId="{2E0A641A-802E-4174-A24A-6B3823DDC364}" srcOrd="2" destOrd="0" parTransId="{066C6C07-7310-41C1-B966-C8598E459BC0}" sibTransId="{91F76568-8089-47C5-8F46-7BF309FF40F8}"/>
    <dgm:cxn modelId="{4A8F9ED2-1F91-A840-B29B-2EE12813734B}" type="presOf" srcId="{1D931F3E-066B-469B-AD1F-FAB556AC8F77}" destId="{12E1A63E-239B-9646-8AA2-19EE37031231}" srcOrd="0" destOrd="0" presId="urn:microsoft.com/office/officeart/2016/7/layout/BasicLinearProcessNumbered"/>
    <dgm:cxn modelId="{D49BFBFC-36C3-49E2-AB8E-957FE7894B5D}" srcId="{0F9A6B47-6101-44A4-880A-FD10A5FC5E25}" destId="{916FA0CC-93D0-470B-829F-373501500CF3}" srcOrd="0" destOrd="0" parTransId="{4466804A-CC32-44CB-BFC8-B2B59161396B}" sibTransId="{1D931F3E-066B-469B-AD1F-FAB556AC8F77}"/>
    <dgm:cxn modelId="{1379668A-B26C-1F42-BC0D-A24F48AEEA74}" type="presParOf" srcId="{D88C9D1C-6815-4B4A-9ADB-ECA0257D5625}" destId="{AAE676CB-E138-BB41-B6C2-F27296B9BB02}" srcOrd="0" destOrd="0" presId="urn:microsoft.com/office/officeart/2016/7/layout/BasicLinearProcessNumbered"/>
    <dgm:cxn modelId="{2D974AD9-E6C4-8040-B62E-BAA83B9CC69E}" type="presParOf" srcId="{AAE676CB-E138-BB41-B6C2-F27296B9BB02}" destId="{023728A7-752C-9440-96EE-F61F8BDDDDEB}" srcOrd="0" destOrd="0" presId="urn:microsoft.com/office/officeart/2016/7/layout/BasicLinearProcessNumbered"/>
    <dgm:cxn modelId="{62E2B2DA-8B50-774C-9FE4-A7FAA279D456}" type="presParOf" srcId="{AAE676CB-E138-BB41-B6C2-F27296B9BB02}" destId="{12E1A63E-239B-9646-8AA2-19EE37031231}" srcOrd="1" destOrd="0" presId="urn:microsoft.com/office/officeart/2016/7/layout/BasicLinearProcessNumbered"/>
    <dgm:cxn modelId="{B709C023-F2D3-6C43-A26B-692DA49647BD}" type="presParOf" srcId="{AAE676CB-E138-BB41-B6C2-F27296B9BB02}" destId="{559686FC-F2F3-2E4C-803F-3A628BB16BB8}" srcOrd="2" destOrd="0" presId="urn:microsoft.com/office/officeart/2016/7/layout/BasicLinearProcessNumbered"/>
    <dgm:cxn modelId="{669B7C9F-311F-A044-B6D3-C9A7F2E64F76}" type="presParOf" srcId="{AAE676CB-E138-BB41-B6C2-F27296B9BB02}" destId="{2A1F9838-3DFA-524C-9AD0-2FD41BB23123}" srcOrd="3" destOrd="0" presId="urn:microsoft.com/office/officeart/2016/7/layout/BasicLinearProcessNumbered"/>
    <dgm:cxn modelId="{DD93BB11-DFB7-8443-BF48-A1FC0149F26C}" type="presParOf" srcId="{D88C9D1C-6815-4B4A-9ADB-ECA0257D5625}" destId="{DBFF922B-B481-4B47-8E7F-CBFC24808788}" srcOrd="1" destOrd="0" presId="urn:microsoft.com/office/officeart/2016/7/layout/BasicLinearProcessNumbered"/>
    <dgm:cxn modelId="{501804B5-A850-AC40-81BB-D6BEAFA2D06A}" type="presParOf" srcId="{D88C9D1C-6815-4B4A-9ADB-ECA0257D5625}" destId="{A2ED8092-3649-1D41-8FBD-D3DD5CE0965E}" srcOrd="2" destOrd="0" presId="urn:microsoft.com/office/officeart/2016/7/layout/BasicLinearProcessNumbered"/>
    <dgm:cxn modelId="{9FD35E2B-723A-4944-9DBA-09E9D6AEA279}" type="presParOf" srcId="{A2ED8092-3649-1D41-8FBD-D3DD5CE0965E}" destId="{5B2B9075-874A-A343-9609-D034C318F78A}" srcOrd="0" destOrd="0" presId="urn:microsoft.com/office/officeart/2016/7/layout/BasicLinearProcessNumbered"/>
    <dgm:cxn modelId="{FAACEEBF-A08A-2C4E-B2E9-EC10DC0896A3}" type="presParOf" srcId="{A2ED8092-3649-1D41-8FBD-D3DD5CE0965E}" destId="{679E0994-C83E-DF4B-8C32-75B86787F379}" srcOrd="1" destOrd="0" presId="urn:microsoft.com/office/officeart/2016/7/layout/BasicLinearProcessNumbered"/>
    <dgm:cxn modelId="{62556699-D8DD-C141-B760-6C40192FB48F}" type="presParOf" srcId="{A2ED8092-3649-1D41-8FBD-D3DD5CE0965E}" destId="{9FEA88F7-5D43-9345-8DD4-665E552E74F1}" srcOrd="2" destOrd="0" presId="urn:microsoft.com/office/officeart/2016/7/layout/BasicLinearProcessNumbered"/>
    <dgm:cxn modelId="{0112ACC5-3176-4844-AAB7-5ABED5B72419}" type="presParOf" srcId="{A2ED8092-3649-1D41-8FBD-D3DD5CE0965E}" destId="{E73220E7-5A42-7D4C-8BD8-D2815010A3F4}" srcOrd="3" destOrd="0" presId="urn:microsoft.com/office/officeart/2016/7/layout/BasicLinearProcessNumbered"/>
    <dgm:cxn modelId="{81947F26-6164-F24E-ABF7-70C7EFCAF3A3}" type="presParOf" srcId="{D88C9D1C-6815-4B4A-9ADB-ECA0257D5625}" destId="{B2F22274-B826-0A4A-BDBD-C87C037A6060}" srcOrd="3" destOrd="0" presId="urn:microsoft.com/office/officeart/2016/7/layout/BasicLinearProcessNumbered"/>
    <dgm:cxn modelId="{486E6C30-A35F-124B-A7E7-6F6294BDFB8D}" type="presParOf" srcId="{D88C9D1C-6815-4B4A-9ADB-ECA0257D5625}" destId="{E935788D-09F7-D14E-AE47-CF1A6DAF18D2}" srcOrd="4" destOrd="0" presId="urn:microsoft.com/office/officeart/2016/7/layout/BasicLinearProcessNumbered"/>
    <dgm:cxn modelId="{2C22137D-9AAB-134F-8B4A-34E9A95493C5}" type="presParOf" srcId="{E935788D-09F7-D14E-AE47-CF1A6DAF18D2}" destId="{FBBC6D2A-1033-2046-B484-DD3F5781C7FC}" srcOrd="0" destOrd="0" presId="urn:microsoft.com/office/officeart/2016/7/layout/BasicLinearProcessNumbered"/>
    <dgm:cxn modelId="{AB0E77FE-EB28-CB48-8BFF-181371024190}" type="presParOf" srcId="{E935788D-09F7-D14E-AE47-CF1A6DAF18D2}" destId="{5DD2ACD6-22B6-824C-B4E7-B5FEADDAFF4B}" srcOrd="1" destOrd="0" presId="urn:microsoft.com/office/officeart/2016/7/layout/BasicLinearProcessNumbered"/>
    <dgm:cxn modelId="{53C74FC5-0640-8446-9FE8-79A3A25C5C96}" type="presParOf" srcId="{E935788D-09F7-D14E-AE47-CF1A6DAF18D2}" destId="{138ACBC7-21AD-CA4E-84B5-75C9D77F2188}" srcOrd="2" destOrd="0" presId="urn:microsoft.com/office/officeart/2016/7/layout/BasicLinearProcessNumbered"/>
    <dgm:cxn modelId="{E2605710-EB47-0E4B-83E0-46AC286AB696}" type="presParOf" srcId="{E935788D-09F7-D14E-AE47-CF1A6DAF18D2}" destId="{B19EB732-78C1-AD4C-8090-D353CD1923E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52FDA-274E-874F-AAD3-D3CAA59E4C1E}">
      <dsp:nvSpPr>
        <dsp:cNvPr id="0" name=""/>
        <dsp:cNvSpPr/>
      </dsp:nvSpPr>
      <dsp:spPr>
        <a:xfrm>
          <a:off x="1288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1F4A2F-4E4F-4047-B76C-D7F123237F17}">
      <dsp:nvSpPr>
        <dsp:cNvPr id="0" name=""/>
        <dsp:cNvSpPr/>
      </dsp:nvSpPr>
      <dsp:spPr>
        <a:xfrm>
          <a:off x="503722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Willson Financial</a:t>
          </a:r>
          <a:r>
            <a:rPr lang="en-US" sz="2800" kern="1200" dirty="0"/>
            <a:t> – </a:t>
          </a:r>
          <a:br>
            <a:rPr lang="en-US" sz="2800" kern="1200" dirty="0"/>
          </a:br>
          <a:r>
            <a:rPr lang="en-US" sz="2800" kern="1200" dirty="0"/>
            <a:t>Case Study Project</a:t>
          </a:r>
        </a:p>
      </dsp:txBody>
      <dsp:txXfrm>
        <a:off x="587823" y="569421"/>
        <a:ext cx="4353708" cy="2703210"/>
      </dsp:txXfrm>
    </dsp:sp>
    <dsp:sp modelId="{7DED9EEA-ECF8-C24D-80AE-CC7373936ACC}">
      <dsp:nvSpPr>
        <dsp:cNvPr id="0" name=""/>
        <dsp:cNvSpPr/>
      </dsp:nvSpPr>
      <dsp:spPr>
        <a:xfrm>
          <a:off x="5528067" y="8007"/>
          <a:ext cx="4521910" cy="2871412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186DB2-5CEC-A54F-ABB3-E00333CA30B7}">
      <dsp:nvSpPr>
        <dsp:cNvPr id="0" name=""/>
        <dsp:cNvSpPr/>
      </dsp:nvSpPr>
      <dsp:spPr>
        <a:xfrm>
          <a:off x="6030501" y="485320"/>
          <a:ext cx="4521910" cy="28714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Solo Project by </a:t>
          </a:r>
          <a:r>
            <a:rPr lang="en-US" sz="2800" b="1" kern="1200" dirty="0"/>
            <a:t>Brittaney Perry-Morgan</a:t>
          </a:r>
        </a:p>
      </dsp:txBody>
      <dsp:txXfrm>
        <a:off x="6114602" y="569421"/>
        <a:ext cx="4353708" cy="2703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80B40-ECA2-4EBD-8975-AABF1503AE65}">
      <dsp:nvSpPr>
        <dsp:cNvPr id="0" name=""/>
        <dsp:cNvSpPr/>
      </dsp:nvSpPr>
      <dsp:spPr>
        <a:xfrm>
          <a:off x="423771" y="915040"/>
          <a:ext cx="690556" cy="690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EEC147-BD6D-4A71-8089-C047F5989CAE}">
      <dsp:nvSpPr>
        <dsp:cNvPr id="0" name=""/>
        <dsp:cNvSpPr/>
      </dsp:nvSpPr>
      <dsp:spPr>
        <a:xfrm>
          <a:off x="1764" y="1835871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Table/column names are plural to match the implementation.</a:t>
          </a:r>
        </a:p>
      </dsp:txBody>
      <dsp:txXfrm>
        <a:off x="1764" y="1835871"/>
        <a:ext cx="1534570" cy="613828"/>
      </dsp:txXfrm>
    </dsp:sp>
    <dsp:sp modelId="{6FE09D1A-F92D-41BF-AC08-3995E7CE7F0F}">
      <dsp:nvSpPr>
        <dsp:cNvPr id="0" name=""/>
        <dsp:cNvSpPr/>
      </dsp:nvSpPr>
      <dsp:spPr>
        <a:xfrm>
          <a:off x="2226891" y="915040"/>
          <a:ext cx="690556" cy="690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61BE4-422C-4516-A790-7C2307D1776E}">
      <dsp:nvSpPr>
        <dsp:cNvPr id="0" name=""/>
        <dsp:cNvSpPr/>
      </dsp:nvSpPr>
      <dsp:spPr>
        <a:xfrm>
          <a:off x="1804884" y="1835871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database is in 3NF.</a:t>
          </a:r>
        </a:p>
      </dsp:txBody>
      <dsp:txXfrm>
        <a:off x="1804884" y="1835871"/>
        <a:ext cx="1534570" cy="613828"/>
      </dsp:txXfrm>
    </dsp:sp>
    <dsp:sp modelId="{50D583B2-6239-4768-AB90-4B5FCAB4FC83}">
      <dsp:nvSpPr>
        <dsp:cNvPr id="0" name=""/>
        <dsp:cNvSpPr/>
      </dsp:nvSpPr>
      <dsp:spPr>
        <a:xfrm>
          <a:off x="4030011" y="915040"/>
          <a:ext cx="690556" cy="690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A5CC5-54E8-4B60-9C4F-99B9B9B82247}">
      <dsp:nvSpPr>
        <dsp:cNvPr id="0" name=""/>
        <dsp:cNvSpPr/>
      </dsp:nvSpPr>
      <dsp:spPr>
        <a:xfrm>
          <a:off x="3608004" y="1835871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Only active clients are included in reporting.</a:t>
          </a:r>
        </a:p>
      </dsp:txBody>
      <dsp:txXfrm>
        <a:off x="3608004" y="1835871"/>
        <a:ext cx="1534570" cy="613828"/>
      </dsp:txXfrm>
    </dsp:sp>
    <dsp:sp modelId="{B97D70EF-0523-40F4-ADD3-F2153B83D852}">
      <dsp:nvSpPr>
        <dsp:cNvPr id="0" name=""/>
        <dsp:cNvSpPr/>
      </dsp:nvSpPr>
      <dsp:spPr>
        <a:xfrm>
          <a:off x="5833131" y="915040"/>
          <a:ext cx="690556" cy="690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D7A8C-F0CA-4874-89FF-694DF0EB6D19}">
      <dsp:nvSpPr>
        <dsp:cNvPr id="0" name=""/>
        <dsp:cNvSpPr/>
      </dsp:nvSpPr>
      <dsp:spPr>
        <a:xfrm>
          <a:off x="5411124" y="1835871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Asset values use the </a:t>
          </a:r>
          <a:r>
            <a:rPr lang="en-US" sz="1100" i="1" kern="1200"/>
            <a:t>last_update</a:t>
          </a:r>
          <a:r>
            <a:rPr lang="en-US" sz="1100" kern="1200"/>
            <a:t> date.</a:t>
          </a:r>
        </a:p>
      </dsp:txBody>
      <dsp:txXfrm>
        <a:off x="5411124" y="1835871"/>
        <a:ext cx="1534570" cy="613828"/>
      </dsp:txXfrm>
    </dsp:sp>
    <dsp:sp modelId="{3612983A-8E20-43BC-9BA1-C630C15F43A4}">
      <dsp:nvSpPr>
        <dsp:cNvPr id="0" name=""/>
        <dsp:cNvSpPr/>
      </dsp:nvSpPr>
      <dsp:spPr>
        <a:xfrm>
          <a:off x="7636251" y="915040"/>
          <a:ext cx="690556" cy="690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7920B-5266-4987-A01D-00495ECADA31}">
      <dsp:nvSpPr>
        <dsp:cNvPr id="0" name=""/>
        <dsp:cNvSpPr/>
      </dsp:nvSpPr>
      <dsp:spPr>
        <a:xfrm>
          <a:off x="7214245" y="1835871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Billing is per client, per month, flat, or percent.</a:t>
          </a:r>
        </a:p>
      </dsp:txBody>
      <dsp:txXfrm>
        <a:off x="7214245" y="1835871"/>
        <a:ext cx="1534570" cy="613828"/>
      </dsp:txXfrm>
    </dsp:sp>
    <dsp:sp modelId="{4E8B66C5-07DE-4F20-80CE-ACAFE2AF9E83}">
      <dsp:nvSpPr>
        <dsp:cNvPr id="0" name=""/>
        <dsp:cNvSpPr/>
      </dsp:nvSpPr>
      <dsp:spPr>
        <a:xfrm>
          <a:off x="9439371" y="915040"/>
          <a:ext cx="690556" cy="6905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94A67-3A5D-43AD-B44E-CC8445F110B5}">
      <dsp:nvSpPr>
        <dsp:cNvPr id="0" name=""/>
        <dsp:cNvSpPr/>
      </dsp:nvSpPr>
      <dsp:spPr>
        <a:xfrm>
          <a:off x="9017365" y="1835871"/>
          <a:ext cx="1534570" cy="6138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Transactions include deposits, withdrawals, and trades.</a:t>
          </a:r>
        </a:p>
      </dsp:txBody>
      <dsp:txXfrm>
        <a:off x="9017365" y="1835871"/>
        <a:ext cx="1534570" cy="6138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EFEFC-1B43-48E9-8040-BF90C4734DB4}">
      <dsp:nvSpPr>
        <dsp:cNvPr id="0" name=""/>
        <dsp:cNvSpPr/>
      </dsp:nvSpPr>
      <dsp:spPr>
        <a:xfrm>
          <a:off x="912147" y="540833"/>
          <a:ext cx="1447875" cy="1447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73242-3E3A-44E7-B309-625AFB7AACBA}">
      <dsp:nvSpPr>
        <dsp:cNvPr id="0" name=""/>
        <dsp:cNvSpPr/>
      </dsp:nvSpPr>
      <dsp:spPr>
        <a:xfrm>
          <a:off x="27335" y="2371366"/>
          <a:ext cx="321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Business Need: Gauge typical portfolio size. Inform strategy.</a:t>
          </a:r>
        </a:p>
      </dsp:txBody>
      <dsp:txXfrm>
        <a:off x="27335" y="2371366"/>
        <a:ext cx="3217500" cy="720000"/>
      </dsp:txXfrm>
    </dsp:sp>
    <dsp:sp modelId="{DDDB6C94-BDD5-48A9-9894-7C245523B150}">
      <dsp:nvSpPr>
        <dsp:cNvPr id="0" name=""/>
        <dsp:cNvSpPr/>
      </dsp:nvSpPr>
      <dsp:spPr>
        <a:xfrm>
          <a:off x="4692710" y="540833"/>
          <a:ext cx="1447875" cy="1447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9E8EAF-F47A-4F46-94A1-E354E96BE297}">
      <dsp:nvSpPr>
        <dsp:cNvPr id="0" name=""/>
        <dsp:cNvSpPr/>
      </dsp:nvSpPr>
      <dsp:spPr>
        <a:xfrm>
          <a:off x="3807897" y="2371366"/>
          <a:ext cx="321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Description: Average of total assets per client.</a:t>
          </a:r>
        </a:p>
      </dsp:txBody>
      <dsp:txXfrm>
        <a:off x="3807897" y="2371366"/>
        <a:ext cx="321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728A7-752C-9440-96EE-F61F8BDDDDEB}">
      <dsp:nvSpPr>
        <dsp:cNvPr id="0" name=""/>
        <dsp:cNvSpPr/>
      </dsp:nvSpPr>
      <dsp:spPr>
        <a:xfrm>
          <a:off x="0" y="0"/>
          <a:ext cx="3298031" cy="331081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27" tIns="330200" rIns="25712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SQL: willson_financial_init.sql</a:t>
          </a:r>
        </a:p>
      </dsp:txBody>
      <dsp:txXfrm>
        <a:off x="0" y="1258110"/>
        <a:ext cx="3298031" cy="1986489"/>
      </dsp:txXfrm>
    </dsp:sp>
    <dsp:sp modelId="{12E1A63E-239B-9646-8AA2-19EE37031231}">
      <dsp:nvSpPr>
        <dsp:cNvPr id="0" name=""/>
        <dsp:cNvSpPr/>
      </dsp:nvSpPr>
      <dsp:spPr>
        <a:xfrm>
          <a:off x="1152393" y="331081"/>
          <a:ext cx="993244" cy="99324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437" tIns="12700" rIns="774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97850" y="476538"/>
        <a:ext cx="702330" cy="702330"/>
      </dsp:txXfrm>
    </dsp:sp>
    <dsp:sp modelId="{559686FC-F2F3-2E4C-803F-3A628BB16BB8}">
      <dsp:nvSpPr>
        <dsp:cNvPr id="0" name=""/>
        <dsp:cNvSpPr/>
      </dsp:nvSpPr>
      <dsp:spPr>
        <a:xfrm>
          <a:off x="0" y="3310744"/>
          <a:ext cx="329803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2B9075-874A-A343-9609-D034C318F78A}">
      <dsp:nvSpPr>
        <dsp:cNvPr id="0" name=""/>
        <dsp:cNvSpPr/>
      </dsp:nvSpPr>
      <dsp:spPr>
        <a:xfrm>
          <a:off x="3627834" y="0"/>
          <a:ext cx="3298031" cy="3310816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27" tIns="330200" rIns="25712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Python: constants.py, display_data.py</a:t>
          </a:r>
        </a:p>
      </dsp:txBody>
      <dsp:txXfrm>
        <a:off x="3627834" y="1258110"/>
        <a:ext cx="3298031" cy="1986489"/>
      </dsp:txXfrm>
    </dsp:sp>
    <dsp:sp modelId="{679E0994-C83E-DF4B-8C32-75B86787F379}">
      <dsp:nvSpPr>
        <dsp:cNvPr id="0" name=""/>
        <dsp:cNvSpPr/>
      </dsp:nvSpPr>
      <dsp:spPr>
        <a:xfrm>
          <a:off x="4780227" y="331081"/>
          <a:ext cx="993244" cy="99324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437" tIns="12700" rIns="774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925684" y="476538"/>
        <a:ext cx="702330" cy="702330"/>
      </dsp:txXfrm>
    </dsp:sp>
    <dsp:sp modelId="{9FEA88F7-5D43-9345-8DD4-665E552E74F1}">
      <dsp:nvSpPr>
        <dsp:cNvPr id="0" name=""/>
        <dsp:cNvSpPr/>
      </dsp:nvSpPr>
      <dsp:spPr>
        <a:xfrm>
          <a:off x="3627834" y="3310744"/>
          <a:ext cx="3298031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BBC6D2A-1033-2046-B484-DD3F5781C7FC}">
      <dsp:nvSpPr>
        <dsp:cNvPr id="0" name=""/>
        <dsp:cNvSpPr/>
      </dsp:nvSpPr>
      <dsp:spPr>
        <a:xfrm>
          <a:off x="7255668" y="0"/>
          <a:ext cx="3298031" cy="3310816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7127" tIns="330200" rIns="257127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Business Logic Per Willson Financial Case Study</a:t>
          </a:r>
        </a:p>
      </dsp:txBody>
      <dsp:txXfrm>
        <a:off x="7255668" y="1258110"/>
        <a:ext cx="3298031" cy="1986489"/>
      </dsp:txXfrm>
    </dsp:sp>
    <dsp:sp modelId="{5DD2ACD6-22B6-824C-B4E7-B5FEADDAFF4B}">
      <dsp:nvSpPr>
        <dsp:cNvPr id="0" name=""/>
        <dsp:cNvSpPr/>
      </dsp:nvSpPr>
      <dsp:spPr>
        <a:xfrm>
          <a:off x="8408061" y="331081"/>
          <a:ext cx="993244" cy="99324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7437" tIns="12700" rIns="77437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553518" y="476538"/>
        <a:ext cx="702330" cy="702330"/>
      </dsp:txXfrm>
    </dsp:sp>
    <dsp:sp modelId="{138ACBC7-21AD-CA4E-84B5-75C9D77F2188}">
      <dsp:nvSpPr>
        <dsp:cNvPr id="0" name=""/>
        <dsp:cNvSpPr/>
      </dsp:nvSpPr>
      <dsp:spPr>
        <a:xfrm>
          <a:off x="7255668" y="3310744"/>
          <a:ext cx="3298031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9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0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97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8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6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78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4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17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0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89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13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E7B8ED7-D045-2045-A7F1-3D496241DAF0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DFFF39A-F476-E247-9CBA-7C01607FBC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94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9A21-9288-4F5E-AADD-01F5AF848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latin typeface="Proxima Nova Rg" panose="02000506030000020004" pitchFamily="2" charset="77"/>
              </a:rPr>
              <a:t>Willson</a:t>
            </a:r>
            <a:r>
              <a:rPr lang="en-US" sz="9600" dirty="0">
                <a:latin typeface="Proxima Nova Rg" panose="02000506030000020004" pitchFamily="2" charset="77"/>
              </a:rPr>
              <a:t> </a:t>
            </a:r>
            <a:r>
              <a:rPr lang="en-US" sz="9600" dirty="0">
                <a:latin typeface="Proxima Nova Th" panose="02000506030000020004" pitchFamily="2" charset="77"/>
              </a:rPr>
              <a:t>Financial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8DF87-F902-CC56-8B14-9B86ABB9D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all" dirty="0">
                <a:latin typeface="Proxima Nova Alt Cn Lt" panose="02000506030000020004" pitchFamily="2" charset="77"/>
              </a:rPr>
              <a:t>Module 11.2 Case Study Project Presentation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C217A8E-FC41-DA7A-0107-1CF6CA68E3F6}"/>
              </a:ext>
            </a:extLst>
          </p:cNvPr>
          <p:cNvSpPr txBox="1">
            <a:spLocks/>
          </p:cNvSpPr>
          <p:nvPr/>
        </p:nvSpPr>
        <p:spPr>
          <a:xfrm>
            <a:off x="1524000" y="6383588"/>
            <a:ext cx="9144000" cy="3857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cap="all" dirty="0">
                <a:latin typeface="Proxima Nova Th" panose="02000506030000020004" pitchFamily="2" charset="77"/>
              </a:rPr>
              <a:t>CSD310 Database Development &amp; Use | </a:t>
            </a:r>
            <a:r>
              <a:rPr lang="en-US" sz="1000" b="1" cap="all" dirty="0">
                <a:latin typeface="Proxima Nova Th" panose="02000506030000020004" pitchFamily="2" charset="77"/>
              </a:rPr>
              <a:t>Brittaney Perry-Morgan</a:t>
            </a:r>
          </a:p>
        </p:txBody>
      </p:sp>
    </p:spTree>
    <p:extLst>
      <p:ext uri="{BB962C8B-B14F-4D97-AF65-F5344CB8AC3E}">
        <p14:creationId xmlns:p14="http://schemas.microsoft.com/office/powerpoint/2010/main" val="135859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EBB3-E998-0F71-B69C-3700F8841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References &amp;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A87D55-68D8-4A56-57E2-4CE11349CF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208293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3995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1E595C-3B10-5D22-E62C-C308E93A8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2" y="639097"/>
            <a:ext cx="4961534" cy="37811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Thank You! Questions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8C5E8AB-9755-4F92-B14D-88791F4FC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896681"/>
            <a:ext cx="12188952" cy="1961319"/>
          </a:xfrm>
          <a:custGeom>
            <a:avLst/>
            <a:gdLst>
              <a:gd name="connsiteX0" fmla="*/ 0 w 12188952"/>
              <a:gd name="connsiteY0" fmla="*/ 0 h 1961319"/>
              <a:gd name="connsiteX1" fmla="*/ 1996017 w 12188952"/>
              <a:gd name="connsiteY1" fmla="*/ 0 h 1961319"/>
              <a:gd name="connsiteX2" fmla="*/ 2377017 w 12188952"/>
              <a:gd name="connsiteY2" fmla="*/ 263783 h 1961319"/>
              <a:gd name="connsiteX3" fmla="*/ 2385484 w 12188952"/>
              <a:gd name="connsiteY3" fmla="*/ 266713 h 1961319"/>
              <a:gd name="connsiteX4" fmla="*/ 2398184 w 12188952"/>
              <a:gd name="connsiteY4" fmla="*/ 271110 h 1961319"/>
              <a:gd name="connsiteX5" fmla="*/ 2410883 w 12188952"/>
              <a:gd name="connsiteY5" fmla="*/ 275506 h 1961319"/>
              <a:gd name="connsiteX6" fmla="*/ 2421467 w 12188952"/>
              <a:gd name="connsiteY6" fmla="*/ 275506 h 1961319"/>
              <a:gd name="connsiteX7" fmla="*/ 2434167 w 12188952"/>
              <a:gd name="connsiteY7" fmla="*/ 275506 h 1961319"/>
              <a:gd name="connsiteX8" fmla="*/ 2444750 w 12188952"/>
              <a:gd name="connsiteY8" fmla="*/ 271110 h 1961319"/>
              <a:gd name="connsiteX9" fmla="*/ 2457450 w 12188952"/>
              <a:gd name="connsiteY9" fmla="*/ 266713 h 1961319"/>
              <a:gd name="connsiteX10" fmla="*/ 2465917 w 12188952"/>
              <a:gd name="connsiteY10" fmla="*/ 263783 h 1961319"/>
              <a:gd name="connsiteX11" fmla="*/ 2846917 w 12188952"/>
              <a:gd name="connsiteY11" fmla="*/ 0 h 1961319"/>
              <a:gd name="connsiteX12" fmla="*/ 12188952 w 12188952"/>
              <a:gd name="connsiteY12" fmla="*/ 0 h 1961319"/>
              <a:gd name="connsiteX13" fmla="*/ 12188952 w 12188952"/>
              <a:gd name="connsiteY13" fmla="*/ 1264506 h 1961319"/>
              <a:gd name="connsiteX14" fmla="*/ 12188952 w 12188952"/>
              <a:gd name="connsiteY14" fmla="*/ 1917775 h 1961319"/>
              <a:gd name="connsiteX15" fmla="*/ 12188952 w 12188952"/>
              <a:gd name="connsiteY15" fmla="*/ 1961319 h 1961319"/>
              <a:gd name="connsiteX16" fmla="*/ 0 w 12188952"/>
              <a:gd name="connsiteY16" fmla="*/ 1961319 h 1961319"/>
              <a:gd name="connsiteX17" fmla="*/ 0 w 12188952"/>
              <a:gd name="connsiteY17" fmla="*/ 1917775 h 1961319"/>
              <a:gd name="connsiteX18" fmla="*/ 0 w 12188952"/>
              <a:gd name="connsiteY18" fmla="*/ 1264506 h 1961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88952" h="1961319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88952" y="0"/>
                </a:lnTo>
                <a:lnTo>
                  <a:pt x="12188952" y="1264506"/>
                </a:lnTo>
                <a:lnTo>
                  <a:pt x="12188952" y="1917775"/>
                </a:lnTo>
                <a:lnTo>
                  <a:pt x="12188952" y="1961319"/>
                </a:lnTo>
                <a:lnTo>
                  <a:pt x="0" y="1961319"/>
                </a:lnTo>
                <a:lnTo>
                  <a:pt x="0" y="1917775"/>
                </a:lnTo>
                <a:lnTo>
                  <a:pt x="0" y="1264506"/>
                </a:lnTo>
                <a:close/>
              </a:path>
            </a:pathLst>
          </a:cu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F2E435-6009-43BC-8A4B-89A89483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0916" y="0"/>
            <a:ext cx="609108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4B9EE88D-53BD-40A5-BC4F-3ACBEFC12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6326" y="958640"/>
            <a:ext cx="4792210" cy="4945244"/>
          </a:xfrm>
          <a:prstGeom prst="roundRect">
            <a:avLst>
              <a:gd name="adj" fmla="val 3513"/>
            </a:avLst>
          </a:prstGeom>
          <a:solidFill>
            <a:schemeClr val="bg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FD3C1343-E9A2-F639-4122-61952E3C3E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68226" y="1326979"/>
            <a:ext cx="4174333" cy="41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258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5DB1C-805E-DB61-DB73-26FDA8429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DD7E9C-4EC2-02CB-5431-923F803F22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77467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51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777C-F356-40EE-DF82-8D47CCED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Case Study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F187-3E24-FDC0-2253-AA31C7BF7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/>
              <a:t>Willson Financial is a registered financial advisory firm in New Mexico, serving ranchers, farmers, and retirees.</a:t>
            </a:r>
          </a:p>
          <a:p>
            <a:r>
              <a:rPr lang="en-US" sz="1600"/>
              <a:t>Key Needs: </a:t>
            </a:r>
          </a:p>
          <a:p>
            <a:pPr lvl="1"/>
            <a:r>
              <a:rPr lang="en-US" dirty="0"/>
              <a:t>Track Client Growth</a:t>
            </a:r>
          </a:p>
          <a:p>
            <a:pPr lvl="1"/>
            <a:r>
              <a:rPr lang="en-US" dirty="0"/>
              <a:t>Monitor Assets</a:t>
            </a:r>
          </a:p>
          <a:p>
            <a:pPr lvl="1"/>
            <a:r>
              <a:rPr lang="en-US" dirty="0"/>
              <a:t>Analyze Transactions</a:t>
            </a:r>
          </a:p>
          <a:p>
            <a:pPr lvl="1"/>
            <a:r>
              <a:rPr lang="en-US" dirty="0"/>
              <a:t>Evaluate Billing Models.</a:t>
            </a:r>
          </a:p>
        </p:txBody>
      </p:sp>
      <p:pic>
        <p:nvPicPr>
          <p:cNvPr id="7" name="Graphic 6" descr="Farm scene">
            <a:extLst>
              <a:ext uri="{FF2B5EF4-FFF2-40B4-BE49-F238E27FC236}">
                <a16:creationId xmlns:a16="http://schemas.microsoft.com/office/drawing/2014/main" id="{56CC006F-9C3C-C1BD-77F2-CB93AB48F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2356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04060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E7B9-72A5-D6BA-2E92-CFD73762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Finalized ERD Diagram</a:t>
            </a:r>
          </a:p>
        </p:txBody>
      </p:sp>
      <p:pic>
        <p:nvPicPr>
          <p:cNvPr id="9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8574EB48-A5F0-3EED-332D-AB66B69D6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38" y="3193336"/>
            <a:ext cx="2913062" cy="2155665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9BBA47-4539-8BF0-576C-83CB6B24B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699" y="2413000"/>
            <a:ext cx="7052733" cy="3632200"/>
          </a:xfrm>
        </p:spPr>
        <p:txBody>
          <a:bodyPr>
            <a:normAutofit/>
          </a:bodyPr>
          <a:lstStyle/>
          <a:p>
            <a:r>
              <a:rPr lang="en-US" dirty="0"/>
              <a:t>Entities: clients, assets, transactions, billings</a:t>
            </a:r>
          </a:p>
          <a:p>
            <a:r>
              <a:rPr lang="en-US" dirty="0"/>
              <a:t>Each client can have multiple assets, transactions, and billings.</a:t>
            </a:r>
          </a:p>
          <a:p>
            <a:r>
              <a:rPr lang="en-US" dirty="0"/>
              <a:t>Assets and transactions are linked, and all use plural names to match the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9664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AABAF-7BA7-393D-AAD0-26FF38DB8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Key 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0572DC-E1F2-7CF2-406D-250F8D228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6600883"/>
              </p:ext>
            </p:extLst>
          </p:nvPr>
        </p:nvGraphicFramePr>
        <p:xfrm>
          <a:off x="819150" y="2494722"/>
          <a:ext cx="10553700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696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60D2C66-F909-30CF-10D4-F91D1DEFC2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12038" r="1" b="30182"/>
          <a:stretch>
            <a:fillRect/>
          </a:stretch>
        </p:blipFill>
        <p:spPr>
          <a:xfrm>
            <a:off x="2607734" y="10"/>
            <a:ext cx="9584266" cy="6857989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8B7D0831-C0EF-AC5B-B2DF-C0F1B9D1D30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32306" r="21076"/>
          <a:stretch>
            <a:fillRect/>
          </a:stretch>
        </p:blipFill>
        <p:spPr>
          <a:xfrm>
            <a:off x="20" y="10"/>
            <a:ext cx="3029252" cy="6857989"/>
          </a:xfrm>
          <a:custGeom>
            <a:avLst/>
            <a:gdLst/>
            <a:ahLst/>
            <a:cxnLst/>
            <a:rect l="l" t="t" r="r" b="b"/>
            <a:pathLst>
              <a:path w="3029272" h="6857999">
                <a:moveTo>
                  <a:pt x="0" y="0"/>
                </a:moveTo>
                <a:lnTo>
                  <a:pt x="3029272" y="0"/>
                </a:lnTo>
                <a:lnTo>
                  <a:pt x="3029272" y="1899774"/>
                </a:lnTo>
                <a:lnTo>
                  <a:pt x="2658856" y="2177586"/>
                </a:lnTo>
                <a:lnTo>
                  <a:pt x="2654622" y="2183936"/>
                </a:lnTo>
                <a:lnTo>
                  <a:pt x="2648273" y="2193461"/>
                </a:lnTo>
                <a:lnTo>
                  <a:pt x="2641923" y="2201399"/>
                </a:lnTo>
                <a:lnTo>
                  <a:pt x="2641923" y="2210924"/>
                </a:lnTo>
                <a:lnTo>
                  <a:pt x="2641923" y="2220449"/>
                </a:lnTo>
                <a:lnTo>
                  <a:pt x="2648273" y="2228386"/>
                </a:lnTo>
                <a:lnTo>
                  <a:pt x="2654622" y="2237911"/>
                </a:lnTo>
                <a:lnTo>
                  <a:pt x="2658856" y="2244261"/>
                </a:lnTo>
                <a:lnTo>
                  <a:pt x="3029272" y="2522074"/>
                </a:lnTo>
                <a:lnTo>
                  <a:pt x="3029272" y="6857536"/>
                </a:lnTo>
                <a:lnTo>
                  <a:pt x="2514826" y="6857536"/>
                </a:lnTo>
                <a:lnTo>
                  <a:pt x="2514826" y="6857999"/>
                </a:lnTo>
                <a:lnTo>
                  <a:pt x="0" y="6857999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</p:pic>
      <p:sp>
        <p:nvSpPr>
          <p:cNvPr id="16" name="Rectangle 5">
            <a:extLst>
              <a:ext uri="{FF2B5EF4-FFF2-40B4-BE49-F238E27FC236}">
                <a16:creationId xmlns:a16="http://schemas.microsoft.com/office/drawing/2014/main" id="{7D0657A1-30B2-4766-A535-9128BAF44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40" y="0"/>
            <a:ext cx="6040967" cy="6858000"/>
          </a:xfrm>
          <a:custGeom>
            <a:avLst/>
            <a:gdLst/>
            <a:ahLst/>
            <a:cxnLst/>
            <a:rect l="l" t="t" r="r" b="b"/>
            <a:pathLst>
              <a:path w="6040967" h="6858000">
                <a:moveTo>
                  <a:pt x="0" y="0"/>
                </a:moveTo>
                <a:lnTo>
                  <a:pt x="6040967" y="0"/>
                </a:lnTo>
                <a:lnTo>
                  <a:pt x="6040967" y="1900238"/>
                </a:lnTo>
                <a:lnTo>
                  <a:pt x="5670550" y="2178050"/>
                </a:lnTo>
                <a:lnTo>
                  <a:pt x="5666317" y="2184400"/>
                </a:lnTo>
                <a:lnTo>
                  <a:pt x="5659967" y="2193925"/>
                </a:lnTo>
                <a:lnTo>
                  <a:pt x="5653617" y="2201863"/>
                </a:lnTo>
                <a:lnTo>
                  <a:pt x="5653617" y="2211388"/>
                </a:lnTo>
                <a:lnTo>
                  <a:pt x="5653617" y="2220913"/>
                </a:lnTo>
                <a:lnTo>
                  <a:pt x="5659967" y="2228850"/>
                </a:lnTo>
                <a:lnTo>
                  <a:pt x="5666317" y="2238375"/>
                </a:lnTo>
                <a:lnTo>
                  <a:pt x="5670550" y="2244725"/>
                </a:lnTo>
                <a:lnTo>
                  <a:pt x="6040967" y="2522538"/>
                </a:lnTo>
                <a:lnTo>
                  <a:pt x="6040967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68000">
                <a:schemeClr val="accent1">
                  <a:alpha val="70000"/>
                </a:schemeClr>
              </a:gs>
              <a:gs pos="100000">
                <a:schemeClr val="accent1">
                  <a:lumMod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200A4640-E3A6-4CC9-8E7E-68646333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653617" y="0"/>
            <a:ext cx="6538383" cy="6858000"/>
          </a:xfrm>
          <a:custGeom>
            <a:avLst/>
            <a:gdLst/>
            <a:ahLst/>
            <a:cxnLst/>
            <a:rect l="l" t="t" r="r" b="b"/>
            <a:pathLst>
              <a:path w="6538383" h="6858000">
                <a:moveTo>
                  <a:pt x="387350" y="0"/>
                </a:moveTo>
                <a:lnTo>
                  <a:pt x="4874683" y="0"/>
                </a:lnTo>
                <a:lnTo>
                  <a:pt x="6093883" y="0"/>
                </a:lnTo>
                <a:lnTo>
                  <a:pt x="6538383" y="0"/>
                </a:lnTo>
                <a:lnTo>
                  <a:pt x="6538383" y="6858000"/>
                </a:lnTo>
                <a:lnTo>
                  <a:pt x="6093883" y="6858000"/>
                </a:lnTo>
                <a:lnTo>
                  <a:pt x="4874683" y="6858000"/>
                </a:lnTo>
                <a:lnTo>
                  <a:pt x="387350" y="6858000"/>
                </a:lnTo>
                <a:lnTo>
                  <a:pt x="387350" y="2522538"/>
                </a:lnTo>
                <a:lnTo>
                  <a:pt x="16933" y="2244725"/>
                </a:lnTo>
                <a:lnTo>
                  <a:pt x="12700" y="2238375"/>
                </a:lnTo>
                <a:lnTo>
                  <a:pt x="6350" y="2228850"/>
                </a:lnTo>
                <a:lnTo>
                  <a:pt x="0" y="2220913"/>
                </a:lnTo>
                <a:lnTo>
                  <a:pt x="0" y="2211388"/>
                </a:lnTo>
                <a:lnTo>
                  <a:pt x="0" y="2201863"/>
                </a:lnTo>
                <a:lnTo>
                  <a:pt x="6350" y="2193925"/>
                </a:lnTo>
                <a:lnTo>
                  <a:pt x="12700" y="2184400"/>
                </a:lnTo>
                <a:lnTo>
                  <a:pt x="16933" y="2178050"/>
                </a:lnTo>
                <a:lnTo>
                  <a:pt x="387350" y="1900238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BFE91-3904-A365-8C83-95167C46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33" y="447188"/>
            <a:ext cx="5223934" cy="1559412"/>
          </a:xfrm>
        </p:spPr>
        <p:txBody>
          <a:bodyPr>
            <a:normAutofit/>
          </a:bodyPr>
          <a:lstStyle/>
          <a:p>
            <a:r>
              <a:rPr lang="en-US"/>
              <a:t>Business Reports -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F99EE-8787-09B0-AEE2-839260B3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333" y="2413000"/>
            <a:ext cx="5223934" cy="3632200"/>
          </a:xfrm>
        </p:spPr>
        <p:txBody>
          <a:bodyPr>
            <a:normAutofit/>
          </a:bodyPr>
          <a:lstStyle/>
          <a:p>
            <a:r>
              <a:rPr lang="en-US"/>
              <a:t>New Client Growth (Last 6 Months)</a:t>
            </a:r>
          </a:p>
          <a:p>
            <a:r>
              <a:rPr lang="en-US"/>
              <a:t>Average Assets Per Client</a:t>
            </a:r>
          </a:p>
          <a:p>
            <a:r>
              <a:rPr lang="en-US"/>
              <a:t>High-Transaction Clients (&gt; 10/Month)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098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730920-0AB8-F133-5974-5A6736925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4779962"/>
            <a:ext cx="10571998" cy="1320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7A6D0-5605-8151-907B-255448139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Report 1 – </a:t>
            </a:r>
            <a:br>
              <a:rPr lang="en-US" dirty="0"/>
            </a:br>
            <a:r>
              <a:rPr lang="en-US" dirty="0"/>
              <a:t>New Client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C3099-5BB3-8562-0BB9-5AE29F441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572149" cy="3636511"/>
          </a:xfrm>
          <a:effectLst/>
        </p:spPr>
        <p:txBody>
          <a:bodyPr>
            <a:normAutofit/>
          </a:bodyPr>
          <a:lstStyle/>
          <a:p>
            <a:r>
              <a:rPr lang="en-US" dirty="0"/>
              <a:t>Business Need: Track growth and marketing effectiveness.</a:t>
            </a:r>
          </a:p>
          <a:p>
            <a:r>
              <a:rPr lang="en-US" dirty="0"/>
              <a:t>Description: Count of new clients by month/year (last 6 months).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3FC97CE-79C5-8DB2-AAEA-3880423D2F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33"/>
          <a:stretch>
            <a:fillRect/>
          </a:stretch>
        </p:blipFill>
        <p:spPr>
          <a:xfrm>
            <a:off x="7534654" y="1851824"/>
            <a:ext cx="4657339" cy="228599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5CC52B9-43DC-6967-28D0-1CB46C1F89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8695" b="3"/>
          <a:stretch>
            <a:fillRect/>
          </a:stretch>
        </p:blipFill>
        <p:spPr>
          <a:xfrm>
            <a:off x="7534654" y="4572001"/>
            <a:ext cx="4657339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1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1720A9-DCEB-48CC-A314-129E5A48E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0BC6A-78AE-FB15-2F08-568F825E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264" y="447187"/>
            <a:ext cx="7052734" cy="1514300"/>
          </a:xfrm>
          <a:effectLst/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Report 2 – 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Average Assets Per Client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81B9A23-037E-D32D-3C5A-E998567BF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21" y="2731397"/>
            <a:ext cx="2842516" cy="1395206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4AD46-3229-6C41-6592-1E304B79C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48" y="5115413"/>
            <a:ext cx="10372891" cy="1295400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085038D-8392-3F15-1B5D-393E67D7816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30699" y="2413000"/>
          <a:ext cx="7052733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Picture 8" descr="A black screen with yellow text&#10;&#10;Description automatically generated">
            <a:extLst>
              <a:ext uri="{FF2B5EF4-FFF2-40B4-BE49-F238E27FC236}">
                <a16:creationId xmlns:a16="http://schemas.microsoft.com/office/drawing/2014/main" id="{AC69A079-7D79-0715-990D-E1BF8F9767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9748" y="863896"/>
            <a:ext cx="2843784" cy="1395825"/>
          </a:xfrm>
          <a:prstGeom prst="roundRect">
            <a:avLst>
              <a:gd name="adj" fmla="val 3876"/>
            </a:avLst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935903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11E4-2FF1-961C-D7A7-05FE3D1D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3 – </a:t>
            </a:r>
            <a:br>
              <a:rPr lang="en-US" dirty="0"/>
            </a:br>
            <a:r>
              <a:rPr lang="en-US" dirty="0"/>
              <a:t>High-Transaction Clients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DA93-AEE0-FAD6-8EE2-D3ACAE33F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277288" cy="3636511"/>
          </a:xfrm>
        </p:spPr>
        <p:txBody>
          <a:bodyPr/>
          <a:lstStyle/>
          <a:p>
            <a:r>
              <a:rPr lang="en-US" dirty="0"/>
              <a:t>Business Need: Spot high-activity clients for service/billing.</a:t>
            </a:r>
          </a:p>
          <a:p>
            <a:r>
              <a:rPr lang="en-US" dirty="0"/>
              <a:t>Description: Clients with &gt; 10 transactions in a chosen month/year.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4E92C-94D5-9BEE-3850-C49650D0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000" y="5229911"/>
            <a:ext cx="7772400" cy="628887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7482DA-24CE-E738-1694-7E85170E9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097" y="0"/>
            <a:ext cx="5829904" cy="2612571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8873197-DA79-2A35-2996-CD345CC8E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7071" y="2687600"/>
            <a:ext cx="5834929" cy="41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34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116</TotalTime>
  <Words>314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Century Gothic</vt:lpstr>
      <vt:lpstr>Proxima Nova Alt Cn Lt</vt:lpstr>
      <vt:lpstr>Proxima Nova Rg</vt:lpstr>
      <vt:lpstr>Proxima Nova Th</vt:lpstr>
      <vt:lpstr>Wingdings 2</vt:lpstr>
      <vt:lpstr>Quotable</vt:lpstr>
      <vt:lpstr>Willson Financial</vt:lpstr>
      <vt:lpstr>Introduction</vt:lpstr>
      <vt:lpstr>Case Study Overview</vt:lpstr>
      <vt:lpstr>Finalized ERD Diagram</vt:lpstr>
      <vt:lpstr>Key Assumptions</vt:lpstr>
      <vt:lpstr>Business Reports - Overview</vt:lpstr>
      <vt:lpstr>Report 1 –  New Client Growth</vt:lpstr>
      <vt:lpstr>Report 2 –  Average Assets Per Client</vt:lpstr>
      <vt:lpstr>Report 3 –  High-Transaction Clients</vt:lpstr>
      <vt:lpstr>References &amp; Implementation</vt:lpstr>
      <vt:lpstr>Thank You!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Perry-Morgan, Brittaney</dc:creator>
  <cp:lastModifiedBy>Perry-Morgan, Brittaney</cp:lastModifiedBy>
  <cp:revision>3</cp:revision>
  <dcterms:created xsi:type="dcterms:W3CDTF">2025-07-29T23:20:25Z</dcterms:created>
  <dcterms:modified xsi:type="dcterms:W3CDTF">2025-07-30T01:16:54Z</dcterms:modified>
</cp:coreProperties>
</file>