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90" r:id="rId6"/>
    <p:sldId id="291" r:id="rId7"/>
    <p:sldId id="281" r:id="rId8"/>
    <p:sldId id="292" r:id="rId9"/>
    <p:sldId id="293" r:id="rId10"/>
    <p:sldId id="289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CC00"/>
    <a:srgbClr val="FF0000"/>
    <a:srgbClr val="CC9900"/>
    <a:srgbClr val="FEAA02"/>
    <a:srgbClr val="D68B1C"/>
    <a:srgbClr val="D096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749245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593545"/>
            <a:ext cx="6400800" cy="83545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E5A9E-0B6E-49D3-BC2E-C922CD9C79FB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163E4-69CB-498B-A0ED-064544C8B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D1983-8B72-42DD-883F-26E7D61F6D59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CD558-16B7-4FD6-BD33-B21451F5B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71222-3575-42F5-855D-BC59BE8CB1A3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1746-C40B-41E6-86DB-AEB3A3054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113F-1EA1-40F7-9368-704B502D2CE2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0BA45-C455-4E11-ADB2-0DAAB5219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572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72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26E3-2352-4358-9065-3A5E7FA35180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E07F1-8346-4DB9-8D46-B083BFABA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374900"/>
            <a:ext cx="748254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544098"/>
            <a:ext cx="748254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211F3-8096-41BF-BA90-BC9097B57F44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6B79-1F30-44A8-8222-F584D3A2D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4D350-5787-49AE-82D3-FB8C7E3365F4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B1ED2-B7E0-4E21-B58D-9D2475C6E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036A6-1801-4046-B67F-A543F5D6A5B5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07DB-7009-4C55-817C-C4A0024CD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8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8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78F09-D778-4438-ABF0-429B7988E590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3232-0D25-414A-A0FC-43F13FD88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BDF70-D33C-4419-A333-AFBA9A7FAF57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48838-2CAE-4E62-A690-23E694EB5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F0B67-EA50-4FB9-BB6C-1249C653D0CD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A836B-0344-4281-A4FF-F6D049C83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EF266-0B4C-43C0-A606-0E55BE891617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45E9-D2C2-4785-887B-0D2415B31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7C95F1-B4B4-4E67-B377-E58016AF93A3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6FC437-4B0C-4086-AF1A-7E206C14A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3" y="1749425"/>
            <a:ext cx="7772400" cy="858838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solidFill>
                  <a:schemeClr val="tx1"/>
                </a:solidFill>
              </a:rPr>
              <a:t>猜数小游戏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49263" y="2593975"/>
            <a:ext cx="6400800" cy="8350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17375E"/>
                </a:solidFill>
              </a:rPr>
              <a:t>万丈高楼平地起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阅读理解</a:t>
            </a:r>
          </a:p>
        </p:txBody>
      </p:sp>
      <p:pic>
        <p:nvPicPr>
          <p:cNvPr id="23554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7"/>
          <p:cNvSpPr>
            <a:spLocks noChangeArrowheads="1"/>
          </p:cNvSpPr>
          <p:nvPr/>
        </p:nvSpPr>
        <p:spPr bwMode="auto">
          <a:xfrm>
            <a:off x="6011863" y="3284538"/>
            <a:ext cx="2376487" cy="1223962"/>
          </a:xfrm>
          <a:prstGeom prst="wedgeRoundRectCallout">
            <a:avLst>
              <a:gd name="adj1" fmla="val 19741"/>
              <a:gd name="adj2" fmla="val 93319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/>
              <a:t>while</a:t>
            </a:r>
            <a:r>
              <a:rPr lang="zh-CN" altLang="en-US" sz="1600"/>
              <a:t>循环下次课再讲，这里只要知道</a:t>
            </a:r>
            <a:r>
              <a:rPr lang="en-US" altLang="zh-CN" sz="1600"/>
              <a:t>while True</a:t>
            </a:r>
            <a:r>
              <a:rPr lang="zh-CN" altLang="en-US" sz="1600"/>
              <a:t>会让语句组永远执行即可。</a:t>
            </a:r>
          </a:p>
        </p:txBody>
      </p:sp>
      <p:sp>
        <p:nvSpPr>
          <p:cNvPr id="23556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7148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请打开“彩点实验</a:t>
            </a:r>
            <a:r>
              <a:rPr lang="en-US" altLang="zh-CN" sz="1600"/>
              <a:t>.py”</a:t>
            </a:r>
            <a:r>
              <a:rPr lang="zh-CN" altLang="en-US" sz="1600"/>
              <a:t>源文件，阅读里面代码。运行它，里面有什么代码不能理解吗？尝试着修改源代码里面</a:t>
            </a:r>
            <a:r>
              <a:rPr lang="en-US" altLang="zh-CN" sz="1600"/>
              <a:t>if</a:t>
            </a:r>
            <a:r>
              <a:rPr lang="zh-CN" altLang="en-US" sz="1600"/>
              <a:t>语句的逻辑表达式，看看会有什么不同的效果。</a:t>
            </a:r>
            <a:endParaRPr lang="zh-CN" altLang="en-US"/>
          </a:p>
        </p:txBody>
      </p:sp>
      <p:sp>
        <p:nvSpPr>
          <p:cNvPr id="23558" name="Content Placeholder 4"/>
          <p:cNvSpPr>
            <a:spLocks/>
          </p:cNvSpPr>
          <p:nvPr/>
        </p:nvSpPr>
        <p:spPr bwMode="auto">
          <a:xfrm>
            <a:off x="1733550" y="1484313"/>
            <a:ext cx="46386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彩点实验</a:t>
            </a:r>
            <a:r>
              <a:rPr lang="en-US" altLang="zh-CN" sz="2800">
                <a:solidFill>
                  <a:srgbClr val="17375E"/>
                </a:solidFill>
                <a:latin typeface="Calibri" pitchFamily="34" charset="0"/>
              </a:rPr>
              <a:t>.py</a:t>
            </a:r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1800225" y="3500438"/>
            <a:ext cx="4572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本程序的基本结构：</a:t>
            </a:r>
          </a:p>
          <a:p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、程序说明档</a:t>
            </a:r>
          </a:p>
          <a:p>
            <a:r>
              <a:rPr lang="en-US" altLang="zh-CN" sz="1400"/>
              <a:t>2</a:t>
            </a:r>
            <a:r>
              <a:rPr lang="zh-CN" altLang="en-US" sz="1400"/>
              <a:t>、定义全局变量</a:t>
            </a:r>
          </a:p>
          <a:p>
            <a:r>
              <a:rPr lang="en-US" altLang="zh-CN" sz="1400"/>
              <a:t>3</a:t>
            </a:r>
            <a:r>
              <a:rPr lang="zh-CN" altLang="en-US" sz="1400"/>
              <a:t>、新建屏幕</a:t>
            </a:r>
          </a:p>
          <a:p>
            <a:r>
              <a:rPr lang="en-US" altLang="zh-CN" sz="1400"/>
              <a:t>4</a:t>
            </a:r>
            <a:r>
              <a:rPr lang="zh-CN" altLang="en-US" sz="1400"/>
              <a:t>、新建海龟</a:t>
            </a:r>
          </a:p>
          <a:p>
            <a:r>
              <a:rPr lang="en-US" altLang="zh-CN" sz="1400"/>
              <a:t>5</a:t>
            </a:r>
            <a:r>
              <a:rPr lang="zh-CN" altLang="en-US" sz="1400"/>
              <a:t>、进入</a:t>
            </a:r>
            <a:r>
              <a:rPr lang="en-US" altLang="zh-CN" sz="1400"/>
              <a:t>while</a:t>
            </a:r>
            <a:r>
              <a:rPr lang="zh-CN" altLang="en-US" sz="1400"/>
              <a:t>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</a:rPr>
              <a:t>总结回顾</a:t>
            </a:r>
            <a:endParaRPr lang="zh-CN" altLang="en-US" sz="3600" smtClean="0">
              <a:solidFill>
                <a:schemeClr val="folHlink"/>
              </a:solidFill>
            </a:endParaRPr>
          </a:p>
        </p:txBody>
      </p:sp>
      <p:pic>
        <p:nvPicPr>
          <p:cNvPr id="24578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622" name="Group 46"/>
          <p:cNvGraphicFramePr>
            <a:graphicFrameLocks noGrp="1"/>
          </p:cNvGraphicFramePr>
          <p:nvPr/>
        </p:nvGraphicFramePr>
        <p:xfrm>
          <a:off x="1524000" y="2684463"/>
          <a:ext cx="6143625" cy="2538412"/>
        </p:xfrm>
        <a:graphic>
          <a:graphicData uri="http://schemas.openxmlformats.org/drawingml/2006/table">
            <a:tbl>
              <a:tblPr/>
              <a:tblGrid>
                <a:gridCol w="600075"/>
                <a:gridCol w="1295400"/>
                <a:gridCol w="1944688"/>
                <a:gridCol w="23034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示例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算术表达式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3 + 2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 * 8, 5 – 12 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进行算术运算的表达式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关系表达式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 &gt; 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50 !=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比较关系的表达式，结果为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逻辑表达式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3&gt;2 and 5&gt;3, not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又称布尔表达式，用来表示逻辑关系。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条件判断语句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if 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表达式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语句组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进行逻辑判断，运行相应的语句组。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1" name="Text Box 4"/>
          <p:cNvSpPr txBox="1">
            <a:spLocks noChangeArrowheads="1"/>
          </p:cNvSpPr>
          <p:nvPr/>
        </p:nvSpPr>
        <p:spPr bwMode="auto">
          <a:xfrm>
            <a:off x="1403350" y="1755775"/>
            <a:ext cx="63373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本次课程主要学习了</a:t>
            </a:r>
            <a:r>
              <a:rPr lang="en-US" altLang="zh-CN" sz="1400"/>
              <a:t>randint</a:t>
            </a:r>
            <a:r>
              <a:rPr lang="zh-CN" altLang="en-US" sz="1400"/>
              <a:t>命令、屏幕的</a:t>
            </a:r>
            <a:r>
              <a:rPr lang="en-US" altLang="zh-CN" sz="1400"/>
              <a:t>setup</a:t>
            </a:r>
            <a:r>
              <a:rPr lang="zh-CN" altLang="en-US" sz="1400"/>
              <a:t>命令，</a:t>
            </a:r>
            <a:r>
              <a:rPr lang="en-US" altLang="zh-CN" sz="1400"/>
              <a:t>dot</a:t>
            </a:r>
            <a:r>
              <a:rPr lang="zh-CN" altLang="en-US" sz="1400"/>
              <a:t>命令、</a:t>
            </a:r>
            <a:r>
              <a:rPr lang="en-US" altLang="zh-CN" sz="1400"/>
              <a:t>write</a:t>
            </a:r>
            <a:r>
              <a:rPr lang="zh-CN" altLang="en-US" sz="1400"/>
              <a:t>命令。提到了参数的概念，在命令的小括号中以逗号隔开的数据叫命令的参数。以下表格假设有名为</a:t>
            </a:r>
            <a:r>
              <a:rPr lang="en-US" altLang="zh-CN" sz="1400"/>
              <a:t>screen</a:t>
            </a:r>
            <a:r>
              <a:rPr lang="zh-CN" altLang="en-US" sz="1400"/>
              <a:t>的屏幕和</a:t>
            </a:r>
            <a:r>
              <a:rPr lang="en-US" altLang="zh-CN" sz="1400"/>
              <a:t>turtle</a:t>
            </a:r>
            <a:r>
              <a:rPr lang="zh-CN" altLang="en-US" sz="1400"/>
              <a:t>的海龟。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9858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自我介绍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229600" cy="20923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17375E"/>
                </a:solidFill>
              </a:rPr>
              <a:t>姓名：李兴球</a:t>
            </a:r>
          </a:p>
          <a:p>
            <a:pPr eaLnBrk="1" hangingPunct="1"/>
            <a:r>
              <a:rPr lang="zh-CN" altLang="en-US" smtClean="0">
                <a:solidFill>
                  <a:srgbClr val="17375E"/>
                </a:solidFill>
              </a:rPr>
              <a:t>技能：多种计算机语言，如</a:t>
            </a:r>
            <a:r>
              <a:rPr lang="en-US" altLang="zh-CN" smtClean="0">
                <a:solidFill>
                  <a:srgbClr val="17375E"/>
                </a:solidFill>
              </a:rPr>
              <a:t>scratch,Python,java</a:t>
            </a:r>
          </a:p>
          <a:p>
            <a:pPr eaLnBrk="1" hangingPunct="1"/>
            <a:r>
              <a:rPr lang="zh-CN" altLang="en-US" smtClean="0">
                <a:solidFill>
                  <a:srgbClr val="17375E"/>
                </a:solidFill>
              </a:rPr>
              <a:t>爱好：编写程序，看科幻片</a:t>
            </a:r>
          </a:p>
          <a:p>
            <a:pPr eaLnBrk="1" hangingPunct="1"/>
            <a:r>
              <a:rPr lang="zh-CN" altLang="en-US" smtClean="0">
                <a:solidFill>
                  <a:srgbClr val="17375E"/>
                </a:solidFill>
              </a:rPr>
              <a:t>梦想：成为编程艺术家</a:t>
            </a:r>
            <a:endParaRPr lang="en-US" altLang="zh-CN" smtClean="0">
              <a:solidFill>
                <a:srgbClr val="17375E"/>
              </a:solidFill>
            </a:endParaRPr>
          </a:p>
        </p:txBody>
      </p:sp>
      <p:pic>
        <p:nvPicPr>
          <p:cNvPr id="15363" name="Picture 4" descr="树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3789363"/>
            <a:ext cx="20510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情景引入</a:t>
            </a:r>
          </a:p>
        </p:txBody>
      </p:sp>
      <p:pic>
        <p:nvPicPr>
          <p:cNvPr id="16387" name="Picture 6" descr="python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AutoShape 7"/>
          <p:cNvSpPr>
            <a:spLocks noChangeArrowheads="1"/>
          </p:cNvSpPr>
          <p:nvPr/>
        </p:nvSpPr>
        <p:spPr bwMode="auto">
          <a:xfrm>
            <a:off x="6227763" y="3716338"/>
            <a:ext cx="2160587" cy="865187"/>
          </a:xfrm>
          <a:prstGeom prst="wedgeRoundRectCallout">
            <a:avLst>
              <a:gd name="adj1" fmla="val 12306"/>
              <a:gd name="adj2" fmla="val 96787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猜数小游戏是一个经典的练习。</a:t>
            </a:r>
          </a:p>
        </p:txBody>
      </p:sp>
      <p:sp>
        <p:nvSpPr>
          <p:cNvPr id="16389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16390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71485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虽然现在的电脑还比较笨，但是我们通过编程，可以实现和它对话。在这节课中，我们做个小游戏。先让电脑随机出一个一定范围内的数，然后我们通过</a:t>
            </a:r>
            <a:r>
              <a:rPr lang="en-US" altLang="zh-CN" sz="1600"/>
              <a:t>input</a:t>
            </a:r>
            <a:r>
              <a:rPr lang="zh-CN" altLang="en-US" sz="1600"/>
              <a:t>命令从键盘输入字符串去猜电脑出的数到底是多少。这叫猜数小游戏。</a:t>
            </a:r>
          </a:p>
        </p:txBody>
      </p:sp>
      <p:sp>
        <p:nvSpPr>
          <p:cNvPr id="16391" name="Content Placeholder 4"/>
          <p:cNvSpPr>
            <a:spLocks/>
          </p:cNvSpPr>
          <p:nvPr/>
        </p:nvSpPr>
        <p:spPr bwMode="auto">
          <a:xfrm>
            <a:off x="1733550" y="1484313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与电脑对话</a:t>
            </a:r>
          </a:p>
        </p:txBody>
      </p:sp>
      <p:pic>
        <p:nvPicPr>
          <p:cNvPr id="16392" name="Picture 11" descr="小龙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6375" y="5013325"/>
            <a:ext cx="15367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AutoShape 13"/>
          <p:cNvSpPr>
            <a:spLocks noChangeArrowheads="1"/>
          </p:cNvSpPr>
          <p:nvPr/>
        </p:nvSpPr>
        <p:spPr bwMode="auto">
          <a:xfrm>
            <a:off x="2771775" y="3789363"/>
            <a:ext cx="2305050" cy="935037"/>
          </a:xfrm>
          <a:prstGeom prst="wedgeRoundRectCallout">
            <a:avLst>
              <a:gd name="adj1" fmla="val -31130"/>
              <a:gd name="adj2" fmla="val 106875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为了让我们不断地猜，接下来学习</a:t>
            </a:r>
            <a:r>
              <a:rPr lang="en-US" altLang="zh-CN" sz="1600"/>
              <a:t>while</a:t>
            </a:r>
            <a:r>
              <a:rPr lang="zh-CN" altLang="en-US" sz="1600"/>
              <a:t>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算术表达式</a:t>
            </a:r>
          </a:p>
        </p:txBody>
      </p:sp>
      <p:pic>
        <p:nvPicPr>
          <p:cNvPr id="17410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AutoShape 7"/>
          <p:cNvSpPr>
            <a:spLocks noChangeArrowheads="1"/>
          </p:cNvSpPr>
          <p:nvPr/>
        </p:nvSpPr>
        <p:spPr bwMode="auto">
          <a:xfrm>
            <a:off x="5508625" y="3068638"/>
            <a:ext cx="2879725" cy="1439862"/>
          </a:xfrm>
          <a:prstGeom prst="wedgeRoundRectCallout">
            <a:avLst>
              <a:gd name="adj1" fmla="val 21722"/>
              <a:gd name="adj2" fmla="val 83185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‘</a:t>
            </a:r>
            <a:r>
              <a:rPr lang="en-US" altLang="zh-CN" sz="1600"/>
              <a:t>+’</a:t>
            </a:r>
            <a:r>
              <a:rPr lang="zh-CN" altLang="en-US" sz="1600"/>
              <a:t>，‘</a:t>
            </a:r>
            <a:r>
              <a:rPr lang="en-US" altLang="zh-CN" sz="1600"/>
              <a:t>-’</a:t>
            </a:r>
            <a:r>
              <a:rPr lang="zh-CN" altLang="en-US" sz="1600"/>
              <a:t>，‘*</a:t>
            </a:r>
            <a:r>
              <a:rPr lang="en-US" altLang="zh-CN" sz="1600"/>
              <a:t>’,’/’ </a:t>
            </a:r>
            <a:r>
              <a:rPr lang="zh-CN" altLang="en-US" sz="1600"/>
              <a:t>它们是算术运算符。还记得字符串的乘法吗？它能让自己重复</a:t>
            </a:r>
            <a:r>
              <a:rPr lang="en-US" altLang="zh-CN" sz="1600"/>
              <a:t>n</a:t>
            </a:r>
            <a:r>
              <a:rPr lang="zh-CN" altLang="en-US" sz="1600"/>
              <a:t>次。请在</a:t>
            </a:r>
            <a:r>
              <a:rPr lang="en-US" altLang="zh-CN" sz="1600"/>
              <a:t>IDLE</a:t>
            </a:r>
            <a:r>
              <a:rPr lang="zh-CN" altLang="en-US" sz="1600"/>
              <a:t>中输入代码测试。</a:t>
            </a:r>
          </a:p>
        </p:txBody>
      </p:sp>
      <p:sp>
        <p:nvSpPr>
          <p:cNvPr id="17412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7148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在计算机语言中通常用星号</a:t>
            </a:r>
            <a:r>
              <a:rPr lang="en-US" altLang="zh-CN" sz="1600"/>
              <a:t>( * )</a:t>
            </a:r>
            <a:r>
              <a:rPr lang="zh-CN" altLang="en-US" sz="1600"/>
              <a:t>做为乘号，用正斜杠</a:t>
            </a:r>
            <a:r>
              <a:rPr lang="en-US" altLang="zh-CN" sz="1600"/>
              <a:t>( / )</a:t>
            </a:r>
            <a:r>
              <a:rPr lang="zh-CN" altLang="en-US" sz="1600"/>
              <a:t>做为除号。算术表达式对应于数学中，大概相当于算术式子。以下代码进行算术运算：</a:t>
            </a:r>
          </a:p>
        </p:txBody>
      </p:sp>
      <p:sp>
        <p:nvSpPr>
          <p:cNvPr id="17414" name="Content Placeholder 4"/>
          <p:cNvSpPr>
            <a:spLocks/>
          </p:cNvSpPr>
          <p:nvPr/>
        </p:nvSpPr>
        <p:spPr bwMode="auto">
          <a:xfrm>
            <a:off x="1733550" y="1484313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加减乘除</a:t>
            </a:r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>
            <a:off x="1763713" y="3068638"/>
            <a:ext cx="28797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&gt;&gt;&gt; 3 + 2</a:t>
            </a:r>
          </a:p>
          <a:p>
            <a:r>
              <a:rPr lang="en-US" altLang="zh-CN" sz="1400"/>
              <a:t>5</a:t>
            </a:r>
          </a:p>
          <a:p>
            <a:r>
              <a:rPr lang="en-US" altLang="zh-CN" sz="1400"/>
              <a:t>&gt;&gt;&gt; x = 32 + 768</a:t>
            </a:r>
          </a:p>
          <a:p>
            <a:r>
              <a:rPr lang="en-US" altLang="zh-CN" sz="1400"/>
              <a:t>&gt;&gt;&gt; x</a:t>
            </a:r>
          </a:p>
          <a:p>
            <a:r>
              <a:rPr lang="en-US" altLang="zh-CN" sz="1400"/>
              <a:t>800</a:t>
            </a:r>
          </a:p>
          <a:p>
            <a:r>
              <a:rPr lang="en-US" altLang="zh-CN" sz="1400"/>
              <a:t>&gt;&gt;&gt; x = 768 - 32 * 10</a:t>
            </a:r>
          </a:p>
          <a:p>
            <a:r>
              <a:rPr lang="en-US" altLang="zh-CN" sz="1400"/>
              <a:t>&gt;&gt;&gt; x</a:t>
            </a:r>
          </a:p>
          <a:p>
            <a:r>
              <a:rPr lang="en-US" altLang="zh-CN" sz="1400"/>
              <a:t>448</a:t>
            </a:r>
          </a:p>
          <a:p>
            <a:r>
              <a:rPr lang="en-US" altLang="zh-CN" sz="1400"/>
              <a:t>&gt;&gt;&gt; x = 32768 / 256</a:t>
            </a:r>
          </a:p>
          <a:p>
            <a:r>
              <a:rPr lang="en-US" altLang="zh-CN" sz="1400"/>
              <a:t>&gt;&gt;&gt; x</a:t>
            </a:r>
          </a:p>
          <a:p>
            <a:r>
              <a:rPr lang="en-US" altLang="zh-CN" sz="1400"/>
              <a:t>128.0</a:t>
            </a:r>
          </a:p>
          <a:p>
            <a:r>
              <a:rPr lang="en-US" altLang="zh-CN" sz="1400"/>
              <a:t>&gt;&gt;&gt; y = 1024</a:t>
            </a:r>
          </a:p>
          <a:p>
            <a:r>
              <a:rPr lang="en-US" altLang="zh-CN" sz="1400"/>
              <a:t>&gt;&gt;&gt; x = x + y / 256</a:t>
            </a:r>
          </a:p>
          <a:p>
            <a:r>
              <a:rPr lang="en-US" altLang="zh-CN" sz="1400"/>
              <a:t>&gt;&gt;&gt; x</a:t>
            </a:r>
          </a:p>
          <a:p>
            <a:r>
              <a:rPr lang="en-US" altLang="zh-CN" sz="1400"/>
              <a:t>132.0</a:t>
            </a:r>
          </a:p>
          <a:p>
            <a:r>
              <a:rPr lang="en-US" altLang="zh-CN" sz="1400"/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关系表达式</a:t>
            </a:r>
          </a:p>
        </p:txBody>
      </p:sp>
      <p:pic>
        <p:nvPicPr>
          <p:cNvPr id="18434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AutoShape 7"/>
          <p:cNvSpPr>
            <a:spLocks noChangeArrowheads="1"/>
          </p:cNvSpPr>
          <p:nvPr/>
        </p:nvSpPr>
        <p:spPr bwMode="auto">
          <a:xfrm>
            <a:off x="5435600" y="3141663"/>
            <a:ext cx="3024188" cy="1439862"/>
          </a:xfrm>
          <a:prstGeom prst="wedgeRoundRectCallout">
            <a:avLst>
              <a:gd name="adj1" fmla="val 20708"/>
              <a:gd name="adj2" fmla="val 78116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大于号，小于号，不等号，双等号叫做关系运算符。</a:t>
            </a:r>
          </a:p>
          <a:p>
            <a:r>
              <a:rPr lang="zh-CN" altLang="en-US" sz="1600"/>
              <a:t>比较两个数不相等用</a:t>
            </a:r>
            <a:r>
              <a:rPr lang="en-US" altLang="zh-CN" sz="1600"/>
              <a:t>’!=‘</a:t>
            </a:r>
            <a:r>
              <a:rPr lang="zh-CN" altLang="en-US" sz="1600"/>
              <a:t>符号。注意</a:t>
            </a:r>
            <a:r>
              <a:rPr lang="en-US" altLang="zh-CN" sz="1600"/>
              <a:t>True</a:t>
            </a:r>
            <a:r>
              <a:rPr lang="zh-CN" altLang="en-US" sz="1600"/>
              <a:t>和</a:t>
            </a:r>
            <a:r>
              <a:rPr lang="en-US" altLang="zh-CN" sz="1600"/>
              <a:t>False</a:t>
            </a:r>
            <a:r>
              <a:rPr lang="zh-CN" altLang="en-US" sz="1600"/>
              <a:t>第一个字母为大写。</a:t>
            </a:r>
          </a:p>
        </p:txBody>
      </p:sp>
      <p:sp>
        <p:nvSpPr>
          <p:cNvPr id="18436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18437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7148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比较两个数据的大小关系的式子叫关系表达式。用到的符号有大于号，小于号，等于号及感叹号及其组合。比较的结果是</a:t>
            </a:r>
            <a:r>
              <a:rPr lang="en-US" altLang="zh-CN" sz="1600"/>
              <a:t>True</a:t>
            </a:r>
            <a:r>
              <a:rPr lang="zh-CN" altLang="en-US" sz="1600"/>
              <a:t>或</a:t>
            </a:r>
            <a:r>
              <a:rPr lang="en-US" altLang="zh-CN" sz="1600"/>
              <a:t>False</a:t>
            </a:r>
            <a:r>
              <a:rPr lang="zh-CN" altLang="en-US" sz="1600"/>
              <a:t>，即成立与不成立。</a:t>
            </a:r>
          </a:p>
        </p:txBody>
      </p:sp>
      <p:sp>
        <p:nvSpPr>
          <p:cNvPr id="18438" name="Content Placeholder 4"/>
          <p:cNvSpPr>
            <a:spLocks/>
          </p:cNvSpPr>
          <p:nvPr/>
        </p:nvSpPr>
        <p:spPr bwMode="auto">
          <a:xfrm>
            <a:off x="1733550" y="1484313"/>
            <a:ext cx="39909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比较两数据大小关系</a:t>
            </a:r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1763713" y="3068638"/>
            <a:ext cx="28797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&gt;&gt;&gt; x = 3</a:t>
            </a:r>
          </a:p>
          <a:p>
            <a:r>
              <a:rPr lang="en-US" altLang="zh-CN" sz="1400"/>
              <a:t>&gt;&gt;&gt; y = 10</a:t>
            </a:r>
          </a:p>
          <a:p>
            <a:r>
              <a:rPr lang="en-US" altLang="zh-CN" sz="1400"/>
              <a:t>&gt;&gt;&gt; x &gt; y</a:t>
            </a:r>
          </a:p>
          <a:p>
            <a:r>
              <a:rPr lang="en-US" altLang="zh-CN" sz="1400"/>
              <a:t>False</a:t>
            </a:r>
          </a:p>
          <a:p>
            <a:r>
              <a:rPr lang="en-US" altLang="zh-CN" sz="1400"/>
              <a:t>&gt;&gt;&gt; x &gt;= y</a:t>
            </a:r>
          </a:p>
          <a:p>
            <a:r>
              <a:rPr lang="en-US" altLang="zh-CN" sz="1400"/>
              <a:t>False</a:t>
            </a:r>
          </a:p>
          <a:p>
            <a:r>
              <a:rPr lang="en-US" altLang="zh-CN" sz="1400"/>
              <a:t>&gt;&gt;&gt; x != y</a:t>
            </a:r>
          </a:p>
          <a:p>
            <a:r>
              <a:rPr lang="en-US" altLang="zh-CN" sz="1400"/>
              <a:t>True</a:t>
            </a:r>
          </a:p>
          <a:p>
            <a:r>
              <a:rPr lang="en-US" altLang="zh-CN" sz="1400"/>
              <a:t>&gt;&gt;&gt; x &gt; (y - 10)</a:t>
            </a:r>
          </a:p>
          <a:p>
            <a:r>
              <a:rPr lang="en-US" altLang="zh-CN" sz="1400"/>
              <a:t>True</a:t>
            </a:r>
          </a:p>
          <a:p>
            <a:r>
              <a:rPr lang="en-US" altLang="zh-CN" sz="1400"/>
              <a:t>&gt;&gt;&gt; (y + 3) == (x + 10)</a:t>
            </a:r>
          </a:p>
          <a:p>
            <a:r>
              <a:rPr lang="en-US" altLang="zh-CN" sz="1400"/>
              <a:t>True</a:t>
            </a:r>
          </a:p>
          <a:p>
            <a:r>
              <a:rPr lang="en-US" altLang="zh-CN" sz="1400"/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逻辑表达式</a:t>
            </a:r>
          </a:p>
        </p:txBody>
      </p:sp>
      <p:pic>
        <p:nvPicPr>
          <p:cNvPr id="19458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AutoShape 7"/>
          <p:cNvSpPr>
            <a:spLocks noChangeArrowheads="1"/>
          </p:cNvSpPr>
          <p:nvPr/>
        </p:nvSpPr>
        <p:spPr bwMode="auto">
          <a:xfrm>
            <a:off x="5003800" y="2852738"/>
            <a:ext cx="3384550" cy="1728787"/>
          </a:xfrm>
          <a:prstGeom prst="wedgeRoundRectCallout">
            <a:avLst>
              <a:gd name="adj1" fmla="val 25940"/>
              <a:gd name="adj2" fmla="val 73417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/>
              <a:t>and</a:t>
            </a:r>
            <a:r>
              <a:rPr lang="zh-CN" altLang="en-US" sz="1600"/>
              <a:t>表示所有条件都成立，整个式子就成立。</a:t>
            </a:r>
          </a:p>
          <a:p>
            <a:r>
              <a:rPr lang="en-US" altLang="zh-CN" sz="1600"/>
              <a:t>or</a:t>
            </a:r>
            <a:r>
              <a:rPr lang="zh-CN" altLang="en-US" sz="1600"/>
              <a:t>表示只要有一个式子成立，整个式子就成立。</a:t>
            </a:r>
          </a:p>
          <a:p>
            <a:r>
              <a:rPr lang="en-US" altLang="zh-CN" sz="1600"/>
              <a:t>not</a:t>
            </a:r>
            <a:r>
              <a:rPr lang="zh-CN" altLang="en-US" sz="1600"/>
              <a:t>对逻辑值取反。</a:t>
            </a:r>
          </a:p>
          <a:p>
            <a:r>
              <a:rPr lang="en-US" altLang="zh-CN" sz="1600"/>
              <a:t>not , and , or </a:t>
            </a:r>
            <a:r>
              <a:rPr lang="zh-CN" altLang="en-US" sz="1600"/>
              <a:t>叫逻辑运算符。</a:t>
            </a:r>
          </a:p>
        </p:txBody>
      </p:sp>
      <p:sp>
        <p:nvSpPr>
          <p:cNvPr id="19460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19461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7148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逻辑关系主要有并且，或者与非三种关系。用英文分别为</a:t>
            </a:r>
            <a:r>
              <a:rPr lang="en-US" altLang="zh-CN" sz="1600"/>
              <a:t>and,or</a:t>
            </a:r>
            <a:r>
              <a:rPr lang="zh-CN" altLang="en-US" sz="1600"/>
              <a:t>和</a:t>
            </a:r>
            <a:r>
              <a:rPr lang="en-US" altLang="zh-CN" sz="1600"/>
              <a:t>not</a:t>
            </a:r>
            <a:r>
              <a:rPr lang="zh-CN" altLang="en-US" sz="1600"/>
              <a:t>。</a:t>
            </a:r>
          </a:p>
          <a:p>
            <a:r>
              <a:rPr lang="zh-CN" altLang="en-US" sz="1600"/>
              <a:t>请看下面代码示列。</a:t>
            </a:r>
          </a:p>
        </p:txBody>
      </p:sp>
      <p:sp>
        <p:nvSpPr>
          <p:cNvPr id="19462" name="Content Placeholder 4"/>
          <p:cNvSpPr>
            <a:spLocks/>
          </p:cNvSpPr>
          <p:nvPr/>
        </p:nvSpPr>
        <p:spPr bwMode="auto">
          <a:xfrm>
            <a:off x="1733550" y="1484313"/>
            <a:ext cx="42783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表示逻辑关系的表达式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1763713" y="3068638"/>
            <a:ext cx="287972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&gt;&gt;&gt; x = 3</a:t>
            </a:r>
          </a:p>
          <a:p>
            <a:r>
              <a:rPr lang="en-US" altLang="zh-CN" sz="1400"/>
              <a:t>&gt;&gt;&gt; y = 4</a:t>
            </a:r>
          </a:p>
          <a:p>
            <a:r>
              <a:rPr lang="en-US" altLang="zh-CN" sz="1400"/>
              <a:t>&gt;&gt;&gt; z = 5</a:t>
            </a:r>
          </a:p>
          <a:p>
            <a:r>
              <a:rPr lang="en-US" altLang="zh-CN" sz="1400"/>
              <a:t>&gt;&gt;&gt; x &gt; 1 and y &gt;1</a:t>
            </a:r>
          </a:p>
          <a:p>
            <a:r>
              <a:rPr lang="en-US" altLang="zh-CN" sz="1400"/>
              <a:t>True</a:t>
            </a:r>
          </a:p>
          <a:p>
            <a:r>
              <a:rPr lang="en-US" altLang="zh-CN" sz="1400"/>
              <a:t>&gt;&gt;&gt; x &gt; y or x &lt; z</a:t>
            </a:r>
          </a:p>
          <a:p>
            <a:r>
              <a:rPr lang="en-US" altLang="zh-CN" sz="1400"/>
              <a:t>True</a:t>
            </a:r>
          </a:p>
          <a:p>
            <a:r>
              <a:rPr lang="en-US" altLang="zh-CN" sz="1400"/>
              <a:t>&gt;&gt;&gt; not x &gt; 3</a:t>
            </a:r>
          </a:p>
          <a:p>
            <a:r>
              <a:rPr lang="en-US" altLang="zh-CN" sz="1400"/>
              <a:t>True</a:t>
            </a:r>
          </a:p>
          <a:p>
            <a:r>
              <a:rPr lang="en-US" altLang="zh-CN" sz="1400"/>
              <a:t>&gt;&gt;&gt; not True</a:t>
            </a:r>
          </a:p>
          <a:p>
            <a:r>
              <a:rPr lang="en-US" altLang="zh-CN" sz="1400"/>
              <a:t>False</a:t>
            </a:r>
          </a:p>
          <a:p>
            <a:r>
              <a:rPr lang="en-US" altLang="zh-CN" sz="1400"/>
              <a:t>&gt;&gt;&gt; not False</a:t>
            </a:r>
          </a:p>
          <a:p>
            <a:r>
              <a:rPr lang="en-US" altLang="zh-CN" sz="1400"/>
              <a:t>True</a:t>
            </a:r>
          </a:p>
          <a:p>
            <a:r>
              <a:rPr lang="en-US" altLang="zh-CN" sz="1400"/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条件判断语句</a:t>
            </a:r>
          </a:p>
        </p:txBody>
      </p:sp>
      <p:pic>
        <p:nvPicPr>
          <p:cNvPr id="20482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AutoShape 7"/>
          <p:cNvSpPr>
            <a:spLocks noChangeArrowheads="1"/>
          </p:cNvSpPr>
          <p:nvPr/>
        </p:nvSpPr>
        <p:spPr bwMode="auto">
          <a:xfrm>
            <a:off x="6443663" y="3213100"/>
            <a:ext cx="1728787" cy="1368425"/>
          </a:xfrm>
          <a:prstGeom prst="wedgeRoundRectCallout">
            <a:avLst>
              <a:gd name="adj1" fmla="val 5741"/>
              <a:gd name="adj2" fmla="val 93157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语法：</a:t>
            </a:r>
          </a:p>
          <a:p>
            <a:r>
              <a:rPr lang="en-US" altLang="zh-CN" sz="1600"/>
              <a:t>if  </a:t>
            </a:r>
            <a:r>
              <a:rPr lang="zh-CN" altLang="en-US" sz="1600"/>
              <a:t>表达式 </a:t>
            </a:r>
            <a:r>
              <a:rPr lang="en-US" altLang="zh-CN" sz="1600"/>
              <a:t>:</a:t>
            </a:r>
          </a:p>
          <a:p>
            <a:r>
              <a:rPr lang="en-US" altLang="zh-CN" sz="1600"/>
              <a:t>    </a:t>
            </a:r>
            <a:r>
              <a:rPr lang="zh-CN" altLang="en-US" sz="1600"/>
              <a:t>语句一</a:t>
            </a:r>
          </a:p>
          <a:p>
            <a:r>
              <a:rPr lang="zh-CN" altLang="en-US" sz="1600"/>
              <a:t>    语句二</a:t>
            </a:r>
          </a:p>
          <a:p>
            <a:r>
              <a:rPr lang="en-US" altLang="zh-CN" sz="1600"/>
              <a:t>    </a:t>
            </a:r>
            <a:r>
              <a:rPr lang="zh-CN" altLang="en-US" sz="1600"/>
              <a:t>语句</a:t>
            </a:r>
            <a:r>
              <a:rPr lang="en-US" altLang="zh-CN" sz="1600"/>
              <a:t>n</a:t>
            </a:r>
          </a:p>
        </p:txBody>
      </p:sp>
      <p:sp>
        <p:nvSpPr>
          <p:cNvPr id="20484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20485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7148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在很多计算机语言中都有</a:t>
            </a:r>
            <a:r>
              <a:rPr lang="en-US" altLang="zh-CN" sz="1600"/>
              <a:t>if</a:t>
            </a:r>
            <a:r>
              <a:rPr lang="zh-CN" altLang="en-US" sz="1600"/>
              <a:t>语句。它在英语中是如果的意思。</a:t>
            </a:r>
            <a:r>
              <a:rPr lang="en-US" altLang="zh-CN" sz="1600"/>
              <a:t>Python</a:t>
            </a:r>
            <a:r>
              <a:rPr lang="zh-CN" altLang="en-US" sz="1600"/>
              <a:t>中的</a:t>
            </a:r>
            <a:r>
              <a:rPr lang="en-US" altLang="zh-CN" sz="1600"/>
              <a:t>if</a:t>
            </a:r>
            <a:r>
              <a:rPr lang="zh-CN" altLang="en-US" sz="1600"/>
              <a:t>语句根据表达式的逻辑值进行判断，如果成立，则执行相应的语句组。如果不成立，则不执行或者执行其它语句组。运用</a:t>
            </a:r>
            <a:r>
              <a:rPr lang="en-US" altLang="zh-CN" sz="1600"/>
              <a:t>if</a:t>
            </a:r>
            <a:r>
              <a:rPr lang="zh-CN" altLang="en-US" sz="1600"/>
              <a:t>语句主要有三种语法，以下是语法一示例：</a:t>
            </a:r>
          </a:p>
        </p:txBody>
      </p:sp>
      <p:sp>
        <p:nvSpPr>
          <p:cNvPr id="20486" name="Content Placeholder 4"/>
          <p:cNvSpPr>
            <a:spLocks/>
          </p:cNvSpPr>
          <p:nvPr/>
        </p:nvSpPr>
        <p:spPr bwMode="auto">
          <a:xfrm>
            <a:off x="1733550" y="1484313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rgbClr val="17375E"/>
                </a:solidFill>
                <a:latin typeface="Calibri" pitchFamily="34" charset="0"/>
              </a:rPr>
              <a:t>if</a:t>
            </a: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语句语法</a:t>
            </a:r>
            <a:r>
              <a:rPr lang="en-US" altLang="zh-CN" sz="2800">
                <a:solidFill>
                  <a:srgbClr val="17375E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1763713" y="3573463"/>
            <a:ext cx="28797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&gt;&gt;&gt; x = 3</a:t>
            </a:r>
          </a:p>
          <a:p>
            <a:r>
              <a:rPr lang="en-US" altLang="zh-CN" sz="1400"/>
              <a:t>&gt;&gt;&gt; if x &gt;1 :</a:t>
            </a:r>
          </a:p>
          <a:p>
            <a:r>
              <a:rPr lang="en-US" altLang="zh-CN" sz="1400"/>
              <a:t>	print("x</a:t>
            </a:r>
            <a:r>
              <a:rPr lang="zh-CN" altLang="en-US" sz="1400"/>
              <a:t>比</a:t>
            </a:r>
            <a:r>
              <a:rPr lang="en-US" altLang="zh-CN" sz="1400"/>
              <a:t>1</a:t>
            </a:r>
            <a:r>
              <a:rPr lang="zh-CN" altLang="en-US" sz="1400"/>
              <a:t>大</a:t>
            </a:r>
            <a:r>
              <a:rPr lang="en-US" altLang="zh-CN" sz="1400"/>
              <a:t>")</a:t>
            </a:r>
          </a:p>
          <a:p>
            <a:endParaRPr lang="en-US" altLang="zh-CN" sz="1400"/>
          </a:p>
          <a:p>
            <a:r>
              <a:rPr lang="en-US" altLang="zh-CN" sz="1400"/>
              <a:t>	</a:t>
            </a:r>
          </a:p>
          <a:p>
            <a:r>
              <a:rPr lang="en-US" altLang="zh-CN" sz="1400"/>
              <a:t>x</a:t>
            </a:r>
            <a:r>
              <a:rPr lang="zh-CN" altLang="en-US" sz="1400"/>
              <a:t>比</a:t>
            </a:r>
            <a:r>
              <a:rPr lang="en-US" altLang="zh-CN" sz="1400"/>
              <a:t>1</a:t>
            </a:r>
            <a:r>
              <a:rPr lang="zh-CN" altLang="en-US" sz="1400"/>
              <a:t>大</a:t>
            </a:r>
          </a:p>
          <a:p>
            <a:r>
              <a:rPr lang="en-US" altLang="zh-CN" sz="1400"/>
              <a:t>&gt;&gt;&gt; </a:t>
            </a:r>
          </a:p>
        </p:txBody>
      </p:sp>
      <p:pic>
        <p:nvPicPr>
          <p:cNvPr id="20488" name="Picture 8" descr="小龙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5157788"/>
            <a:ext cx="13684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AutoShape 13"/>
          <p:cNvSpPr>
            <a:spLocks noChangeArrowheads="1"/>
          </p:cNvSpPr>
          <p:nvPr/>
        </p:nvSpPr>
        <p:spPr bwMode="auto">
          <a:xfrm>
            <a:off x="4211638" y="4437063"/>
            <a:ext cx="1873250" cy="792162"/>
          </a:xfrm>
          <a:prstGeom prst="wedgeRoundRectCallout">
            <a:avLst>
              <a:gd name="adj1" fmla="val -48306"/>
              <a:gd name="adj2" fmla="val 95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/>
              <a:t>if</a:t>
            </a:r>
            <a:r>
              <a:rPr lang="zh-CN" altLang="en-US" sz="1600"/>
              <a:t>语句最后的冒号是必不可少的。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条件判断语句</a:t>
            </a:r>
          </a:p>
        </p:txBody>
      </p:sp>
      <p:pic>
        <p:nvPicPr>
          <p:cNvPr id="21506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AutoShape 7"/>
          <p:cNvSpPr>
            <a:spLocks noChangeArrowheads="1"/>
          </p:cNvSpPr>
          <p:nvPr/>
        </p:nvSpPr>
        <p:spPr bwMode="auto">
          <a:xfrm>
            <a:off x="6588125" y="1916113"/>
            <a:ext cx="1584325" cy="2665412"/>
          </a:xfrm>
          <a:prstGeom prst="wedgeRoundRectCallout">
            <a:avLst>
              <a:gd name="adj1" fmla="val 1704"/>
              <a:gd name="adj2" fmla="val 72157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语法：</a:t>
            </a:r>
          </a:p>
          <a:p>
            <a:r>
              <a:rPr lang="en-US" altLang="zh-CN" sz="1600"/>
              <a:t>if  </a:t>
            </a:r>
            <a:r>
              <a:rPr lang="zh-CN" altLang="en-US" sz="1600"/>
              <a:t>表达式 </a:t>
            </a:r>
            <a:r>
              <a:rPr lang="en-US" altLang="zh-CN" sz="1600"/>
              <a:t>:</a:t>
            </a:r>
          </a:p>
          <a:p>
            <a:r>
              <a:rPr lang="en-US" altLang="zh-CN" sz="1600"/>
              <a:t>    </a:t>
            </a:r>
            <a:r>
              <a:rPr lang="zh-CN" altLang="en-US" sz="1600"/>
              <a:t>语句一</a:t>
            </a:r>
          </a:p>
          <a:p>
            <a:r>
              <a:rPr lang="zh-CN" altLang="en-US" sz="1600"/>
              <a:t>    语句二</a:t>
            </a:r>
          </a:p>
          <a:p>
            <a:r>
              <a:rPr lang="en-US" altLang="zh-CN" sz="1600"/>
              <a:t>    </a:t>
            </a:r>
            <a:r>
              <a:rPr lang="zh-CN" altLang="en-US" sz="1600"/>
              <a:t>语句</a:t>
            </a:r>
            <a:r>
              <a:rPr lang="en-US" altLang="zh-CN" sz="1600"/>
              <a:t>n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/>
              <a:t>   </a:t>
            </a:r>
            <a:r>
              <a:rPr lang="zh-CN" altLang="en-US"/>
              <a:t>语句一</a:t>
            </a:r>
          </a:p>
          <a:p>
            <a:r>
              <a:rPr lang="zh-CN" altLang="en-US"/>
              <a:t>   语句二</a:t>
            </a:r>
          </a:p>
          <a:p>
            <a:r>
              <a:rPr lang="en-US" altLang="zh-CN"/>
              <a:t>   </a:t>
            </a:r>
            <a:r>
              <a:rPr lang="zh-CN" altLang="en-US"/>
              <a:t>语句</a:t>
            </a:r>
            <a:r>
              <a:rPr lang="en-US" altLang="zh-CN"/>
              <a:t>n</a:t>
            </a:r>
          </a:p>
          <a:p>
            <a:endParaRPr lang="en-US" altLang="zh-CN" sz="1600"/>
          </a:p>
        </p:txBody>
      </p:sp>
      <p:sp>
        <p:nvSpPr>
          <p:cNvPr id="21508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21509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7148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if </a:t>
            </a:r>
            <a:r>
              <a:rPr lang="zh-CN" altLang="en-US" sz="1600"/>
              <a:t>语句语法</a:t>
            </a:r>
            <a:r>
              <a:rPr lang="en-US" altLang="zh-CN" sz="1600"/>
              <a:t>2</a:t>
            </a:r>
            <a:r>
              <a:rPr lang="zh-CN" altLang="en-US" sz="1600"/>
              <a:t>的语法在</a:t>
            </a:r>
            <a:r>
              <a:rPr lang="en-US" altLang="zh-CN" sz="1600"/>
              <a:t>IDLE</a:t>
            </a:r>
            <a:r>
              <a:rPr lang="zh-CN" altLang="en-US" sz="1600"/>
              <a:t>中的示例代码如下：</a:t>
            </a:r>
          </a:p>
        </p:txBody>
      </p:sp>
      <p:sp>
        <p:nvSpPr>
          <p:cNvPr id="21510" name="Content Placeholder 4"/>
          <p:cNvSpPr>
            <a:spLocks/>
          </p:cNvSpPr>
          <p:nvPr/>
        </p:nvSpPr>
        <p:spPr bwMode="auto">
          <a:xfrm>
            <a:off x="1733550" y="1484313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rgbClr val="17375E"/>
                </a:solidFill>
                <a:latin typeface="Calibri" pitchFamily="34" charset="0"/>
              </a:rPr>
              <a:t>if</a:t>
            </a: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语句语法</a:t>
            </a:r>
            <a:r>
              <a:rPr lang="en-US" altLang="zh-CN" sz="2800">
                <a:solidFill>
                  <a:srgbClr val="17375E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1763713" y="2781300"/>
            <a:ext cx="28797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&gt;&gt;&gt; x = 1</a:t>
            </a:r>
          </a:p>
          <a:p>
            <a:r>
              <a:rPr lang="en-US" altLang="zh-CN" sz="1400"/>
              <a:t>&gt;&gt;&gt; if x == 1:</a:t>
            </a:r>
          </a:p>
          <a:p>
            <a:r>
              <a:rPr lang="en-US" altLang="zh-CN" sz="1400"/>
              <a:t>	print("x</a:t>
            </a:r>
            <a:r>
              <a:rPr lang="zh-CN" altLang="en-US" sz="1400"/>
              <a:t>的值是</a:t>
            </a:r>
            <a:r>
              <a:rPr lang="en-US" altLang="zh-CN" sz="1400"/>
              <a:t>1</a:t>
            </a:r>
            <a:r>
              <a:rPr lang="zh-CN" altLang="en-US" sz="1400"/>
              <a:t>。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else:</a:t>
            </a:r>
          </a:p>
          <a:p>
            <a:r>
              <a:rPr lang="en-US" altLang="zh-CN" sz="1400"/>
              <a:t>	print("x</a:t>
            </a:r>
            <a:r>
              <a:rPr lang="zh-CN" altLang="en-US" sz="1400"/>
              <a:t>的值不是</a:t>
            </a:r>
            <a:r>
              <a:rPr lang="en-US" altLang="zh-CN" sz="1400"/>
              <a:t>1</a:t>
            </a:r>
            <a:r>
              <a:rPr lang="zh-CN" altLang="en-US" sz="1400"/>
              <a:t>。</a:t>
            </a:r>
            <a:r>
              <a:rPr lang="en-US" altLang="zh-CN" sz="1400"/>
              <a:t>")</a:t>
            </a:r>
          </a:p>
          <a:p>
            <a:endParaRPr lang="en-US" altLang="zh-CN" sz="1400"/>
          </a:p>
          <a:p>
            <a:r>
              <a:rPr lang="en-US" altLang="zh-CN" sz="1400"/>
              <a:t>	</a:t>
            </a:r>
          </a:p>
          <a:p>
            <a:r>
              <a:rPr lang="en-US" altLang="zh-CN" sz="1400"/>
              <a:t>x</a:t>
            </a:r>
            <a:r>
              <a:rPr lang="zh-CN" altLang="en-US" sz="1400"/>
              <a:t>的值是</a:t>
            </a:r>
            <a:r>
              <a:rPr lang="en-US" altLang="zh-CN" sz="1400"/>
              <a:t>1</a:t>
            </a:r>
            <a:r>
              <a:rPr lang="zh-CN" altLang="en-US" sz="1400"/>
              <a:t>。</a:t>
            </a:r>
          </a:p>
          <a:p>
            <a:r>
              <a:rPr lang="en-US" altLang="zh-CN" sz="1400"/>
              <a:t>&gt;&gt;&gt; </a:t>
            </a:r>
          </a:p>
        </p:txBody>
      </p:sp>
      <p:pic>
        <p:nvPicPr>
          <p:cNvPr id="21512" name="Picture 8" descr="小龙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5157788"/>
            <a:ext cx="13684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AutoShape 13"/>
          <p:cNvSpPr>
            <a:spLocks noChangeArrowheads="1"/>
          </p:cNvSpPr>
          <p:nvPr/>
        </p:nvSpPr>
        <p:spPr bwMode="auto">
          <a:xfrm>
            <a:off x="4211638" y="4437063"/>
            <a:ext cx="1873250" cy="792162"/>
          </a:xfrm>
          <a:prstGeom prst="wedgeRoundRectCallout">
            <a:avLst>
              <a:gd name="adj1" fmla="val -48306"/>
              <a:gd name="adj2" fmla="val 95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/>
              <a:t>if</a:t>
            </a:r>
            <a:r>
              <a:rPr lang="zh-CN" altLang="en-US" sz="1600"/>
              <a:t>语句最后的冒号是必不可少的。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 idx="4294967295"/>
          </p:nvPr>
        </p:nvSpPr>
        <p:spPr>
          <a:xfrm>
            <a:off x="1517650" y="374650"/>
            <a:ext cx="7483475" cy="1143000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条件判断语句</a:t>
            </a:r>
          </a:p>
        </p:txBody>
      </p:sp>
      <p:pic>
        <p:nvPicPr>
          <p:cNvPr id="22530" name="Picture 6" descr="python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5064125"/>
            <a:ext cx="17938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AutoShape 7"/>
          <p:cNvSpPr>
            <a:spLocks noChangeArrowheads="1"/>
          </p:cNvSpPr>
          <p:nvPr/>
        </p:nvSpPr>
        <p:spPr bwMode="auto">
          <a:xfrm>
            <a:off x="6084888" y="1916113"/>
            <a:ext cx="1800225" cy="2520950"/>
          </a:xfrm>
          <a:prstGeom prst="wedgeRoundRectCallout">
            <a:avLst>
              <a:gd name="adj1" fmla="val 23458"/>
              <a:gd name="adj2" fmla="val 79157"/>
              <a:gd name="adj3" fmla="val 16667"/>
            </a:avLst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语法：</a:t>
            </a:r>
          </a:p>
          <a:p>
            <a:r>
              <a:rPr lang="en-US" altLang="zh-CN" sz="1600"/>
              <a:t>if  </a:t>
            </a:r>
            <a:r>
              <a:rPr lang="zh-CN" altLang="en-US" sz="1600"/>
              <a:t>表达式 </a:t>
            </a:r>
            <a:r>
              <a:rPr lang="en-US" altLang="zh-CN" sz="1600"/>
              <a:t>:</a:t>
            </a:r>
          </a:p>
          <a:p>
            <a:r>
              <a:rPr lang="en-US" altLang="zh-CN" sz="1600"/>
              <a:t>    </a:t>
            </a:r>
            <a:r>
              <a:rPr lang="zh-CN" altLang="en-US" sz="1600"/>
              <a:t>语句组一</a:t>
            </a:r>
          </a:p>
          <a:p>
            <a:r>
              <a:rPr lang="en-US" altLang="zh-CN" sz="1600"/>
              <a:t>elif </a:t>
            </a:r>
            <a:r>
              <a:rPr lang="zh-CN" altLang="en-US" sz="1600"/>
              <a:t>表达式</a:t>
            </a:r>
            <a:r>
              <a:rPr lang="en-US" altLang="zh-CN" sz="1600"/>
              <a:t>:  </a:t>
            </a:r>
          </a:p>
          <a:p>
            <a:r>
              <a:rPr lang="en-US" altLang="zh-CN" sz="1600"/>
              <a:t>    </a:t>
            </a:r>
            <a:r>
              <a:rPr lang="zh-CN" altLang="en-US" sz="1600"/>
              <a:t>语句组二</a:t>
            </a:r>
            <a:endParaRPr lang="en-US" altLang="zh-CN" sz="1600"/>
          </a:p>
          <a:p>
            <a:r>
              <a:rPr lang="en-US" altLang="zh-CN" sz="1600"/>
              <a:t>elif </a:t>
            </a:r>
            <a:r>
              <a:rPr lang="zh-CN" altLang="en-US" sz="1600"/>
              <a:t>表达式</a:t>
            </a:r>
            <a:r>
              <a:rPr lang="en-US" altLang="zh-CN" sz="1600"/>
              <a:t>:</a:t>
            </a:r>
          </a:p>
          <a:p>
            <a:r>
              <a:rPr lang="en-US" altLang="zh-CN" sz="1600"/>
              <a:t>     </a:t>
            </a:r>
            <a:r>
              <a:rPr lang="zh-CN" altLang="en-US" sz="1600"/>
              <a:t>语句组三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      </a:t>
            </a:r>
            <a:r>
              <a:rPr lang="zh-CN" altLang="en-US" sz="1600"/>
              <a:t>语句组四</a:t>
            </a:r>
          </a:p>
        </p:txBody>
      </p:sp>
      <p:sp>
        <p:nvSpPr>
          <p:cNvPr id="22532" name="Content Placeholder 4"/>
          <p:cNvSpPr>
            <a:spLocks/>
          </p:cNvSpPr>
          <p:nvPr/>
        </p:nvSpPr>
        <p:spPr bwMode="auto">
          <a:xfrm>
            <a:off x="1517650" y="1544638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rgbClr val="17375E"/>
              </a:solidFill>
              <a:latin typeface="Calibri" pitchFamily="34" charset="0"/>
            </a:endParaRPr>
          </a:p>
        </p:txBody>
      </p:sp>
      <p:sp>
        <p:nvSpPr>
          <p:cNvPr id="22533" name="Text Box 18"/>
          <p:cNvSpPr txBox="1">
            <a:spLocks noChangeArrowheads="1"/>
          </p:cNvSpPr>
          <p:nvPr/>
        </p:nvSpPr>
        <p:spPr bwMode="auto">
          <a:xfrm>
            <a:off x="1671638" y="2282825"/>
            <a:ext cx="4195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if </a:t>
            </a:r>
            <a:r>
              <a:rPr lang="zh-CN" altLang="en-US" sz="1600"/>
              <a:t>语句语法</a:t>
            </a:r>
            <a:r>
              <a:rPr lang="en-US" altLang="zh-CN" sz="1600"/>
              <a:t>3</a:t>
            </a:r>
            <a:r>
              <a:rPr lang="zh-CN" altLang="en-US" sz="1600"/>
              <a:t>是多条件判断语句。以下是它在</a:t>
            </a:r>
            <a:r>
              <a:rPr lang="en-US" altLang="zh-CN" sz="1600"/>
              <a:t>IDLE</a:t>
            </a:r>
            <a:r>
              <a:rPr lang="zh-CN" altLang="en-US" sz="1600"/>
              <a:t>中的代码示例。</a:t>
            </a:r>
          </a:p>
        </p:txBody>
      </p:sp>
      <p:sp>
        <p:nvSpPr>
          <p:cNvPr id="22534" name="Content Placeholder 4"/>
          <p:cNvSpPr>
            <a:spLocks/>
          </p:cNvSpPr>
          <p:nvPr/>
        </p:nvSpPr>
        <p:spPr bwMode="auto">
          <a:xfrm>
            <a:off x="1733550" y="1484313"/>
            <a:ext cx="36306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rgbClr val="17375E"/>
                </a:solidFill>
                <a:latin typeface="Calibri" pitchFamily="34" charset="0"/>
              </a:rPr>
              <a:t>if</a:t>
            </a:r>
            <a:r>
              <a:rPr lang="zh-CN" altLang="en-US" sz="2800">
                <a:solidFill>
                  <a:srgbClr val="17375E"/>
                </a:solidFill>
                <a:latin typeface="Calibri" pitchFamily="34" charset="0"/>
              </a:rPr>
              <a:t>语句语法</a:t>
            </a:r>
            <a:r>
              <a:rPr lang="en-US" altLang="zh-CN" sz="2800">
                <a:solidFill>
                  <a:srgbClr val="17375E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1763713" y="3238500"/>
            <a:ext cx="3313112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&gt;&gt;&gt; from random import randint</a:t>
            </a:r>
          </a:p>
          <a:p>
            <a:r>
              <a:rPr lang="en-US" altLang="zh-CN" sz="1400"/>
              <a:t>&gt;&gt;&gt; score = randint(1,100)</a:t>
            </a:r>
          </a:p>
          <a:p>
            <a:r>
              <a:rPr lang="en-US" altLang="zh-CN" sz="1400"/>
              <a:t>&gt;&gt;&gt; if score &gt;= 90:</a:t>
            </a:r>
          </a:p>
          <a:p>
            <a:r>
              <a:rPr lang="en-US" altLang="zh-CN" sz="1400"/>
              <a:t>	print("</a:t>
            </a:r>
            <a:r>
              <a:rPr lang="zh-CN" altLang="en-US" sz="1400"/>
              <a:t>优秀。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elif score &gt;= 80:</a:t>
            </a:r>
          </a:p>
          <a:p>
            <a:r>
              <a:rPr lang="en-US" altLang="zh-CN" sz="1400"/>
              <a:t>	print("</a:t>
            </a:r>
            <a:r>
              <a:rPr lang="zh-CN" altLang="en-US" sz="1400"/>
              <a:t>良好。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elif score &gt;= 60:</a:t>
            </a:r>
          </a:p>
          <a:p>
            <a:r>
              <a:rPr lang="en-US" altLang="zh-CN" sz="1400"/>
              <a:t>	print("</a:t>
            </a:r>
            <a:r>
              <a:rPr lang="zh-CN" altLang="en-US" sz="1400"/>
              <a:t>及格。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else:</a:t>
            </a:r>
          </a:p>
          <a:p>
            <a:r>
              <a:rPr lang="en-US" altLang="zh-CN" sz="1400"/>
              <a:t>	print("</a:t>
            </a:r>
            <a:r>
              <a:rPr lang="zh-CN" altLang="en-US" sz="1400"/>
              <a:t>差劲。</a:t>
            </a:r>
            <a:r>
              <a:rPr lang="en-US" altLang="zh-CN" sz="1400"/>
              <a:t>")</a:t>
            </a:r>
          </a:p>
          <a:p>
            <a:endParaRPr lang="en-US" altLang="zh-CN" sz="1400"/>
          </a:p>
          <a:p>
            <a:r>
              <a:rPr lang="en-US" altLang="zh-CN" sz="1400"/>
              <a:t>	</a:t>
            </a:r>
          </a:p>
          <a:p>
            <a:r>
              <a:rPr lang="zh-CN" altLang="en-US" sz="1400"/>
              <a:t>优秀。</a:t>
            </a:r>
          </a:p>
          <a:p>
            <a:r>
              <a:rPr lang="en-US" altLang="zh-CN" sz="1400"/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1239</Words>
  <Application>Microsoft Office PowerPoint</Application>
  <PresentationFormat>全屏显示(4:3)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宋体</vt:lpstr>
      <vt:lpstr>Calibri</vt:lpstr>
      <vt:lpstr>Office Theme</vt:lpstr>
      <vt:lpstr>猜数小游戏</vt:lpstr>
      <vt:lpstr>自我介绍</vt:lpstr>
      <vt:lpstr>情景引入</vt:lpstr>
      <vt:lpstr>算术表达式</vt:lpstr>
      <vt:lpstr>关系表达式</vt:lpstr>
      <vt:lpstr>逻辑表达式</vt:lpstr>
      <vt:lpstr>条件判断语句</vt:lpstr>
      <vt:lpstr>条件判断语句</vt:lpstr>
      <vt:lpstr>条件判断语句</vt:lpstr>
      <vt:lpstr>阅读理解</vt:lpstr>
      <vt:lpstr>总结回顾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Sky123.Org</cp:lastModifiedBy>
  <cp:revision>280</cp:revision>
  <dcterms:created xsi:type="dcterms:W3CDTF">2013-08-21T19:17:07Z</dcterms:created>
  <dcterms:modified xsi:type="dcterms:W3CDTF">2018-11-10T10:31:08Z</dcterms:modified>
</cp:coreProperties>
</file>