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5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307" r:id="rId13"/>
    <p:sldId id="302" r:id="rId14"/>
    <p:sldId id="303" r:id="rId15"/>
    <p:sldId id="304" r:id="rId16"/>
    <p:sldId id="305" r:id="rId17"/>
    <p:sldId id="264" r:id="rId18"/>
    <p:sldId id="265" r:id="rId19"/>
    <p:sldId id="266" r:id="rId20"/>
    <p:sldId id="267" r:id="rId21"/>
    <p:sldId id="268" r:id="rId22"/>
    <p:sldId id="270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9" r:id="rId50"/>
    <p:sldId id="298" r:id="rId51"/>
    <p:sldId id="30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24376-3169-4D3F-9591-E6AA6971006E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0DD0C-817A-4181-B9D7-32179BA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0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1EAD613-C8EB-49B8-B2B1-6173025F00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02E32A-53C8-4491-9E32-2C9BCCEDBA1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E63DB66-02CF-4344-8D1F-D19F925DA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675" y="685800"/>
            <a:ext cx="8697913" cy="4894263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746B192-71E9-435C-846E-345F48E31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27BDCA7-0703-4D82-A276-1F55D1F57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B84A24-2EB8-43C1-BC1B-A23B2333C11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445540C-46A2-46C8-BAAE-6EE2CDB97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675" y="685800"/>
            <a:ext cx="8697913" cy="4894263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CF95A9A-6D89-43D0-9A1E-6ECD203F3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24CDF4F-C728-481D-AD56-E48C4E50B1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A3073E-26E0-438C-ADE1-C5717DA5490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0831218-C2C0-4C81-B8BC-CA9946940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675" y="685800"/>
            <a:ext cx="8697913" cy="4894263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EFEAD90-1C0E-485A-9EE4-66991571E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0DD0C-817A-4181-B9D7-32179BA8073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2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901E-9123-4831-818A-87CF4308A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D23F6-B883-4A4B-9D5D-BA1F813D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FB852-624A-4650-8020-BE6660CF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F88E-D670-439A-A7D6-3C0F6350C653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26C2-BCF4-4D1E-824E-7F7B5036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BD47-FDD2-46DA-B1E4-9AE2A5B2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8401C-63F9-440A-944F-FD6BBD175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DD98-26F4-40D3-BB77-E93EBBA9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E944-3B5A-43BF-B3ED-A8B2D577F64C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E869-CE3F-474B-A22E-ED47DB46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0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9656F-C998-4B1D-9B1B-8DD9AB530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30505-F38D-4CA2-9D51-AAD7E8A8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8B23-3F40-451F-9035-DD32C4ED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033-927F-4902-A89E-E47A49B467BB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E7A2-9D7D-4746-B37B-85B61360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4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01894E-34CE-4A9D-B941-1D82377940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6E38-8679-443F-A9D7-DDA01AB3F693}" type="datetime1">
              <a:rPr lang="en-IN" smtClean="0"/>
              <a:t>06-02-2023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3D2DD9-931E-417B-96D7-716A08DF3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6E4F58-B5F5-4EBF-8005-B7E4C3EA0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6CB2A-FACB-4B17-A3BE-0A31E61162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3EFE2B-891E-4AD3-948C-7E9E5EEE2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CCC80-8615-4A7C-B266-8AAF16F63BE6}" type="datetime1">
              <a:rPr lang="en-IN" smtClean="0"/>
              <a:t>06-02-2023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C7443D-15AF-45D8-BAF1-451C7E02A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FE88EC-C569-4028-AADA-0CD73865E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8CE2E-CFB3-49A5-B823-020FCB310B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711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C97E78-E202-4295-8F71-E93B267DEF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61478-E222-45BC-ADB9-2776C5E11F96}" type="datetime1">
              <a:rPr lang="en-IN" smtClean="0"/>
              <a:t>06-02-2023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4BF0D6-39E1-4414-AAC0-CED5F4884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04E46E-7A49-402E-9D2A-FDCFD00586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AD89D-7774-49B3-A0C8-9DE740CA2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058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5E3A91-6F37-448D-9697-5FBEC93116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FE4C5-9645-42F8-837A-A5B099A4EE15}" type="datetime1">
              <a:rPr lang="en-IN" smtClean="0"/>
              <a:t>06-02-2023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D566B-CD98-489C-A40E-BABE3718BE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9ADEF-4460-49BD-AE82-546E6C691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396E-8C24-4D64-AAEE-3C3FED168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74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62CC5D-0A53-4501-B4F2-C08313C86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71620-8B5E-481F-AA5E-64CB7154B110}" type="datetime1">
              <a:rPr lang="en-IN" smtClean="0"/>
              <a:t>06-02-2023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665174-1FA9-49BF-87EE-DD551EB494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15F6CDD-90EA-49E7-B2D1-A693CD805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91564-AC36-48CD-A412-70DD5F7456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31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6C69A3-656E-4F5A-A44B-21206BC69F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DD59B-0292-46D8-A430-F4A6882BAC08}" type="datetime1">
              <a:rPr lang="en-IN" smtClean="0"/>
              <a:t>06-02-2023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D91657B-FD09-4232-ACCB-20EB14A045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E7E1F2-E2D3-4ECA-8BE6-54C6A15D03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0947B-0CC7-4955-B7D7-018F8CED47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690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A090903-FBD0-407E-AF64-6C8BF6526C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9135-B221-4704-AF51-05E1BB64DECE}" type="datetime1">
              <a:rPr lang="en-IN" smtClean="0"/>
              <a:t>06-02-2023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A2BB2C-3E84-4B71-B53E-D465A6B89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7B2EFE-D4E4-4A4A-A568-2E24DA91E5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B833E-8F11-441D-B19E-183094ECC7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32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6F299-3D54-413D-B0B7-3E0100D862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EE474-0CD5-4500-A15D-519C59ECFDF8}" type="datetime1">
              <a:rPr lang="en-IN" smtClean="0"/>
              <a:t>06-02-2023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7C9E4-5116-4B10-B5B8-2ECB1E4645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5F508-C1BA-443B-9DF5-C99FFE538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AC949-4CB5-45C1-AB5B-AB9C695BEA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52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DFB2-A989-4AC8-96BB-161A95F3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6B06-5776-4CE9-8F03-DBA9B710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6E59-18C5-4544-90A1-D9991DB3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2A8F-2F28-4DE2-81E5-C96816DDF4D9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7476-9F93-4741-B2E1-7A8BD373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19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DB4AF-9608-4208-AC85-42E43B3614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E3905-A572-4D54-B3CD-491E3A1BEDBD}" type="datetime1">
              <a:rPr lang="en-IN" smtClean="0"/>
              <a:t>06-02-2023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3AC35-1617-42CC-9F21-7367621B25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0AE12-D4E7-4759-A7AC-012D9F152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7621F-C69C-4C9C-B00D-719AA541DC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385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F6A8BA-4741-4D9D-AE18-14226C8E85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67EDF-9961-47D3-94CF-2DC496116291}" type="datetime1">
              <a:rPr lang="en-IN" smtClean="0"/>
              <a:t>06-02-2023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5C4F24-34EC-433B-8689-7F67F1F03B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B0E1A3-0982-452D-9047-55B2189795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2D703-CF9A-42B4-B215-D21A94E1A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761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88913"/>
            <a:ext cx="2743200" cy="6119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8913"/>
            <a:ext cx="8026400" cy="6119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AC1754-BA4D-49E0-A9E5-1745A6BC72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D0340-36BF-4A6B-B64C-A97F5E3B5877}" type="datetime1">
              <a:rPr lang="en-IN" smtClean="0"/>
              <a:t>06-02-2023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8560B0-0227-401A-9AF9-CA96F801F3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8F88DD-9014-435D-A0C3-CD2119265E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A0671-B36D-4117-85DF-DB3C9311B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73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9CE4-B99A-479F-A9F0-30776740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E30CF-DA55-408D-A746-F316A745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48C0-EC50-44E9-ADA5-94CDBF2C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DC06-77C9-424A-8127-6F9555A9D371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F6E51-E2FF-4866-BC5A-71A2470E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0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45F2-2099-46D8-9F9F-317B683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17AD-B8F9-429F-8872-08B265DDB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50029-3CFE-4499-818C-BA98FF769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D2BF1-1232-4311-8A39-F59675FD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2FB6-A7D4-4A44-8C1A-8A29A4C75738}" type="datetime1">
              <a:rPr lang="en-IN" smtClean="0"/>
              <a:t>06-02-2023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2D0B9-474D-4503-9FC6-47758A8B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4665-F347-438F-81E3-1FD8552B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B235-F3CA-43E6-999F-7BF2C81E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2625D-CFBC-45E3-810E-B3728AB50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E87A2-C156-4667-AA08-678077748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F7034-540C-47E1-97F8-ED2C6ABBE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0A4EB-AD2C-483B-8ABE-B9C158AB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78BD-82CA-4906-BFFD-0AD492EE7BFA}" type="datetime1">
              <a:rPr lang="en-IN" smtClean="0"/>
              <a:t>06-02-2023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4B447-E55E-4BF5-9750-0BD69937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1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1511-2968-49AF-B474-DCBC74F7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C5AC6-29DA-4997-84A2-0FA1DB8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508D-BE70-4AA5-B932-C2D2C5A35195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11C2-6944-4A14-8017-FC07B01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2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9C8CE-0163-4901-B3A9-0E656828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A1A4-F955-4830-A9F0-91C9B4B1A83E}" type="datetime1">
              <a:rPr lang="en-IN" smtClean="0"/>
              <a:t>06-02-2023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03A09-5FD2-4F72-8F06-08824EA3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1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6AA0-7816-453C-BE43-B55F41E6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210A-112C-49EB-8A90-5581EF08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07F5-FE04-4A44-8181-25BD5686B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D9D27-72C2-4BA6-8C60-650D4A5D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C7B8-B16D-418F-8F99-BF4E24BF3559}" type="datetime1">
              <a:rPr lang="en-IN" smtClean="0"/>
              <a:t>06-02-2023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1B0DD-6DC4-46CE-930D-8B515E7E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70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6617-7C66-4961-8A88-318F093C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C7D91-75AE-4BE5-85A7-23D52AB17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D858E-5192-41B1-8449-3B8529A7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528D5-1D07-40DA-BAB5-3BA93E09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687D-C6A9-409D-8748-E73BFA23E7FD}" type="datetime1">
              <a:rPr lang="en-IN" smtClean="0"/>
              <a:t>06-02-2023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9CB28-2EA6-4C15-B155-96F0A7A6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8B899-FF08-4D06-8B16-9972EADD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2C5CB-C990-445A-8B88-C5EDC0DE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5C0C-E0F1-4260-998D-DB7D98C2C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6A0C-6782-4021-8851-B497683C6A30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298C-B657-44B1-BF4C-253DF68F1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0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2313CA8-2661-442B-A8F7-03863EE50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891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075168D-E07D-4C47-BF53-3191906E4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1EDBF7A0-9FB5-40B8-A1FB-FB95E31F42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751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329245A-3D08-4DCE-BAFF-A2B8BEB9CFC7}" type="datetime1">
              <a:rPr lang="en-IN" smtClean="0"/>
              <a:t>06-02-2023</a:t>
            </a:fld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9953E38-691F-4634-8E80-9B905569C6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1"/>
            <a:ext cx="3860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A567643-65B6-4D5C-B07C-F3082AE53D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751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FF43E22C-F1E4-4CA4-AC39-778ACB0D10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CCC4FC2B-F65D-4788-9546-588DDD564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418" y="765175"/>
            <a:ext cx="1094316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178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data-space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pipeline-computer.p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Array-computer.P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ultiprocessor-system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data-space.png" TargetMode="External"/><Relationship Id="rId2" Type="http://schemas.openxmlformats.org/officeDocument/2006/relationships/hyperlink" Target="SISD.pn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figures/SIMD.png" TargetMode="External"/><Relationship Id="rId2" Type="http://schemas.openxmlformats.org/officeDocument/2006/relationships/hyperlink" Target="SIM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ata-space.pn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figures/MISD.PNG" TargetMode="External"/><Relationship Id="rId2" Type="http://schemas.openxmlformats.org/officeDocument/2006/relationships/hyperlink" Target="MIS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ata-space.png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figures/MIMD.PNG" TargetMode="External"/><Relationship Id="rId2" Type="http://schemas.openxmlformats.org/officeDocument/2006/relationships/hyperlink" Target="MIM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ata-space.png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GPUvsCPU%20FP%20performance.p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GPUvsCPU%20archiecture.P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CUDA-paper.pdf" TargetMode="External"/><Relationship Id="rId2" Type="http://schemas.openxmlformats.org/officeDocument/2006/relationships/hyperlink" Target="modern%20GPU-archiectur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odule-1%20Resources/CUDA-paper.pdf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vidia.com/blog/2009/12/16/whats-the-difference-between-a-cpu-and-a-gpu/" TargetMode="External"/><Relationship Id="rId2" Type="http://schemas.openxmlformats.org/officeDocument/2006/relationships/hyperlink" Target="https://create.pro/opencl-vs-cud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9FF8-AC01-45F6-B214-05B495BDB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Parallel Architectures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2DCDB-294F-42F6-8A13-384EAD128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511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5 Hours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00F2-0469-4AE8-80C4-82D8F0E0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BE8E-CFB4-4C7A-87D3-2BABF72F805D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3080-5C05-43B3-A351-5C04E573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3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B74B400C-2D29-43DC-87C7-2881C962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E7F9D2-B5F3-4630-844E-B4C77E63D69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F777F8D-69AB-45B3-909C-6865A59E4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0238" y="0"/>
            <a:ext cx="2438400" cy="687388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Speedup (S)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E6E92F1-2077-4314-9447-59287317C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196975"/>
            <a:ext cx="8229600" cy="3581400"/>
          </a:xfrm>
        </p:spPr>
        <p:txBody>
          <a:bodyPr/>
          <a:lstStyle/>
          <a:p>
            <a:pPr eaLnBrk="1" hangingPunct="1"/>
            <a:r>
              <a:rPr lang="en-US" altLang="en-US" dirty="0"/>
              <a:t>S = Speed(new) / Speed(old)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S = Work/time(new) / Work/time(old)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S = time(old) / time(new)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S = time(before improvement) /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     time(after improvement)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6C214-8A95-2307-5819-35B1BD03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18951F-EF2A-47FE-9056-8E49035E9F4C}" type="datetime1">
              <a:rPr lang="en-IN" smtClean="0"/>
              <a:t>06-02-2023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981BD720-EF6B-4B2E-9A34-8EA00DF7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96596B-2FF6-4469-A417-388C33CDD52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3" name="Line 2">
            <a:extLst>
              <a:ext uri="{FF2B5EF4-FFF2-40B4-BE49-F238E27FC236}">
                <a16:creationId xmlns:a16="http://schemas.microsoft.com/office/drawing/2014/main" id="{BC7C8F95-BF8E-4CC0-A012-34AAAF865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9" y="3028950"/>
            <a:ext cx="61293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E2E0C5A-FFD8-4C45-B031-C7454DED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771775"/>
            <a:ext cx="1300162" cy="24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088C90FF-1564-433C-99B7-207E76C27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2230439"/>
            <a:ext cx="116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 hours</a:t>
            </a: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22F89A19-2158-4196-8884-A5ABF38C6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1" y="3287714"/>
            <a:ext cx="125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200 miles</a:t>
            </a:r>
          </a:p>
        </p:txBody>
      </p:sp>
      <p:sp>
        <p:nvSpPr>
          <p:cNvPr id="25607" name="Text Box 6">
            <a:extLst>
              <a:ext uri="{FF2B5EF4-FFF2-40B4-BE49-F238E27FC236}">
                <a16:creationId xmlns:a16="http://schemas.microsoft.com/office/drawing/2014/main" id="{93D81F6C-98E6-48E8-B498-8CBFF0DAA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6" y="279558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A6117AD3-1E8D-4882-8E71-97E8236E2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339" y="2781300"/>
            <a:ext cx="363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5609" name="Line 8">
            <a:extLst>
              <a:ext uri="{FF2B5EF4-FFF2-40B4-BE49-F238E27FC236}">
                <a16:creationId xmlns:a16="http://schemas.microsoft.com/office/drawing/2014/main" id="{E92CECFA-FEBA-45D6-81AA-ABA89B3DD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2014538"/>
            <a:ext cx="0" cy="1643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0" name="Text Box 9">
            <a:extLst>
              <a:ext uri="{FF2B5EF4-FFF2-40B4-BE49-F238E27FC236}">
                <a16:creationId xmlns:a16="http://schemas.microsoft.com/office/drawing/2014/main" id="{B25F659B-8272-45A4-8B82-DA22391C9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6" y="4117975"/>
            <a:ext cx="87090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Walk 4 miles /hour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Bike 10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Car-1 50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Car-2 120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Car-3 600 miles /hour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1" name="Text Box 10">
            <a:extLst>
              <a:ext uri="{FF2B5EF4-FFF2-40B4-BE49-F238E27FC236}">
                <a16:creationId xmlns:a16="http://schemas.microsoft.com/office/drawing/2014/main" id="{70BD20B0-5F19-40EC-B03D-A33A01EB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6" y="3259139"/>
            <a:ext cx="132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must walk</a:t>
            </a:r>
          </a:p>
        </p:txBody>
      </p:sp>
      <p:sp>
        <p:nvSpPr>
          <p:cNvPr id="25612" name="Rectangle 11">
            <a:extLst>
              <a:ext uri="{FF2B5EF4-FFF2-40B4-BE49-F238E27FC236}">
                <a16:creationId xmlns:a16="http://schemas.microsoft.com/office/drawing/2014/main" id="{16FC43C6-AB2A-4662-9876-F0411AF36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150" y="115888"/>
            <a:ext cx="3810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1434-A8C9-088B-F489-740D69F3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262E5-89EB-4285-9573-E1F6305DF783}" type="datetime1">
              <a:rPr lang="en-IN" smtClean="0"/>
              <a:t>06-02-2023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1CEA53CD-164B-450F-BE51-5629E2C9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816DA-EA0D-4E13-A5E3-3FF60F08BA2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7" name="Line 2">
            <a:extLst>
              <a:ext uri="{FF2B5EF4-FFF2-40B4-BE49-F238E27FC236}">
                <a16:creationId xmlns:a16="http://schemas.microsoft.com/office/drawing/2014/main" id="{EB7E63C7-968E-4222-A42D-869DAADBB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9" y="3028950"/>
            <a:ext cx="61293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41346CE-AC61-4567-B410-09ACB670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771775"/>
            <a:ext cx="1300162" cy="24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A364B3EE-D620-4C43-BC5C-0868DC8FC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2230439"/>
            <a:ext cx="116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 hours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C466659D-B560-4621-B6B8-D3CDA002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1" y="3287714"/>
            <a:ext cx="125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200 miles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4A407467-586B-4DCA-9090-566C7795F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6" y="279558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86F4CBAF-EBE4-4C16-9A6F-3FC5BB29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339" y="2781300"/>
            <a:ext cx="363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id="{17153B4B-11B4-4E8C-978F-B256968E0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2014538"/>
            <a:ext cx="0" cy="1643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4" name="Text Box 9">
            <a:extLst>
              <a:ext uri="{FF2B5EF4-FFF2-40B4-BE49-F238E27FC236}">
                <a16:creationId xmlns:a16="http://schemas.microsoft.com/office/drawing/2014/main" id="{7FE7AAC4-0C74-4B43-BFE4-5FA261252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6" y="4117975"/>
            <a:ext cx="938785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Walk 4 miles /hour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50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70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Bike 10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20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40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1.8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Car-1 50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4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24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2.9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Car-2 120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1.67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21.67 hours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3.2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Car-3 600 miles /hour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0.33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20.33 hours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3.4</a:t>
            </a:r>
          </a:p>
        </p:txBody>
      </p:sp>
      <p:sp>
        <p:nvSpPr>
          <p:cNvPr id="26635" name="Text Box 10">
            <a:extLst>
              <a:ext uri="{FF2B5EF4-FFF2-40B4-BE49-F238E27FC236}">
                <a16:creationId xmlns:a16="http://schemas.microsoft.com/office/drawing/2014/main" id="{29B50FDE-2E00-43F2-A7CA-BAC664B3E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6" y="3259139"/>
            <a:ext cx="132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must walk</a:t>
            </a:r>
          </a:p>
        </p:txBody>
      </p:sp>
      <p:sp>
        <p:nvSpPr>
          <p:cNvPr id="26636" name="Rectangle 11">
            <a:extLst>
              <a:ext uri="{FF2B5EF4-FFF2-40B4-BE49-F238E27FC236}">
                <a16:creationId xmlns:a16="http://schemas.microsoft.com/office/drawing/2014/main" id="{21323B9D-CE02-4BAD-9024-BFA3E7FB8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5413" y="188913"/>
            <a:ext cx="3810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207CC-4161-B1BC-B3D4-A0C6CAD0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7435E-3844-4210-BEF4-D9D8E892B57C}" type="datetime1">
              <a:rPr lang="en-IN" smtClean="0"/>
              <a:t>06-02-2023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 to Parallel Processing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trends towards parallel processing can be seen from: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Application point of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Operating system point of view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C2F4-765F-4FF6-AF03-F71FEC626DE4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54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b="1" i="1" dirty="0"/>
              <a:t>Application point of view</a:t>
            </a:r>
          </a:p>
          <a:p>
            <a:pPr marL="0" indent="0">
              <a:buNone/>
            </a:pPr>
            <a:r>
              <a:rPr lang="en-US" sz="2000" dirty="0"/>
              <a:t>The computers are experiencing a trend of four ascending levels of sophistication:</a:t>
            </a:r>
          </a:p>
          <a:p>
            <a:pPr marL="0" indent="0">
              <a:buNone/>
            </a:pPr>
            <a:endParaRPr lang="en-US" sz="2000" dirty="0"/>
          </a:p>
          <a:p>
            <a:pPr marL="176213" indent="-176213"/>
            <a:r>
              <a:rPr lang="en-US" sz="2000" b="1" dirty="0">
                <a:solidFill>
                  <a:srgbClr val="002060"/>
                </a:solidFill>
              </a:rPr>
              <a:t>Data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Data objects include numbers, characters, images, audio, video,  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                                 multidimensional measures etc.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Information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Information item is a collection of data objects that are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                                               related by some syntactic structure or relation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Knowledge Processing </a:t>
            </a:r>
            <a:r>
              <a:rPr lang="en-US" sz="2000" dirty="0">
                <a:sym typeface="Wingdings" panose="05000000000000000000" pitchFamily="2" charset="2"/>
              </a:rPr>
              <a:t> Knowledge consists of information items plus some semantic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	          meanings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000" b="1" dirty="0">
                <a:solidFill>
                  <a:srgbClr val="002060"/>
                </a:solidFill>
              </a:rPr>
              <a:t>Intelligence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Intelligence is derived from a collection of knowledge items.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Data-space</a:t>
            </a:r>
            <a:endParaRPr lang="en-US" sz="20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982A5-D45C-4E2E-AB70-63D86E0B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A958-177B-4DA1-B2E0-C3CEFEC76CD6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BF8E9-640F-43CE-B720-E3FED484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4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70"/>
            <a:ext cx="109310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2. Operating system point of view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sz="2000" dirty="0"/>
              <a:t>The computer systems have improved chronologically in four phases:</a:t>
            </a:r>
          </a:p>
          <a:p>
            <a:r>
              <a:rPr lang="en-US" sz="2000" dirty="0"/>
              <a:t>Batch Processing</a:t>
            </a:r>
          </a:p>
          <a:p>
            <a:r>
              <a:rPr lang="en-US" sz="2000" dirty="0"/>
              <a:t>Multiprogramming</a:t>
            </a:r>
          </a:p>
          <a:p>
            <a:r>
              <a:rPr lang="en-US" sz="2000" dirty="0"/>
              <a:t>Time Sharing</a:t>
            </a:r>
          </a:p>
          <a:p>
            <a:r>
              <a:rPr lang="en-US" sz="2000" dirty="0"/>
              <a:t>Multiprocessing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D2F20C-40F1-44D6-AEA1-ADC07B1C32D0}"/>
              </a:ext>
            </a:extLst>
          </p:cNvPr>
          <p:cNvSpPr/>
          <p:nvPr/>
        </p:nvSpPr>
        <p:spPr>
          <a:xfrm>
            <a:off x="2810179" y="1556494"/>
            <a:ext cx="324465" cy="1688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F1931-82E8-4087-B3BC-4E71CE5625B7}"/>
              </a:ext>
            </a:extLst>
          </p:cNvPr>
          <p:cNvSpPr txBox="1"/>
          <p:nvPr/>
        </p:nvSpPr>
        <p:spPr>
          <a:xfrm>
            <a:off x="3134644" y="1946869"/>
            <a:ext cx="905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Parallel processing of information increases sharply by exploiting </a:t>
            </a:r>
            <a:r>
              <a:rPr lang="en-US" sz="2000" b="1" dirty="0">
                <a:solidFill>
                  <a:srgbClr val="002060"/>
                </a:solidFill>
              </a:rPr>
              <a:t>concurrent events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BDAD9-FA39-4FF8-B480-3D031577A7A4}"/>
              </a:ext>
            </a:extLst>
          </p:cNvPr>
          <p:cNvSpPr txBox="1"/>
          <p:nvPr/>
        </p:nvSpPr>
        <p:spPr>
          <a:xfrm>
            <a:off x="630493" y="3759086"/>
            <a:ext cx="838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Concurrency 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implies parallelism, simultaneity, and pipelining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DAFC0-D63A-4366-9DEE-41E1413EAA0B}"/>
              </a:ext>
            </a:extLst>
          </p:cNvPr>
          <p:cNvSpPr txBox="1"/>
          <p:nvPr/>
        </p:nvSpPr>
        <p:spPr>
          <a:xfrm>
            <a:off x="630493" y="4376453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Parallelism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Parallel events may occur in multiple resources during the </a:t>
            </a:r>
            <a:r>
              <a:rPr lang="en-US" sz="2000" b="1" i="1" dirty="0">
                <a:sym typeface="Wingdings" panose="05000000000000000000" pitchFamily="2" charset="2"/>
              </a:rPr>
              <a:t>same time interval</a:t>
            </a:r>
            <a:endParaRPr lang="en-IN" sz="20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0BE27-7BBC-4262-84E3-E08AE95371D2}"/>
              </a:ext>
            </a:extLst>
          </p:cNvPr>
          <p:cNvSpPr txBox="1"/>
          <p:nvPr/>
        </p:nvSpPr>
        <p:spPr>
          <a:xfrm>
            <a:off x="630493" y="4973371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Simultaneity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Simultaneous events may occur at the </a:t>
            </a:r>
            <a:r>
              <a:rPr lang="en-US" sz="2000" b="1" i="1" dirty="0">
                <a:sym typeface="Wingdings" panose="05000000000000000000" pitchFamily="2" charset="2"/>
              </a:rPr>
              <a:t>same time instant</a:t>
            </a:r>
            <a:endParaRPr lang="en-IN" sz="2000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EF6B3-5056-4040-8441-234392223C4B}"/>
              </a:ext>
            </a:extLst>
          </p:cNvPr>
          <p:cNvSpPr txBox="1"/>
          <p:nvPr/>
        </p:nvSpPr>
        <p:spPr>
          <a:xfrm>
            <a:off x="630492" y="5512014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Pipelining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 Pipelined events may occur in </a:t>
            </a:r>
            <a:r>
              <a:rPr lang="en-US" sz="2000" b="1" i="1" dirty="0">
                <a:sym typeface="Wingdings" panose="05000000000000000000" pitchFamily="2" charset="2"/>
              </a:rPr>
              <a:t>overlapped time spans</a:t>
            </a:r>
            <a:endParaRPr lang="en-IN" sz="2000" b="1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9CF61-B057-4CCC-BBAE-24447FC4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B26F-A2A9-46C8-ACDD-C378DB6BBFBC}" type="datetime1">
              <a:rPr lang="en-IN" smtClean="0"/>
              <a:t>06-02-2023</a:t>
            </a:fld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D377B10-2410-4B88-9226-59ABB00F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37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Degree (level) of parallel processing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200" b="1" dirty="0"/>
              <a:t>Job or Program level </a:t>
            </a:r>
            <a:r>
              <a:rPr lang="en-US" sz="2200" b="1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The highest level of parallel processing is conducted among multiple jobs or programs through multiprogramming, time sharing and multiprocessing 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Task or Procedure level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The next highest level of parallel processing is conducted among procedures or tasks (program segments)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Inter-instruction level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The third level exploit concurrency among multiple instructions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Intra-instruction level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The final last level exploit concurrency within each instruction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D2F20C-40F1-44D6-AEA1-ADC07B1C32D0}"/>
              </a:ext>
            </a:extLst>
          </p:cNvPr>
          <p:cNvSpPr/>
          <p:nvPr/>
        </p:nvSpPr>
        <p:spPr>
          <a:xfrm>
            <a:off x="4748057" y="1615755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26B2AC4-FE49-40A1-B095-448446A7E813}"/>
              </a:ext>
            </a:extLst>
          </p:cNvPr>
          <p:cNvSpPr/>
          <p:nvPr/>
        </p:nvSpPr>
        <p:spPr>
          <a:xfrm>
            <a:off x="4797525" y="2683424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2BCB60D-4F6D-484A-A878-DF4B8BDAC3B3}"/>
              </a:ext>
            </a:extLst>
          </p:cNvPr>
          <p:cNvSpPr/>
          <p:nvPr/>
        </p:nvSpPr>
        <p:spPr>
          <a:xfrm>
            <a:off x="4817500" y="3508934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EAF71-D9EC-44E0-AD9D-BD8AB226076E}"/>
              </a:ext>
            </a:extLst>
          </p:cNvPr>
          <p:cNvSpPr txBox="1"/>
          <p:nvPr/>
        </p:nvSpPr>
        <p:spPr>
          <a:xfrm>
            <a:off x="-206477" y="5067273"/>
            <a:ext cx="11828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The </a:t>
            </a:r>
            <a:r>
              <a:rPr lang="en-US" sz="2000" b="1" dirty="0">
                <a:solidFill>
                  <a:srgbClr val="002060"/>
                </a:solidFill>
              </a:rPr>
              <a:t>highest level </a:t>
            </a:r>
            <a:r>
              <a:rPr lang="en-US" sz="2000" b="1" dirty="0">
                <a:solidFill>
                  <a:srgbClr val="C00000"/>
                </a:solidFill>
              </a:rPr>
              <a:t>of parallelism is often conducted </a:t>
            </a:r>
            <a:r>
              <a:rPr lang="en-US" sz="2000" b="1" dirty="0">
                <a:solidFill>
                  <a:srgbClr val="002060"/>
                </a:solidFill>
              </a:rPr>
              <a:t>algorithmically</a:t>
            </a:r>
            <a:r>
              <a:rPr lang="en-US" sz="2000" b="1" dirty="0">
                <a:solidFill>
                  <a:srgbClr val="C00000"/>
                </a:solidFill>
              </a:rPr>
              <a:t> and the </a:t>
            </a:r>
            <a:r>
              <a:rPr lang="en-US" sz="2000" b="1" dirty="0">
                <a:solidFill>
                  <a:srgbClr val="002060"/>
                </a:solidFill>
              </a:rPr>
              <a:t>lowest</a:t>
            </a:r>
            <a:r>
              <a:rPr lang="en-US" sz="2000" b="1" dirty="0">
                <a:solidFill>
                  <a:srgbClr val="C00000"/>
                </a:solidFill>
              </a:rPr>
              <a:t> level is implemented by </a:t>
            </a:r>
            <a:r>
              <a:rPr lang="en-US" sz="2000" b="1" dirty="0">
                <a:solidFill>
                  <a:srgbClr val="002060"/>
                </a:solidFill>
              </a:rPr>
              <a:t>hardware means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834AE-E40E-422B-A18F-19BF9839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8341-22FE-4D79-94A5-ACBAEB8AA8BE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16C3-5402-4EA4-B4DD-5FD3B196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7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Parallelism in uniprocessor systems</a:t>
            </a:r>
          </a:p>
          <a:p>
            <a:pPr marL="0" indent="0">
              <a:buNone/>
            </a:pPr>
            <a:r>
              <a:rPr lang="en-US" sz="2000" dirty="0"/>
              <a:t>A typical uniprocessor computer consists of three major components: the </a:t>
            </a:r>
            <a:r>
              <a:rPr lang="en-US" sz="2000" i="1" dirty="0"/>
              <a:t>main memory, </a:t>
            </a:r>
            <a:r>
              <a:rPr lang="en-US" sz="2000" dirty="0"/>
              <a:t>the</a:t>
            </a:r>
            <a:r>
              <a:rPr lang="en-US" sz="2000" i="1" dirty="0"/>
              <a:t> central processing unit (CPU), </a:t>
            </a:r>
            <a:r>
              <a:rPr lang="en-US" sz="2000" dirty="0"/>
              <a:t>and the </a:t>
            </a:r>
            <a:r>
              <a:rPr lang="en-US" sz="2000" i="1" dirty="0"/>
              <a:t>input-output (I/O) subsystem.</a:t>
            </a:r>
          </a:p>
          <a:p>
            <a:pPr marL="0" indent="0">
              <a:buNone/>
            </a:pPr>
            <a:r>
              <a:rPr lang="en-US" sz="2400" b="1" i="1" dirty="0"/>
              <a:t>   Ex: </a:t>
            </a:r>
            <a:r>
              <a:rPr lang="en-US" sz="2000" b="1" dirty="0">
                <a:solidFill>
                  <a:srgbClr val="002060"/>
                </a:solidFill>
              </a:rPr>
              <a:t>Super minicomputer VAX-11/780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56BBD-D8C7-4DA8-AEA3-79957D2E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4556"/>
            <a:ext cx="7728153" cy="4929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8536C-15CC-405B-A8CD-81F2E5CAC273}"/>
              </a:ext>
            </a:extLst>
          </p:cNvPr>
          <p:cNvSpPr txBox="1"/>
          <p:nvPr/>
        </p:nvSpPr>
        <p:spPr>
          <a:xfrm>
            <a:off x="6725263" y="2274838"/>
            <a:ext cx="5466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 are sixteen 32-bit general purpose registers, one of which serves as </a:t>
            </a:r>
            <a:r>
              <a:rPr lang="en-US" i="1" dirty="0"/>
              <a:t>program counter </a:t>
            </a:r>
            <a:r>
              <a:rPr lang="en-US" dirty="0"/>
              <a:t>(PC)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Through SBI, all I/O devices communicate with each other, with the CPU, or with the memory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81B31-DD22-426A-B17A-49A1BD9F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276B-D3EB-4A2D-94E9-6115506594AF}" type="datetime1">
              <a:rPr lang="en-IN" smtClean="0"/>
              <a:t>06-02-2023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08D13-59BC-47E6-A85A-1F139AC7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1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6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Parallel processing mechanisms in uniprocessor computers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dirty="0"/>
              <a:t>Parallelism in uniprocessor systems can be achieved through following mechanisms:</a:t>
            </a:r>
          </a:p>
          <a:p>
            <a:pPr marL="0" indent="0">
              <a:buNone/>
            </a:pPr>
            <a:endParaRPr lang="en-US" sz="2000" dirty="0"/>
          </a:p>
          <a:p>
            <a:pPr lvl="0"/>
            <a:r>
              <a:rPr lang="en-US" sz="2000" b="1" dirty="0">
                <a:solidFill>
                  <a:srgbClr val="002060"/>
                </a:solidFill>
              </a:rPr>
              <a:t>Multiplicity of functional units</a:t>
            </a:r>
          </a:p>
          <a:p>
            <a:pPr lvl="0"/>
            <a:endParaRPr lang="en-IN" sz="2000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Parallelism and pipelining within the CPU</a:t>
            </a:r>
          </a:p>
          <a:p>
            <a:pPr lvl="0"/>
            <a:endParaRPr lang="en-IN" sz="2000" dirty="0"/>
          </a:p>
          <a:p>
            <a:pPr lvl="0"/>
            <a:r>
              <a:rPr lang="en-US" sz="2000" b="1" dirty="0">
                <a:solidFill>
                  <a:srgbClr val="002060"/>
                </a:solidFill>
              </a:rPr>
              <a:t>Overlapped CPU and I, O operations</a:t>
            </a:r>
          </a:p>
          <a:p>
            <a:pPr lvl="0"/>
            <a:endParaRPr lang="en-IN" sz="2000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Use of a  hierarchical  memory system</a:t>
            </a:r>
          </a:p>
          <a:p>
            <a:pPr lvl="0"/>
            <a:endParaRPr lang="en-IN" sz="2000" dirty="0"/>
          </a:p>
          <a:p>
            <a:pPr lvl="0"/>
            <a:r>
              <a:rPr lang="en-US" sz="2000" b="1" dirty="0">
                <a:solidFill>
                  <a:srgbClr val="002060"/>
                </a:solidFill>
              </a:rPr>
              <a:t>Balancing of subsystem bandwidths</a:t>
            </a:r>
          </a:p>
          <a:p>
            <a:pPr lvl="0"/>
            <a:endParaRPr lang="en-IN" sz="2000" b="1" dirty="0">
              <a:solidFill>
                <a:srgbClr val="C00000"/>
              </a:solidFill>
            </a:endParaRPr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Multiprogramming and time sharing</a:t>
            </a:r>
            <a:endParaRPr lang="en-IN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E01A2-096A-46E7-8031-E75D8E41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8630-F597-4C14-8DCA-628FD8AE1388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FF638-812E-45B6-A459-27F27002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7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Parallel Computer Structures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909"/>
            <a:ext cx="111079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Parallel computers </a:t>
            </a:r>
            <a:r>
              <a:rPr lang="en-US" sz="2400" dirty="0"/>
              <a:t>are those systems that emphasize parallel processing. Parallel computers are divided into three architectural configurations:</a:t>
            </a:r>
          </a:p>
          <a:p>
            <a:pPr marL="0" indent="0">
              <a:buNone/>
            </a:pPr>
            <a:endParaRPr lang="en-IN" sz="2400" dirty="0"/>
          </a:p>
          <a:p>
            <a:pPr marL="0" lv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1. Pipeline computers </a:t>
            </a:r>
            <a:r>
              <a:rPr lang="en-US" sz="2000" dirty="0">
                <a:sym typeface="Wingdings" panose="05000000000000000000" pitchFamily="2" charset="2"/>
              </a:rPr>
              <a:t> Perform overlapped computations to exploit </a:t>
            </a:r>
            <a:r>
              <a:rPr lang="en-US" sz="2000" i="1" dirty="0">
                <a:sym typeface="Wingdings" panose="05000000000000000000" pitchFamily="2" charset="2"/>
              </a:rPr>
              <a:t>temporal parallelism</a:t>
            </a:r>
            <a:endParaRPr lang="en-US" sz="2000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IN" sz="2000" dirty="0"/>
          </a:p>
          <a:p>
            <a:pPr marL="0" lvl="0" indent="0">
              <a:buNone/>
            </a:pPr>
            <a:r>
              <a:rPr lang="en-IN" sz="2000" b="1" dirty="0">
                <a:solidFill>
                  <a:srgbClr val="002060"/>
                </a:solidFill>
              </a:rPr>
              <a:t>2. </a:t>
            </a:r>
            <a:r>
              <a:rPr lang="en-US" sz="2000" b="1" dirty="0">
                <a:solidFill>
                  <a:srgbClr val="002060"/>
                </a:solidFill>
              </a:rPr>
              <a:t>Array processors </a:t>
            </a:r>
            <a:r>
              <a:rPr lang="en-US" sz="2000" dirty="0">
                <a:sym typeface="Wingdings" panose="05000000000000000000" pitchFamily="2" charset="2"/>
              </a:rPr>
              <a:t> Use multiple synchronized arithmetic logic units to achieve </a:t>
            </a:r>
            <a:r>
              <a:rPr lang="en-US" sz="2000" i="1" dirty="0">
                <a:sym typeface="Wingdings" panose="05000000000000000000" pitchFamily="2" charset="2"/>
              </a:rPr>
              <a:t>spatial parallelism</a:t>
            </a:r>
            <a:endParaRPr lang="en-US" sz="2000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IN" sz="2000" dirty="0"/>
          </a:p>
          <a:p>
            <a:pPr marL="3141663" lvl="0" indent="-3141663">
              <a:buNone/>
            </a:pPr>
            <a:r>
              <a:rPr lang="en-IN" sz="2000" b="1" dirty="0">
                <a:solidFill>
                  <a:srgbClr val="002060"/>
                </a:solidFill>
              </a:rPr>
              <a:t>3. </a:t>
            </a:r>
            <a:r>
              <a:rPr lang="en-US" sz="2000" b="1" dirty="0">
                <a:solidFill>
                  <a:srgbClr val="002060"/>
                </a:solidFill>
              </a:rPr>
              <a:t>Multiprocessor systems </a:t>
            </a:r>
            <a:r>
              <a:rPr lang="en-US" sz="2000" dirty="0">
                <a:sym typeface="Wingdings" panose="05000000000000000000" pitchFamily="2" charset="2"/>
              </a:rPr>
              <a:t> Use a set of interactive processors with shared resources(memory, etc.) to achieve </a:t>
            </a:r>
            <a:r>
              <a:rPr lang="en-US" sz="2000" i="1" dirty="0">
                <a:sym typeface="Wingdings" panose="05000000000000000000" pitchFamily="2" charset="2"/>
              </a:rPr>
              <a:t>asynchronous parallelism</a:t>
            </a:r>
            <a:endParaRPr lang="en-IN" i="1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A21F-0D87-48E0-B87E-93234332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F770-A861-4887-9845-44F112BAEE9A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B32D-1724-492E-8960-7AA3B092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0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Topics covered: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Generation of Computer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Parallel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 Computer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Architectural Classification Schemes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GPU as Parallel Computers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Architecture of a Modern GPU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Need for Parallelism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 Programming Languages and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sz="2400" b="1" u="sng" dirty="0">
                <a:highlight>
                  <a:srgbClr val="FFFF00"/>
                </a:highlight>
              </a:rPr>
              <a:t>Please click on the links in following slides to display the relevant figures and web pages</a:t>
            </a:r>
            <a:endParaRPr lang="en-IN" sz="2400" b="1" u="sng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0E3B-1036-4D9E-A69E-58C78022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B58A-3261-49C6-93E2-3797DA4F1CC1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74D20-A9D1-4FDC-BDDB-80CC6611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16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6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Temporal parallelism</a:t>
            </a:r>
          </a:p>
          <a:p>
            <a:pPr marL="0" indent="0">
              <a:buNone/>
            </a:pPr>
            <a:endParaRPr lang="en-US" b="1" dirty="0">
              <a:latin typeface="Bahnschrift" panose="020B0502040204020203" pitchFamily="34" charset="0"/>
            </a:endParaRPr>
          </a:p>
          <a:p>
            <a:r>
              <a:rPr lang="en-US" sz="2000" i="1" dirty="0"/>
              <a:t>Temporal parallelism </a:t>
            </a:r>
            <a:r>
              <a:rPr lang="en-US" sz="2000" dirty="0"/>
              <a:t>or</a:t>
            </a:r>
            <a:r>
              <a:rPr lang="en-US" sz="2000" i="1" dirty="0"/>
              <a:t> pipelining </a:t>
            </a:r>
            <a:r>
              <a:rPr lang="en-US" sz="2000" dirty="0"/>
              <a:t>refers to the execution of a task as a </a:t>
            </a:r>
            <a:r>
              <a:rPr lang="en-US" sz="2000" b="1" i="1" dirty="0">
                <a:solidFill>
                  <a:srgbClr val="002060"/>
                </a:solidFill>
              </a:rPr>
              <a:t>'cascade'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of sub-tasks</a:t>
            </a:r>
          </a:p>
          <a:p>
            <a:endParaRPr lang="en-US" sz="2000" dirty="0"/>
          </a:p>
          <a:p>
            <a:r>
              <a:rPr lang="en-US" sz="2000" dirty="0"/>
              <a:t>There exists one functional unit to carry out each sub-task</a:t>
            </a:r>
          </a:p>
          <a:p>
            <a:endParaRPr lang="en-US" sz="2000" dirty="0"/>
          </a:p>
          <a:p>
            <a:r>
              <a:rPr lang="en-US" sz="2000" dirty="0"/>
              <a:t>All these successive units can work at the same time, in an overlapped fashion</a:t>
            </a:r>
          </a:p>
          <a:p>
            <a:endParaRPr lang="en-US" sz="2000" dirty="0"/>
          </a:p>
          <a:p>
            <a:pPr algn="just"/>
            <a:r>
              <a:rPr lang="en-US" sz="2000" dirty="0"/>
              <a:t>As data are processed by a given unit </a:t>
            </a:r>
            <a:r>
              <a:rPr lang="en-US" sz="2000" b="1" dirty="0"/>
              <a:t>U</a:t>
            </a:r>
            <a:r>
              <a:rPr lang="en-US" sz="2000" b="1" baseline="-20000" dirty="0"/>
              <a:t>i</a:t>
            </a:r>
            <a:r>
              <a:rPr lang="en-US" sz="2000" dirty="0"/>
              <a:t> , they are sent to the next unit </a:t>
            </a:r>
            <a:r>
              <a:rPr lang="en-US" sz="2000" b="1" dirty="0"/>
              <a:t>U</a:t>
            </a:r>
            <a:r>
              <a:rPr lang="en-US" sz="2000" b="1" baseline="-20000" dirty="0"/>
              <a:t>i+1</a:t>
            </a:r>
            <a:r>
              <a:rPr lang="en-US" sz="2000" baseline="-20000" dirty="0"/>
              <a:t> </a:t>
            </a:r>
            <a:r>
              <a:rPr lang="en-US" sz="2000" dirty="0"/>
              <a:t>and the unit </a:t>
            </a:r>
            <a:r>
              <a:rPr lang="en-US" sz="2000" b="1" dirty="0"/>
              <a:t>U</a:t>
            </a:r>
            <a:r>
              <a:rPr lang="en-US" sz="2000" b="1" baseline="-20000" dirty="0"/>
              <a:t>i</a:t>
            </a:r>
            <a:r>
              <a:rPr lang="en-US" sz="2000" dirty="0"/>
              <a:t> restarts its processing on new data, analogously to the flow of work in a car production line. Each functional unit can be seen as a "specialized" processor in the sense that it always execute the same sub-task</a:t>
            </a:r>
          </a:p>
          <a:p>
            <a:pPr algn="just"/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77F396-2AAE-4C3A-B4F3-DF534472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49527" y="2243142"/>
            <a:ext cx="2289175" cy="6659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A21F0A-AA1F-4059-8707-193829E85DAA}"/>
              </a:ext>
            </a:extLst>
          </p:cNvPr>
          <p:cNvSpPr txBox="1"/>
          <p:nvPr/>
        </p:nvSpPr>
        <p:spPr>
          <a:xfrm>
            <a:off x="2590023" y="5476567"/>
            <a:ext cx="39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i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8DE16-F05A-4B20-8B85-5E3F25BEE004}"/>
              </a:ext>
            </a:extLst>
          </p:cNvPr>
          <p:cNvSpPr txBox="1"/>
          <p:nvPr/>
        </p:nvSpPr>
        <p:spPr>
          <a:xfrm>
            <a:off x="3944255" y="5476567"/>
            <a:ext cx="57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i+1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5BBD2-A9B4-43A7-808B-7C0BCBE5D2D4}"/>
              </a:ext>
            </a:extLst>
          </p:cNvPr>
          <p:cNvSpPr txBox="1"/>
          <p:nvPr/>
        </p:nvSpPr>
        <p:spPr>
          <a:xfrm>
            <a:off x="6578703" y="5476567"/>
            <a:ext cx="57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n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30FCC-E8CE-44C8-A92E-37BAEBF3FC7B}"/>
              </a:ext>
            </a:extLst>
          </p:cNvPr>
          <p:cNvSpPr txBox="1"/>
          <p:nvPr/>
        </p:nvSpPr>
        <p:spPr>
          <a:xfrm>
            <a:off x="3681260" y="6346948"/>
            <a:ext cx="34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 = X</a:t>
            </a:r>
            <a:r>
              <a:rPr lang="en-US" sz="2400" b="1" baseline="-20000" dirty="0">
                <a:solidFill>
                  <a:srgbClr val="7030A0"/>
                </a:solidFill>
              </a:rPr>
              <a:t>i+1, </a:t>
            </a:r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i+2</a:t>
            </a:r>
            <a:r>
              <a:rPr lang="en-US" sz="2400" b="1" dirty="0">
                <a:solidFill>
                  <a:srgbClr val="7030A0"/>
                </a:solidFill>
              </a:rPr>
              <a:t>, …. </a:t>
            </a:r>
            <a:r>
              <a:rPr lang="en-US" sz="2400" b="1" dirty="0" err="1">
                <a:solidFill>
                  <a:srgbClr val="7030A0"/>
                </a:solidFill>
              </a:rPr>
              <a:t>X</a:t>
            </a:r>
            <a:r>
              <a:rPr lang="en-US" sz="2400" b="1" baseline="-20000" dirty="0" err="1">
                <a:solidFill>
                  <a:srgbClr val="7030A0"/>
                </a:solidFill>
              </a:rPr>
              <a:t>n</a:t>
            </a:r>
            <a:endParaRPr lang="en-IN" sz="2400" b="1" baseline="-20000" dirty="0">
              <a:solidFill>
                <a:srgbClr val="7030A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2E6204-DFB3-4E4E-9C1B-1CA82E41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C621-A076-46ED-AAB1-324329B6CBEF}" type="datetime1">
              <a:rPr lang="en-IN" smtClean="0"/>
              <a:t>06-02-2023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6B6F15E-0E8C-4A7E-A9AA-69593A65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8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6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Spatial parallelism</a:t>
            </a:r>
          </a:p>
          <a:p>
            <a:pPr marL="0" indent="0">
              <a:buNone/>
            </a:pPr>
            <a:endParaRPr lang="en-US" b="1" dirty="0">
              <a:latin typeface="Bahnschrift" panose="020B0502040204020203" pitchFamily="34" charset="0"/>
            </a:endParaRPr>
          </a:p>
          <a:p>
            <a:r>
              <a:rPr lang="en-US" sz="2000" i="1" dirty="0"/>
              <a:t>Spatial parallelism </a:t>
            </a:r>
            <a:r>
              <a:rPr lang="en-US" sz="2000" dirty="0"/>
              <a:t>refers to the </a:t>
            </a:r>
            <a:r>
              <a:rPr lang="en-US" sz="2000" b="1" i="1" dirty="0">
                <a:solidFill>
                  <a:srgbClr val="002060"/>
                </a:solidFill>
              </a:rPr>
              <a:t>simultaneous execution </a:t>
            </a:r>
            <a:r>
              <a:rPr lang="en-US" sz="2000" dirty="0"/>
              <a:t>of tasks by </a:t>
            </a:r>
            <a:r>
              <a:rPr lang="en-US" sz="2000" b="1" i="1" dirty="0">
                <a:solidFill>
                  <a:srgbClr val="002060"/>
                </a:solidFill>
              </a:rPr>
              <a:t>several processing units</a:t>
            </a:r>
          </a:p>
          <a:p>
            <a:endParaRPr lang="en-US" sz="2000" dirty="0"/>
          </a:p>
          <a:p>
            <a:r>
              <a:rPr lang="en-US" sz="2000" dirty="0"/>
              <a:t> At a given instant, these units can be executing the </a:t>
            </a:r>
            <a:r>
              <a:rPr lang="en-US" sz="2000" i="1" dirty="0"/>
              <a:t>same task</a:t>
            </a:r>
            <a:r>
              <a:rPr lang="en-US" sz="2000" dirty="0"/>
              <a:t> (or instruction) or </a:t>
            </a:r>
            <a:r>
              <a:rPr lang="en-US" sz="2000" i="1" dirty="0"/>
              <a:t>different tasks</a:t>
            </a:r>
            <a:r>
              <a:rPr lang="en-US" sz="2000" dirty="0"/>
              <a:t>. The former case is called </a:t>
            </a:r>
            <a:r>
              <a:rPr lang="en-US" sz="2000" b="1" i="1" dirty="0">
                <a:solidFill>
                  <a:srgbClr val="002060"/>
                </a:solidFill>
              </a:rPr>
              <a:t>SIMD </a:t>
            </a:r>
            <a:r>
              <a:rPr lang="en-US" sz="2000" b="1" i="1" dirty="0">
                <a:solidFill>
                  <a:srgbClr val="FF0000"/>
                </a:solidFill>
              </a:rPr>
              <a:t>(Single Instruction stream, Multiple Data stream)</a:t>
            </a:r>
            <a:r>
              <a:rPr lang="en-US" sz="2000" dirty="0"/>
              <a:t>, whereas </a:t>
            </a:r>
            <a:r>
              <a:rPr lang="en-US" sz="2000"/>
              <a:t>the later </a:t>
            </a:r>
            <a:r>
              <a:rPr lang="en-US" sz="2000" dirty="0"/>
              <a:t>is called </a:t>
            </a:r>
            <a:r>
              <a:rPr lang="en-US" sz="2000" b="1" i="1" dirty="0">
                <a:solidFill>
                  <a:srgbClr val="002060"/>
                </a:solidFill>
              </a:rPr>
              <a:t>MIMD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(Multiple Instruction stream, Multiple Data stream)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B457A-F46E-4CA2-ABDF-4CD44566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55679" y="671818"/>
            <a:ext cx="3125121" cy="7978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D7BD7-9F7A-4500-8F47-78833CEFAE5C}"/>
              </a:ext>
            </a:extLst>
          </p:cNvPr>
          <p:cNvSpPr txBox="1"/>
          <p:nvPr/>
        </p:nvSpPr>
        <p:spPr>
          <a:xfrm>
            <a:off x="3346346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1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A83F2-BA5B-4D9A-9D4B-CE3860DF01FA}"/>
              </a:ext>
            </a:extLst>
          </p:cNvPr>
          <p:cNvSpPr txBox="1"/>
          <p:nvPr/>
        </p:nvSpPr>
        <p:spPr>
          <a:xfrm>
            <a:off x="5386848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2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B3BDF-9DF6-4AC6-B808-63C98561FC10}"/>
              </a:ext>
            </a:extLst>
          </p:cNvPr>
          <p:cNvSpPr txBox="1"/>
          <p:nvPr/>
        </p:nvSpPr>
        <p:spPr>
          <a:xfrm>
            <a:off x="8734423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n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0DE3-37B4-4451-AEE8-1A378D02BF85}"/>
              </a:ext>
            </a:extLst>
          </p:cNvPr>
          <p:cNvSpPr txBox="1"/>
          <p:nvPr/>
        </p:nvSpPr>
        <p:spPr>
          <a:xfrm>
            <a:off x="8218231" y="6062265"/>
            <a:ext cx="34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 = X</a:t>
            </a:r>
            <a:r>
              <a:rPr lang="en-US" sz="2400" b="1" baseline="-20000" dirty="0">
                <a:solidFill>
                  <a:srgbClr val="7030A0"/>
                </a:solidFill>
              </a:rPr>
              <a:t>i+1, </a:t>
            </a:r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i+2</a:t>
            </a:r>
            <a:r>
              <a:rPr lang="en-US" sz="2400" b="1" dirty="0">
                <a:solidFill>
                  <a:srgbClr val="7030A0"/>
                </a:solidFill>
              </a:rPr>
              <a:t>, …. </a:t>
            </a:r>
            <a:r>
              <a:rPr lang="en-US" sz="2400" b="1" dirty="0" err="1">
                <a:solidFill>
                  <a:srgbClr val="7030A0"/>
                </a:solidFill>
              </a:rPr>
              <a:t>X</a:t>
            </a:r>
            <a:r>
              <a:rPr lang="en-US" sz="2400" b="1" baseline="-20000" dirty="0" err="1">
                <a:solidFill>
                  <a:srgbClr val="7030A0"/>
                </a:solidFill>
              </a:rPr>
              <a:t>n</a:t>
            </a:r>
            <a:endParaRPr lang="en-IN" sz="2400" b="1" baseline="-20000" dirty="0">
              <a:solidFill>
                <a:srgbClr val="7030A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EFFE5-DECA-4E82-9FBA-D64D1CC3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72FA-84B6-4C57-858A-A540C3CCE7F9}" type="datetime1">
              <a:rPr lang="en-IN" smtClean="0"/>
              <a:t>06-02-2023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73BD7C-F0B3-4675-8C09-EFF9B97C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79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b="1" i="1" dirty="0"/>
              <a:t>Pipeline computers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sz="2000" dirty="0"/>
              <a:t>Normally, the process of executing an instruction in a digital computer involves four major steps: </a:t>
            </a:r>
          </a:p>
          <a:p>
            <a:pPr marL="0" indent="0">
              <a:buNone/>
            </a:pPr>
            <a:r>
              <a:rPr lang="en-US" sz="2000" i="1" dirty="0"/>
              <a:t>   1. </a:t>
            </a:r>
            <a:r>
              <a:rPr lang="en-US" sz="2000" b="1" dirty="0">
                <a:solidFill>
                  <a:srgbClr val="002060"/>
                </a:solidFill>
              </a:rPr>
              <a:t>Instruction Fetch </a:t>
            </a:r>
            <a:r>
              <a:rPr lang="en-US" sz="2000" b="1" dirty="0">
                <a:solidFill>
                  <a:srgbClr val="C00000"/>
                </a:solidFill>
              </a:rPr>
              <a:t>(IF)</a:t>
            </a:r>
            <a:r>
              <a:rPr lang="en-US" sz="2000" dirty="0">
                <a:sym typeface="Wingdings" panose="05000000000000000000" pitchFamily="2" charset="2"/>
              </a:rPr>
              <a:t> fetching instruction </a:t>
            </a:r>
            <a:r>
              <a:rPr lang="en-US" sz="2000" dirty="0"/>
              <a:t>from the main memory</a:t>
            </a:r>
          </a:p>
          <a:p>
            <a:pPr marL="0" indent="0">
              <a:buNone/>
            </a:pPr>
            <a:r>
              <a:rPr lang="en-US" sz="2000" dirty="0"/>
              <a:t>   2. </a:t>
            </a:r>
            <a:r>
              <a:rPr lang="en-US" sz="2000" b="1" dirty="0">
                <a:solidFill>
                  <a:srgbClr val="002060"/>
                </a:solidFill>
              </a:rPr>
              <a:t>Instruction Decoding </a:t>
            </a:r>
            <a:r>
              <a:rPr lang="en-US" sz="2000" b="1" dirty="0">
                <a:solidFill>
                  <a:srgbClr val="C00000"/>
                </a:solidFill>
              </a:rPr>
              <a:t>(ID)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identifying the operation to be performed</a:t>
            </a:r>
          </a:p>
          <a:p>
            <a:pPr marL="0" indent="0">
              <a:buNone/>
            </a:pPr>
            <a:r>
              <a:rPr lang="en-US" sz="2000" dirty="0"/>
              <a:t>   3. </a:t>
            </a:r>
            <a:r>
              <a:rPr lang="en-US" sz="2000" b="1" dirty="0">
                <a:solidFill>
                  <a:srgbClr val="002060"/>
                </a:solidFill>
              </a:rPr>
              <a:t>Operand Fetch </a:t>
            </a:r>
            <a:r>
              <a:rPr lang="en-US" sz="2000" b="1" dirty="0">
                <a:solidFill>
                  <a:srgbClr val="C00000"/>
                </a:solidFill>
              </a:rPr>
              <a:t>(OF)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 fetching the operands is needed in the execution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4</a:t>
            </a:r>
            <a:r>
              <a:rPr lang="en-US" sz="2000" b="1" dirty="0">
                <a:solidFill>
                  <a:srgbClr val="002060"/>
                </a:solidFill>
              </a:rPr>
              <a:t>. Execution </a:t>
            </a:r>
            <a:r>
              <a:rPr lang="en-US" sz="2000" b="1" dirty="0">
                <a:solidFill>
                  <a:srgbClr val="C00000"/>
                </a:solidFill>
              </a:rPr>
              <a:t>(EX)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Execution of the decoded arithmetic-logic operation</a:t>
            </a:r>
          </a:p>
          <a:p>
            <a:pPr marL="0" indent="0">
              <a:buNone/>
            </a:pPr>
            <a:endParaRPr lang="en-US" sz="2000" dirty="0"/>
          </a:p>
          <a:p>
            <a:pPr algn="just"/>
            <a:r>
              <a:rPr lang="en-US" sz="2000" dirty="0"/>
              <a:t>In a nonpipelined computer, </a:t>
            </a:r>
            <a:r>
              <a:rPr lang="en-US" sz="2000" i="1" dirty="0"/>
              <a:t>these four steps must be completed before the next instruction can be issued</a:t>
            </a:r>
          </a:p>
          <a:p>
            <a:pPr algn="just"/>
            <a:endParaRPr lang="en-US" sz="2000" i="1" dirty="0"/>
          </a:p>
          <a:p>
            <a:pPr algn="just"/>
            <a:r>
              <a:rPr lang="en-US" sz="2000" dirty="0"/>
              <a:t>ln a pipelined computer, </a:t>
            </a:r>
            <a:r>
              <a:rPr lang="en-US" sz="2000" i="1" dirty="0"/>
              <a:t>successive instructions are executed in an overlapped fashion</a:t>
            </a:r>
            <a:r>
              <a:rPr lang="en-US" sz="2000" dirty="0"/>
              <a:t>. The Four pipeline stages, </a:t>
            </a:r>
            <a:r>
              <a:rPr lang="en-US" sz="2000" dirty="0" err="1"/>
              <a:t>lF</a:t>
            </a:r>
            <a:r>
              <a:rPr lang="en-US" sz="2000" dirty="0"/>
              <a:t>, ID, OF, and EX, are arranged into a linear cascade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two </a:t>
            </a:r>
            <a:r>
              <a:rPr lang="en-US" sz="2000" i="1" dirty="0"/>
              <a:t>space-time diagrams </a:t>
            </a:r>
            <a:r>
              <a:rPr lang="en-US" sz="2000" dirty="0"/>
              <a:t>in the next slide show the difference between overlapped instruction execution </a:t>
            </a:r>
            <a:r>
              <a:rPr lang="en-US" sz="2000" i="1" dirty="0"/>
              <a:t>(pipelining) </a:t>
            </a:r>
            <a:r>
              <a:rPr lang="en-US" sz="2000" dirty="0"/>
              <a:t>and sequentially nonoverlapped execution </a:t>
            </a:r>
            <a:r>
              <a:rPr lang="en-US" sz="2000" i="1" dirty="0"/>
              <a:t>(non-pipelining)</a:t>
            </a:r>
            <a:endParaRPr lang="en-IN" sz="20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E65AA-9378-4294-B3E0-3EE21BC7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9C42-F5C3-4D36-8149-591E194F3176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D43EA-21AC-46B1-A6F7-33AC238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34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01" y="132736"/>
            <a:ext cx="11345197" cy="6500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Pipeline computers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CD6D7C-986D-4A67-9D75-85EF87627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658453"/>
            <a:ext cx="9350479" cy="6066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E68255-CAB9-40AB-9A26-51E8935A0171}"/>
              </a:ext>
            </a:extLst>
          </p:cNvPr>
          <p:cNvSpPr txBox="1"/>
          <p:nvPr/>
        </p:nvSpPr>
        <p:spPr>
          <a:xfrm>
            <a:off x="7315200" y="225169"/>
            <a:ext cx="487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 pipeline cycle can be set equal to the delay of the </a:t>
            </a:r>
            <a:r>
              <a:rPr lang="en-US" i="1" dirty="0"/>
              <a:t>slowest stage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flow of data (input operands, intermediate results, and output results) from stage to stage is triggered by a </a:t>
            </a:r>
            <a:r>
              <a:rPr lang="en-US" i="1" dirty="0"/>
              <a:t>common clock </a:t>
            </a:r>
            <a:r>
              <a:rPr lang="en-US" dirty="0"/>
              <a:t>of the pipeline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operation of all stages is </a:t>
            </a:r>
            <a:r>
              <a:rPr lang="en-US" i="1" dirty="0"/>
              <a:t>synchronized</a:t>
            </a:r>
            <a:r>
              <a:rPr lang="en-US" dirty="0"/>
              <a:t> under a common clock control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i="1" dirty="0"/>
              <a:t>Interface latches </a:t>
            </a:r>
            <a:r>
              <a:rPr lang="en-US" dirty="0"/>
              <a:t>are used between adjacent segments to hold the intermediate results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instruction cycle has been effectively </a:t>
            </a:r>
            <a:r>
              <a:rPr lang="en-US" i="1" dirty="0"/>
              <a:t>reduced to one-fourth </a:t>
            </a:r>
            <a:r>
              <a:rPr lang="en-US" dirty="0"/>
              <a:t>of the original cycle time by such overlapped execution.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C8E3D-FC04-4C9F-B54E-E1900662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3931-0D5A-4166-9821-38D84B674706}" type="datetime1">
              <a:rPr lang="en-IN" smtClean="0"/>
              <a:t>06-02-2023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9931A-613D-43FE-B77C-DE35E382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5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Pipeline computers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sz="2000" dirty="0"/>
              <a:t>Normally, the process of executing an instruction in a digital computer involves four major steps: </a:t>
            </a:r>
          </a:p>
          <a:p>
            <a:pPr marL="0" indent="0">
              <a:buNone/>
            </a:pPr>
            <a:r>
              <a:rPr lang="en-US" sz="2000" i="1" dirty="0"/>
              <a:t>   1. </a:t>
            </a:r>
            <a:r>
              <a:rPr lang="en-US" sz="2000" b="1" dirty="0">
                <a:solidFill>
                  <a:srgbClr val="002060"/>
                </a:solidFill>
              </a:rPr>
              <a:t>Instruction Fetch </a:t>
            </a:r>
            <a:r>
              <a:rPr lang="en-US" sz="2000" b="1" dirty="0">
                <a:solidFill>
                  <a:srgbClr val="C00000"/>
                </a:solidFill>
              </a:rPr>
              <a:t>(IF)</a:t>
            </a:r>
            <a:r>
              <a:rPr lang="en-US" sz="2000" dirty="0">
                <a:sym typeface="Wingdings" panose="05000000000000000000" pitchFamily="2" charset="2"/>
              </a:rPr>
              <a:t> fetching instruction </a:t>
            </a:r>
            <a:r>
              <a:rPr lang="en-US" sz="2000" dirty="0"/>
              <a:t>from the main memory</a:t>
            </a:r>
          </a:p>
          <a:p>
            <a:pPr marL="0" indent="0">
              <a:buNone/>
            </a:pPr>
            <a:r>
              <a:rPr lang="en-US" sz="2000" dirty="0"/>
              <a:t>   2. </a:t>
            </a:r>
            <a:r>
              <a:rPr lang="en-US" sz="2000" b="1" dirty="0">
                <a:solidFill>
                  <a:srgbClr val="002060"/>
                </a:solidFill>
              </a:rPr>
              <a:t>Instruction Decoding </a:t>
            </a:r>
            <a:r>
              <a:rPr lang="en-US" sz="2000" b="1" dirty="0">
                <a:solidFill>
                  <a:srgbClr val="C00000"/>
                </a:solidFill>
              </a:rPr>
              <a:t>(ID)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identifying the operation to be performed</a:t>
            </a:r>
          </a:p>
          <a:p>
            <a:pPr marL="0" indent="0">
              <a:buNone/>
            </a:pPr>
            <a:r>
              <a:rPr lang="en-US" sz="2000" dirty="0"/>
              <a:t>   3. </a:t>
            </a:r>
            <a:r>
              <a:rPr lang="en-US" sz="2000" b="1" dirty="0">
                <a:solidFill>
                  <a:srgbClr val="002060"/>
                </a:solidFill>
              </a:rPr>
              <a:t>Operand Fetch </a:t>
            </a:r>
            <a:r>
              <a:rPr lang="en-US" sz="2000" b="1" dirty="0">
                <a:solidFill>
                  <a:srgbClr val="C00000"/>
                </a:solidFill>
              </a:rPr>
              <a:t>(OF)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 fetching the operands is needed in the execution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4</a:t>
            </a:r>
            <a:r>
              <a:rPr lang="en-US" sz="2000" b="1" dirty="0">
                <a:solidFill>
                  <a:srgbClr val="002060"/>
                </a:solidFill>
              </a:rPr>
              <a:t>. Execution </a:t>
            </a:r>
            <a:r>
              <a:rPr lang="en-US" sz="2000" b="1" dirty="0">
                <a:solidFill>
                  <a:srgbClr val="C00000"/>
                </a:solidFill>
              </a:rPr>
              <a:t>(EX)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Execution of the decoded arithmetic-logic operation</a:t>
            </a:r>
          </a:p>
          <a:p>
            <a:pPr marL="0" indent="0">
              <a:buNone/>
            </a:pPr>
            <a:endParaRPr lang="en-US" sz="2000" dirty="0"/>
          </a:p>
          <a:p>
            <a:pPr algn="just"/>
            <a:r>
              <a:rPr lang="en-US" sz="2000" dirty="0"/>
              <a:t>In a nonpipelined computer, </a:t>
            </a:r>
            <a:r>
              <a:rPr lang="en-US" sz="2000" i="1" dirty="0"/>
              <a:t>these four steps must be completed before the next instruction can be issued</a:t>
            </a:r>
          </a:p>
          <a:p>
            <a:pPr algn="just"/>
            <a:endParaRPr lang="en-US" sz="2000" i="1" dirty="0"/>
          </a:p>
          <a:p>
            <a:pPr algn="just"/>
            <a:r>
              <a:rPr lang="en-US" sz="2000" dirty="0"/>
              <a:t>ln a pipelined computer, </a:t>
            </a:r>
            <a:r>
              <a:rPr lang="en-US" sz="2000" i="1" dirty="0"/>
              <a:t>successive instructions are executed in an overlapped fashion</a:t>
            </a:r>
            <a:r>
              <a:rPr lang="en-US" sz="2000" dirty="0"/>
              <a:t>. The Four pipeline stages, </a:t>
            </a:r>
            <a:r>
              <a:rPr lang="en-US" sz="2000" dirty="0" err="1"/>
              <a:t>lF</a:t>
            </a:r>
            <a:r>
              <a:rPr lang="en-US" sz="2000" dirty="0"/>
              <a:t>, ID, OF, and EX, are arranged into a linear cascade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two </a:t>
            </a:r>
            <a:r>
              <a:rPr lang="en-US" sz="2000" i="1" dirty="0"/>
              <a:t>space-time diagrams </a:t>
            </a:r>
            <a:r>
              <a:rPr lang="en-US" sz="2000" dirty="0"/>
              <a:t>in the next slide show the difference between overlapped instruction execution </a:t>
            </a:r>
            <a:r>
              <a:rPr lang="en-US" sz="2000" i="1" dirty="0"/>
              <a:t>(pipelining) </a:t>
            </a:r>
            <a:r>
              <a:rPr lang="en-US" sz="2000" dirty="0"/>
              <a:t>and sequentially nonoverlapped execution </a:t>
            </a:r>
            <a:r>
              <a:rPr lang="en-US" sz="2000" i="1" dirty="0"/>
              <a:t>(non-pipelining)</a:t>
            </a:r>
            <a:endParaRPr lang="en-IN" sz="20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FE26C-C06A-430F-820B-429C2701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45A4-FD8C-4414-914F-29F47D310FC1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58731-DD95-4C97-926D-CBFFFB99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74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Pipeline computers</a:t>
            </a:r>
          </a:p>
          <a:p>
            <a:pPr marL="0" indent="0">
              <a:buNone/>
            </a:pPr>
            <a:endParaRPr lang="en-US" b="1" i="1" dirty="0"/>
          </a:p>
          <a:p>
            <a:pPr algn="just"/>
            <a:r>
              <a:rPr lang="en-US" sz="2000" dirty="0"/>
              <a:t>Due to the overlapped instruction and arithmetic execution, it is obvious that pipeline machines are </a:t>
            </a:r>
            <a:r>
              <a:rPr lang="en-US" sz="2000" i="1" dirty="0"/>
              <a:t>better tuned to perform the same operations repeatedly </a:t>
            </a:r>
            <a:r>
              <a:rPr lang="en-US" sz="2000" dirty="0"/>
              <a:t>through the pipeline.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Whenever there is a change of operation, say from </a:t>
            </a:r>
            <a:r>
              <a:rPr lang="en-US" sz="2000" i="1" dirty="0"/>
              <a:t>add</a:t>
            </a:r>
            <a:r>
              <a:rPr lang="en-US" sz="2000" dirty="0"/>
              <a:t> to </a:t>
            </a:r>
            <a:r>
              <a:rPr lang="en-US" sz="2000" i="1" dirty="0"/>
              <a:t>multiply</a:t>
            </a:r>
            <a:r>
              <a:rPr lang="en-US" sz="2000" dirty="0"/>
              <a:t>, the arithmetic pipeline must be </a:t>
            </a:r>
            <a:r>
              <a:rPr lang="en-US" sz="2000" i="1" dirty="0"/>
              <a:t>drained and reconfigured</a:t>
            </a:r>
            <a:r>
              <a:rPr lang="en-US" sz="2000" dirty="0"/>
              <a:t>, which will cause extra time delays.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Therefore, pipeline computers are more attractive for </a:t>
            </a:r>
            <a:r>
              <a:rPr lang="en-US" sz="2000" i="1" dirty="0"/>
              <a:t>vector processing</a:t>
            </a:r>
            <a:r>
              <a:rPr lang="en-US" sz="2000" dirty="0"/>
              <a:t>, where component operations may be repeated many times. </a:t>
            </a:r>
          </a:p>
          <a:p>
            <a:pPr algn="just"/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Pipeline computer</a:t>
            </a:r>
            <a:endParaRPr lang="en-US" sz="2000" b="1" dirty="0">
              <a:highlight>
                <a:srgbClr val="FFFF00"/>
              </a:highlight>
            </a:endParaRP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A067A-A4DF-485E-BC1D-37853F5E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8F0D-28F1-41D6-8B47-FE8D3652E993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8029F-93C5-40C7-B20B-7F19BDA0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1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100" b="1" i="1" dirty="0"/>
              <a:t>2.</a:t>
            </a:r>
            <a:r>
              <a:rPr lang="en-US" sz="4000" b="1" i="1" dirty="0"/>
              <a:t> </a:t>
            </a:r>
            <a:r>
              <a:rPr lang="en-US" sz="5100" b="1" i="1" dirty="0"/>
              <a:t>Array computers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dirty="0"/>
              <a:t>An </a:t>
            </a:r>
            <a:r>
              <a:rPr lang="en-US" i="1" dirty="0"/>
              <a:t>array processor </a:t>
            </a:r>
            <a:r>
              <a:rPr lang="en-US" dirty="0"/>
              <a:t>is a synchronous parallel computer with multiple arithmetic logic units, called </a:t>
            </a:r>
            <a:r>
              <a:rPr lang="en-US" i="1" dirty="0"/>
              <a:t>processing elements</a:t>
            </a:r>
            <a:r>
              <a:rPr lang="en-US" dirty="0"/>
              <a:t>(PE), that can operate in parallel in a lock- step fashion</a:t>
            </a:r>
          </a:p>
          <a:p>
            <a:endParaRPr lang="en-US" dirty="0"/>
          </a:p>
          <a:p>
            <a:r>
              <a:rPr lang="en-US" dirty="0"/>
              <a:t>By replication of ALUs, we can achieve the </a:t>
            </a:r>
            <a:r>
              <a:rPr lang="en-US" i="1" dirty="0"/>
              <a:t>spatial parallelism</a:t>
            </a:r>
          </a:p>
          <a:p>
            <a:pPr marL="0" indent="0">
              <a:buNone/>
            </a:pPr>
            <a:r>
              <a:rPr lang="en-US" dirty="0"/>
              <a:t>									</a:t>
            </a:r>
          </a:p>
          <a:p>
            <a:r>
              <a:rPr lang="en-US" dirty="0"/>
              <a:t>The PEs are </a:t>
            </a:r>
            <a:r>
              <a:rPr lang="en-US" i="1" dirty="0"/>
              <a:t>synchronized </a:t>
            </a:r>
            <a:r>
              <a:rPr lang="en-US" dirty="0"/>
              <a:t>to perform the same function at the same time              </a:t>
            </a:r>
          </a:p>
          <a:p>
            <a:endParaRPr lang="en-US" dirty="0"/>
          </a:p>
          <a:p>
            <a:r>
              <a:rPr lang="en-US" i="1" dirty="0"/>
              <a:t>Scalar</a:t>
            </a:r>
            <a:r>
              <a:rPr lang="en-US" dirty="0"/>
              <a:t> and </a:t>
            </a:r>
            <a:r>
              <a:rPr lang="en-US" i="1" dirty="0"/>
              <a:t>control-type</a:t>
            </a:r>
            <a:r>
              <a:rPr lang="en-US" dirty="0"/>
              <a:t> </a:t>
            </a:r>
            <a:r>
              <a:rPr lang="en-US" i="1" dirty="0"/>
              <a:t>instructions</a:t>
            </a:r>
            <a:r>
              <a:rPr lang="en-US" dirty="0"/>
              <a:t> are directly executed in the </a:t>
            </a:r>
            <a:r>
              <a:rPr lang="en-US" i="1" dirty="0"/>
              <a:t>control unit </a:t>
            </a:r>
            <a:r>
              <a:rPr lang="en-US" dirty="0"/>
              <a:t>(CU)</a:t>
            </a:r>
          </a:p>
          <a:p>
            <a:endParaRPr lang="en-US" dirty="0"/>
          </a:p>
          <a:p>
            <a:r>
              <a:rPr lang="en-US" dirty="0"/>
              <a:t> Each PE consists of an </a:t>
            </a:r>
            <a:r>
              <a:rPr lang="en-US" i="1" dirty="0"/>
              <a:t>ALU with registers </a:t>
            </a:r>
            <a:r>
              <a:rPr lang="en-US" dirty="0"/>
              <a:t>and a </a:t>
            </a:r>
            <a:r>
              <a:rPr lang="en-US" i="1" dirty="0"/>
              <a:t>local memory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</a:t>
            </a:r>
            <a:r>
              <a:rPr lang="en-US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 computer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The PEs are inter connected by a </a:t>
            </a:r>
            <a:r>
              <a:rPr lang="en-US" i="1" dirty="0"/>
              <a:t>data-routing network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Vector- instructions </a:t>
            </a:r>
            <a:r>
              <a:rPr lang="en-US" dirty="0"/>
              <a:t>are </a:t>
            </a:r>
            <a:r>
              <a:rPr lang="en-US" i="1" dirty="0"/>
              <a:t>broadcast</a:t>
            </a:r>
            <a:r>
              <a:rPr lang="en-US" dirty="0"/>
              <a:t> to the PEs for </a:t>
            </a:r>
            <a:r>
              <a:rPr lang="en-US" i="1" dirty="0"/>
              <a:t>distributed execution </a:t>
            </a:r>
            <a:r>
              <a:rPr lang="en-US" dirty="0"/>
              <a:t>over different component operands fetched directly from the local memories.</a:t>
            </a:r>
          </a:p>
          <a:p>
            <a:endParaRPr lang="en-US" dirty="0"/>
          </a:p>
          <a:p>
            <a:r>
              <a:rPr lang="en-US" i="1" dirty="0"/>
              <a:t>Instruction fetch </a:t>
            </a:r>
            <a:r>
              <a:rPr lang="en-US" dirty="0"/>
              <a:t>(from local memories or from the control memory) and </a:t>
            </a:r>
            <a:r>
              <a:rPr lang="en-US" i="1" dirty="0"/>
              <a:t>decode </a:t>
            </a:r>
            <a:r>
              <a:rPr lang="en-US" dirty="0"/>
              <a:t>is done by the control unit. The PEs are </a:t>
            </a:r>
            <a:r>
              <a:rPr lang="en-US" i="1" dirty="0"/>
              <a:t>passive devices </a:t>
            </a:r>
            <a:r>
              <a:rPr lang="en-US" dirty="0"/>
              <a:t>without instruction decoding capabilities.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1AAEA-3424-407B-8778-97C9587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0CE8-6AEE-421B-A213-9F2EBCCCCA52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72605-F1DE-46B6-A4FC-918C3EAC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82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117987"/>
            <a:ext cx="11345197" cy="6990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3.  Multiprocessor systems</a:t>
            </a:r>
          </a:p>
          <a:p>
            <a:endParaRPr lang="en-US" dirty="0"/>
          </a:p>
          <a:p>
            <a:r>
              <a:rPr lang="en-US" sz="2000" dirty="0"/>
              <a:t>Research and development of multiprocessor systems are aimed at improving </a:t>
            </a:r>
            <a:r>
              <a:rPr lang="en-US" sz="2000" i="1" dirty="0"/>
              <a:t>throughput</a:t>
            </a:r>
            <a:r>
              <a:rPr lang="en-US" sz="2000" dirty="0"/>
              <a:t>, </a:t>
            </a:r>
            <a:r>
              <a:rPr lang="en-US" sz="2000" i="1" dirty="0"/>
              <a:t>reliability</a:t>
            </a:r>
            <a:r>
              <a:rPr lang="en-US" sz="2000" dirty="0"/>
              <a:t>, </a:t>
            </a:r>
            <a:r>
              <a:rPr lang="en-US" sz="2000" i="1" dirty="0"/>
              <a:t>flexibility</a:t>
            </a:r>
            <a:r>
              <a:rPr lang="en-US" sz="2000" dirty="0"/>
              <a:t>, and </a:t>
            </a:r>
            <a:r>
              <a:rPr lang="en-US" sz="2000" i="1" dirty="0"/>
              <a:t>availability 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</a:p>
          <a:p>
            <a:r>
              <a:rPr lang="en-US" sz="2000" dirty="0"/>
              <a:t>A basic multiprocessor organization is conceptually depicted in this figure </a:t>
            </a:r>
            <a:r>
              <a:rPr lang="en-US" sz="2000" b="1" dirty="0">
                <a:highlight>
                  <a:srgbClr val="FFFF00"/>
                </a:highlight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Multiprocessor systems</a:t>
            </a:r>
            <a:r>
              <a:rPr lang="en-US" sz="2000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system contains </a:t>
            </a:r>
            <a:r>
              <a:rPr lang="en-US" sz="2000" i="1" dirty="0"/>
              <a:t>two or more processors </a:t>
            </a:r>
            <a:r>
              <a:rPr lang="en-US" sz="2000" dirty="0"/>
              <a:t>of approximately </a:t>
            </a:r>
            <a:r>
              <a:rPr lang="en-US" sz="2000" i="1" dirty="0"/>
              <a:t>comparable capabilities</a:t>
            </a:r>
          </a:p>
          <a:p>
            <a:endParaRPr lang="en-US" sz="2000" dirty="0"/>
          </a:p>
          <a:p>
            <a:r>
              <a:rPr lang="en-US" sz="2000" dirty="0"/>
              <a:t>All processors </a:t>
            </a:r>
            <a:r>
              <a:rPr lang="en-US" sz="2000" i="1" dirty="0"/>
              <a:t>share access to </a:t>
            </a:r>
            <a:r>
              <a:rPr lang="en-US" sz="2000" dirty="0"/>
              <a:t>common sets of memory modules, I/O channels, and peripheral devices</a:t>
            </a:r>
          </a:p>
          <a:p>
            <a:endParaRPr lang="en-US" sz="2600" dirty="0"/>
          </a:p>
          <a:p>
            <a:endParaRPr lang="en-IN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33B81-4C8E-4A1E-9C9D-70A8A75E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1CF5-64F6-499A-ACCD-F0C0DB9567DA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71B2E-1100-4053-98EB-79D264F2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25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117987"/>
            <a:ext cx="11345197" cy="6990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Multiprocessor systems</a:t>
            </a:r>
          </a:p>
          <a:p>
            <a:endParaRPr lang="en-US" dirty="0"/>
          </a:p>
          <a:p>
            <a:r>
              <a:rPr lang="en-US" sz="2000" dirty="0"/>
              <a:t>Most importantly, the entire system </a:t>
            </a:r>
            <a:r>
              <a:rPr lang="en-US" sz="2000" i="1" dirty="0"/>
              <a:t>must be controlled by a single integrated operating system</a:t>
            </a:r>
            <a:r>
              <a:rPr lang="en-US" sz="2000" dirty="0"/>
              <a:t> providing interactions between processors and their programs at various levels</a:t>
            </a:r>
          </a:p>
          <a:p>
            <a:endParaRPr lang="en-US" sz="2000" dirty="0"/>
          </a:p>
          <a:p>
            <a:r>
              <a:rPr lang="en-US" sz="2000" dirty="0"/>
              <a:t>Besides the shared memories and I/O devices, each processor has its own </a:t>
            </a:r>
            <a:r>
              <a:rPr lang="en-US" sz="2000" i="1" dirty="0"/>
              <a:t>local memory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i="1" dirty="0"/>
              <a:t>Interprocessor communications </a:t>
            </a:r>
            <a:r>
              <a:rPr lang="en-US" sz="2000" dirty="0"/>
              <a:t>can be done through the </a:t>
            </a:r>
            <a:r>
              <a:rPr lang="en-US" sz="2000" i="1" dirty="0"/>
              <a:t>shared memories </a:t>
            </a:r>
            <a:r>
              <a:rPr lang="en-US" sz="2000" dirty="0"/>
              <a:t>or through an </a:t>
            </a:r>
            <a:r>
              <a:rPr lang="en-US" sz="2000" i="1" dirty="0"/>
              <a:t>interrupt network</a:t>
            </a:r>
          </a:p>
          <a:p>
            <a:endParaRPr lang="en-IN" sz="2000" dirty="0"/>
          </a:p>
          <a:p>
            <a:r>
              <a:rPr lang="en-US" sz="2000" dirty="0"/>
              <a:t>The interconnection structure between the memories and processors can be implemented using:</a:t>
            </a:r>
            <a:endParaRPr lang="en-IN" sz="2000" dirty="0"/>
          </a:p>
          <a:p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Time-shared common bus</a:t>
            </a:r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Crossbar switch network</a:t>
            </a:r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Multiport memories</a:t>
            </a:r>
            <a:endParaRPr lang="en-IN" sz="2000" dirty="0"/>
          </a:p>
          <a:p>
            <a:endParaRPr lang="en-IN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2B842-7EDB-4B55-869F-E6F3FE76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A9A0-E453-45C7-8FA7-E4BE6ED65DD3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240C7-BEC8-473F-931C-0FDEEBBB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18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3" y="-207861"/>
            <a:ext cx="11107995" cy="1106220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Architectural classification scheme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898359"/>
            <a:ext cx="11545141" cy="5475603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In general, digital computers may be classified into four categories, according to the </a:t>
            </a:r>
            <a:r>
              <a:rPr lang="en-US" sz="2200" i="1" dirty="0"/>
              <a:t>multiplicity of instruction and data streams </a:t>
            </a:r>
            <a:r>
              <a:rPr lang="en-US" sz="2200" dirty="0"/>
              <a:t>(Flynn’s classification)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An </a:t>
            </a:r>
            <a:r>
              <a:rPr lang="en-US" sz="2200" i="1" dirty="0"/>
              <a:t>instruction  stream</a:t>
            </a:r>
            <a:r>
              <a:rPr lang="en-US" sz="2200" dirty="0"/>
              <a:t> is  a sequence of instructions as executed by the machine; a </a:t>
            </a:r>
            <a:r>
              <a:rPr lang="en-US" sz="2200" i="1" dirty="0"/>
              <a:t>data stream </a:t>
            </a:r>
            <a:r>
              <a:rPr lang="en-US" sz="2200" dirty="0"/>
              <a:t>is a sequence of data including input, partial, or temporary results called for by the instruction stream</a:t>
            </a:r>
          </a:p>
          <a:p>
            <a:endParaRPr lang="en-US" sz="2200" dirty="0"/>
          </a:p>
          <a:p>
            <a:r>
              <a:rPr lang="en-US" sz="2200" dirty="0"/>
              <a:t>There are four categories of digital computers based on the multiplicity of instruction and data streams:</a:t>
            </a:r>
          </a:p>
          <a:p>
            <a:pPr marL="898525" lvl="0" indent="-514350">
              <a:buAutoNum type="arabicPeriod"/>
            </a:pPr>
            <a:r>
              <a:rPr lang="en-US" sz="2200" dirty="0"/>
              <a:t>Single instruction stream-single data stream (</a:t>
            </a:r>
            <a:r>
              <a:rPr lang="en-US" sz="2200" b="1" dirty="0"/>
              <a:t>SISD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Single instruction stream-multiple data stream (</a:t>
            </a:r>
            <a:r>
              <a:rPr lang="en-US" sz="2200" b="1" dirty="0"/>
              <a:t>SIMD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Multiple instruction stream-single date stream (</a:t>
            </a:r>
            <a:r>
              <a:rPr lang="en-US" sz="2200" b="1" dirty="0"/>
              <a:t>MISD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Multiple instruction stream-multiple data stream (</a:t>
            </a:r>
            <a:r>
              <a:rPr lang="en-US" sz="2200" b="1" dirty="0"/>
              <a:t>MIMD</a:t>
            </a:r>
            <a:r>
              <a:rPr lang="en-US" sz="2200" dirty="0"/>
              <a:t>)</a:t>
            </a:r>
            <a:endParaRPr lang="en-IN" sz="2200" dirty="0"/>
          </a:p>
          <a:p>
            <a:pPr marL="0" indent="0">
              <a:buNone/>
            </a:pPr>
            <a:r>
              <a:rPr lang="en-US" sz="2200" dirty="0"/>
              <a:t> </a:t>
            </a:r>
            <a:endParaRPr lang="en-IN" sz="2200" dirty="0"/>
          </a:p>
          <a:p>
            <a:r>
              <a:rPr lang="en-US" sz="2200" dirty="0"/>
              <a:t>Conceptually, only three types of system components are needed in the illustration. Both instructions and data are fetched from the </a:t>
            </a:r>
            <a:r>
              <a:rPr lang="en-US" sz="2200" b="1" i="1" dirty="0">
                <a:solidFill>
                  <a:srgbClr val="0070C0"/>
                </a:solidFill>
              </a:rPr>
              <a:t>memory modules</a:t>
            </a:r>
            <a:r>
              <a:rPr lang="en-US" sz="2200" i="1" dirty="0"/>
              <a:t>. </a:t>
            </a:r>
            <a:r>
              <a:rPr lang="en-US" sz="2200" dirty="0"/>
              <a:t>Instructions are decoded by the </a:t>
            </a:r>
            <a:r>
              <a:rPr lang="en-US" sz="2200" b="1" i="1" dirty="0">
                <a:solidFill>
                  <a:srgbClr val="0070C0"/>
                </a:solidFill>
              </a:rPr>
              <a:t>control unit</a:t>
            </a:r>
            <a:r>
              <a:rPr lang="en-US" sz="2200" i="1" dirty="0"/>
              <a:t>, </a:t>
            </a:r>
            <a:r>
              <a:rPr lang="en-US" sz="2200" dirty="0"/>
              <a:t>which sends the decoded instruction stream to the </a:t>
            </a:r>
            <a:r>
              <a:rPr lang="en-US" sz="2200" b="1" i="1" dirty="0">
                <a:solidFill>
                  <a:srgbClr val="0070C0"/>
                </a:solidFill>
              </a:rPr>
              <a:t>processor units </a:t>
            </a:r>
            <a:r>
              <a:rPr lang="en-US" sz="2200" dirty="0"/>
              <a:t>for execution</a:t>
            </a:r>
          </a:p>
          <a:p>
            <a:endParaRPr lang="en-US" sz="2200" dirty="0"/>
          </a:p>
          <a:p>
            <a:r>
              <a:rPr lang="en-US" sz="2400" i="1" dirty="0"/>
              <a:t>Each instruction stream </a:t>
            </a:r>
            <a:r>
              <a:rPr lang="en-US" sz="2400" dirty="0"/>
              <a:t>is generated by an </a:t>
            </a:r>
            <a:r>
              <a:rPr lang="en-US" sz="2400" b="1" i="1" dirty="0">
                <a:solidFill>
                  <a:srgbClr val="0070C0"/>
                </a:solidFill>
              </a:rPr>
              <a:t>independent control unit</a:t>
            </a:r>
            <a:r>
              <a:rPr lang="en-US" sz="2400" dirty="0"/>
              <a:t>. </a:t>
            </a:r>
            <a:r>
              <a:rPr lang="en-US" sz="2400" i="1" dirty="0"/>
              <a:t>Multiple data streams </a:t>
            </a:r>
            <a:r>
              <a:rPr lang="en-US" sz="2400" dirty="0"/>
              <a:t>originate from the subsystem of </a:t>
            </a:r>
            <a:r>
              <a:rPr lang="en-US" sz="2400" b="1" i="1" dirty="0">
                <a:solidFill>
                  <a:srgbClr val="0070C0"/>
                </a:solidFill>
              </a:rPr>
              <a:t>shared memory modules</a:t>
            </a:r>
            <a:endParaRPr lang="en-US" sz="24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E5EC2-5B9E-4437-8E42-F39F42D0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1E95-826A-4775-B8B6-935B6837FCFB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1693-3AB3-43B9-B920-1506B6B9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9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468F-F177-46C5-9030-0311462D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46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Generation of Computer Systems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F364A-AE60-44AD-8BB7-BCA29DA9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59" y="1825625"/>
            <a:ext cx="7498080" cy="435133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B97CD-F8A5-4C9B-A916-905723B9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3327-F73F-4E50-8F16-84A5B7885BB5}" type="datetime1">
              <a:rPr lang="en-IN" smtClean="0"/>
              <a:t>06-02-2023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F5AB6-2DED-4E3B-82CE-36675BF6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99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b="1" i="1" dirty="0"/>
              <a:t>SISD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SISD</a:t>
            </a:r>
            <a:endParaRPr lang="en-US" sz="2000" b="1" dirty="0">
              <a:highlight>
                <a:srgbClr val="FFFF00"/>
              </a:highlight>
            </a:endParaRPr>
          </a:p>
          <a:p>
            <a:endParaRPr lang="en-US" sz="2000" dirty="0"/>
          </a:p>
          <a:p>
            <a:r>
              <a:rPr lang="en-US" sz="2000" dirty="0"/>
              <a:t>This organization represents most serial computers available today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Instructions are executed sequentially but may be overlapped in their execution stages (pipelining)</a:t>
            </a:r>
          </a:p>
          <a:p>
            <a:endParaRPr lang="en-US" sz="2000" dirty="0"/>
          </a:p>
          <a:p>
            <a:r>
              <a:rPr lang="en-US" sz="2000" dirty="0"/>
              <a:t>An SISD computer may have more than one functional unit in It. All the functional units are under the supervision of one control unit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altLang="en-US" sz="20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000" dirty="0"/>
              <a:t> Whatever we do with our personal computers today</a:t>
            </a: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0B3C9-749D-4C61-A3AB-7C42C589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2C2B-854E-4A82-8AE5-E22C893285C6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502FF-1446-4AD9-ADDA-21211D82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7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i="1" dirty="0"/>
              <a:t>2. SIMD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In this organization, there are </a:t>
            </a:r>
            <a:r>
              <a:rPr lang="en-US" sz="2200" i="1" dirty="0"/>
              <a:t>multiple processing elements </a:t>
            </a:r>
            <a:r>
              <a:rPr lang="en-US" sz="2200" dirty="0"/>
              <a:t>supervised by the same </a:t>
            </a:r>
            <a:r>
              <a:rPr lang="en-US" sz="2200" i="1" dirty="0"/>
              <a:t>control unit</a:t>
            </a:r>
          </a:p>
          <a:p>
            <a:endParaRPr lang="en-US" sz="2200" dirty="0"/>
          </a:p>
          <a:p>
            <a:r>
              <a:rPr lang="en-US" sz="2200" dirty="0"/>
              <a:t>All PEs receive the </a:t>
            </a:r>
            <a:r>
              <a:rPr lang="en-US" sz="2200" i="1" dirty="0"/>
              <a:t>same instruction broadcast </a:t>
            </a:r>
            <a:r>
              <a:rPr lang="en-US" sz="2200" dirty="0"/>
              <a:t>from the </a:t>
            </a:r>
            <a:r>
              <a:rPr lang="en-US" sz="2200" i="1" dirty="0"/>
              <a:t>control unit </a:t>
            </a:r>
            <a:r>
              <a:rPr lang="en-US" sz="2200" dirty="0"/>
              <a:t>but operate on </a:t>
            </a:r>
            <a:r>
              <a:rPr lang="en-US" sz="2200" i="1" dirty="0"/>
              <a:t>different data sets </a:t>
            </a:r>
            <a:r>
              <a:rPr lang="en-US" sz="2200" dirty="0"/>
              <a:t>from </a:t>
            </a:r>
            <a:r>
              <a:rPr lang="en-US" sz="2200" i="1" dirty="0"/>
              <a:t>distinct data streams</a:t>
            </a:r>
            <a:endParaRPr lang="en-US" sz="2200" dirty="0"/>
          </a:p>
          <a:p>
            <a:endParaRPr lang="en-US" sz="2200" dirty="0"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altLang="en-US" sz="2200" dirty="0"/>
              <a:t>The SIMD model of parallel computing consists of two parts: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/>
              <a:t>A front-end computer of the usual von Neumann style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/>
              <a:t>And a processor array </a:t>
            </a:r>
          </a:p>
          <a:p>
            <a:endParaRPr lang="en-US" sz="2200" dirty="0">
              <a:sym typeface="Wingdings" panose="05000000000000000000" pitchFamily="2" charset="2"/>
            </a:endParaRPr>
          </a:p>
          <a:p>
            <a:r>
              <a:rPr lang="en-US" altLang="en-US" sz="22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Image processing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Matrix manipulations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Sorting</a:t>
            </a:r>
            <a:endParaRPr lang="en-US" sz="2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4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12421-63F7-4ACB-9A4B-57BE04EF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051E-433F-40C4-8452-1587FAE0FDF6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E4036-E473-4AB9-87D9-76215A69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3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3. MISD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In this organization, there are </a:t>
            </a:r>
            <a:r>
              <a:rPr lang="en-US" sz="2200" b="1" i="1" dirty="0">
                <a:solidFill>
                  <a:srgbClr val="0070C0"/>
                </a:solidFill>
              </a:rPr>
              <a:t>n</a:t>
            </a:r>
            <a:r>
              <a:rPr lang="en-US" sz="2200" dirty="0"/>
              <a:t> processor units, each </a:t>
            </a:r>
            <a:r>
              <a:rPr lang="en-US" sz="2200" i="1" dirty="0"/>
              <a:t>receiving distinct instructions </a:t>
            </a:r>
            <a:r>
              <a:rPr lang="en-US" sz="2200" dirty="0"/>
              <a:t>operating over the </a:t>
            </a:r>
            <a:r>
              <a:rPr lang="en-US" sz="2200" i="1" dirty="0"/>
              <a:t>same data stream </a:t>
            </a:r>
            <a:r>
              <a:rPr lang="en-US" sz="2200" dirty="0"/>
              <a:t>and its derivatives</a:t>
            </a:r>
          </a:p>
          <a:p>
            <a:endParaRPr lang="en-US" sz="2200" dirty="0"/>
          </a:p>
          <a:p>
            <a:r>
              <a:rPr lang="en-US" sz="2200" dirty="0"/>
              <a:t> The </a:t>
            </a:r>
            <a:r>
              <a:rPr lang="en-US" sz="2200" i="1" dirty="0"/>
              <a:t>results</a:t>
            </a:r>
            <a:r>
              <a:rPr lang="en-US" sz="2200" dirty="0"/>
              <a:t> (output) of one processor become the </a:t>
            </a:r>
            <a:r>
              <a:rPr lang="en-US" sz="2200" i="1" dirty="0"/>
              <a:t>input </a:t>
            </a:r>
            <a:r>
              <a:rPr lang="en-US" sz="2200" dirty="0"/>
              <a:t>(operands) of the next processor in the macropipe. </a:t>
            </a:r>
          </a:p>
          <a:p>
            <a:endParaRPr lang="en-US" sz="2200" dirty="0"/>
          </a:p>
          <a:p>
            <a:r>
              <a:rPr lang="en-US" sz="2200" dirty="0"/>
              <a:t>This structure has received much less attention and has been challenged as impractical by some computer architects. No real embodiment of this class exists.</a:t>
            </a:r>
          </a:p>
          <a:p>
            <a:pPr marL="0" indent="0">
              <a:buNone/>
            </a:pPr>
            <a:endParaRPr lang="en-US" sz="2200" dirty="0">
              <a:sym typeface="Wingdings" panose="05000000000000000000" pitchFamily="2" charset="2"/>
            </a:endParaRPr>
          </a:p>
          <a:p>
            <a:r>
              <a:rPr lang="en-US" altLang="en-US" sz="22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</a:t>
            </a:r>
            <a:r>
              <a:rPr lang="en-US" sz="2200" dirty="0"/>
              <a:t>Space shuttle flight control computers</a:t>
            </a:r>
            <a:endParaRPr lang="en-US" altLang="en-US" sz="2200" dirty="0"/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Robot vision</a:t>
            </a: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4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319ED-C38B-40B7-814B-04A74919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5283-6134-4AFD-9CEE-62A15C635092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1FB1E-651D-4DCB-9532-C2006C94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2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66989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3. MIMD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MIMD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Most </a:t>
            </a:r>
            <a:r>
              <a:rPr lang="en-US" sz="2000" i="1" dirty="0"/>
              <a:t>multiprocessor systems </a:t>
            </a:r>
            <a:r>
              <a:rPr lang="en-US" sz="2000" dirty="0"/>
              <a:t>and </a:t>
            </a:r>
            <a:r>
              <a:rPr lang="en-US" sz="2000" i="1" dirty="0"/>
              <a:t>multiple computer systems </a:t>
            </a:r>
            <a:r>
              <a:rPr lang="en-US" sz="2000" dirty="0"/>
              <a:t>can be classified in this category</a:t>
            </a:r>
          </a:p>
          <a:p>
            <a:endParaRPr lang="en-US" sz="2000" dirty="0"/>
          </a:p>
          <a:p>
            <a:r>
              <a:rPr lang="en-US" sz="2000" dirty="0"/>
              <a:t>An </a:t>
            </a:r>
            <a:r>
              <a:rPr lang="en-US" sz="2000" i="1" dirty="0"/>
              <a:t>intrinsic MIMD computer </a:t>
            </a:r>
            <a:r>
              <a:rPr lang="en-US" sz="2000" dirty="0"/>
              <a:t>implies interactions among the </a:t>
            </a:r>
            <a:r>
              <a:rPr lang="en-US" sz="2000" b="1" i="1" dirty="0">
                <a:solidFill>
                  <a:srgbClr val="0070C0"/>
                </a:solidFill>
              </a:rPr>
              <a:t>n</a:t>
            </a:r>
            <a:r>
              <a:rPr lang="en-US" sz="2000" i="1" dirty="0"/>
              <a:t> </a:t>
            </a:r>
            <a:r>
              <a:rPr lang="en-US" sz="2000" dirty="0"/>
              <a:t>processors</a:t>
            </a:r>
          </a:p>
          <a:p>
            <a:endParaRPr lang="en-US" sz="2000" dirty="0"/>
          </a:p>
          <a:p>
            <a:r>
              <a:rPr lang="en-US" sz="2000" dirty="0"/>
              <a:t>An intrinsic MIMD computer is </a:t>
            </a:r>
            <a:r>
              <a:rPr lang="en-US" sz="2000" i="1" dirty="0"/>
              <a:t>tightly coupled </a:t>
            </a:r>
            <a:r>
              <a:rPr lang="en-US" sz="2000" dirty="0"/>
              <a:t>if the degree of interactions among the processors is high. Otherwise, we consider them </a:t>
            </a:r>
            <a:r>
              <a:rPr lang="en-US" sz="2000" i="1" dirty="0"/>
              <a:t>loosely coupled</a:t>
            </a:r>
          </a:p>
          <a:p>
            <a:endParaRPr lang="en-US" sz="2000" dirty="0"/>
          </a:p>
          <a:p>
            <a:r>
              <a:rPr lang="en-US" sz="2000" dirty="0"/>
              <a:t>Most commercial MIMD computers are loosely coupled.</a:t>
            </a:r>
          </a:p>
          <a:p>
            <a:endParaRPr lang="en-US" sz="2000" dirty="0"/>
          </a:p>
          <a:p>
            <a:r>
              <a:rPr lang="en-US" altLang="en-US" sz="20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000" dirty="0"/>
              <a:t> C</a:t>
            </a:r>
            <a:r>
              <a:rPr lang="en-US" sz="2000" dirty="0"/>
              <a:t>omputer-aided design/computer-aided manufacturing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sz="2000" dirty="0"/>
              <a:t> Simulation, modeling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sz="2000" dirty="0"/>
              <a:t>Communication switches</a:t>
            </a:r>
            <a:endParaRPr lang="en-US" sz="2000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4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0F963-420E-4319-B1A7-9A260AC3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BDB4-4FC5-44E7-AD31-C7C2B9615D6B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E513C-58B9-45A4-93CC-FB968B15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3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GPU as Parallel Computers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0" y="1135814"/>
            <a:ext cx="1095274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Since 2003, the semiconductor industry has settled on two main trajectories for designing microprocessor (MP):</a:t>
            </a:r>
          </a:p>
          <a:p>
            <a:pPr marL="0" indent="0">
              <a:buNone/>
            </a:pPr>
            <a:endParaRPr lang="en-US" sz="2200" dirty="0"/>
          </a:p>
          <a:p>
            <a:pPr marL="273050" indent="-273050" algn="just">
              <a:buAutoNum type="arabicPeriod"/>
            </a:pPr>
            <a:r>
              <a:rPr lang="en-US" sz="2600" b="1" i="1" dirty="0">
                <a:solidFill>
                  <a:srgbClr val="0070C0"/>
                </a:solidFill>
              </a:rPr>
              <a:t>The</a:t>
            </a:r>
            <a:r>
              <a:rPr lang="en-US" sz="2200" b="1" i="1" dirty="0">
                <a:solidFill>
                  <a:srgbClr val="0070C0"/>
                </a:solidFill>
              </a:rPr>
              <a:t> </a:t>
            </a:r>
            <a:r>
              <a:rPr lang="en-US" sz="2600" b="1" i="1" dirty="0">
                <a:solidFill>
                  <a:srgbClr val="0070C0"/>
                </a:solidFill>
              </a:rPr>
              <a:t>multi-core trajectory:</a:t>
            </a:r>
          </a:p>
          <a:p>
            <a:pPr marL="273050" indent="-273050" algn="just">
              <a:buAutoNum type="arabicPeriod"/>
            </a:pPr>
            <a:endParaRPr lang="en-US" sz="2200" b="1" i="1" dirty="0">
              <a:solidFill>
                <a:srgbClr val="0070C0"/>
              </a:solidFill>
            </a:endParaRPr>
          </a:p>
          <a:p>
            <a:pPr marL="546100" algn="just"/>
            <a:r>
              <a:rPr lang="en-US" sz="2200" dirty="0"/>
              <a:t>It seeks to maintain the execution speed of sequential programs while moving into multiple  cores. </a:t>
            </a:r>
          </a:p>
          <a:p>
            <a:pPr marL="546100" algn="just"/>
            <a:endParaRPr lang="en-US" sz="2200" dirty="0"/>
          </a:p>
          <a:p>
            <a:pPr marL="546100" algn="just"/>
            <a:r>
              <a:rPr lang="en-US" sz="2200" i="1" dirty="0"/>
              <a:t>Multicore trajectory </a:t>
            </a:r>
            <a:r>
              <a:rPr lang="en-US" sz="2200" dirty="0"/>
              <a:t>began as two-core processors, with the number of cores doubling every generation of MP. </a:t>
            </a:r>
          </a:p>
          <a:p>
            <a:pPr marL="801688" indent="-449263" algn="just">
              <a:buFont typeface="Wingdings" panose="05000000000000000000" pitchFamily="2" charset="2"/>
              <a:buChar char="Ø"/>
            </a:pPr>
            <a:r>
              <a:rPr lang="en-US" sz="2200" dirty="0" err="1"/>
              <a:t>Eg</a:t>
            </a:r>
            <a:r>
              <a:rPr lang="en-US" sz="2200" dirty="0"/>
              <a:t>: Intel Corei7 MP which has 4 processor cores, each of which is an out-of-order, multiple instruction issue processor implementing the full x86 instruction set.</a:t>
            </a:r>
          </a:p>
          <a:p>
            <a:pPr marL="801688" indent="-404813" algn="just">
              <a:buFont typeface="Wingdings" panose="05000000000000000000" pitchFamily="2" charset="2"/>
              <a:buChar char="Ø"/>
            </a:pPr>
            <a:r>
              <a:rPr lang="en-US" sz="2200" dirty="0"/>
              <a:t>This MP supports </a:t>
            </a:r>
            <a:r>
              <a:rPr lang="en-US" sz="2200" i="1" dirty="0"/>
              <a:t>hyperthreading</a:t>
            </a:r>
            <a:r>
              <a:rPr lang="en-US" sz="2200" dirty="0"/>
              <a:t> with two </a:t>
            </a:r>
            <a:r>
              <a:rPr lang="en-US" sz="2200" i="1" dirty="0"/>
              <a:t>hardware threads </a:t>
            </a:r>
            <a:r>
              <a:rPr lang="en-US" sz="2200" dirty="0"/>
              <a:t>per core and is  designed to maximize the exec speed of sequential programs.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9C27-F926-45B7-B02D-6901DB57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F79-D474-4E3D-89DF-CD1B0E1519A6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EB4E-8931-4C5C-A1DE-31B4DFB6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18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3" y="317665"/>
            <a:ext cx="10952748" cy="629168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b="1" i="1" dirty="0">
                <a:solidFill>
                  <a:srgbClr val="0070C0"/>
                </a:solidFill>
              </a:rPr>
              <a:t>2. The many-core (many-thread) trajectory:</a:t>
            </a:r>
          </a:p>
          <a:p>
            <a:pPr marL="0" indent="0" algn="just">
              <a:buNone/>
            </a:pPr>
            <a:endParaRPr lang="en-US" sz="2000" b="1" i="1" dirty="0">
              <a:solidFill>
                <a:srgbClr val="0070C0"/>
              </a:solidFill>
            </a:endParaRPr>
          </a:p>
          <a:p>
            <a:pPr algn="just"/>
            <a:r>
              <a:rPr lang="en-US" sz="2200" dirty="0"/>
              <a:t>It focuses more on the </a:t>
            </a:r>
            <a:r>
              <a:rPr lang="en-US" sz="2200" i="1" dirty="0"/>
              <a:t>execution throughput </a:t>
            </a:r>
            <a:r>
              <a:rPr lang="en-US" sz="2200" dirty="0"/>
              <a:t>of parallel applications</a:t>
            </a:r>
          </a:p>
          <a:p>
            <a:pPr algn="just"/>
            <a:endParaRPr lang="en-US" sz="2200" dirty="0"/>
          </a:p>
          <a:p>
            <a:r>
              <a:rPr lang="en-US" sz="2200" dirty="0"/>
              <a:t>The many-cores began as a </a:t>
            </a:r>
            <a:r>
              <a:rPr lang="en-US" sz="2200" i="1" dirty="0"/>
              <a:t>large number of much smaller cores</a:t>
            </a:r>
            <a:r>
              <a:rPr lang="en-US" sz="2200" dirty="0"/>
              <a:t>, and, once again, the number of cores doubles </a:t>
            </a:r>
            <a:r>
              <a:rPr lang="en-IN" sz="2200" dirty="0"/>
              <a:t>with each generation</a:t>
            </a:r>
          </a:p>
          <a:p>
            <a:pPr marL="625475" indent="-404813">
              <a:buFont typeface="Wingdings" panose="05000000000000000000" pitchFamily="2" charset="2"/>
              <a:buChar char="Ø"/>
            </a:pPr>
            <a:r>
              <a:rPr lang="en-US" sz="2200" dirty="0" err="1"/>
              <a:t>Eg</a:t>
            </a:r>
            <a:r>
              <a:rPr lang="en-US" sz="2200" dirty="0"/>
              <a:t>: The NVIDIA GeForce GTX 280 graphics processing unit (GPU) with 240  cores, each of which is a heavily multithreaded</a:t>
            </a:r>
          </a:p>
          <a:p>
            <a:pPr marL="625475" indent="-404813">
              <a:buFont typeface="Wingdings" panose="05000000000000000000" pitchFamily="2" charset="2"/>
              <a:buChar char="Ø"/>
            </a:pPr>
            <a:endParaRPr lang="en-US" sz="2200" dirty="0"/>
          </a:p>
          <a:p>
            <a:pPr algn="just"/>
            <a:r>
              <a:rPr lang="en-US" sz="2200" dirty="0"/>
              <a:t>Many-core processors, especially the GPUs, dominated the race of Floating-point (FP) performance. The ratio between many-core GPUs and multicore CPUs for peak floating-point calculation throughput is about 10 to 1. </a:t>
            </a:r>
          </a:p>
          <a:p>
            <a:pPr marL="0" indent="0" algn="just">
              <a:buNone/>
            </a:pPr>
            <a:r>
              <a:rPr lang="en-US" sz="2200" dirty="0"/>
              <a:t>			                </a:t>
            </a:r>
            <a:r>
              <a:rPr lang="en-US" sz="2200" b="1" dirty="0"/>
              <a:t> </a:t>
            </a:r>
            <a:r>
              <a:rPr lang="en-US" sz="22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GPU vs CPU FP performance</a:t>
            </a:r>
            <a:endParaRPr lang="en-US" sz="2200" b="1" u="sng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en-US" sz="2200" b="1" u="sng" dirty="0"/>
              <a:t> </a:t>
            </a:r>
          </a:p>
          <a:p>
            <a:pPr algn="just"/>
            <a:r>
              <a:rPr lang="en-US" sz="2200" dirty="0"/>
              <a:t> This gap has motivated many app developers to </a:t>
            </a:r>
            <a:r>
              <a:rPr lang="en-US" sz="2200" i="1" dirty="0"/>
              <a:t>move the computationally intensive parts of their software to GPUs for execution</a:t>
            </a:r>
            <a:r>
              <a:rPr lang="en-US" sz="2200" dirty="0"/>
              <a:t>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When there is more work to do, there is more opportunity to divide the work among cooperating parallel workers.</a:t>
            </a:r>
          </a:p>
          <a:p>
            <a:pPr algn="just"/>
            <a:endParaRPr lang="en-US" sz="2000" dirty="0"/>
          </a:p>
          <a:p>
            <a:pPr marL="768350" indent="-51435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69308-1C91-480E-A5E4-4B74E4C8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D5CE-F2FE-4209-9DA6-625B1DA6D840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E1EA-3AB2-4926-8198-0B73A271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42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+mn-lt"/>
              </a:rPr>
              <a:t>Why there is such a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large performance </a:t>
            </a:r>
            <a:r>
              <a:rPr lang="en-US" sz="2400" b="1" dirty="0">
                <a:latin typeface="+mn-lt"/>
              </a:rPr>
              <a:t>gap between many-core GPUs and general-purpose multicore CPUs?</a:t>
            </a:r>
            <a:br>
              <a:rPr lang="en-US" sz="2400" dirty="0">
                <a:solidFill>
                  <a:srgbClr val="002060"/>
                </a:solidFill>
                <a:latin typeface="+mn-lt"/>
              </a:rPr>
            </a:br>
            <a:endParaRPr lang="en-IN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315"/>
            <a:ext cx="10515600" cy="568692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answer lies in the differences in the fundamental design philosophies between the two types of processors</a:t>
            </a:r>
          </a:p>
          <a:p>
            <a:pPr marL="0" indent="0" algn="ctr">
              <a:buNone/>
            </a:pPr>
            <a:r>
              <a:rPr lang="en-US" sz="20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GPU vs CPU architecture</a:t>
            </a:r>
            <a:endParaRPr lang="en-US" sz="2000" b="1" u="sng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CPU design principle:</a:t>
            </a:r>
            <a:endParaRPr lang="en-US" sz="2000" dirty="0">
              <a:solidFill>
                <a:srgbClr val="7030A0"/>
              </a:solidFill>
            </a:endParaRPr>
          </a:p>
          <a:p>
            <a:pPr algn="just"/>
            <a:r>
              <a:rPr lang="en-US" sz="2000" dirty="0"/>
              <a:t>The design of a CPU is optimized for sequential code performance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It makes use of sophisticated control logic to allow instructions from a single thread of execution to execute in parallel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large cache memories are provided to reduce the instruction and data access latencies of large complex applications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i="1" dirty="0">
                <a:sym typeface="Wingdings" panose="05000000000000000000" pitchFamily="2" charset="2"/>
              </a:rPr>
              <a:t>latency-oriented design</a:t>
            </a:r>
            <a:endParaRPr lang="en-US" sz="2000" i="1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Memory bandwidth limit the speed of applications by limiting the rate at which data can be delivered from the memory system to processors.</a:t>
            </a:r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CD32-1E2F-4484-AB54-95D630A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EE47-A801-4823-96F1-75A64E196FAA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08E3-FB81-40BA-9FB1-14F71AE8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81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latin typeface="+mn-lt"/>
              </a:rPr>
              <a:t>Why there is such a </a:t>
            </a:r>
            <a:r>
              <a:rPr lang="en-US" sz="2700" b="1" dirty="0">
                <a:solidFill>
                  <a:srgbClr val="C00000"/>
                </a:solidFill>
                <a:latin typeface="+mn-lt"/>
              </a:rPr>
              <a:t>large performance gap </a:t>
            </a:r>
            <a:r>
              <a:rPr lang="en-US" sz="2700" b="1" dirty="0">
                <a:latin typeface="+mn-lt"/>
              </a:rPr>
              <a:t>between many-core GPUs and general-purpose multicore CPUs?</a:t>
            </a:r>
            <a:br>
              <a:rPr lang="en-US" sz="2400" dirty="0">
                <a:solidFill>
                  <a:srgbClr val="002060"/>
                </a:solidFill>
                <a:latin typeface="+mn-lt"/>
              </a:rPr>
            </a:br>
            <a:endParaRPr lang="en-IN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989"/>
            <a:ext cx="10515600" cy="568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GPU design principle:</a:t>
            </a:r>
            <a:endParaRPr lang="en-US" sz="2000" dirty="0">
              <a:solidFill>
                <a:srgbClr val="7030A0"/>
              </a:solidFill>
            </a:endParaRPr>
          </a:p>
          <a:p>
            <a:pPr algn="just"/>
            <a:r>
              <a:rPr lang="en-US" sz="2000" dirty="0"/>
              <a:t>The design philosophy of the GPUs is shaped by the fast growing video game industry, which requires the ability to perform a massive number of floating-point calculations per video frame</a:t>
            </a:r>
          </a:p>
          <a:p>
            <a:pPr algn="just"/>
            <a:endParaRPr lang="en-US" sz="2000" dirty="0"/>
          </a:p>
          <a:p>
            <a:pPr algn="just"/>
            <a:r>
              <a:rPr lang="en-IN" sz="2000" dirty="0"/>
              <a:t>GPU performs well by </a:t>
            </a:r>
            <a:r>
              <a:rPr lang="en-IN" sz="2000" i="1" dirty="0"/>
              <a:t>executing </a:t>
            </a:r>
            <a:r>
              <a:rPr lang="en-US" sz="2000" i="1" dirty="0"/>
              <a:t>massive numbers of threads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GPU hardware takes advantage of a large number of execution threads to find work to do when some of them are waiting for long-latency memory accesses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Small cache memories are provided to help the bandwidth requirements of applications, so multiple threads that access the same memory data need not always access the DRAM </a:t>
            </a:r>
            <a:r>
              <a:rPr lang="en-US" sz="2000" i="1" dirty="0">
                <a:sym typeface="Wingdings" panose="05000000000000000000" pitchFamily="2" charset="2"/>
              </a:rPr>
              <a:t> </a:t>
            </a:r>
            <a:r>
              <a:rPr lang="en-US" sz="2000" i="1" dirty="0"/>
              <a:t>throughput-oriented design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highlight>
                  <a:srgbClr val="FFFF00"/>
                </a:highlight>
              </a:rPr>
              <a:t>Most apps will use both CPUs and GPUs, executing the sequential parts on the CPU and numerically intensive parts on the GPUs</a:t>
            </a:r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9AF11-49FE-4144-90A1-7B469DAC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0824-0403-41F7-AF5E-F2D697F9C34D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3025-7CC3-4C6D-B8D6-EB555F4C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5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n-lt"/>
              </a:rPr>
              <a:t>Factors to be considered by the application developers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to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choose the processors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for running their applications</a:t>
            </a:r>
            <a:br>
              <a:rPr lang="en-US" sz="2400" dirty="0">
                <a:solidFill>
                  <a:srgbClr val="C00000"/>
                </a:solidFill>
                <a:latin typeface="+mn-lt"/>
              </a:rPr>
            </a:b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8989"/>
            <a:ext cx="10945761" cy="56869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Along with the performance, there are several other factors which an application developer has to look upon when selecting a processor.</a:t>
            </a:r>
          </a:p>
          <a:p>
            <a:pPr marL="0" indent="0" algn="just">
              <a:buNone/>
            </a:pPr>
            <a:endParaRPr lang="en-US" sz="2000" dirty="0"/>
          </a:p>
          <a:p>
            <a:pPr marL="265113" indent="-265113" algn="just"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Installation base:</a:t>
            </a:r>
          </a:p>
          <a:p>
            <a:pPr marL="265113" indent="0" algn="just">
              <a:buNone/>
            </a:pPr>
            <a:r>
              <a:rPr lang="en-US" sz="2000" dirty="0">
                <a:sym typeface="Wingdings" panose="05000000000000000000" pitchFamily="2" charset="2"/>
              </a:rPr>
              <a:t>T</a:t>
            </a:r>
            <a:r>
              <a:rPr lang="en-US" sz="2000" dirty="0"/>
              <a:t>he processors of choice must have a </a:t>
            </a:r>
            <a:r>
              <a:rPr lang="en-US" sz="2000" i="1" dirty="0"/>
              <a:t>very large presence in the </a:t>
            </a:r>
            <a:r>
              <a:rPr lang="en-IN" sz="2000" i="1" dirty="0"/>
              <a:t>marketplace</a:t>
            </a:r>
            <a:r>
              <a:rPr lang="en-IN" sz="2000" dirty="0"/>
              <a:t>. </a:t>
            </a:r>
            <a:r>
              <a:rPr lang="en-US" sz="2000" dirty="0"/>
              <a:t>The cost of software development is reduced significantly with a very large customer population</a:t>
            </a:r>
          </a:p>
          <a:p>
            <a:pPr marL="265113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IN" sz="2000" b="1" dirty="0">
                <a:solidFill>
                  <a:srgbClr val="7030A0"/>
                </a:solidFill>
              </a:rPr>
              <a:t>2. </a:t>
            </a:r>
            <a:r>
              <a:rPr lang="en-US" sz="2000" b="1" dirty="0">
                <a:solidFill>
                  <a:srgbClr val="7030A0"/>
                </a:solidFill>
              </a:rPr>
              <a:t>Practical form factors and easy accessibility:</a:t>
            </a:r>
          </a:p>
          <a:p>
            <a:pPr marL="176213" indent="-176213" algn="just"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</a:t>
            </a:r>
            <a:r>
              <a:rPr lang="en-US" sz="2000" dirty="0"/>
              <a:t>The parallel software applications should be </a:t>
            </a:r>
            <a:r>
              <a:rPr lang="en-US" sz="2000" i="1" dirty="0"/>
              <a:t>easily accessible to customers </a:t>
            </a:r>
            <a:r>
              <a:rPr lang="en-US" sz="2000" dirty="0"/>
              <a:t>and should provide the </a:t>
            </a:r>
            <a:r>
              <a:rPr lang="en-US" sz="2000" i="1" dirty="0"/>
              <a:t>solutions to a large set of common customer needs</a:t>
            </a:r>
            <a:r>
              <a:rPr lang="en-US" sz="2000" dirty="0"/>
              <a:t>  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3. Support for the IEEE floating-point standard:</a:t>
            </a:r>
          </a:p>
          <a:p>
            <a:pPr marL="265113" indent="0" algn="just">
              <a:buNone/>
            </a:pPr>
            <a:r>
              <a:rPr lang="en-US" sz="2000" dirty="0"/>
              <a:t>The standard makes it possible to have </a:t>
            </a:r>
            <a:r>
              <a:rPr lang="en-US" sz="2000" i="1" dirty="0"/>
              <a:t>predictable results across processors </a:t>
            </a:r>
            <a:r>
              <a:rPr lang="en-US" sz="2000" dirty="0"/>
              <a:t>from different vendors</a:t>
            </a:r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5F64-A14E-4DDA-AA93-9F501B5D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6EB8-D494-453F-A38F-5D1751B0F205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24C0-813F-4C65-8BEA-A4206537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715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19" y="1323769"/>
            <a:ext cx="10945761" cy="56869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4. Ease of programming for accessing the GPU cores: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Early GPU programmers had to use the </a:t>
            </a:r>
            <a:r>
              <a:rPr lang="en-US" sz="2000" i="1" dirty="0"/>
              <a:t>equivalent of graphics API functions </a:t>
            </a:r>
            <a:r>
              <a:rPr lang="en-US" sz="2000" dirty="0"/>
              <a:t>to access the GPU cores (tedious task)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This practice was called general-purpose programming using GPU (</a:t>
            </a:r>
            <a:r>
              <a:rPr lang="en-US" sz="2000" b="1" dirty="0"/>
              <a:t>GPGPU</a:t>
            </a:r>
            <a:r>
              <a:rPr lang="en-US" sz="2000" dirty="0"/>
              <a:t>)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These  APIs </a:t>
            </a:r>
            <a:r>
              <a:rPr lang="en-US" sz="2000" i="1" dirty="0"/>
              <a:t>limit the kinds of applications </a:t>
            </a:r>
            <a:r>
              <a:rPr lang="en-US" sz="2000" dirty="0"/>
              <a:t>that one can actually write for these chips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5. Introduction of CUDA: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NVIDIA released CUDA (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Compute Unified Device Architecture</a:t>
            </a:r>
            <a:r>
              <a:rPr lang="en-US" sz="2000" dirty="0"/>
              <a:t>) and devoted silicon area in GPU to facilitate the ease of parallel programming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Along with the </a:t>
            </a:r>
            <a:r>
              <a:rPr lang="en-US" sz="2000" i="1" dirty="0"/>
              <a:t>change in software</a:t>
            </a:r>
            <a:r>
              <a:rPr lang="en-US" sz="2000" dirty="0"/>
              <a:t>, </a:t>
            </a:r>
            <a:r>
              <a:rPr lang="en-US" sz="2000" i="1" dirty="0"/>
              <a:t>additional hardware was added </a:t>
            </a:r>
            <a:r>
              <a:rPr lang="en-US" sz="2000" dirty="0"/>
              <a:t>to the chip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CUDA programs </a:t>
            </a:r>
            <a:r>
              <a:rPr lang="en-US" sz="2000" i="1" dirty="0"/>
              <a:t>do not </a:t>
            </a:r>
            <a:r>
              <a:rPr lang="en-US" sz="2000" dirty="0"/>
              <a:t>go through the graphics interface at all. Instead, a new </a:t>
            </a:r>
            <a:r>
              <a:rPr lang="en-US" sz="2000" i="1" dirty="0"/>
              <a:t>general-purpose parallel programming interface</a:t>
            </a:r>
            <a:r>
              <a:rPr lang="en-US" sz="2000" dirty="0"/>
              <a:t> on the silicon chip serves the requests of CUDA programs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All  of the other </a:t>
            </a:r>
            <a:r>
              <a:rPr lang="en-US" sz="2000" i="1" dirty="0"/>
              <a:t>software layers were redone </a:t>
            </a:r>
            <a:r>
              <a:rPr lang="en-US" sz="2000" dirty="0"/>
              <a:t>so the programmers can use the familiar C/C++ programming tools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D5190D-AEB9-4AA8-9A38-C9BA540A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12C108-7446-4B15-A3B4-5C44155705CC}"/>
              </a:ext>
            </a:extLst>
          </p:cNvPr>
          <p:cNvSpPr txBox="1">
            <a:spLocks/>
          </p:cNvSpPr>
          <p:nvPr/>
        </p:nvSpPr>
        <p:spPr>
          <a:xfrm>
            <a:off x="838200" y="288757"/>
            <a:ext cx="10515600" cy="593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rgbClr val="C00000"/>
                </a:solidFill>
                <a:latin typeface="+mn-lt"/>
              </a:rPr>
              <a:t>Factors to be considered by the application developers </a:t>
            </a:r>
            <a:r>
              <a:rPr lang="en-US" sz="2400" b="1">
                <a:solidFill>
                  <a:srgbClr val="002060"/>
                </a:solidFill>
                <a:latin typeface="+mn-lt"/>
              </a:rPr>
              <a:t>to</a:t>
            </a:r>
            <a:r>
              <a:rPr lang="en-US" sz="2400" b="1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+mn-lt"/>
              </a:rPr>
              <a:t>choose the processors </a:t>
            </a:r>
            <a:r>
              <a:rPr lang="en-US" sz="2400" b="1">
                <a:solidFill>
                  <a:srgbClr val="C00000"/>
                </a:solidFill>
                <a:latin typeface="+mn-lt"/>
              </a:rPr>
              <a:t>for running their applications</a:t>
            </a:r>
            <a:br>
              <a:rPr lang="en-US" sz="2400">
                <a:solidFill>
                  <a:srgbClr val="C00000"/>
                </a:solidFill>
                <a:latin typeface="+mn-lt"/>
              </a:rPr>
            </a:b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17EAA-5A2B-4958-BAD2-B16EACF4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AA-EDC6-45A5-8CC2-ADB2E2DD74E8}" type="datetime1">
              <a:rPr lang="en-IN" smtClean="0"/>
              <a:t>06-02-2023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38831-065D-4ED1-98DF-36CEAFC6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3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0" y="704748"/>
            <a:ext cx="10931013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i="1" dirty="0"/>
              <a:t>The first generation (1938-1953</a:t>
            </a:r>
            <a:r>
              <a:rPr lang="en-IN" b="1" i="1" dirty="0"/>
              <a:t>)</a:t>
            </a:r>
          </a:p>
          <a:p>
            <a:pPr marL="0" indent="0">
              <a:buNone/>
            </a:pPr>
            <a:endParaRPr lang="en-IN" b="1" i="1" dirty="0"/>
          </a:p>
          <a:p>
            <a:pPr marL="722313" algn="just"/>
            <a:r>
              <a:rPr lang="en-US" sz="2000" dirty="0"/>
              <a:t>E</a:t>
            </a:r>
            <a:r>
              <a:rPr lang="en-IN" sz="2000" dirty="0"/>
              <a:t>lectromechanical relays(1940s) and Vacuum tubes(1950s) were used as switching devices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Devices </a:t>
            </a:r>
            <a:r>
              <a:rPr lang="en-IN" sz="2000" dirty="0"/>
              <a:t>were interconnected by insulated wires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C</a:t>
            </a:r>
            <a:r>
              <a:rPr lang="en-IN" sz="2000" dirty="0"/>
              <a:t>PU structure was bit-serial (arithmetic is done on a bit-by-bit fixed-point basis)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Binary</a:t>
            </a:r>
            <a:r>
              <a:rPr lang="en-IN" sz="2000" dirty="0"/>
              <a:t>-coded machine language was used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F0E16-4001-4C90-8241-6D59C5C1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AF2C-B2E1-46DC-A6C6-54A528A1A48D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D27C1-B387-4BBF-812B-3E3BEE58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650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Architecture of a Modern GPU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36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Modern GPU architecture</a:t>
            </a:r>
            <a:endParaRPr lang="en-US" sz="3600" b="1" u="sng" dirty="0">
              <a:highlight>
                <a:srgbClr val="FFFF00"/>
              </a:highlight>
            </a:endParaRPr>
          </a:p>
          <a:p>
            <a:pPr algn="just"/>
            <a:r>
              <a:rPr lang="en-US" sz="3600" dirty="0"/>
              <a:t>It is organized into an array of highly threaded </a:t>
            </a:r>
            <a:r>
              <a:rPr lang="en-US" sz="3600" i="1" dirty="0"/>
              <a:t>streaming multiprocessors </a:t>
            </a:r>
            <a:r>
              <a:rPr lang="en-US" sz="3600" dirty="0"/>
              <a:t>(SMs)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In the figure, two SMs form a building block; however, the number of SMs in a building block can vary from one generation of CUDA GPUs to another generation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Each SM has a number of </a:t>
            </a:r>
            <a:r>
              <a:rPr lang="en-US" sz="3600" i="1" dirty="0"/>
              <a:t>streaming processors </a:t>
            </a:r>
            <a:r>
              <a:rPr lang="en-US" sz="3600" dirty="0"/>
              <a:t>(SPs) that share control logic and instruction cache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Each GPU currently comes with up to 4 GB of graphics double data rate (GDDR) DRAM, referred to as </a:t>
            </a:r>
            <a:r>
              <a:rPr lang="en-US" sz="3600" i="1" dirty="0"/>
              <a:t>global memory</a:t>
            </a:r>
          </a:p>
          <a:p>
            <a:pPr marL="0" indent="0" algn="just">
              <a:buNone/>
            </a:pPr>
            <a:r>
              <a:rPr lang="en-US" sz="3600" dirty="0"/>
              <a:t>     </a:t>
            </a:r>
            <a:r>
              <a:rPr lang="en-US" sz="3600" b="1" u="sng" dirty="0"/>
              <a:t>GDDR DRAMs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The GDDR DRAMs differ from the system DRAMs on the CPU motherboard in that they are essentially the frame buffer memory  that is  used  for  graphics processing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For graphics applications, GDDR DRARs hold </a:t>
            </a:r>
            <a:r>
              <a:rPr lang="en-US" sz="3600" i="1" dirty="0"/>
              <a:t>video images</a:t>
            </a:r>
            <a:r>
              <a:rPr lang="en-US" sz="3600" dirty="0"/>
              <a:t>, and </a:t>
            </a:r>
            <a:r>
              <a:rPr lang="en-US" sz="3600" i="1" dirty="0"/>
              <a:t>texture information </a:t>
            </a:r>
            <a:r>
              <a:rPr lang="en-US" sz="3600" dirty="0"/>
              <a:t>for </a:t>
            </a:r>
            <a:r>
              <a:rPr lang="en-US" sz="3600" i="1" dirty="0"/>
              <a:t>three-dimensional (3D) rendering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For  normal computing  they  function as </a:t>
            </a:r>
            <a:r>
              <a:rPr lang="en-US" sz="3600" i="1" dirty="0"/>
              <a:t>very-high-bandwidth, off-chip memory</a:t>
            </a:r>
            <a:r>
              <a:rPr lang="en-US" sz="3600" dirty="0"/>
              <a:t>, though with somewhat more latency than typical system memory. </a:t>
            </a:r>
            <a:r>
              <a:rPr lang="en-US" sz="3600" dirty="0">
                <a:latin typeface="Britannic Bold" panose="020B0903060703020204" pitchFamily="34" charset="0"/>
              </a:rPr>
              <a:t>For massively parallel applications, the higher bandwidth makes up for the longer latency</a:t>
            </a:r>
            <a:endParaRPr lang="en-US" sz="3600" b="1" u="sng" dirty="0">
              <a:highlight>
                <a:srgbClr val="FFFF00"/>
              </a:highlight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r>
              <a:rPr lang="en-US" sz="3600" b="1" u="sng" dirty="0">
                <a:highlight>
                  <a:srgbClr val="FFFF00"/>
                </a:highlight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CUDA-pape</a:t>
            </a:r>
            <a:r>
              <a:rPr lang="en-US" sz="3600" b="1" u="sng" dirty="0">
                <a:highlight>
                  <a:srgbClr val="FFFF00"/>
                </a:highlight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endParaRPr lang="en-IN" sz="36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4F28-172E-4F75-95E6-99AC5F76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F8DA-18A1-4CA9-B5E4-A702F916FE31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12A31-9B36-46D4-815B-A1F13C06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27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Need for Parallelism – Why do we need ??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61" y="1297859"/>
            <a:ext cx="11303087" cy="598784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Many applications that we have today will continue to demand for increased speed in future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When an application is suitable for parallel execution, a good implementation on a GPU can achieve more than </a:t>
            </a:r>
            <a:r>
              <a:rPr lang="en-US" sz="2000" i="1" dirty="0"/>
              <a:t>100 times speedup over sequential execution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Many applications of the future will be what we currently consider to be </a:t>
            </a:r>
            <a:r>
              <a:rPr lang="en-US" sz="2000" i="1" dirty="0"/>
              <a:t>supercomputing applications </a:t>
            </a:r>
            <a:r>
              <a:rPr lang="en-US" sz="2000" dirty="0"/>
              <a:t>(</a:t>
            </a:r>
            <a:r>
              <a:rPr lang="en-US" sz="2000" dirty="0" err="1"/>
              <a:t>Superapps</a:t>
            </a:r>
            <a:r>
              <a:rPr lang="en-US" sz="2000" dirty="0"/>
              <a:t>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limitations of todays scientific experiments can be effectively addressed by incorporating a GPU enabled computational model to </a:t>
            </a:r>
            <a:r>
              <a:rPr lang="en-US" sz="2000" i="1" dirty="0"/>
              <a:t>simulate</a:t>
            </a:r>
            <a:r>
              <a:rPr lang="en-US" sz="2000" dirty="0"/>
              <a:t> the underlying activities. From the simulation we can measure even more details and test more hypotheses than with traditional instruments</a:t>
            </a:r>
          </a:p>
          <a:p>
            <a:pPr algn="just"/>
            <a:endParaRPr lang="en-US" sz="24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21BE-E15E-4EF8-BD79-A7F60DBC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734C-0BCA-45F7-9E39-302D425F1CC7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6EE6-08A9-4C8C-A3FC-43017FE5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07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Need for Parallelism – Why do we need ??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58" y="1474839"/>
            <a:ext cx="11303087" cy="598784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 the future, new functionalities such as view synthesis and high-resolution display of low-resolution videos will demand that televisions have more computing power</a:t>
            </a:r>
          </a:p>
          <a:p>
            <a:pPr algn="just"/>
            <a:endParaRPr lang="en-US" sz="2000" dirty="0"/>
          </a:p>
          <a:p>
            <a:r>
              <a:rPr lang="en-US" sz="2000" dirty="0"/>
              <a:t>future versions of user interfaces will incorporate higher definition, three-dimensional perspectives, voice and computer vision based interfaces, requiring even more computing speed</a:t>
            </a:r>
          </a:p>
          <a:p>
            <a:endParaRPr lang="en-US" sz="2000" dirty="0"/>
          </a:p>
          <a:p>
            <a:r>
              <a:rPr lang="en-US" sz="2000" dirty="0"/>
              <a:t>With increased computing speed, the future games can be based on dynamic simulation rather than pre-arranged scenes</a:t>
            </a:r>
          </a:p>
          <a:p>
            <a:endParaRPr lang="en-US" sz="2000" dirty="0"/>
          </a:p>
          <a:p>
            <a:r>
              <a:rPr lang="en-US" sz="2000" dirty="0"/>
              <a:t>Applications handling bigdata will require exploiting parallelism in datasets</a:t>
            </a:r>
          </a:p>
          <a:p>
            <a:endParaRPr lang="en-IN" sz="20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D0805-B288-47E3-992D-6CEE11CF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34D2-0B3F-4F45-AB2A-4ADDC6FBBF9B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B6D5-8C5A-433A-B54D-2C57BF6D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25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792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Parallel processing applications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16" y="766917"/>
            <a:ext cx="11303087" cy="5987843"/>
          </a:xfrm>
        </p:spPr>
        <p:txBody>
          <a:bodyPr>
            <a:normAutofit fontScale="92500" lnSpcReduction="20000"/>
          </a:bodyPr>
          <a:lstStyle/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Predictive Modeling and Simulations			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Weather forecasting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Oceanography and astrophysics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Socioeconomics and government use </a:t>
            </a:r>
          </a:p>
          <a:p>
            <a:pPr marL="265113" lvl="2" indent="0">
              <a:buNone/>
            </a:pPr>
            <a:endParaRPr lang="en-US" sz="1600" b="1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Engineering Design and Automation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Finite-element analysis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Computational aerodynamics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Artificial intelligence and automation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Remote sensing applications </a:t>
            </a:r>
          </a:p>
          <a:p>
            <a:pPr marL="265113" lvl="2" indent="0">
              <a:buNone/>
            </a:pPr>
            <a:endParaRPr lang="en-US" b="1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Energy Resources Exploration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Seismic exploration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Reservoir modeling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Plasma fusion power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Nuclear reactor safety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Medical, Military, and Basic Research</a:t>
            </a:r>
            <a:endParaRPr lang="en-IN" dirty="0"/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Computer-aided diagnosis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Genetic engineering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Weapon research and defense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Basic Research Problems </a:t>
            </a:r>
            <a:endParaRPr lang="en-IN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pPr marL="265113" lvl="2" indent="0">
              <a:buNone/>
            </a:pPr>
            <a:endParaRPr lang="en-IN" sz="16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8D98-2B2E-4EAB-9621-F16F22CD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9119-64A6-4C8E-936B-666D519FDEF1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4C07-4877-4E26-89F4-FD9AFB07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20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5" y="1039633"/>
            <a:ext cx="11303087" cy="5987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Some of the most popular </a:t>
            </a:r>
            <a:r>
              <a:rPr lang="en-US" sz="2400" b="1" dirty="0">
                <a:solidFill>
                  <a:srgbClr val="C00000"/>
                </a:solidFill>
              </a:rPr>
              <a:t>software frameworks</a:t>
            </a:r>
            <a:r>
              <a:rPr lang="en-US" sz="2400" b="1">
                <a:solidFill>
                  <a:srgbClr val="C00000"/>
                </a:solidFill>
              </a:rPr>
              <a:t>/standards </a:t>
            </a:r>
            <a:r>
              <a:rPr lang="en-US" sz="2400" b="1" dirty="0"/>
              <a:t>that allow </a:t>
            </a:r>
            <a:r>
              <a:rPr lang="en-US" sz="2400" b="1" dirty="0">
                <a:solidFill>
                  <a:srgbClr val="FF0000"/>
                </a:solidFill>
              </a:rPr>
              <a:t>general-purpose programming using GPU (GPGPU)  </a:t>
            </a:r>
            <a:r>
              <a:rPr lang="en-US" sz="2400" b="1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accelerate processing </a:t>
            </a:r>
            <a:r>
              <a:rPr lang="en-US" sz="2400" b="1" dirty="0"/>
              <a:t>in applications are:</a:t>
            </a:r>
          </a:p>
          <a:p>
            <a:pPr marL="0" indent="0" algn="just">
              <a:buNone/>
            </a:pPr>
            <a:endParaRPr lang="en-US" sz="20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MPI (Message Passing Interface)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OpenMP (</a:t>
            </a:r>
            <a:r>
              <a:rPr lang="en-IN" sz="2000" b="1" dirty="0">
                <a:solidFill>
                  <a:srgbClr val="0070C0"/>
                </a:solidFill>
              </a:rPr>
              <a:t>Open Multi-Processing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CUDA (</a:t>
            </a:r>
            <a:r>
              <a:rPr lang="en-IN" sz="2000" b="1" dirty="0">
                <a:solidFill>
                  <a:srgbClr val="7030A0"/>
                </a:solidFill>
              </a:rPr>
              <a:t>Compute Unified Device Architecture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OpenCL 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IN" sz="2000" b="1" dirty="0">
                <a:solidFill>
                  <a:srgbClr val="7030A0"/>
                </a:solidFill>
              </a:rPr>
              <a:t>Open Computing Language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7030A0"/>
              </a:solidFill>
            </a:endParaRPr>
          </a:p>
          <a:p>
            <a:pPr marL="352425" indent="-352425" algn="just">
              <a:buFont typeface="Wingdings" panose="05000000000000000000" pitchFamily="2" charset="2"/>
              <a:buChar char="v"/>
            </a:pPr>
            <a:r>
              <a:rPr lang="en-US" sz="2000" dirty="0">
                <a:highlight>
                  <a:srgbClr val="00FFFF"/>
                </a:highlight>
              </a:rPr>
              <a:t>GPGPU is the utilization of a GPU (graphics processing unit), which would typically only handle computer graphics, to assist in performing tasks that are traditionally handled solely by the CPU (central processing unit)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536A-6182-4BCD-9768-2CDFA01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E998-80E1-40A7-8B1F-8E6AE70B3D2D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5C96C-5F8A-4878-8F34-AED62F3A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404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</a:rPr>
              <a:t>MPI </a:t>
            </a:r>
            <a:r>
              <a:rPr lang="en-US" sz="2000" b="1" dirty="0">
                <a:highlight>
                  <a:srgbClr val="00FFFF"/>
                </a:highlight>
              </a:rPr>
              <a:t>(most of the versions are 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Used for </a:t>
            </a:r>
            <a:r>
              <a:rPr lang="en-US" sz="2000" i="1" dirty="0"/>
              <a:t>scalable cluster computing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The computing nodes in a cluster </a:t>
            </a:r>
            <a:r>
              <a:rPr lang="en-US" sz="2000" i="1" dirty="0"/>
              <a:t>do not share memory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All data sharing and interaction among the nodes must be done through </a:t>
            </a:r>
            <a:r>
              <a:rPr lang="en-US" sz="2000" i="1" dirty="0"/>
              <a:t>explicit message passing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MPI have been known to run successfully on cluster computing systems with more than 100,000 nodes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The amount of effort required to port an application into MPI can be </a:t>
            </a:r>
            <a:r>
              <a:rPr lang="en-US" sz="2000" i="1" dirty="0"/>
              <a:t>extremely high due to lack of shared memory across computing nodes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</a:rPr>
              <a:t>OpenMP </a:t>
            </a:r>
            <a:r>
              <a:rPr lang="en-US" sz="2000" b="1" dirty="0">
                <a:highlight>
                  <a:srgbClr val="00FFFF"/>
                </a:highlight>
              </a:rPr>
              <a:t>(open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Used for </a:t>
            </a:r>
            <a:r>
              <a:rPr lang="en-US" sz="2000" i="1" dirty="0"/>
              <a:t>shared-memory multiprocessor</a:t>
            </a:r>
            <a:r>
              <a:rPr lang="en-US" sz="2000" dirty="0"/>
              <a:t> systems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An openMP implementation consists of a </a:t>
            </a:r>
            <a:r>
              <a:rPr lang="en-US" sz="2000" i="1" dirty="0"/>
              <a:t>compiler</a:t>
            </a:r>
            <a:r>
              <a:rPr lang="en-US" sz="2000" dirty="0"/>
              <a:t> and a </a:t>
            </a:r>
            <a:r>
              <a:rPr lang="en-US" sz="2000" i="1" dirty="0"/>
              <a:t>runtime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 programmer specifies </a:t>
            </a:r>
            <a:r>
              <a:rPr lang="en-US" sz="2000" b="1" i="1" dirty="0"/>
              <a:t>directives</a:t>
            </a:r>
            <a:r>
              <a:rPr lang="en-US" sz="2000" i="1" dirty="0"/>
              <a:t> </a:t>
            </a:r>
            <a:r>
              <a:rPr lang="en-US" sz="2000" dirty="0"/>
              <a:t>(commands) and </a:t>
            </a:r>
            <a:r>
              <a:rPr lang="en-US" sz="2000" b="1" i="1" dirty="0"/>
              <a:t>pragmas</a:t>
            </a:r>
            <a:r>
              <a:rPr lang="en-US" sz="2000" dirty="0"/>
              <a:t> (hints) about a loop to the openMP compiler. With these directives and pragmas, openMP compiler </a:t>
            </a:r>
            <a:r>
              <a:rPr lang="en-US" sz="2000" b="1" dirty="0"/>
              <a:t>generate parallel code</a:t>
            </a:r>
            <a:r>
              <a:rPr lang="en-US" sz="2000" dirty="0"/>
              <a:t>. The runtime system supports the </a:t>
            </a:r>
            <a:r>
              <a:rPr lang="en-US" sz="2000" b="1" dirty="0"/>
              <a:t>execution of the parallel code </a:t>
            </a:r>
            <a:r>
              <a:rPr lang="en-US" sz="2000" dirty="0"/>
              <a:t>by managing parallel threads and resources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In OpenMP, compilers do more of the </a:t>
            </a:r>
            <a:r>
              <a:rPr lang="en-US" sz="2000" i="1" dirty="0"/>
              <a:t>automation</a:t>
            </a:r>
            <a:r>
              <a:rPr lang="en-US" sz="2000" dirty="0"/>
              <a:t> in managing parallel execution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B91E2-A24E-4607-AE42-B20B6395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E84E-2906-427A-B6DA-B9CFB26B0CB8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3C1E-D6D4-4F4C-A8B5-69738886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41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100" b="1" dirty="0">
                <a:solidFill>
                  <a:srgbClr val="7030A0"/>
                </a:solidFill>
              </a:rPr>
              <a:t>CUDA </a:t>
            </a:r>
            <a:r>
              <a:rPr lang="en-US" sz="2100" b="1" dirty="0">
                <a:highlight>
                  <a:srgbClr val="00FFFF"/>
                </a:highlight>
              </a:rPr>
              <a:t>(NVIDIA proprietary)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Aspects of CUDA are similar to both MPI and OpenMP in that the </a:t>
            </a:r>
            <a:r>
              <a:rPr lang="en-US" sz="2100" i="1" dirty="0"/>
              <a:t>programmer manages the parallel code constructs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CUDA provides </a:t>
            </a:r>
            <a:r>
              <a:rPr lang="en-US" sz="2100" i="1" dirty="0"/>
              <a:t>shared memory </a:t>
            </a:r>
            <a:r>
              <a:rPr lang="en-US" sz="2100" dirty="0"/>
              <a:t>for parallel execution in the GPU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CUDA achieves much </a:t>
            </a:r>
            <a:r>
              <a:rPr lang="en-US" sz="2100" i="1" dirty="0"/>
              <a:t>higher scalability </a:t>
            </a:r>
            <a:r>
              <a:rPr lang="en-US" sz="2100" dirty="0"/>
              <a:t>with simple, low-overhead thread management and no cache coherence hardware requirements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many super-applications fit well into the simple thread management model of CUDA and thus enjoy the scalability and performance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100" dirty="0"/>
          </a:p>
          <a:p>
            <a:pPr marL="0" indent="0" algn="just">
              <a:buNone/>
            </a:pPr>
            <a:r>
              <a:rPr lang="en-US" sz="2100" b="1" dirty="0">
                <a:solidFill>
                  <a:srgbClr val="0070C0"/>
                </a:solidFill>
              </a:rPr>
              <a:t>OpenCL </a:t>
            </a:r>
            <a:r>
              <a:rPr lang="en-US" sz="2100" b="1" dirty="0">
                <a:highlight>
                  <a:srgbClr val="00FFFF"/>
                </a:highlight>
              </a:rPr>
              <a:t>(open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Several major industry players, including Apple, Intel, AMD/ATI, and NVIDIA, have jointly developed a </a:t>
            </a:r>
            <a:r>
              <a:rPr lang="en-US" sz="2100" i="1" dirty="0"/>
              <a:t>standardized programming model </a:t>
            </a:r>
            <a:r>
              <a:rPr lang="en-US" sz="2100" dirty="0"/>
              <a:t>called OpenCL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Similar to CUDA, the OpenCL programming model defines language extensions and runtime APIs to allow programmers to manage parallelism and data delivery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The level of programming constructs in OpenCL is still at a </a:t>
            </a:r>
            <a:r>
              <a:rPr lang="en-US" sz="2100" i="1" dirty="0"/>
              <a:t>lower level </a:t>
            </a:r>
            <a:r>
              <a:rPr lang="en-US" sz="2100" dirty="0"/>
              <a:t>than CUDA and much more tedious to use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Also, the speed achieved in an application expressed in OpenCL is still </a:t>
            </a:r>
            <a:r>
              <a:rPr lang="en-US" sz="2100" i="1" dirty="0"/>
              <a:t>much lower </a:t>
            </a:r>
            <a:r>
              <a:rPr lang="en-US" sz="2100" dirty="0"/>
              <a:t>than in CUDA on the platforms that support both</a:t>
            </a:r>
          </a:p>
          <a:p>
            <a:pPr algn="just"/>
            <a:r>
              <a:rPr lang="en-US" sz="2100" dirty="0"/>
              <a:t>OpenCL is a standardized programming model in that applications developed in OpenCL can run without modification on all processors that support the OpenCL language extensions  and API</a:t>
            </a:r>
          </a:p>
          <a:p>
            <a:pPr algn="just"/>
            <a:r>
              <a:rPr lang="en-US" sz="2100" dirty="0"/>
              <a:t>In comparison to CUDA, OpenCL relies more on APIs and less on language extensions</a:t>
            </a:r>
            <a:endParaRPr lang="en-IN" sz="21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0524-5CFA-47E9-9E23-B3D6A9EF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6355-F817-4D2B-AB5B-891C6688E5AB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603E-46B2-4E0A-AE99-58FE2B8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624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56" y="766917"/>
            <a:ext cx="11303087" cy="59878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CUDA vs OpenCL</a:t>
            </a: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CPU vs GPU</a:t>
            </a:r>
            <a:endParaRPr lang="en-US" sz="2000" b="1" dirty="0">
              <a:highlight>
                <a:srgbClr val="FFFF00"/>
              </a:highlight>
            </a:endParaRPr>
          </a:p>
          <a:p>
            <a:pPr algn="just"/>
            <a:endParaRPr lang="en-US" sz="3600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932D6-AC81-45B6-A491-52E2BA13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8D8F-3CA1-415C-8D10-03954B163394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1D36-D581-4BF4-AA91-F70FCD94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5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93" y="675251"/>
            <a:ext cx="10931013" cy="5076620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b="1" i="1" dirty="0"/>
              <a:t>The second generation (1952-1963</a:t>
            </a:r>
            <a:r>
              <a:rPr lang="en-IN" b="1" i="1" dirty="0"/>
              <a:t>)</a:t>
            </a:r>
          </a:p>
          <a:p>
            <a:pPr marL="0" indent="0">
              <a:buNone/>
            </a:pPr>
            <a:endParaRPr lang="en-IN" b="1" i="1" dirty="0"/>
          </a:p>
          <a:p>
            <a:pPr marL="722313" algn="just"/>
            <a:r>
              <a:rPr lang="en-US" sz="2000" dirty="0"/>
              <a:t>Transistors and Diodes were used as the building blocks</a:t>
            </a:r>
            <a:endParaRPr lang="en-IN" sz="2000" dirty="0"/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Usage of Printed Circuit Board(PCB) 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Usage of Magnetic core memory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Assembly language was initially used and then appeared the High-level programming languages(Fortran, Algol, Cobol)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Batch processing was popular, providing sequential execution of user programs</a:t>
            </a:r>
            <a:endParaRPr lang="en-IN" sz="2000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5D2DA-9D56-4BC1-9474-C2EE388B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D298-3C9D-49C2-981C-EEA9DD7A3103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960EE-FE8F-453A-B04E-73D613D1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2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93" y="675251"/>
            <a:ext cx="10931013" cy="5991020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US" b="1" i="1" dirty="0"/>
              <a:t>The third generation (1962-1975</a:t>
            </a:r>
            <a:r>
              <a:rPr lang="en-IN" b="1" i="1" dirty="0"/>
              <a:t>)</a:t>
            </a:r>
          </a:p>
          <a:p>
            <a:pPr marL="514350" indent="-514350">
              <a:buAutoNum type="arabicPeriod" startAt="3"/>
            </a:pPr>
            <a:endParaRPr lang="en-IN" b="1" i="1" dirty="0"/>
          </a:p>
          <a:p>
            <a:pPr marL="722313" algn="just"/>
            <a:r>
              <a:rPr lang="en-US" sz="2000" dirty="0"/>
              <a:t>Usage of Small-scale integrated (SSI) and Medium-scale integrated (MSI) circuits as the basic building blocks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Usage of Multi-layered PCB 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Usage of intelligent compilers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Multiprogramming is used to allow simultaneous execution of many program segments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Time-sharing operating system became available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Virtual memory was developed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1B630-089E-4A5A-8F3F-96AD9FED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0B0A-09ED-457B-AC23-9F0147C2BEDB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52FD1-3264-4F52-944C-E619E828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3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93" y="675251"/>
            <a:ext cx="10931013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US" b="1" i="1" dirty="0"/>
              <a:t>The fourth generation (1972-present</a:t>
            </a:r>
            <a:r>
              <a:rPr lang="en-IN" b="1" i="1" dirty="0"/>
              <a:t>)</a:t>
            </a:r>
          </a:p>
          <a:p>
            <a:pPr marL="514350" indent="-514350">
              <a:buAutoNum type="arabicPeriod" startAt="4"/>
            </a:pPr>
            <a:endParaRPr lang="en-IN" b="1" i="1" dirty="0"/>
          </a:p>
          <a:p>
            <a:pPr marL="722313" algn="just"/>
            <a:r>
              <a:rPr lang="en-US" sz="2000" dirty="0"/>
              <a:t>Usage of Large-scale integrated (LSI) circuits for both logic and memory sections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High-level languages are capable of handling both Scalar and Vector data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Pipelining and Multiprocessing become the common approaches for achieving  parallelism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84FA1-CD0E-471B-AB70-3B59FDE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83B7-60D0-4AB7-8470-A29252B76399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56646-B909-446E-B5D8-2F3BC1B9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169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Parallel Programming</a:t>
            </a:r>
            <a:r>
              <a:rPr lang="en-IN" sz="4000" spc="-335" dirty="0">
                <a:solidFill>
                  <a:schemeClr val="tx1"/>
                </a:solidFill>
              </a:rPr>
              <a:t>   </a:t>
            </a:r>
            <a:r>
              <a:rPr lang="en-IN" sz="4000" dirty="0">
                <a:solidFill>
                  <a:schemeClr val="tx1"/>
                </a:solidFill>
              </a:rPr>
              <a:t>Analogy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796132"/>
            <a:ext cx="10972800" cy="532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72321-5C7C-48E2-A989-68DBC30C290F}" type="datetime1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06-02-2023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EA65C2-317F-4825-97ED-B4A1DE5F1DA7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01F3510-AFA9-4DC9-B13F-006E64733C28}"/>
              </a:ext>
            </a:extLst>
          </p:cNvPr>
          <p:cNvSpPr/>
          <p:nvPr/>
        </p:nvSpPr>
        <p:spPr>
          <a:xfrm>
            <a:off x="1472379" y="914400"/>
            <a:ext cx="9247239" cy="5467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75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9147" y="1"/>
            <a:ext cx="5011420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Realistic</a:t>
            </a:r>
            <a:r>
              <a:rPr b="1" spc="-85" dirty="0"/>
              <a:t> </a:t>
            </a:r>
            <a:r>
              <a:rPr b="1" dirty="0"/>
              <a:t>Expectations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3475" y="995664"/>
            <a:ext cx="5179695" cy="219011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Ex.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–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Your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program takes 20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days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to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run</a:t>
            </a: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95% can be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parallelized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5% cannot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(serial)</a:t>
            </a: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What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is 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fastest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this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code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can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run?</a:t>
            </a:r>
          </a:p>
          <a:p>
            <a:pPr marL="697865" marR="0" lvl="1" indent="-22860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7865" algn="l"/>
                <a:tab pos="69850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As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many 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CPU’s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as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you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want!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24856" y="3857245"/>
            <a:ext cx="1542415" cy="525143"/>
          </a:xfrm>
          <a:prstGeom prst="rect">
            <a:avLst/>
          </a:prstGeom>
          <a:solidFill>
            <a:srgbClr val="FFE699"/>
          </a:solidFill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55904" marR="0" lvl="0" indent="0" algn="l" defTabSz="914400" rtl="0" eaLnBrk="1" fontAlgn="auto" latinLnBrk="0" hangingPunct="1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day!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9982" y="4867751"/>
            <a:ext cx="2432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Amdahl’s</a:t>
            </a:r>
            <a:r>
              <a:rPr kumimoji="0" sz="32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Law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89F3E2-AAB4-4D06-A2F5-F1173112584A}"/>
              </a:ext>
            </a:extLst>
          </p:cNvPr>
          <p:cNvSpPr txBox="1">
            <a:spLocks noChangeArrowheads="1"/>
          </p:cNvSpPr>
          <p:nvPr/>
        </p:nvSpPr>
        <p:spPr>
          <a:xfrm>
            <a:off x="103239" y="5545394"/>
            <a:ext cx="11916696" cy="10471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performance improvement to be gained from using some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faster mode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of execution is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limited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 by the fraction of the time the faster mode can be used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024C88B-D216-4F69-BA14-6CAD7CE16690}"/>
              </a:ext>
            </a:extLst>
          </p:cNvPr>
          <p:cNvSpPr txBox="1"/>
          <p:nvPr/>
        </p:nvSpPr>
        <p:spPr>
          <a:xfrm>
            <a:off x="8019228" y="3840443"/>
            <a:ext cx="2318533" cy="525143"/>
          </a:xfrm>
          <a:prstGeom prst="rect">
            <a:avLst/>
          </a:prstGeom>
          <a:solidFill>
            <a:srgbClr val="FFE699"/>
          </a:solidFill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55904" marR="0" lvl="0" indent="0" algn="l" defTabSz="914400" rtl="0" eaLnBrk="1" fontAlgn="auto" latinLnBrk="0" hangingPunct="1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(5/100)*20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60F7D33-CBF5-44F1-9933-D2ACF05BE29C}"/>
              </a:ext>
            </a:extLst>
          </p:cNvPr>
          <p:cNvSpPr/>
          <p:nvPr/>
        </p:nvSpPr>
        <p:spPr>
          <a:xfrm>
            <a:off x="7002316" y="3962656"/>
            <a:ext cx="881867" cy="22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C0B86E1-D498-3431-8003-8B9B59AE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B66E-6878-4DB3-B5CB-58DBE98F91F2}" type="datetime1">
              <a:rPr lang="en-IN" smtClean="0"/>
              <a:t>06-02-2023</a:t>
            </a:fld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CC7D27C-C84C-5949-83D1-32EFAA59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6B04C30127EC4799F2D47CA835D077" ma:contentTypeVersion="2" ma:contentTypeDescription="Create a new document." ma:contentTypeScope="" ma:versionID="5fcae8b7b7464e646209073d6492a6bd">
  <xsd:schema xmlns:xsd="http://www.w3.org/2001/XMLSchema" xmlns:xs="http://www.w3.org/2001/XMLSchema" xmlns:p="http://schemas.microsoft.com/office/2006/metadata/properties" xmlns:ns2="b84f3853-2f7f-4962-b600-8c27301db720" targetNamespace="http://schemas.microsoft.com/office/2006/metadata/properties" ma:root="true" ma:fieldsID="e0045d2c421182d87f0602ce566053c5" ns2:_="">
    <xsd:import namespace="b84f3853-2f7f-4962-b600-8c27301db7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f3853-2f7f-4962-b600-8c27301db7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228586-99EA-4BDE-91FE-23DEEA821D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872AF-98F7-411E-A353-3FA34DF0BB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29079D-566E-4AA2-A909-8EB2D9B25C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4f3853-2f7f-4962-b600-8c27301db7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4326</Words>
  <Application>Microsoft Office PowerPoint</Application>
  <PresentationFormat>Widescreen</PresentationFormat>
  <Paragraphs>652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Aharoni</vt:lpstr>
      <vt:lpstr>Arial</vt:lpstr>
      <vt:lpstr>Arial Rounded MT Bold</vt:lpstr>
      <vt:lpstr>Bahnschrift</vt:lpstr>
      <vt:lpstr>Britannic Bold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Default Design</vt:lpstr>
      <vt:lpstr>Introduction to Parallel Architectures</vt:lpstr>
      <vt:lpstr>Topics covered:</vt:lpstr>
      <vt:lpstr>Generation of Computer Systems</vt:lpstr>
      <vt:lpstr>PowerPoint Presentation</vt:lpstr>
      <vt:lpstr>PowerPoint Presentation</vt:lpstr>
      <vt:lpstr>PowerPoint Presentation</vt:lpstr>
      <vt:lpstr>PowerPoint Presentation</vt:lpstr>
      <vt:lpstr>Parallel Programming   Analogy</vt:lpstr>
      <vt:lpstr>Realistic Expectations</vt:lpstr>
      <vt:lpstr>Speedup (S)</vt:lpstr>
      <vt:lpstr>Example</vt:lpstr>
      <vt:lpstr>Example</vt:lpstr>
      <vt:lpstr>Introduction to Parallel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Computer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Architectural classification scheme</vt:lpstr>
      <vt:lpstr>PowerPoint Presentation</vt:lpstr>
      <vt:lpstr>PowerPoint Presentation</vt:lpstr>
      <vt:lpstr>PowerPoint Presentation</vt:lpstr>
      <vt:lpstr>PowerPoint Presentation</vt:lpstr>
      <vt:lpstr>GPU as Parallel Computers</vt:lpstr>
      <vt:lpstr>PowerPoint Presentation</vt:lpstr>
      <vt:lpstr>Why there is such a large performance gap between many-core GPUs and general-purpose multicore CPUs? </vt:lpstr>
      <vt:lpstr>Why there is such a large performance gap between many-core GPUs and general-purpose multicore CPUs? </vt:lpstr>
      <vt:lpstr>Factors to be considered by the application developers to choose the processors for running their applications </vt:lpstr>
      <vt:lpstr> </vt:lpstr>
      <vt:lpstr>Architecture of a Modern GPU</vt:lpstr>
      <vt:lpstr>Need for Parallelism – Why do we need ??</vt:lpstr>
      <vt:lpstr>Need for Parallelism – Why do we need ??</vt:lpstr>
      <vt:lpstr>Parallel processing applications</vt:lpstr>
      <vt:lpstr>Parallel Programming Languages and Models</vt:lpstr>
      <vt:lpstr>Parallel Programming Languages and Models</vt:lpstr>
      <vt:lpstr>Parallel Programming Languages and Models</vt:lpstr>
      <vt:lpstr>Parallel Programming Languages and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Architectures</dc:title>
  <dc:creator>Bhargav J Bhatkalkar [MAHE-MIT]</dc:creator>
  <cp:lastModifiedBy>Neelima Bayyapu [MAHE-MIT]</cp:lastModifiedBy>
  <cp:revision>102</cp:revision>
  <dcterms:created xsi:type="dcterms:W3CDTF">2021-02-03T05:09:50Z</dcterms:created>
  <dcterms:modified xsi:type="dcterms:W3CDTF">2023-02-06T07:52:41Z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0x010100BB6B04C30127EC4799F2D47CA835D077</vt:lpwstr>
  </property>
</Properties>
</file>