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58" r:id="rId5"/>
    <p:sldId id="261" r:id="rId6"/>
    <p:sldId id="259" r:id="rId7"/>
    <p:sldId id="263" r:id="rId8"/>
    <p:sldId id="264" r:id="rId9"/>
    <p:sldId id="262" r:id="rId10"/>
    <p:sldId id="265" r:id="rId11"/>
    <p:sldId id="266" r:id="rId12"/>
    <p:sldId id="267" r:id="rId13"/>
    <p:sldId id="268" r:id="rId14"/>
    <p:sldId id="270" r:id="rId15"/>
    <p:sldId id="269" r:id="rId1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187" autoAdjust="0"/>
    <p:restoredTop sz="94660"/>
  </p:normalViewPr>
  <p:slideViewPr>
    <p:cSldViewPr>
      <p:cViewPr varScale="1">
        <p:scale>
          <a:sx n="108" d="100"/>
          <a:sy n="108" d="100"/>
        </p:scale>
        <p:origin x="248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9EAA75-6446-4930-9A13-469EE706835D}" type="datetimeFigureOut">
              <a:rPr lang="ko-KR" altLang="en-US" smtClean="0"/>
              <a:pPr/>
              <a:t>2022-09-30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7B0AFF-C5C4-4D58-ACF9-9D6EF1784D9A}" type="slidenum">
              <a:rPr lang="ko-KR" altLang="en-US" smtClean="0"/>
              <a:pPr/>
              <a:t>‹#›</a:t>
            </a:fld>
            <a:endParaRPr lang="ko-KR" altLang="en-US"/>
          </a:p>
        </p:txBody>
      </p:sp>
    </p:spTree>
    <p:extLst>
      <p:ext uri="{BB962C8B-B14F-4D97-AF65-F5344CB8AC3E}">
        <p14:creationId xmlns:p14="http://schemas.microsoft.com/office/powerpoint/2010/main" val="236917771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1</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10</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11</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12</a:t>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13</a:t>
            </a:fld>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14</a:t>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15</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2</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4</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5</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6</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7</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8</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367B0AFF-C5C4-4D58-ACF9-9D6EF1784D9A}" type="slidenum">
              <a:rPr lang="ko-KR" altLang="en-US" smtClean="0"/>
              <a:pPr/>
              <a:t>9</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439A7CA-8F5F-427E-ACC3-21970F685F55}" type="datetimeFigureOut">
              <a:rPr lang="ko-KR" altLang="en-US" smtClean="0"/>
              <a:pPr/>
              <a:t>2022-09-30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D32AE35-88B0-42F3-A6AE-EAF2A912F89B}"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9A7CA-8F5F-427E-ACC3-21970F685F55}" type="datetimeFigureOut">
              <a:rPr lang="ko-KR" altLang="en-US" smtClean="0"/>
              <a:pPr/>
              <a:t>2022-09-30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2AE35-88B0-42F3-A6AE-EAF2A912F89B}"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Japan" TargetMode="External"/><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opendoorsdata.org/data/international-students/fields-of-study-by-place-of-origin/" TargetMode="External"/><Relationship Id="rId4" Type="http://schemas.openxmlformats.org/officeDocument/2006/relationships/hyperlink" Target="https://www.theglobeandmail.com/news/national/is-canada-doing-enough-to-ensure-students-have-the-chance-to-study-abroad/article3283441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opendoorsdata.org/data/international-students/fields-of-study-by-place-of-origi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s://opendoorsdata.org/data/international-students/fields-of-study-by-place-of-ori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ndia"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hyperlink" Target="https://opendoorsdata.org/data/international-students/fields-of-study-by-place-of-origi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India"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hyperlink" Target="https://opendoorsdata.org/data/international-students/fields-of-study-by-place-of-origi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epal" TargetMode="External"/><Relationship Id="rId7"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opendoorsdata.org/data/international-students/fields-of-study-by-place-of-origin/" TargetMode="External"/><Relationship Id="rId4" Type="http://schemas.openxmlformats.org/officeDocument/2006/relationships/hyperlink" Target="https://www.imnepal.com/why-nepalese-students-go-abroad-study/"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en.wikipedia.org/wiki/Nigeria" TargetMode="External"/><Relationship Id="rId7" Type="http://schemas.openxmlformats.org/officeDocument/2006/relationships/hyperlink" Target="https://www.nairaland.com/1942100/explore-nature-landscapes-nigeria-picture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opendoorsdata.org/data/international-students/fields-of-study-by-place-of-origin/" TargetMode="External"/><Relationship Id="rId5" Type="http://schemas.openxmlformats.org/officeDocument/2006/relationships/hyperlink" Target="https://medium.com/@joecarleton/why-nigerian-immigrants-are-the-most-successful-ethnic-group-in-the-u-s-23a7ea5a0832" TargetMode="External"/><Relationship Id="rId4" Type="http://schemas.openxmlformats.org/officeDocument/2006/relationships/hyperlink" Target="http://topstudentsng.com/why-do-most-nigerian-students-want-to-study-abroad/" TargetMode="External"/><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xico"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hyperlink" Target="https://opendoorsdata.org/data/international-students/fields-of-study-by-place-of-origi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qz.com/296952/why-iran-and-brazil-are-sending-more-college-students-to-the-u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opendoorsdata.org/data/international-students/fields-of-study-by-place-of-origi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Japa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s://opendoorsdata.org/data/international-students/fields-of-study-by-place-of-origi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Japa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hyperlink" Target="https://opendoorsdata.org/data/international-students/fields-of-study-by-place-of-origi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Japan" TargetMode="External"/><Relationship Id="rId7"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opendoorsdata.org/data/international-students/fields-of-study-by-place-of-origin/" TargetMode="External"/><Relationship Id="rId4" Type="http://schemas.openxmlformats.org/officeDocument/2006/relationships/hyperlink" Target="http://www.studentworldonline.com/article/vietnamese-students-on-the-move/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부제목 2"/>
          <p:cNvSpPr txBox="1">
            <a:spLocks/>
          </p:cNvSpPr>
          <p:nvPr/>
        </p:nvSpPr>
        <p:spPr>
          <a:xfrm>
            <a:off x="714348" y="1470025"/>
            <a:ext cx="7858180" cy="5127327"/>
          </a:xfrm>
          <a:prstGeom prst="rect">
            <a:avLst/>
          </a:prstGeom>
        </p:spPr>
        <p:txBody>
          <a:bodyPr vert="horz" lIns="91440" tIns="45720" rIns="91440" bIns="45720" rtlCol="0">
            <a:normAutofit fontScale="85000" lnSpcReduction="20000"/>
          </a:body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Which countries do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you think send the most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university students to</a:t>
            </a:r>
            <a:r>
              <a:rPr kumimoji="0" lang="en-US" altLang="ko-KR" sz="3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study in the US</a:t>
            </a: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The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answers might surprise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you!</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Think about which 12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countries you think send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most students to the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US each year. Why do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you think so many students </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from these countries go to the US?</a:t>
            </a:r>
            <a:endParaRPr kumimoji="0" lang="ko-KR"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제목 1"/>
          <p:cNvSpPr txBox="1">
            <a:spLocks/>
          </p:cNvSpPr>
          <p:nvPr/>
        </p:nvSpPr>
        <p:spPr>
          <a:xfrm>
            <a:off x="642910" y="0"/>
            <a:ext cx="7772400" cy="1470025"/>
          </a:xfrm>
          <a:prstGeom prst="rect">
            <a:avLst/>
          </a:prstGeom>
        </p:spPr>
        <p:txBody>
          <a:bodyPr vert="horz" lIns="91440" tIns="45720" rIns="91440" bIns="45720" rtlCol="0" anchor="ctr">
            <a:normAutofit/>
          </a:bodyPr>
          <a:lstStyle/>
          <a:p>
            <a:pPr lvl="0" algn="ctr">
              <a:spcBef>
                <a:spcPct val="0"/>
              </a:spcBef>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America’s Biggest Source</a:t>
            </a:r>
            <a:r>
              <a:rPr kumimoji="0" lang="en-US" altLang="ko-KR" sz="4400"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Countries</a:t>
            </a: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- 2018</a:t>
            </a:r>
            <a:r>
              <a:rPr lang="en-US" altLang="ko-KR" sz="4400" b="1" dirty="0">
                <a:latin typeface="Times New Roman" pitchFamily="18" charset="0"/>
                <a:cs typeface="Times New Roman" pitchFamily="18" charset="0"/>
              </a:rPr>
              <a:t>-2019</a:t>
            </a:r>
            <a:endParaRPr kumimoji="0" lang="ko-KR" alt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8CBD3F98-CFDC-4F7E-AA22-95F92DFF3F0E}"/>
              </a:ext>
            </a:extLst>
          </p:cNvPr>
          <p:cNvSpPr txBox="1"/>
          <p:nvPr/>
        </p:nvSpPr>
        <p:spPr>
          <a:xfrm>
            <a:off x="0" y="6381328"/>
            <a:ext cx="5220072"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This presentation copyright 2022 – Nelson Parish</a:t>
            </a:r>
          </a:p>
          <a:p>
            <a:r>
              <a:rPr lang="en-US" sz="1200" dirty="0">
                <a:latin typeface="Times New Roman" panose="02020603050405020304" pitchFamily="18" charset="0"/>
                <a:cs typeface="Times New Roman" panose="02020603050405020304" pitchFamily="18" charset="0"/>
              </a:rPr>
              <a:t>Cartoon: https://www.cartoonstock.com/directory/e/exchange_student.asp</a:t>
            </a:r>
          </a:p>
        </p:txBody>
      </p:sp>
      <p:pic>
        <p:nvPicPr>
          <p:cNvPr id="1026" name="Picture 2" descr="exchange student cartoon">
            <a:extLst>
              <a:ext uri="{FF2B5EF4-FFF2-40B4-BE49-F238E27FC236}">
                <a16:creationId xmlns:a16="http://schemas.microsoft.com/office/drawing/2014/main" id="{C3A0CA00-F53B-4FCE-A3EE-80C6ACA4D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79147"/>
            <a:ext cx="3998323" cy="44829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1"/>
          <p:cNvSpPr>
            <a:spLocks noGrp="1"/>
          </p:cNvSpPr>
          <p:nvPr>
            <p:ph type="ctrTitle"/>
          </p:nvPr>
        </p:nvSpPr>
        <p:spPr>
          <a:xfrm>
            <a:off x="214282" y="1"/>
            <a:ext cx="8572560" cy="1196751"/>
          </a:xfrm>
        </p:spPr>
        <p:txBody>
          <a:bodyPr>
            <a:normAutofit fontScale="90000"/>
          </a:bodyPr>
          <a:lstStyle/>
          <a:p>
            <a:r>
              <a:rPr lang="en-US" altLang="ko-KR" b="1" dirty="0">
                <a:latin typeface="Times New Roman" pitchFamily="18" charset="0"/>
                <a:cs typeface="Times New Roman" pitchFamily="18" charset="0"/>
              </a:rPr>
              <a:t>#5 – Canada</a:t>
            </a:r>
            <a:br>
              <a:rPr lang="en-US" altLang="ko-KR" b="1" dirty="0">
                <a:latin typeface="Times New Roman" pitchFamily="18" charset="0"/>
                <a:cs typeface="Times New Roman" pitchFamily="18" charset="0"/>
              </a:rPr>
            </a:br>
            <a:r>
              <a:rPr lang="en-US" altLang="ko-KR" b="1" dirty="0">
                <a:latin typeface="Times New Roman" pitchFamily="18" charset="0"/>
                <a:cs typeface="Times New Roman" pitchFamily="18" charset="0"/>
              </a:rPr>
              <a:t>26,122 students</a:t>
            </a:r>
            <a:r>
              <a:rPr lang="en-US" altLang="ko-KR" b="1" baseline="30000" dirty="0">
                <a:latin typeface="Times New Roman" pitchFamily="18" charset="0"/>
                <a:cs typeface="Times New Roman" pitchFamily="18" charset="0"/>
              </a:rPr>
              <a:t>1</a:t>
            </a:r>
            <a:endParaRPr lang="ko-KR" altLang="en-US" b="1" baseline="30000" dirty="0">
              <a:latin typeface="Times New Roman" pitchFamily="18" charset="0"/>
              <a:cs typeface="Times New Roman" pitchFamily="18" charset="0"/>
            </a:endParaRPr>
          </a:p>
        </p:txBody>
      </p:sp>
      <p:sp>
        <p:nvSpPr>
          <p:cNvPr id="13" name="부제목 2"/>
          <p:cNvSpPr txBox="1">
            <a:spLocks/>
          </p:cNvSpPr>
          <p:nvPr/>
        </p:nvSpPr>
        <p:spPr>
          <a:xfrm>
            <a:off x="69771" y="1196752"/>
            <a:ext cx="8749636" cy="4536504"/>
          </a:xfrm>
          <a:prstGeom prst="rect">
            <a:avLst/>
          </a:prstGeom>
        </p:spPr>
        <p:txBody>
          <a:bodyPr vert="horz" lIns="91440" tIns="45720" rIns="91440" bIns="45720" rtlCol="0">
            <a:normAutofit fontScale="92500" lnSpcReduction="20000"/>
          </a:bodyPr>
          <a:lstStyle/>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en-US" altLang="ko-KR" b="1" dirty="0">
                <a:latin typeface="Times New Roman" pitchFamily="18" charset="0"/>
                <a:cs typeface="Times New Roman" pitchFamily="18" charset="0"/>
              </a:rPr>
              <a:t>The US and Canada share the world’s longest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border, and most Canadians live quite close to the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US. This, as well as the similar cultures and a shared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language, makes the US a popular destination for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Canadians wanting to study abroad. This is up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almost 1% from the previous school year.</a:t>
            </a:r>
            <a:r>
              <a:rPr lang="en-US" altLang="ko-KR" b="1" baseline="30000" dirty="0">
                <a:latin typeface="Times New Roman" pitchFamily="18" charset="0"/>
                <a:cs typeface="Times New Roman" pitchFamily="18" charset="0"/>
              </a:rPr>
              <a:t>1</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9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Lots of Canadians study abroad as the Canadian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government has run programs encouraging and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assisting students in studying abroad for many years.</a:t>
            </a:r>
            <a:r>
              <a:rPr lang="en-US" altLang="ko-KR" b="1" baseline="30000" dirty="0">
                <a:latin typeface="Times New Roman" pitchFamily="18" charset="0"/>
                <a:cs typeface="Times New Roman" pitchFamily="18" charset="0"/>
              </a:rPr>
              <a:t>2</a:t>
            </a:r>
            <a:r>
              <a:rPr lang="en-US" altLang="ko-KR" b="1" dirty="0">
                <a:latin typeface="Times New Roman" pitchFamily="18" charset="0"/>
                <a:cs typeface="Times New Roman" pitchFamily="18" charset="0"/>
              </a:rPr>
              <a:t> </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9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   The main reason Canadians study in the US is for “other fields” (16.4%), with business (16.3%) as the second reason and health care (14%) as the third.</a:t>
            </a:r>
            <a:r>
              <a:rPr lang="en-US" altLang="ko-KR" b="1" baseline="30000" dirty="0">
                <a:latin typeface="Times New Roman" pitchFamily="18" charset="0"/>
                <a:cs typeface="Times New Roman" pitchFamily="18" charset="0"/>
              </a:rPr>
              <a:t>3</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1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   What percentage of Canadian students went to the US to study English (as in ESL/EFL, not English literature or linguistics)? </a:t>
            </a:r>
            <a:r>
              <a:rPr lang="en-US" altLang="ko-KR" b="1" dirty="0">
                <a:solidFill>
                  <a:srgbClr val="0070C0"/>
                </a:solidFill>
                <a:latin typeface="Times New Roman" pitchFamily="18" charset="0"/>
                <a:cs typeface="Times New Roman" pitchFamily="18" charset="0"/>
              </a:rPr>
              <a:t>0.9% or something really low like that. I assume they are native French speakers from Quebec or perhaps immigrants who got Canadian citizenship and want to improve their English skills. I’m not sure, though.</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b="1" dirty="0">
                <a:latin typeface="Times New Roman" pitchFamily="18" charset="0"/>
                <a:cs typeface="Times New Roman" pitchFamily="18" charset="0"/>
              </a:rPr>
              <a:t>   * Canada popped up to #4, switching places with (I’ll tell you on the next slide) for the 2020/2021 school year.</a:t>
            </a:r>
          </a:p>
        </p:txBody>
      </p:sp>
      <p:sp>
        <p:nvSpPr>
          <p:cNvPr id="3" name="TextBox 2">
            <a:extLst>
              <a:ext uri="{FF2B5EF4-FFF2-40B4-BE49-F238E27FC236}">
                <a16:creationId xmlns:a16="http://schemas.microsoft.com/office/drawing/2014/main" id="{76F13A33-C7F5-487A-B288-89EADFEDAC01}"/>
              </a:ext>
            </a:extLst>
          </p:cNvPr>
          <p:cNvSpPr txBox="1"/>
          <p:nvPr/>
        </p:nvSpPr>
        <p:spPr>
          <a:xfrm>
            <a:off x="-1" y="5842336"/>
            <a:ext cx="9074229" cy="1015663"/>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a:t>
            </a:r>
            <a:r>
              <a:rPr lang="en-US" sz="1000" dirty="0">
                <a:latin typeface="Times New Roman" panose="02020603050405020304" pitchFamily="18" charset="0"/>
                <a:cs typeface="Times New Roman" panose="02020603050405020304" pitchFamily="18" charset="0"/>
                <a:hlinkClick r:id="rId3"/>
              </a:rPr>
              <a:t>https://en.wikipedia.org/wiki/</a:t>
            </a:r>
            <a:r>
              <a:rPr lang="en-US" sz="1000" dirty="0">
                <a:latin typeface="Times New Roman" panose="02020603050405020304" pitchFamily="18" charset="0"/>
                <a:cs typeface="Times New Roman" panose="02020603050405020304" pitchFamily="18" charset="0"/>
              </a:rPr>
              <a:t>Canada</a:t>
            </a: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https://opendoorsdata.org/data/international-students/leading-places-of-origin/</a:t>
            </a:r>
          </a:p>
          <a:p>
            <a:r>
              <a:rPr lang="en-US" altLang="ko-KR" sz="1000" baseline="30000" dirty="0">
                <a:latin typeface="Times New Roman" pitchFamily="18" charset="0"/>
                <a:cs typeface="Times New Roman" pitchFamily="18" charset="0"/>
              </a:rPr>
              <a:t>2 </a:t>
            </a:r>
            <a:r>
              <a:rPr lang="en-US" altLang="ko-KR" sz="1000" dirty="0">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https://www.theglobeandmail.com/news/national/is-canada-doing-enough-to-ensure-students-have-the-chance-to-study-abroad/article32834417/</a:t>
            </a:r>
            <a:r>
              <a:rPr lang="en-US" altLang="ko-KR" sz="1000" b="1" dirty="0">
                <a:latin typeface="Times New Roman" pitchFamily="18" charset="0"/>
                <a:cs typeface="Times New Roman" pitchFamily="18" charset="0"/>
              </a:rPr>
              <a:t> </a:t>
            </a:r>
          </a:p>
          <a:p>
            <a:r>
              <a:rPr lang="en-US" altLang="ko-KR" sz="1000" u="sng" baseline="30000" dirty="0">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3 </a:t>
            </a:r>
            <a:r>
              <a:rPr lang="en-US" altLang="ko-KR" sz="1000" dirty="0">
                <a:solidFill>
                  <a:srgbClr val="0000FF"/>
                </a:solidFill>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https://opendoorsdata.org/data/international-students/fields-of-study-by-place-of-origin/</a:t>
            </a:r>
            <a:endParaRPr lang="en-US" altLang="ko-KR" sz="1000" dirty="0">
              <a:solidFill>
                <a:srgbClr val="0000FF"/>
              </a:solidFill>
              <a:latin typeface="Times New Roman" pitchFamily="18" charset="0"/>
              <a:cs typeface="Times New Roman" pitchFamily="18" charset="0"/>
            </a:endParaRPr>
          </a:p>
          <a:p>
            <a:r>
              <a:rPr lang="en-US" altLang="ko-KR" sz="1000" dirty="0">
                <a:latin typeface="Times New Roman" pitchFamily="18" charset="0"/>
                <a:cs typeface="Times New Roman" pitchFamily="18" charset="0"/>
              </a:rPr>
              <a:t>Moraine Lake: https://www.flickr.com/photos/nailbender/6101864996/in/faves-klduke/</a:t>
            </a:r>
          </a:p>
        </p:txBody>
      </p:sp>
      <p:pic>
        <p:nvPicPr>
          <p:cNvPr id="10242" name="Picture 2" descr="A vertical triband design (red, white, red) with a red maple leaf in the center.">
            <a:extLst>
              <a:ext uri="{FF2B5EF4-FFF2-40B4-BE49-F238E27FC236}">
                <a16:creationId xmlns:a16="http://schemas.microsoft.com/office/drawing/2014/main" id="{79B86A53-56D4-4251-9385-E56D236B43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75" y="0"/>
            <a:ext cx="1190625" cy="6000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2" descr="A vertical triband design (red, white, red) with a red maple leaf in the center.">
            <a:extLst>
              <a:ext uri="{FF2B5EF4-FFF2-40B4-BE49-F238E27FC236}">
                <a16:creationId xmlns:a16="http://schemas.microsoft.com/office/drawing/2014/main" id="{9E5C59D3-EFF6-4794-A306-2EFA4AB21A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1905"/>
            <a:ext cx="1190625" cy="6000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EBE5676-FC80-4153-8FAD-C64F636C764C}"/>
              </a:ext>
            </a:extLst>
          </p:cNvPr>
          <p:cNvPicPr>
            <a:picLocks noChangeAspect="1"/>
          </p:cNvPicPr>
          <p:nvPr/>
        </p:nvPicPr>
        <p:blipFill rotWithShape="1">
          <a:blip r:embed="rId7"/>
          <a:srcRect l="23225" t="19886" r="24013" b="16562"/>
          <a:stretch/>
        </p:blipFill>
        <p:spPr>
          <a:xfrm>
            <a:off x="5940152" y="1213740"/>
            <a:ext cx="3040377" cy="1983677"/>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부제목 2"/>
          <p:cNvSpPr txBox="1">
            <a:spLocks/>
          </p:cNvSpPr>
          <p:nvPr/>
        </p:nvSpPr>
        <p:spPr>
          <a:xfrm>
            <a:off x="125744" y="1340768"/>
            <a:ext cx="8749636" cy="4392488"/>
          </a:xfrm>
          <a:prstGeom prst="rect">
            <a:avLst/>
          </a:prstGeom>
        </p:spPr>
        <p:txBody>
          <a:bodyPr vert="horz" lIns="91440" tIns="45720" rIns="91440" bIns="45720" rtlCol="0">
            <a:normAutofit fontScale="62500" lnSpcReduction="20000"/>
          </a:bodyPr>
          <a:lstStyle/>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Saudi Arabia sent almost 53,000 people to study </a:t>
            </a:r>
            <a:r>
              <a:rPr lang="en-US" altLang="ko-KR" sz="2600" b="1" dirty="0">
                <a:latin typeface="Times New Roman" pitchFamily="18" charset="0"/>
                <a:cs typeface="Times New Roman" pitchFamily="18" charset="0"/>
              </a:rPr>
              <a:t>at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US universities for the 2016-2017 school year. However,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the number dropped by almost 10,000 students for the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2017-2018 school year and another 8,000 or so for 2018-</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2019.</a:t>
            </a:r>
            <a:r>
              <a:rPr kumimoji="0" lang="en-US" altLang="ko-KR" sz="26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600" b="1" dirty="0">
                <a:latin typeface="Times New Roman" pitchFamily="18" charset="0"/>
                <a:cs typeface="Times New Roman" pitchFamily="18" charset="0"/>
              </a:rPr>
              <a:t>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More than 30% of the students went to the US to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study engineering. Business (18.8%) was also popular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while math &amp;</a:t>
            </a:r>
            <a:r>
              <a:rPr lang="en-US" altLang="ko-KR" sz="2600" b="1" dirty="0">
                <a:latin typeface="Times New Roman" pitchFamily="18" charset="0"/>
                <a:cs typeface="Times New Roman" pitchFamily="18" charset="0"/>
              </a:rPr>
              <a:t> computer science came in a distant third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600" b="1" dirty="0">
                <a:latin typeface="Times New Roman" pitchFamily="18" charset="0"/>
                <a:cs typeface="Times New Roman" pitchFamily="18" charset="0"/>
              </a:rPr>
              <a:t>(9.6%).</a:t>
            </a:r>
            <a:r>
              <a:rPr kumimoji="0" lang="en-US" altLang="ko-KR" sz="26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2</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2600" b="1" baseline="0"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Why do so many people from Saudi Arabia, a country of less than 35 million people, study in the US? Since 2005, the </a:t>
            </a:r>
            <a:r>
              <a:rPr lang="en-US" altLang="ko-KR" sz="2600" b="1" dirty="0">
                <a:latin typeface="Times New Roman" pitchFamily="18" charset="0"/>
                <a:cs typeface="Times New Roman" pitchFamily="18" charset="0"/>
              </a:rPr>
              <a:t>Saudi government has been giving scholarships to students who want to study in Western countries. One of the objectives was to quickly modernize the ways Saudis learn, moving away from rote memorization and outdated educational methods. Before this scholarship program started, there were only 5,000 Saudis studying abroad. As of 2015, there were about 200,000. However, starting in 2016, the number of Saudis studying abroad began dropping, and not just in the US.</a:t>
            </a:r>
            <a:r>
              <a:rPr lang="en-US" altLang="ko-KR" sz="2600" b="1" baseline="30000" dirty="0">
                <a:latin typeface="Times New Roman" pitchFamily="18" charset="0"/>
                <a:cs typeface="Times New Roman" pitchFamily="18" charset="0"/>
              </a:rPr>
              <a:t>3</a:t>
            </a:r>
            <a:r>
              <a:rPr lang="en-US" altLang="ko-KR" sz="2600" b="1" dirty="0">
                <a:latin typeface="Times New Roman" pitchFamily="18" charset="0"/>
                <a:cs typeface="Times New Roman" pitchFamily="18" charset="0"/>
              </a:rPr>
              <a:t> Why do you think so? </a:t>
            </a:r>
            <a:r>
              <a:rPr lang="en-US" altLang="ko-KR" sz="2600" b="1" dirty="0">
                <a:solidFill>
                  <a:srgbClr val="0070C0"/>
                </a:solidFill>
                <a:latin typeface="Times New Roman" pitchFamily="18" charset="0"/>
                <a:cs typeface="Times New Roman" pitchFamily="18" charset="0"/>
              </a:rPr>
              <a:t>In 2016, oil prices went down a lot. Oil was so cheap that people started drinking it instead of milk or orange juice for breakfast (Joke!). This hit the Saudi economy hard, so they had to cut back on funding students’ educations abroad.</a:t>
            </a:r>
            <a:endParaRPr lang="en-US" altLang="ko-KR" sz="2600" b="1" dirty="0">
              <a:latin typeface="Times New Roman" pitchFamily="18" charset="0"/>
              <a:cs typeface="Times New Roman" pitchFamily="18" charset="0"/>
            </a:endParaRPr>
          </a:p>
        </p:txBody>
      </p:sp>
      <p:sp>
        <p:nvSpPr>
          <p:cNvPr id="14" name="제목 1"/>
          <p:cNvSpPr txBox="1">
            <a:spLocks/>
          </p:cNvSpPr>
          <p:nvPr/>
        </p:nvSpPr>
        <p:spPr>
          <a:xfrm>
            <a:off x="214282" y="1"/>
            <a:ext cx="8572560" cy="1340767"/>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#4 – Saudi Arabia</a:t>
            </a:r>
            <a:b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37,080 students</a:t>
            </a:r>
            <a:r>
              <a:rPr kumimoji="0" lang="en-US" altLang="ko-KR"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1</a:t>
            </a:r>
            <a:endParaRPr kumimoji="0" lang="ko-KR" altLang="en-US"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endParaRPr>
          </a:p>
        </p:txBody>
      </p:sp>
      <p:sp>
        <p:nvSpPr>
          <p:cNvPr id="3" name="TextBox 2">
            <a:extLst>
              <a:ext uri="{FF2B5EF4-FFF2-40B4-BE49-F238E27FC236}">
                <a16:creationId xmlns:a16="http://schemas.microsoft.com/office/drawing/2014/main" id="{DAA4895A-A461-468B-B066-0A4E23569D89}"/>
              </a:ext>
            </a:extLst>
          </p:cNvPr>
          <p:cNvSpPr txBox="1"/>
          <p:nvPr/>
        </p:nvSpPr>
        <p:spPr>
          <a:xfrm>
            <a:off x="-1" y="5842336"/>
            <a:ext cx="9074229" cy="1015663"/>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https://en.wikipedia.org/wiki/Saudi_Arabia</a:t>
            </a: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https://opendoorsdata.org/data/international-students/leading-places-of-origin/</a:t>
            </a:r>
          </a:p>
          <a:p>
            <a:r>
              <a:rPr lang="en-US" altLang="ko-KR" sz="1000" baseline="30000" dirty="0">
                <a:latin typeface="Times New Roman" pitchFamily="18" charset="0"/>
                <a:cs typeface="Times New Roman" pitchFamily="18" charset="0"/>
              </a:rPr>
              <a:t>2 </a:t>
            </a:r>
            <a:r>
              <a:rPr lang="en-US" altLang="ko-KR" sz="1000" dirty="0">
                <a:latin typeface="Times New Roman" pitchFamily="18" charset="0"/>
                <a:cs typeface="Times New Roman" pitchFamily="18" charset="0"/>
                <a:hlinkClick r:id="rId3"/>
              </a:rPr>
              <a:t>https://opendoorsdata.org/data/international-students/fields-of-study-by-place-of-origin/</a:t>
            </a:r>
            <a:endParaRPr lang="en-US" altLang="ko-KR" sz="1000" dirty="0">
              <a:latin typeface="Times New Roman" pitchFamily="18" charset="0"/>
              <a:cs typeface="Times New Roman" pitchFamily="18" charset="0"/>
            </a:endParaRPr>
          </a:p>
          <a:p>
            <a:r>
              <a:rPr lang="en-US" altLang="ko-KR" sz="1000" u="sng" baseline="30000" dirty="0">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3 </a:t>
            </a:r>
            <a:r>
              <a:rPr lang="en-US" altLang="ko-KR" sz="1000" dirty="0">
                <a:latin typeface="Times New Roman" pitchFamily="18" charset="0"/>
                <a:cs typeface="Times New Roman" pitchFamily="18" charset="0"/>
              </a:rPr>
              <a:t>https://learningenglish.voanews.com/a/us-universities-reconsider-ties-with-saudi-arabia/4638856.html </a:t>
            </a:r>
          </a:p>
          <a:p>
            <a:r>
              <a:rPr lang="en-US" altLang="ko-KR" sz="1000" dirty="0">
                <a:latin typeface="Times New Roman" pitchFamily="18" charset="0"/>
                <a:cs typeface="Times New Roman" pitchFamily="18" charset="0"/>
              </a:rPr>
              <a:t>Elephant Rock: https://www.birdsofsaudiarabia.com/2014/12/elephant-rock-jabal-al-feel-al-ula.html</a:t>
            </a:r>
          </a:p>
        </p:txBody>
      </p:sp>
      <p:pic>
        <p:nvPicPr>
          <p:cNvPr id="11266" name="Picture 2" descr="Flag of Saudi Arabia">
            <a:extLst>
              <a:ext uri="{FF2B5EF4-FFF2-40B4-BE49-F238E27FC236}">
                <a16:creationId xmlns:a16="http://schemas.microsoft.com/office/drawing/2014/main" id="{F85E869C-291B-4B70-B34E-7C695E71C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75" y="0"/>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2" descr="Flag of Saudi Arabia">
            <a:extLst>
              <a:ext uri="{FF2B5EF4-FFF2-40B4-BE49-F238E27FC236}">
                <a16:creationId xmlns:a16="http://schemas.microsoft.com/office/drawing/2014/main" id="{C2FEFE44-810E-4AFA-BF3A-271F62DC2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45"/>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0413F091-794F-4CC4-99B1-DE012E7936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224" y="1252786"/>
            <a:ext cx="2462338" cy="164155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부제목 2"/>
          <p:cNvSpPr txBox="1">
            <a:spLocks/>
          </p:cNvSpPr>
          <p:nvPr/>
        </p:nvSpPr>
        <p:spPr>
          <a:xfrm>
            <a:off x="142844" y="1268760"/>
            <a:ext cx="8821644" cy="4464496"/>
          </a:xfrm>
          <a:prstGeom prst="rect">
            <a:avLst/>
          </a:prstGeom>
        </p:spPr>
        <p:txBody>
          <a:bodyPr vert="horz" lIns="91440" tIns="45720" rIns="91440" bIns="45720" rtlCol="0">
            <a:normAutofit fontScale="62500" lnSpcReduction="20000"/>
          </a:bodyPr>
          <a:lstStyle/>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For a long time, South Korea was #3, but its numbers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were falling every year. For the 2015-2016 school year, it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finally fell to fourth place. However, for 2016-2017, it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popped back up to #3, mainly because Saudi Arabia sent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fewer students. It has maintained its #3 position for 2018-</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2019 despite sending about 200 fewer students than the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previous year.</a:t>
            </a:r>
            <a:r>
              <a:rPr kumimoji="0" lang="en-US" altLang="ko-KR" sz="26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600" b="1" dirty="0">
                <a:latin typeface="Times New Roman" pitchFamily="18" charset="0"/>
                <a:cs typeface="Times New Roman" pitchFamily="18" charset="0"/>
              </a:rPr>
              <a:t>   </a:t>
            </a: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One reason Korea has been sending fewer students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abroad in recent years has been economic. It’s been harder to afford it with prospects for employment being so bad. Up until the Asian financial crisis in the late 1990s, Koreans going abroad lost valuable opportunities to make connections with people and companies for after-graduation employment. That changed for a while, but now, Koreans are finding that a degree from abroad is not as valuable as connections are…again.</a:t>
            </a:r>
            <a:r>
              <a:rPr kumimoji="0" lang="en-US" altLang="ko-KR" sz="26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2</a:t>
            </a: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What other country has a similar situation? </a:t>
            </a:r>
            <a:r>
              <a:rPr kumimoji="0" lang="en-US" altLang="ko-KR" sz="26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Japan. These days, if you’re a Korean with a degree from the US, it’s not so special. Korea is now a rich and relatively powerful country (compared to a couple of decades ago) that can provide its own talent (assuming they don’t want to leave due to the bad working conditions here).</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600" b="1" dirty="0">
                <a:latin typeface="Times New Roman" pitchFamily="18" charset="0"/>
                <a:cs typeface="Times New Roman" pitchFamily="18" charset="0"/>
              </a:rPr>
              <a:t>   The most popular fields for Korean students in the US were similar to those of many other countries – business (14%) is tied for #1 with “other fields,” with engineering (13.5%) and fine &amp; applied arts (12.6%) coming next.</a:t>
            </a:r>
            <a:r>
              <a:rPr lang="en-US" altLang="ko-KR" sz="2600" b="1" baseline="30000" dirty="0">
                <a:latin typeface="Times New Roman" pitchFamily="18" charset="0"/>
                <a:cs typeface="Times New Roman" pitchFamily="18" charset="0"/>
              </a:rPr>
              <a:t>3</a:t>
            </a:r>
          </a:p>
        </p:txBody>
      </p:sp>
      <p:sp>
        <p:nvSpPr>
          <p:cNvPr id="15" name="제목 1"/>
          <p:cNvSpPr txBox="1">
            <a:spLocks/>
          </p:cNvSpPr>
          <p:nvPr/>
        </p:nvSpPr>
        <p:spPr>
          <a:xfrm>
            <a:off x="214282" y="1"/>
            <a:ext cx="8572560" cy="1340767"/>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#3 – South Korea</a:t>
            </a:r>
            <a:b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52,250 students</a:t>
            </a:r>
            <a:r>
              <a:rPr kumimoji="0" lang="en-US" altLang="ko-KR"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1</a:t>
            </a:r>
            <a:endParaRPr kumimoji="0" lang="ko-KR" altLang="en-US"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endParaRPr>
          </a:p>
        </p:txBody>
      </p:sp>
      <p:sp>
        <p:nvSpPr>
          <p:cNvPr id="3" name="TextBox 2">
            <a:extLst>
              <a:ext uri="{FF2B5EF4-FFF2-40B4-BE49-F238E27FC236}">
                <a16:creationId xmlns:a16="http://schemas.microsoft.com/office/drawing/2014/main" id="{A3BA6627-C40B-4C3D-8660-7B8C77B09C8C}"/>
              </a:ext>
            </a:extLst>
          </p:cNvPr>
          <p:cNvSpPr txBox="1"/>
          <p:nvPr/>
        </p:nvSpPr>
        <p:spPr>
          <a:xfrm>
            <a:off x="-1" y="5842336"/>
            <a:ext cx="9074229" cy="1015663"/>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https://en.wikipedia.org/wiki/South_Korea</a:t>
            </a: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https://opendoorsdata.org/data/international-students/leading-places-of-origin/</a:t>
            </a:r>
          </a:p>
          <a:p>
            <a:r>
              <a:rPr lang="en-US" altLang="ko-KR" sz="1000" baseline="30000" dirty="0">
                <a:latin typeface="Times New Roman" pitchFamily="18" charset="0"/>
                <a:cs typeface="Times New Roman" pitchFamily="18" charset="0"/>
              </a:rPr>
              <a:t>2 </a:t>
            </a:r>
            <a:r>
              <a:rPr lang="en-US" altLang="ko-KR" sz="1000" dirty="0">
                <a:latin typeface="Times New Roman" pitchFamily="18" charset="0"/>
                <a:cs typeface="Times New Roman" pitchFamily="18" charset="0"/>
              </a:rPr>
              <a:t>http://keia.org/korean-study-abroad-numbers-drop-return-investment-falters</a:t>
            </a:r>
          </a:p>
          <a:p>
            <a:r>
              <a:rPr lang="en-US" altLang="ko-KR" sz="1000" u="sng" baseline="30000" dirty="0">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3 </a:t>
            </a:r>
            <a:r>
              <a:rPr lang="en-US" altLang="ko-KR" sz="1000" dirty="0">
                <a:latin typeface="Times New Roman" pitchFamily="18" charset="0"/>
                <a:cs typeface="Times New Roman" pitchFamily="18" charset="0"/>
                <a:hlinkClick r:id="rId3"/>
              </a:rPr>
              <a:t>https://opendoorsdata.org/data/international-students/fields-of-study-by-place-of-origin/</a:t>
            </a:r>
            <a:endParaRPr lang="en-US" altLang="ko-KR" sz="1000" dirty="0">
              <a:latin typeface="Times New Roman" pitchFamily="18" charset="0"/>
              <a:cs typeface="Times New Roman" pitchFamily="18" charset="0"/>
            </a:endParaRPr>
          </a:p>
          <a:p>
            <a:r>
              <a:rPr lang="en-US" altLang="ko-KR" sz="1000" dirty="0" err="1">
                <a:latin typeface="Times New Roman" pitchFamily="18" charset="0"/>
                <a:cs typeface="Times New Roman" pitchFamily="18" charset="0"/>
              </a:rPr>
              <a:t>Cheonjeyeon</a:t>
            </a:r>
            <a:r>
              <a:rPr lang="en-US" altLang="ko-KR" sz="1000" dirty="0">
                <a:latin typeface="Times New Roman" pitchFamily="18" charset="0"/>
                <a:cs typeface="Times New Roman" pitchFamily="18" charset="0"/>
              </a:rPr>
              <a:t> Falls: https://photographylife.com/photo-spots/southern-jeju-island</a:t>
            </a:r>
          </a:p>
        </p:txBody>
      </p:sp>
      <p:pic>
        <p:nvPicPr>
          <p:cNvPr id="12290" name="Picture 2" descr="Centered taegeuk on a white rectangle inclusive of four black trigrams">
            <a:extLst>
              <a:ext uri="{FF2B5EF4-FFF2-40B4-BE49-F238E27FC236}">
                <a16:creationId xmlns:a16="http://schemas.microsoft.com/office/drawing/2014/main" id="{B5F8ABE6-31D2-49E5-8B22-9219A79E18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75" y="0"/>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2" descr="Centered taegeuk on a white rectangle inclusive of four black trigrams">
            <a:extLst>
              <a:ext uri="{FF2B5EF4-FFF2-40B4-BE49-F238E27FC236}">
                <a16:creationId xmlns:a16="http://schemas.microsoft.com/office/drawing/2014/main" id="{49D8BC59-11CF-4182-BA9D-418DA12952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59"/>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292" name="Picture 4" descr="DSC0210">
            <a:extLst>
              <a:ext uri="{FF2B5EF4-FFF2-40B4-BE49-F238E27FC236}">
                <a16:creationId xmlns:a16="http://schemas.microsoft.com/office/drawing/2014/main" id="{C2688DA4-371E-4D33-83EB-59E1B37B2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6035" y="1231894"/>
            <a:ext cx="3077276" cy="20515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부제목 2"/>
          <p:cNvSpPr txBox="1">
            <a:spLocks/>
          </p:cNvSpPr>
          <p:nvPr/>
        </p:nvSpPr>
        <p:spPr>
          <a:xfrm>
            <a:off x="161178" y="1340768"/>
            <a:ext cx="8821644" cy="4480826"/>
          </a:xfrm>
          <a:prstGeom prst="rect">
            <a:avLst/>
          </a:prstGeom>
        </p:spPr>
        <p:txBody>
          <a:bodyPr vert="horz" lIns="91440" tIns="45720" rIns="91440" bIns="45720" rtlCol="0">
            <a:normAutofit fontScale="55000" lnSpcReduction="20000"/>
          </a:bodyPr>
          <a:lstStyle/>
          <a:p>
            <a:pPr lvl="0">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In recent decades, India has become known for its </a:t>
            </a:r>
          </a:p>
          <a:p>
            <a:pPr lvl="0">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engineers</a:t>
            </a: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and computer science expertise. It should be no </a:t>
            </a:r>
          </a:p>
          <a:p>
            <a:pPr lvl="0">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surprise that so many Indian students in the US were </a:t>
            </a:r>
          </a:p>
          <a:p>
            <a:pPr lvl="0">
              <a:defRPr/>
            </a:pPr>
            <a:r>
              <a:rPr kumimoji="0" lang="en-US" altLang="ko-KR" sz="2600" b="1" i="0" u="none" strike="noStrike" kern="1200" cap="none" spc="0" normalizeH="0" noProof="0" dirty="0" err="1">
                <a:ln>
                  <a:noFill/>
                </a:ln>
                <a:solidFill>
                  <a:schemeClr val="tx1"/>
                </a:solidFill>
                <a:effectLst/>
                <a:uLnTx/>
                <a:uFillTx/>
                <a:latin typeface="Times New Roman" pitchFamily="18" charset="0"/>
                <a:ea typeface="+mn-ea"/>
                <a:cs typeface="Times New Roman" pitchFamily="18" charset="0"/>
              </a:rPr>
              <a:t>ther</a:t>
            </a:r>
            <a:r>
              <a:rPr lang="en-US" altLang="ko-KR" sz="2600" b="1" dirty="0">
                <a:latin typeface="Times New Roman" pitchFamily="18" charset="0"/>
                <a:cs typeface="Times New Roman" pitchFamily="18" charset="0"/>
              </a:rPr>
              <a:t>e to study math and computer science (37%) and </a:t>
            </a:r>
          </a:p>
          <a:p>
            <a:pPr lvl="0">
              <a:defRPr/>
            </a:pPr>
            <a:r>
              <a:rPr lang="en-US" altLang="ko-KR" sz="2600" b="1" dirty="0">
                <a:latin typeface="Times New Roman" pitchFamily="18" charset="0"/>
                <a:cs typeface="Times New Roman" pitchFamily="18" charset="0"/>
              </a:rPr>
              <a:t>engineering (34.2%). Business was a distant third, with a </a:t>
            </a:r>
          </a:p>
          <a:p>
            <a:pPr lvl="0">
              <a:defRPr/>
            </a:pPr>
            <a:r>
              <a:rPr lang="en-US" altLang="ko-KR" sz="2600" b="1" dirty="0">
                <a:latin typeface="Times New Roman" pitchFamily="18" charset="0"/>
                <a:cs typeface="Times New Roman" pitchFamily="18" charset="0"/>
              </a:rPr>
              <a:t>little more than 10%.</a:t>
            </a:r>
            <a:r>
              <a:rPr lang="en-US" altLang="ko-KR" sz="2600" b="1" baseline="30000" dirty="0">
                <a:latin typeface="Times New Roman" pitchFamily="18" charset="0"/>
                <a:cs typeface="Times New Roman" pitchFamily="18" charset="0"/>
              </a:rPr>
              <a:t>2 </a:t>
            </a:r>
            <a:r>
              <a:rPr lang="en-US" altLang="ko-KR" sz="2600" b="1" dirty="0">
                <a:latin typeface="Times New Roman" pitchFamily="18" charset="0"/>
                <a:cs typeface="Times New Roman" pitchFamily="18" charset="0"/>
              </a:rPr>
              <a:t>What’s more, more than 15,000 </a:t>
            </a:r>
          </a:p>
          <a:p>
            <a:pPr lvl="0">
              <a:defRPr/>
            </a:pPr>
            <a:r>
              <a:rPr lang="en-US" altLang="ko-KR" sz="2600" b="1" dirty="0">
                <a:latin typeface="Times New Roman" pitchFamily="18" charset="0"/>
                <a:cs typeface="Times New Roman" pitchFamily="18" charset="0"/>
              </a:rPr>
              <a:t>more Indian students came to the US to study in 2018-</a:t>
            </a:r>
          </a:p>
          <a:p>
            <a:pPr lvl="0">
              <a:defRPr/>
            </a:pPr>
            <a:r>
              <a:rPr lang="en-US" altLang="ko-KR" sz="2600" b="1" dirty="0">
                <a:latin typeface="Times New Roman" pitchFamily="18" charset="0"/>
                <a:cs typeface="Times New Roman" pitchFamily="18" charset="0"/>
              </a:rPr>
              <a:t>2019 than in the previous school year.</a:t>
            </a:r>
            <a:r>
              <a:rPr lang="en-US" altLang="ko-KR" sz="2600" b="1" baseline="30000" dirty="0">
                <a:latin typeface="Times New Roman" pitchFamily="18" charset="0"/>
                <a:cs typeface="Times New Roman" pitchFamily="18" charset="0"/>
              </a:rPr>
              <a:t>1</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3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600" b="1" dirty="0">
                <a:latin typeface="Times New Roman" pitchFamily="18" charset="0"/>
                <a:cs typeface="Times New Roman" pitchFamily="18" charset="0"/>
              </a:rPr>
              <a:t>   Why are so many Indians taking university classes in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600" b="1" dirty="0">
                <a:latin typeface="Times New Roman" pitchFamily="18" charset="0"/>
                <a:cs typeface="Times New Roman" pitchFamily="18" charset="0"/>
              </a:rPr>
              <a:t>the US? One reason is just that India is an incredibly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600" b="1" dirty="0">
                <a:latin typeface="Times New Roman" pitchFamily="18" charset="0"/>
                <a:cs typeface="Times New Roman" pitchFamily="18" charset="0"/>
              </a:rPr>
              <a:t>populous country – more than 1.3 billion people. Also, for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600" b="1" dirty="0">
                <a:latin typeface="Times New Roman" pitchFamily="18" charset="0"/>
                <a:cs typeface="Times New Roman" pitchFamily="18" charset="0"/>
              </a:rPr>
              <a:t>undergraduates, Indian universities are highly competitive and difficult to get into. Indians with the means would rather study abroad. While US universities are more difficult to get into than ones in say, Singapore (another popular choice for Indians wanting to study abroad), many Indians think that a degree from the US provides a better chance of getting a job, especially if one decides not to return to India after graduation.</a:t>
            </a:r>
            <a:r>
              <a:rPr lang="en-US" altLang="ko-KR" sz="2600" b="1" baseline="30000" dirty="0">
                <a:latin typeface="Times New Roman" pitchFamily="18" charset="0"/>
                <a:cs typeface="Times New Roman" pitchFamily="18" charset="0"/>
              </a:rPr>
              <a:t>3</a:t>
            </a:r>
            <a:r>
              <a:rPr lang="en-US" altLang="ko-KR" sz="2600" b="1" dirty="0">
                <a:latin typeface="Times New Roman" pitchFamily="18" charset="0"/>
                <a:cs typeface="Times New Roman" pitchFamily="18" charset="0"/>
              </a:rPr>
              <a:t> </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38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600" b="1" dirty="0">
                <a:latin typeface="Times New Roman" pitchFamily="18" charset="0"/>
                <a:cs typeface="Times New Roman" pitchFamily="18" charset="0"/>
              </a:rPr>
              <a:t>   What is another reason that countries like the US, Singapore, Australia, etc., are popular with Indian students?</a:t>
            </a:r>
            <a:r>
              <a:rPr lang="en-US" altLang="ko-KR" sz="2600" b="1" dirty="0">
                <a:solidFill>
                  <a:srgbClr val="0070C0"/>
                </a:solidFill>
                <a:latin typeface="Times New Roman" pitchFamily="18" charset="0"/>
                <a:cs typeface="Times New Roman" pitchFamily="18" charset="0"/>
              </a:rPr>
              <a:t> English is an official language in India, and it’s also an official language in Singapore. The US, Australia, and New Zealand don’t legally have an official language, but English is the main one.</a:t>
            </a:r>
            <a:endParaRPr lang="en-US" altLang="ko-KR" sz="2600" b="1" dirty="0">
              <a:latin typeface="Times New Roman" pitchFamily="18" charset="0"/>
              <a:cs typeface="Times New Roman" pitchFamily="18" charset="0"/>
            </a:endParaRPr>
          </a:p>
        </p:txBody>
      </p:sp>
      <p:sp>
        <p:nvSpPr>
          <p:cNvPr id="15" name="제목 1"/>
          <p:cNvSpPr txBox="1">
            <a:spLocks/>
          </p:cNvSpPr>
          <p:nvPr/>
        </p:nvSpPr>
        <p:spPr>
          <a:xfrm>
            <a:off x="428596" y="1"/>
            <a:ext cx="8358246" cy="1340767"/>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#2 – India</a:t>
            </a:r>
            <a:b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202,014 students</a:t>
            </a:r>
            <a:r>
              <a:rPr kumimoji="0" lang="en-US" altLang="ko-KR"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1</a:t>
            </a:r>
            <a:endParaRPr kumimoji="0" lang="ko-KR" altLang="en-US"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endParaRPr>
          </a:p>
        </p:txBody>
      </p:sp>
      <p:sp>
        <p:nvSpPr>
          <p:cNvPr id="3" name="TextBox 2">
            <a:extLst>
              <a:ext uri="{FF2B5EF4-FFF2-40B4-BE49-F238E27FC236}">
                <a16:creationId xmlns:a16="http://schemas.microsoft.com/office/drawing/2014/main" id="{AAAEB083-4FD9-48C7-B0E0-F6ADC966BC2D}"/>
              </a:ext>
            </a:extLst>
          </p:cNvPr>
          <p:cNvSpPr txBox="1"/>
          <p:nvPr/>
        </p:nvSpPr>
        <p:spPr>
          <a:xfrm>
            <a:off x="-1" y="5842336"/>
            <a:ext cx="9074229" cy="1015663"/>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a:t>
            </a:r>
            <a:r>
              <a:rPr lang="en-US" sz="1000" dirty="0">
                <a:latin typeface="Times New Roman" panose="02020603050405020304" pitchFamily="18" charset="0"/>
                <a:cs typeface="Times New Roman" panose="02020603050405020304" pitchFamily="18" charset="0"/>
                <a:hlinkClick r:id="rId3"/>
              </a:rPr>
              <a:t>https://en.wikipedia.org/wiki/India</a:t>
            </a:r>
            <a:endParaRPr lang="en-US" sz="1000" dirty="0">
              <a:latin typeface="Times New Roman" panose="02020603050405020304" pitchFamily="18" charset="0"/>
              <a:cs typeface="Times New Roman" panose="02020603050405020304" pitchFamily="18" charset="0"/>
            </a:endParaRP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https://opendoorsdata.org/data/international-students/leading-places-of-origin/</a:t>
            </a:r>
          </a:p>
          <a:p>
            <a:r>
              <a:rPr lang="en-US" altLang="ko-KR" sz="1000" baseline="30000" dirty="0">
                <a:latin typeface="Times New Roman" pitchFamily="18" charset="0"/>
                <a:cs typeface="Times New Roman" pitchFamily="18" charset="0"/>
              </a:rPr>
              <a:t>2 </a:t>
            </a:r>
            <a:r>
              <a:rPr lang="en-US" altLang="ko-KR" sz="1000" dirty="0">
                <a:latin typeface="Times New Roman" pitchFamily="18" charset="0"/>
                <a:cs typeface="Times New Roman" pitchFamily="18" charset="0"/>
                <a:hlinkClick r:id="rId4"/>
              </a:rPr>
              <a:t>https://opendoorsdata.org/data/international-students/fields-of-study-by-place-of-origin/</a:t>
            </a:r>
            <a:endParaRPr lang="en-US" altLang="ko-KR" sz="1000" dirty="0">
              <a:latin typeface="Times New Roman" pitchFamily="18" charset="0"/>
              <a:cs typeface="Times New Roman" pitchFamily="18" charset="0"/>
            </a:endParaRPr>
          </a:p>
          <a:p>
            <a:r>
              <a:rPr lang="en-US" altLang="ko-KR" sz="1000" u="sng" baseline="30000" dirty="0">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3 </a:t>
            </a:r>
            <a:r>
              <a:rPr lang="en-US" altLang="ko-KR" sz="1000" dirty="0">
                <a:latin typeface="Times New Roman" pitchFamily="18" charset="0"/>
                <a:cs typeface="Times New Roman" pitchFamily="18" charset="0"/>
              </a:rPr>
              <a:t>http://careerlever.com/study-abroad/why-do-indian-students-study-abroad </a:t>
            </a:r>
          </a:p>
          <a:p>
            <a:r>
              <a:rPr lang="en-US" altLang="ko-KR" sz="1000" dirty="0">
                <a:latin typeface="Times New Roman" pitchFamily="18" charset="0"/>
                <a:cs typeface="Times New Roman" pitchFamily="18" charset="0"/>
              </a:rPr>
              <a:t>Goa sunset: https://nature.desktopnexus.com/wallpaper/1527171/</a:t>
            </a:r>
          </a:p>
        </p:txBody>
      </p:sp>
      <p:pic>
        <p:nvPicPr>
          <p:cNvPr id="13314" name="Picture 2" descr="Horizontal tricolour flag bearing, from top to bottom, deep saffron, white, and green horizontal bands. In the centre of the white band is a navy-blue wheel with 24 spokes.">
            <a:extLst>
              <a:ext uri="{FF2B5EF4-FFF2-40B4-BE49-F238E27FC236}">
                <a16:creationId xmlns:a16="http://schemas.microsoft.com/office/drawing/2014/main" id="{8CE2900B-A06C-4E75-8EC0-FC52A4DEC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75" y="-9159"/>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2" descr="Horizontal tricolour flag bearing, from top to bottom, deep saffron, white, and green horizontal bands. In the centre of the white band is a navy-blue wheel with 24 spokes.">
            <a:extLst>
              <a:ext uri="{FF2B5EF4-FFF2-40B4-BE49-F238E27FC236}">
                <a16:creationId xmlns:a16="http://schemas.microsoft.com/office/drawing/2014/main" id="{B4A29994-5AD6-41A9-8DFE-07A15A8238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316" name="Picture 4" descr="SUNSET in GOA,INDIA - Coast, SEa, India, sunset, Goa">
            <a:extLst>
              <a:ext uri="{FF2B5EF4-FFF2-40B4-BE49-F238E27FC236}">
                <a16:creationId xmlns:a16="http://schemas.microsoft.com/office/drawing/2014/main" id="{9539E8C5-CEB5-465F-936E-636CD4F80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3" y="1268761"/>
            <a:ext cx="3173535" cy="21156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부제목 2"/>
          <p:cNvSpPr txBox="1">
            <a:spLocks/>
          </p:cNvSpPr>
          <p:nvPr/>
        </p:nvSpPr>
        <p:spPr>
          <a:xfrm>
            <a:off x="125174" y="1268760"/>
            <a:ext cx="8893652" cy="4573576"/>
          </a:xfrm>
          <a:prstGeom prst="rect">
            <a:avLst/>
          </a:prstGeom>
        </p:spPr>
        <p:txBody>
          <a:bodyPr vert="horz" lIns="91440" tIns="45720" rIns="91440" bIns="45720" rtlCol="0">
            <a:normAutofit fontScale="77500" lnSpcReduction="20000"/>
          </a:bodyPr>
          <a:lstStyle/>
          <a:p>
            <a:pPr lvl="0">
              <a:defRPr/>
            </a:pPr>
            <a:r>
              <a:rPr kumimoji="0" lang="en-US" altLang="ko-KR"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en-US" altLang="ko-KR" sz="2600" b="1" dirty="0">
                <a:latin typeface="Times New Roman" pitchFamily="18" charset="0"/>
                <a:cs typeface="Times New Roman" pitchFamily="18" charset="0"/>
              </a:rPr>
              <a:t>More than 30% of the foreign students </a:t>
            </a:r>
          </a:p>
          <a:p>
            <a:pPr lvl="0">
              <a:defRPr/>
            </a:pPr>
            <a:r>
              <a:rPr lang="en-US" altLang="ko-KR" sz="2600" b="1" dirty="0">
                <a:latin typeface="Times New Roman" pitchFamily="18" charset="0"/>
                <a:cs typeface="Times New Roman" pitchFamily="18" charset="0"/>
              </a:rPr>
              <a:t>studying in American universities in the 2018-</a:t>
            </a:r>
          </a:p>
          <a:p>
            <a:pPr lvl="0">
              <a:defRPr/>
            </a:pPr>
            <a:r>
              <a:rPr lang="en-US" altLang="ko-KR" sz="2600" b="1" dirty="0">
                <a:latin typeface="Times New Roman" pitchFamily="18" charset="0"/>
                <a:cs typeface="Times New Roman" pitchFamily="18" charset="0"/>
              </a:rPr>
              <a:t>2019 school year were from China.</a:t>
            </a:r>
            <a:r>
              <a:rPr kumimoji="0" lang="en-US" altLang="ko-KR" sz="28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1</a:t>
            </a:r>
            <a:r>
              <a:rPr lang="en-US" altLang="ko-KR" sz="2600" b="1" dirty="0">
                <a:latin typeface="Times New Roman" pitchFamily="18" charset="0"/>
                <a:cs typeface="Times New Roman" pitchFamily="18" charset="0"/>
              </a:rPr>
              <a:t> </a:t>
            </a: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There are </a:t>
            </a:r>
          </a:p>
          <a:p>
            <a:pPr lvl="0">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many reasons why China sends so many </a:t>
            </a:r>
          </a:p>
          <a:p>
            <a:pPr lvl="0">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students to study at US universities, most of </a:t>
            </a:r>
          </a:p>
          <a:p>
            <a:pPr lvl="0">
              <a:defRPr/>
            </a:pPr>
            <a:r>
              <a:rPr kumimoji="0" lang="en-US" altLang="ko-KR"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which we’ve seen before. </a:t>
            </a:r>
            <a:r>
              <a:rPr lang="en-US" altLang="ko-KR" sz="2600" b="1" dirty="0">
                <a:latin typeface="Times New Roman" pitchFamily="18" charset="0"/>
                <a:cs typeface="Times New Roman" pitchFamily="18" charset="0"/>
              </a:rPr>
              <a:t>Getting into a good </a:t>
            </a:r>
          </a:p>
          <a:p>
            <a:pPr lvl="0">
              <a:defRPr/>
            </a:pPr>
            <a:r>
              <a:rPr lang="en-US" altLang="ko-KR" sz="2600" b="1" dirty="0">
                <a:latin typeface="Times New Roman" pitchFamily="18" charset="0"/>
                <a:cs typeface="Times New Roman" pitchFamily="18" charset="0"/>
              </a:rPr>
              <a:t>Chinese university is very difficult, so some </a:t>
            </a:r>
          </a:p>
          <a:p>
            <a:pPr lvl="0">
              <a:defRPr/>
            </a:pPr>
            <a:r>
              <a:rPr lang="en-US" altLang="ko-KR" sz="2600" b="1" dirty="0">
                <a:latin typeface="Times New Roman" pitchFamily="18" charset="0"/>
                <a:cs typeface="Times New Roman" pitchFamily="18" charset="0"/>
              </a:rPr>
              <a:t>students prefer to go abroad. Many Chinese </a:t>
            </a:r>
          </a:p>
          <a:p>
            <a:pPr lvl="0">
              <a:defRPr/>
            </a:pPr>
            <a:r>
              <a:rPr lang="en-US" altLang="ko-KR" sz="2600" b="1" dirty="0">
                <a:latin typeface="Times New Roman" pitchFamily="18" charset="0"/>
                <a:cs typeface="Times New Roman" pitchFamily="18" charset="0"/>
              </a:rPr>
              <a:t>think a degree from abroad will make them more employable, especially if they don’t plan to return after graduation (or even if they do). Many Chinese want a different type of education to help them learn about and adapt to the global job market.</a:t>
            </a:r>
            <a:r>
              <a:rPr lang="en-US" altLang="ko-KR" sz="2600" b="1" baseline="30000" dirty="0">
                <a:latin typeface="Times New Roman" pitchFamily="18" charset="0"/>
                <a:cs typeface="Times New Roman" pitchFamily="18" charset="0"/>
              </a:rPr>
              <a:t>2</a:t>
            </a:r>
            <a:r>
              <a:rPr lang="en-US" altLang="ko-KR" sz="2600" b="1" dirty="0">
                <a:latin typeface="Times New Roman" pitchFamily="18" charset="0"/>
                <a:cs typeface="Times New Roman" pitchFamily="18" charset="0"/>
              </a:rPr>
              <a:t> </a:t>
            </a: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China is a very populous country, so it’s natural that there would be many people sent abroad. The numbers keep rising every year, too, and grew by about 6,000 students in the 2018-2019 school year.</a:t>
            </a:r>
            <a:r>
              <a:rPr kumimoji="0" lang="en-US" altLang="ko-KR" sz="28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 1</a:t>
            </a:r>
            <a:endPar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2600" b="1" baseline="0" dirty="0">
              <a:latin typeface="Times New Roman" pitchFamily="18" charset="0"/>
              <a:cs typeface="Times New Roman" pitchFamily="18" charset="0"/>
            </a:endParaRPr>
          </a:p>
          <a:p>
            <a:pPr lvl="0">
              <a:defRPr/>
            </a:pP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Chinese students in the US were studying fields we’ve become familiar with in this activity – math &amp; computer science (19.9%), </a:t>
            </a:r>
            <a:r>
              <a:rPr lang="en-US" altLang="ko-KR" sz="2600" b="1" dirty="0">
                <a:latin typeface="Times New Roman" pitchFamily="18" charset="0"/>
                <a:cs typeface="Times New Roman" pitchFamily="18" charset="0"/>
              </a:rPr>
              <a:t>business (18.9%)</a:t>
            </a: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r>
              <a:rPr lang="en-US" altLang="ko-KR" sz="2600" b="1" dirty="0">
                <a:latin typeface="Times New Roman" pitchFamily="18" charset="0"/>
                <a:cs typeface="Times New Roman" pitchFamily="18" charset="0"/>
              </a:rPr>
              <a:t>and </a:t>
            </a: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engineering (18%)</a:t>
            </a:r>
            <a:r>
              <a:rPr lang="en-US" altLang="ko-KR" sz="2600" b="1" dirty="0">
                <a:latin typeface="Times New Roman" pitchFamily="18" charset="0"/>
                <a:cs typeface="Times New Roman" pitchFamily="18" charset="0"/>
              </a:rPr>
              <a:t>.</a:t>
            </a:r>
            <a:r>
              <a:rPr kumimoji="0" lang="en-US" altLang="ko-KR" sz="26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3  </a:t>
            </a:r>
            <a:r>
              <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endParaRPr kumimoji="0" lang="ko-KR" altLang="en-US" sz="2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제목 1"/>
          <p:cNvSpPr txBox="1">
            <a:spLocks/>
          </p:cNvSpPr>
          <p:nvPr/>
        </p:nvSpPr>
        <p:spPr>
          <a:xfrm>
            <a:off x="428596" y="1"/>
            <a:ext cx="8358246" cy="1196751"/>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#1 – China</a:t>
            </a:r>
            <a:b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lang="en-US" altLang="ko-KR" sz="4400" b="1" dirty="0">
                <a:latin typeface="Times New Roman" pitchFamily="18" charset="0"/>
                <a:ea typeface="+mj-ea"/>
                <a:cs typeface="Times New Roman" pitchFamily="18" charset="0"/>
              </a:rPr>
              <a:t>369,</a:t>
            </a: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548 students</a:t>
            </a:r>
            <a:r>
              <a:rPr kumimoji="0" lang="en-US" altLang="ko-KR"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1</a:t>
            </a:r>
            <a:endParaRPr kumimoji="0" lang="ko-KR" altLang="en-US"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8BF06ED1-374E-4B3C-B877-C9B1DC6059CC}"/>
              </a:ext>
            </a:extLst>
          </p:cNvPr>
          <p:cNvSpPr txBox="1"/>
          <p:nvPr/>
        </p:nvSpPr>
        <p:spPr>
          <a:xfrm>
            <a:off x="-1" y="5842336"/>
            <a:ext cx="9074229" cy="1015663"/>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a:t>
            </a:r>
            <a:r>
              <a:rPr lang="en-US" sz="1000" dirty="0">
                <a:latin typeface="Times New Roman" panose="02020603050405020304" pitchFamily="18" charset="0"/>
                <a:cs typeface="Times New Roman" panose="02020603050405020304" pitchFamily="18" charset="0"/>
                <a:hlinkClick r:id="rId3"/>
              </a:rPr>
              <a:t>https://en.wikipedia.org/wiki/</a:t>
            </a:r>
            <a:r>
              <a:rPr lang="en-US" sz="1000" dirty="0">
                <a:latin typeface="Times New Roman" panose="02020603050405020304" pitchFamily="18" charset="0"/>
                <a:cs typeface="Times New Roman" panose="02020603050405020304" pitchFamily="18" charset="0"/>
              </a:rPr>
              <a:t>China</a:t>
            </a: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https://opendoorsdata.org/data/international-students/leading-places-of-origin/</a:t>
            </a:r>
          </a:p>
          <a:p>
            <a:r>
              <a:rPr lang="en-US" altLang="ko-KR" sz="1000" baseline="30000" dirty="0">
                <a:latin typeface="Times New Roman" pitchFamily="18" charset="0"/>
                <a:cs typeface="Times New Roman" pitchFamily="18" charset="0"/>
              </a:rPr>
              <a:t>2</a:t>
            </a:r>
            <a:r>
              <a:rPr lang="en-US" altLang="ko-KR" sz="1000" dirty="0">
                <a:latin typeface="Times New Roman" pitchFamily="18" charset="0"/>
                <a:cs typeface="Times New Roman" pitchFamily="18" charset="0"/>
              </a:rPr>
              <a:t> https://www.timeshighereducation.com/student/advice/nine-reasons-why-chinese-students-choose-study-abroad</a:t>
            </a:r>
            <a:r>
              <a:rPr lang="en-US" altLang="ko-KR" sz="1000" u="sng" baseline="30000" dirty="0">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3 </a:t>
            </a:r>
            <a:r>
              <a:rPr lang="en-US" altLang="ko-KR" sz="1000" dirty="0">
                <a:latin typeface="Times New Roman" pitchFamily="18" charset="0"/>
                <a:cs typeface="Times New Roman" pitchFamily="18" charset="0"/>
                <a:hlinkClick r:id="rId4"/>
              </a:rPr>
              <a:t>https://opendoorsdata.org/data/international-students/fields-of-study-by-place-of-origin/</a:t>
            </a:r>
            <a:endParaRPr lang="en-US" altLang="ko-KR" sz="1000" dirty="0">
              <a:latin typeface="Times New Roman" pitchFamily="18" charset="0"/>
              <a:cs typeface="Times New Roman" pitchFamily="18" charset="0"/>
            </a:endParaRPr>
          </a:p>
          <a:p>
            <a:r>
              <a:rPr lang="en-US" altLang="ko-KR" sz="1000" dirty="0">
                <a:latin typeface="Times New Roman" pitchFamily="18" charset="0"/>
                <a:cs typeface="Times New Roman" pitchFamily="18" charset="0"/>
              </a:rPr>
              <a:t>Zhangjiajie: https://www.wendywutours.co.uk/blog/china/10-facts-about-chinas-landscapes/</a:t>
            </a:r>
          </a:p>
        </p:txBody>
      </p:sp>
      <p:pic>
        <p:nvPicPr>
          <p:cNvPr id="14338" name="Picture 2" descr="Flag of China">
            <a:extLst>
              <a:ext uri="{FF2B5EF4-FFF2-40B4-BE49-F238E27FC236}">
                <a16:creationId xmlns:a16="http://schemas.microsoft.com/office/drawing/2014/main" id="{657AA129-CFED-4AE7-9679-414FF86DA3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75" y="0"/>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descr="Flag of China">
            <a:extLst>
              <a:ext uri="{FF2B5EF4-FFF2-40B4-BE49-F238E27FC236}">
                <a16:creationId xmlns:a16="http://schemas.microsoft.com/office/drawing/2014/main" id="{DBE3E863-1CA6-4E09-A192-1E7B661199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340" name="Picture 4" descr="Towering pillars of Zhangjiajie National Forest Park China">
            <a:extLst>
              <a:ext uri="{FF2B5EF4-FFF2-40B4-BE49-F238E27FC236}">
                <a16:creationId xmlns:a16="http://schemas.microsoft.com/office/drawing/2014/main" id="{C1115625-3286-48CD-A726-06688AF55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6156" y="1168300"/>
            <a:ext cx="3718072" cy="20882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부제목 4"/>
          <p:cNvSpPr txBox="1">
            <a:spLocks/>
          </p:cNvSpPr>
          <p:nvPr/>
        </p:nvSpPr>
        <p:spPr>
          <a:xfrm>
            <a:off x="179512" y="980728"/>
            <a:ext cx="8784976" cy="5877272"/>
          </a:xfrm>
          <a:prstGeom prst="rect">
            <a:avLst/>
          </a:prstGeom>
        </p:spPr>
        <p:txBody>
          <a:bodyPr vert="horz" lIns="91440" tIns="45720" rIns="91440" bIns="45720" rtlCol="0">
            <a:noAutofit/>
          </a:bodyPr>
          <a:lstStyle/>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1. Were you surprised by any of the countries that were on this list? Why or </a:t>
            </a: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why not? </a:t>
            </a: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We were surprised by Nepal. It’s a small country, and it’s poor. It’s </a:t>
            </a: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also very far away from the US.</a:t>
            </a: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2. Were you surprised at any of the countries that were NOT on this list? Why or why not? </a:t>
            </a:r>
            <a:r>
              <a:rPr kumimoji="0" lang="en-US" sz="11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Germany and other European countries</a:t>
            </a:r>
            <a:r>
              <a:rPr kumimoji="0" lang="en-US" sz="1100" b="1" i="0" u="none" strike="noStrike" kern="1200" cap="none" spc="0" normalizeH="0" noProof="0" dirty="0">
                <a:ln>
                  <a:noFill/>
                </a:ln>
                <a:solidFill>
                  <a:srgbClr val="FF0000"/>
                </a:solidFill>
                <a:effectLst/>
                <a:uLnTx/>
                <a:uFillTx/>
                <a:latin typeface="Times New Roman" pitchFamily="18" charset="0"/>
                <a:ea typeface="+mn-ea"/>
                <a:cs typeface="Times New Roman" pitchFamily="18" charset="0"/>
              </a:rPr>
              <a:t> should be </a:t>
            </a: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noProof="0" dirty="0">
                <a:ln>
                  <a:noFill/>
                </a:ln>
                <a:solidFill>
                  <a:srgbClr val="FF0000"/>
                </a:solidFill>
                <a:effectLst/>
                <a:uLnTx/>
                <a:uFillTx/>
                <a:latin typeface="Times New Roman" pitchFamily="18" charset="0"/>
                <a:ea typeface="+mn-ea"/>
                <a:cs typeface="Times New Roman" pitchFamily="18" charset="0"/>
              </a:rPr>
              <a:t>on the list. </a:t>
            </a: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noProof="0" dirty="0">
                <a:ln>
                  <a:noFill/>
                </a:ln>
                <a:solidFill>
                  <a:srgbClr val="FF0000"/>
                </a:solidFill>
                <a:effectLst/>
                <a:uLnTx/>
                <a:uFillTx/>
                <a:latin typeface="Times New Roman" pitchFamily="18" charset="0"/>
                <a:ea typeface="+mn-ea"/>
                <a:cs typeface="Times New Roman" pitchFamily="18" charset="0"/>
              </a:rPr>
              <a:t>Latin American countries, too. </a:t>
            </a:r>
          </a:p>
          <a:p>
            <a:pPr marR="0" lvl="0" algn="l" defTabSz="914400" rtl="0" eaLnBrk="1" fontAlgn="auto" latinLnBrk="1" hangingPunct="1">
              <a:lnSpc>
                <a:spcPct val="100000"/>
              </a:lnSpc>
              <a:spcAft>
                <a:spcPts val="0"/>
              </a:spcAft>
              <a:buClrTx/>
              <a:buSzTx/>
              <a:tabLst/>
              <a:defRPr/>
            </a:pPr>
            <a:r>
              <a:rPr lang="en-US" sz="1100" b="1" baseline="0" dirty="0">
                <a:solidFill>
                  <a:srgbClr val="FF0000"/>
                </a:solidFill>
                <a:latin typeface="Times New Roman" pitchFamily="18" charset="0"/>
                <a:cs typeface="Times New Roman" pitchFamily="18" charset="0"/>
              </a:rPr>
              <a:t>   </a:t>
            </a:r>
            <a:r>
              <a:rPr lang="en-US" sz="1100" b="1" baseline="0" dirty="0">
                <a:solidFill>
                  <a:srgbClr val="0070C0"/>
                </a:solidFill>
                <a:latin typeface="Times New Roman" pitchFamily="18" charset="0"/>
                <a:cs typeface="Times New Roman" pitchFamily="18" charset="0"/>
              </a:rPr>
              <a:t>Lots of European and Latin American countries </a:t>
            </a:r>
            <a:r>
              <a:rPr lang="en-US" sz="1100" b="1" dirty="0">
                <a:solidFill>
                  <a:srgbClr val="0070C0"/>
                </a:solidFill>
                <a:latin typeface="Times New Roman" pitchFamily="18" charset="0"/>
                <a:cs typeface="Times New Roman" pitchFamily="18" charset="0"/>
              </a:rPr>
              <a:t>are in the top 25 (Please review them for the quiz!). Lots of European students might have an easier time going to universities in other EU countries due to visa issues and such.</a:t>
            </a:r>
          </a:p>
          <a:p>
            <a:pPr marR="0" lvl="0" algn="l" defTabSz="914400" rtl="0" eaLnBrk="1" fontAlgn="auto" latinLnBrk="1" hangingPunct="1">
              <a:lnSpc>
                <a:spcPct val="100000"/>
              </a:lnSpc>
              <a:spcAft>
                <a:spcPts val="0"/>
              </a:spcAft>
              <a:buClrTx/>
              <a:buSzTx/>
              <a:tabLst/>
              <a:defRPr/>
            </a:pPr>
            <a:r>
              <a:rPr lang="en-US" sz="1100" b="1" baseline="0" dirty="0">
                <a:solidFill>
                  <a:srgbClr val="FF0000"/>
                </a:solidFill>
                <a:latin typeface="Times New Roman" pitchFamily="18" charset="0"/>
                <a:cs typeface="Times New Roman" pitchFamily="18" charset="0"/>
              </a:rPr>
              <a:t>I’m surprised Pakistan and Bangladesh weren’t on the list. They use English as an</a:t>
            </a:r>
            <a:r>
              <a:rPr lang="en-US" sz="1100" b="1" dirty="0">
                <a:solidFill>
                  <a:srgbClr val="FF0000"/>
                </a:solidFill>
                <a:latin typeface="Times New Roman" pitchFamily="18" charset="0"/>
                <a:cs typeface="Times New Roman" pitchFamily="18" charset="0"/>
              </a:rPr>
              <a:t> official language. And they are very populous countries. </a:t>
            </a:r>
          </a:p>
          <a:p>
            <a:pPr marR="0" lvl="0" algn="l" defTabSz="914400" rtl="0" eaLnBrk="1" fontAlgn="auto" latinLnBrk="1" hangingPunct="1">
              <a:lnSpc>
                <a:spcPct val="100000"/>
              </a:lnSpc>
              <a:spcAft>
                <a:spcPts val="0"/>
              </a:spcAft>
              <a:buClrTx/>
              <a:buSzTx/>
              <a:tabLst/>
              <a:defRPr/>
            </a:pPr>
            <a:r>
              <a:rPr lang="en-US" sz="1100" b="1" dirty="0">
                <a:solidFill>
                  <a:srgbClr val="FF0000"/>
                </a:solidFill>
                <a:latin typeface="Times New Roman" pitchFamily="18" charset="0"/>
                <a:cs typeface="Times New Roman" pitchFamily="18" charset="0"/>
              </a:rPr>
              <a:t>   </a:t>
            </a:r>
            <a:r>
              <a:rPr lang="en-US" sz="1100" b="1" dirty="0">
                <a:solidFill>
                  <a:srgbClr val="0070C0"/>
                </a:solidFill>
                <a:latin typeface="Times New Roman" pitchFamily="18" charset="0"/>
                <a:cs typeface="Times New Roman" pitchFamily="18" charset="0"/>
              </a:rPr>
              <a:t>Me, too! Pakistan is in the top 25, though.</a:t>
            </a:r>
            <a:endParaRPr kumimoji="0" lang="en-US" sz="11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R="0" lvl="0" algn="l" defTabSz="914400" rtl="0" eaLnBrk="1" fontAlgn="auto" latinLnBrk="1" hangingPunct="1">
              <a:lnSpc>
                <a:spcPct val="100000"/>
              </a:lnSpc>
              <a:spcAft>
                <a:spcPts val="0"/>
              </a:spcAft>
              <a:buClrTx/>
              <a:buSzTx/>
              <a:tabLst/>
              <a:defRPr/>
            </a:pPr>
            <a:r>
              <a:rPr lang="en-US" sz="1100" b="1" dirty="0">
                <a:latin typeface="Times New Roman" pitchFamily="18" charset="0"/>
                <a:cs typeface="Times New Roman" pitchFamily="18" charset="0"/>
              </a:rPr>
              <a:t>3. </a:t>
            </a: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Which of the above countries do you think have large percentages of English speakers? </a:t>
            </a:r>
            <a:r>
              <a:rPr kumimoji="0" lang="en-US" sz="11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India, Canada</a:t>
            </a: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4. What are the reasons each of these countries send so many people to the US for university education? </a:t>
            </a:r>
            <a:r>
              <a:rPr kumimoji="0" lang="en-US" sz="11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Uh, I don’t know why I have this </a:t>
            </a: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question on the list. We’ve already answered it. </a:t>
            </a:r>
            <a:endPar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5. The website gives a list of the top 25 source countries for US universities. What do you think some other countries on the top 25 </a:t>
            </a: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list are? (Green = Yes, Purple = No)</a:t>
            </a:r>
          </a:p>
          <a:p>
            <a:pPr marR="0" lvl="0" algn="l" defTabSz="914400" rtl="0" eaLnBrk="1" fontAlgn="auto" latinLnBrk="1" hangingPunct="1">
              <a:lnSpc>
                <a:spcPct val="100000"/>
              </a:lnSpc>
              <a:spcAft>
                <a:spcPts val="0"/>
              </a:spcAft>
              <a:buClrTx/>
              <a:buSzTx/>
              <a:tabLst/>
              <a:defRPr/>
            </a:pPr>
            <a:r>
              <a:rPr lang="en-US" sz="1100" b="1" dirty="0">
                <a:solidFill>
                  <a:srgbClr val="00B050"/>
                </a:solidFill>
                <a:latin typeface="Times New Roman" pitchFamily="18" charset="0"/>
                <a:cs typeface="Times New Roman" pitchFamily="18" charset="0"/>
              </a:rPr>
              <a:t>The UK</a:t>
            </a:r>
            <a:r>
              <a:rPr lang="en-US" sz="1100" b="1" dirty="0">
                <a:latin typeface="Times New Roman" pitchFamily="18" charset="0"/>
                <a:cs typeface="Times New Roman" pitchFamily="18" charset="0"/>
              </a:rPr>
              <a:t>, </a:t>
            </a:r>
            <a:r>
              <a:rPr lang="en-US" sz="1100" b="1" dirty="0">
                <a:solidFill>
                  <a:srgbClr val="00B050"/>
                </a:solidFill>
                <a:latin typeface="Times New Roman" pitchFamily="18" charset="0"/>
                <a:cs typeface="Times New Roman" pitchFamily="18" charset="0"/>
              </a:rPr>
              <a:t>Germany</a:t>
            </a:r>
            <a:r>
              <a:rPr lang="en-US" sz="1100" b="1" dirty="0">
                <a:latin typeface="Times New Roman" pitchFamily="18" charset="0"/>
                <a:cs typeface="Times New Roman" pitchFamily="18" charset="0"/>
              </a:rPr>
              <a:t>, </a:t>
            </a:r>
            <a:r>
              <a:rPr lang="en-US" sz="1100" b="1" dirty="0">
                <a:solidFill>
                  <a:srgbClr val="00B050"/>
                </a:solidFill>
                <a:latin typeface="Times New Roman" pitchFamily="18" charset="0"/>
                <a:cs typeface="Times New Roman" pitchFamily="18" charset="0"/>
              </a:rPr>
              <a:t>Russia</a:t>
            </a:r>
            <a:r>
              <a:rPr lang="en-US" sz="1100" b="1" dirty="0">
                <a:latin typeface="Times New Roman" pitchFamily="18" charset="0"/>
                <a:cs typeface="Times New Roman" pitchFamily="18" charset="0"/>
              </a:rPr>
              <a:t>, </a:t>
            </a:r>
            <a:r>
              <a:rPr lang="en-US" sz="1100" b="1" dirty="0">
                <a:solidFill>
                  <a:srgbClr val="00B050"/>
                </a:solidFill>
                <a:latin typeface="Times New Roman" pitchFamily="18" charset="0"/>
                <a:cs typeface="Times New Roman" pitchFamily="18" charset="0"/>
              </a:rPr>
              <a:t>France</a:t>
            </a:r>
            <a:r>
              <a:rPr lang="en-US" sz="1100" b="1" dirty="0">
                <a:latin typeface="Times New Roman" pitchFamily="18" charset="0"/>
                <a:cs typeface="Times New Roman" pitchFamily="18" charset="0"/>
              </a:rPr>
              <a:t>, </a:t>
            </a:r>
            <a:r>
              <a:rPr lang="en-US" sz="1100" b="1" dirty="0">
                <a:solidFill>
                  <a:srgbClr val="00B050"/>
                </a:solidFill>
                <a:latin typeface="Times New Roman" pitchFamily="18" charset="0"/>
                <a:cs typeface="Times New Roman" pitchFamily="18" charset="0"/>
              </a:rPr>
              <a:t>Malaysia</a:t>
            </a:r>
            <a:r>
              <a:rPr lang="en-US" sz="1100" b="1" dirty="0">
                <a:latin typeface="Times New Roman" pitchFamily="18" charset="0"/>
                <a:cs typeface="Times New Roman" pitchFamily="18" charset="0"/>
              </a:rPr>
              <a:t>, </a:t>
            </a:r>
            <a:r>
              <a:rPr lang="en-US" sz="1100" b="1" dirty="0">
                <a:solidFill>
                  <a:schemeClr val="accent4">
                    <a:lumMod val="60000"/>
                    <a:lumOff val="40000"/>
                  </a:schemeClr>
                </a:solidFill>
                <a:latin typeface="Times New Roman" pitchFamily="18" charset="0"/>
                <a:cs typeface="Times New Roman" pitchFamily="18" charset="0"/>
              </a:rPr>
              <a:t>Italy</a:t>
            </a:r>
            <a:r>
              <a:rPr lang="en-US" sz="1100" b="1" dirty="0">
                <a:latin typeface="Times New Roman" pitchFamily="18" charset="0"/>
                <a:cs typeface="Times New Roman" pitchFamily="18" charset="0"/>
              </a:rPr>
              <a:t>, </a:t>
            </a:r>
            <a:r>
              <a:rPr lang="en-US" sz="1100" b="1" dirty="0">
                <a:solidFill>
                  <a:srgbClr val="00B050"/>
                </a:solidFill>
                <a:latin typeface="Times New Roman" pitchFamily="18" charset="0"/>
                <a:cs typeface="Times New Roman" pitchFamily="18" charset="0"/>
              </a:rPr>
              <a:t>Spain</a:t>
            </a:r>
            <a:r>
              <a:rPr lang="en-US" sz="1100" b="1" dirty="0">
                <a:latin typeface="Times New Roman" pitchFamily="18" charset="0"/>
                <a:cs typeface="Times New Roman" pitchFamily="18" charset="0"/>
              </a:rPr>
              <a:t>, </a:t>
            </a:r>
            <a:r>
              <a:rPr lang="en-US" sz="1100" b="1" dirty="0">
                <a:solidFill>
                  <a:srgbClr val="00B050"/>
                </a:solidFill>
                <a:latin typeface="Times New Roman" pitchFamily="18" charset="0"/>
                <a:cs typeface="Times New Roman" pitchFamily="18" charset="0"/>
              </a:rPr>
              <a:t>Colombia</a:t>
            </a:r>
            <a:r>
              <a:rPr lang="en-US" sz="1100" b="1" dirty="0">
                <a:latin typeface="Times New Roman" pitchFamily="18" charset="0"/>
                <a:cs typeface="Times New Roman" pitchFamily="18" charset="0"/>
              </a:rPr>
              <a:t>, </a:t>
            </a:r>
            <a:r>
              <a:rPr lang="en-US" sz="1100" b="1" dirty="0">
                <a:solidFill>
                  <a:schemeClr val="accent4">
                    <a:lumMod val="60000"/>
                    <a:lumOff val="40000"/>
                  </a:schemeClr>
                </a:solidFill>
                <a:latin typeface="Times New Roman" pitchFamily="18" charset="0"/>
                <a:cs typeface="Times New Roman" pitchFamily="18" charset="0"/>
              </a:rPr>
              <a:t>Costa Rica</a:t>
            </a:r>
            <a:r>
              <a:rPr lang="en-US" sz="1100" b="1" dirty="0">
                <a:latin typeface="Times New Roman" pitchFamily="18" charset="0"/>
                <a:cs typeface="Times New Roman" pitchFamily="18" charset="0"/>
              </a:rPr>
              <a:t>, </a:t>
            </a:r>
            <a:r>
              <a:rPr lang="en-US" sz="1100" b="1" dirty="0">
                <a:solidFill>
                  <a:schemeClr val="accent4">
                    <a:lumMod val="60000"/>
                    <a:lumOff val="40000"/>
                  </a:schemeClr>
                </a:solidFill>
                <a:latin typeface="Times New Roman" pitchFamily="18" charset="0"/>
                <a:cs typeface="Times New Roman" pitchFamily="18" charset="0"/>
              </a:rPr>
              <a:t>Belize</a:t>
            </a:r>
            <a:endParaRPr kumimoji="0" lang="en-US" sz="1100" b="1" i="0" u="none" strike="noStrike" kern="1200" cap="none" spc="0" normalizeH="0" baseline="0" noProof="0" dirty="0">
              <a:ln>
                <a:noFill/>
              </a:ln>
              <a:solidFill>
                <a:schemeClr val="accent4">
                  <a:lumMod val="60000"/>
                  <a:lumOff val="40000"/>
                </a:schemeClr>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6. What countries do you think people from the US often go abroad to study in? Why?</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sz="1100" b="1" dirty="0">
                <a:solidFill>
                  <a:srgbClr val="0070C0"/>
                </a:solidFill>
                <a:latin typeface="Times New Roman" pitchFamily="18" charset="0"/>
                <a:cs typeface="Times New Roman" pitchFamily="18" charset="0"/>
              </a:rPr>
              <a:t>   There’s an activity I made about five years ago that had the top 10 countries for US exchange students at that time. They are (in order of </a:t>
            </a:r>
            <a:r>
              <a:rPr lang="en-US" sz="1100" b="1" dirty="0" err="1">
                <a:solidFill>
                  <a:srgbClr val="0070C0"/>
                </a:solidFill>
                <a:latin typeface="Times New Roman" pitchFamily="18" charset="0"/>
                <a:cs typeface="Times New Roman" pitchFamily="18" charset="0"/>
              </a:rPr>
              <a:t>of</a:t>
            </a:r>
            <a:r>
              <a:rPr lang="en-US" sz="1100" b="1" dirty="0">
                <a:solidFill>
                  <a:srgbClr val="0070C0"/>
                </a:solidFill>
                <a:latin typeface="Times New Roman" pitchFamily="18" charset="0"/>
                <a:cs typeface="Times New Roman" pitchFamily="18" charset="0"/>
              </a:rPr>
              <a:t> 1</a:t>
            </a:r>
            <a:r>
              <a:rPr lang="en-US" sz="1100" b="1" baseline="30000" dirty="0">
                <a:solidFill>
                  <a:srgbClr val="0070C0"/>
                </a:solidFill>
                <a:latin typeface="Times New Roman" pitchFamily="18" charset="0"/>
                <a:cs typeface="Times New Roman" pitchFamily="18" charset="0"/>
              </a:rPr>
              <a:t>st</a:t>
            </a:r>
            <a:r>
              <a:rPr lang="en-US" sz="1100" b="1" dirty="0">
                <a:solidFill>
                  <a:srgbClr val="0070C0"/>
                </a:solidFill>
                <a:latin typeface="Times New Roman" pitchFamily="18" charset="0"/>
                <a:cs typeface="Times New Roman" pitchFamily="18" charset="0"/>
              </a:rPr>
              <a:t> to last) – the UK, Italy, Spain, France, Germany, China, Ireland, Australia, Costa Rica, &amp; Japan. Things have changed since then, of course.</a:t>
            </a:r>
            <a:endParaRPr kumimoji="0" lang="en-US" sz="11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R="0" lvl="0" algn="l" defTabSz="914400" rtl="0" eaLnBrk="1" fontAlgn="auto" latinLnBrk="1" hangingPunct="1">
              <a:lnSpc>
                <a:spcPct val="100000"/>
              </a:lnSpc>
              <a:spcAft>
                <a:spcPts val="0"/>
              </a:spcAft>
              <a:buClrTx/>
              <a:buSzTx/>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7. What is the most popular study abroad destination for students from your country? Why?</a:t>
            </a:r>
          </a:p>
          <a:p>
            <a:pPr marR="0" lvl="0" algn="l" defTabSz="914400" rtl="0" eaLnBrk="1" fontAlgn="auto" latinLnBrk="1" hangingPunct="1">
              <a:lnSpc>
                <a:spcPct val="100000"/>
              </a:lnSpc>
              <a:spcAft>
                <a:spcPts val="0"/>
              </a:spcAft>
              <a:buClrTx/>
              <a:buSzTx/>
              <a:tabLst/>
              <a:defRPr/>
            </a:pPr>
            <a:r>
              <a:rPr lang="en-US" sz="1100" b="1" dirty="0">
                <a:solidFill>
                  <a:srgbClr val="0070C0"/>
                </a:solidFill>
                <a:latin typeface="Times New Roman" pitchFamily="18" charset="0"/>
                <a:cs typeface="Times New Roman" pitchFamily="18" charset="0"/>
              </a:rPr>
              <a:t>   Did we skip this question? I didn’t write the answers – sorry!</a:t>
            </a:r>
            <a:endParaRPr kumimoji="0" lang="en-US" sz="11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8. What source countries commonly send students to study in your country? Why?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sz="1100" b="1" dirty="0">
                <a:latin typeface="Times New Roman" pitchFamily="18" charset="0"/>
                <a:cs typeface="Times New Roman" pitchFamily="18" charset="0"/>
              </a:rPr>
              <a:t> </a:t>
            </a:r>
            <a:r>
              <a:rPr lang="en-US" sz="1100" b="1" dirty="0">
                <a:solidFill>
                  <a:srgbClr val="0070C0"/>
                </a:solidFill>
                <a:latin typeface="Times New Roman" pitchFamily="18" charset="0"/>
                <a:cs typeface="Times New Roman" pitchFamily="18" charset="0"/>
              </a:rPr>
              <a:t>  Mr. Parish’s anecdotal experience: The number of students I’ve taught since I’ve been in S. Korea - </a:t>
            </a:r>
            <a:r>
              <a:rPr kumimoji="0" lang="en-US" sz="11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1</a:t>
            </a:r>
            <a:r>
              <a:rPr kumimoji="0" lang="en-US" sz="1100" b="1" i="0" u="none" strike="noStrike" kern="1200" cap="none" spc="0" normalizeH="0" baseline="30000" noProof="0" dirty="0">
                <a:ln>
                  <a:noFill/>
                </a:ln>
                <a:solidFill>
                  <a:srgbClr val="0070C0"/>
                </a:solidFill>
                <a:effectLst/>
                <a:uLnTx/>
                <a:uFillTx/>
                <a:latin typeface="Times New Roman" pitchFamily="18" charset="0"/>
                <a:ea typeface="+mn-ea"/>
                <a:cs typeface="Times New Roman" pitchFamily="18" charset="0"/>
              </a:rPr>
              <a:t>st</a:t>
            </a:r>
            <a:r>
              <a:rPr kumimoji="0" lang="en-US" sz="1100" b="1" i="0" u="none" strike="noStrike" kern="1200" cap="none" spc="0" normalizeH="0" noProof="0" dirty="0">
                <a:ln>
                  <a:noFill/>
                </a:ln>
                <a:solidFill>
                  <a:srgbClr val="0070C0"/>
                </a:solidFill>
                <a:effectLst/>
                <a:uLnTx/>
                <a:uFillTx/>
                <a:latin typeface="Times New Roman" pitchFamily="18" charset="0"/>
                <a:ea typeface="+mn-ea"/>
                <a:cs typeface="Times New Roman" pitchFamily="18" charset="0"/>
              </a:rPr>
              <a:t> – Korea, 2</a:t>
            </a:r>
            <a:r>
              <a:rPr kumimoji="0" lang="en-US" sz="1100" b="1" i="0" u="none" strike="noStrike" kern="1200" cap="none" spc="0" normalizeH="0" baseline="30000" noProof="0" dirty="0">
                <a:ln>
                  <a:noFill/>
                </a:ln>
                <a:solidFill>
                  <a:srgbClr val="0070C0"/>
                </a:solidFill>
                <a:effectLst/>
                <a:uLnTx/>
                <a:uFillTx/>
                <a:latin typeface="Times New Roman" pitchFamily="18" charset="0"/>
                <a:ea typeface="+mn-ea"/>
                <a:cs typeface="Times New Roman" pitchFamily="18" charset="0"/>
              </a:rPr>
              <a:t>nd</a:t>
            </a:r>
            <a:r>
              <a:rPr kumimoji="0" lang="en-US" sz="1100" b="1" i="0" u="none" strike="noStrike" kern="1200" cap="none" spc="0" normalizeH="0" noProof="0" dirty="0">
                <a:ln>
                  <a:noFill/>
                </a:ln>
                <a:solidFill>
                  <a:srgbClr val="0070C0"/>
                </a:solidFill>
                <a:effectLst/>
                <a:uLnTx/>
                <a:uFillTx/>
                <a:latin typeface="Times New Roman" pitchFamily="18" charset="0"/>
                <a:ea typeface="+mn-ea"/>
                <a:cs typeface="Times New Roman" pitchFamily="18" charset="0"/>
              </a:rPr>
              <a:t> – Uzbekistan, 3</a:t>
            </a:r>
            <a:r>
              <a:rPr kumimoji="0" lang="en-US" sz="1100" b="1" i="0" u="none" strike="noStrike" kern="1200" cap="none" spc="0" normalizeH="0" baseline="30000" noProof="0" dirty="0">
                <a:ln>
                  <a:noFill/>
                </a:ln>
                <a:solidFill>
                  <a:srgbClr val="0070C0"/>
                </a:solidFill>
                <a:effectLst/>
                <a:uLnTx/>
                <a:uFillTx/>
                <a:latin typeface="Times New Roman" pitchFamily="18" charset="0"/>
                <a:ea typeface="+mn-ea"/>
                <a:cs typeface="Times New Roman" pitchFamily="18" charset="0"/>
              </a:rPr>
              <a:t>rd</a:t>
            </a:r>
            <a:r>
              <a:rPr kumimoji="0" lang="en-US" sz="1100" b="1" i="0" u="none" strike="noStrike" kern="1200" cap="none" spc="0" normalizeH="0" noProof="0" dirty="0">
                <a:ln>
                  <a:noFill/>
                </a:ln>
                <a:solidFill>
                  <a:srgbClr val="0070C0"/>
                </a:solidFill>
                <a:effectLst/>
                <a:uLnTx/>
                <a:uFillTx/>
                <a:latin typeface="Times New Roman" pitchFamily="18" charset="0"/>
                <a:ea typeface="+mn-ea"/>
                <a:cs typeface="Times New Roman" pitchFamily="18" charset="0"/>
              </a:rPr>
              <a:t> –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sz="1100" b="1" i="0" u="none" strike="noStrike" kern="1200" cap="none" spc="0" normalizeH="0" noProof="0" dirty="0">
                <a:ln>
                  <a:noFill/>
                </a:ln>
                <a:solidFill>
                  <a:srgbClr val="0070C0"/>
                </a:solidFill>
                <a:effectLst/>
                <a:uLnTx/>
                <a:uFillTx/>
                <a:latin typeface="Times New Roman" pitchFamily="18" charset="0"/>
                <a:ea typeface="+mn-ea"/>
                <a:cs typeface="Times New Roman" pitchFamily="18" charset="0"/>
              </a:rPr>
              <a:t>Viet Nam, 4</a:t>
            </a:r>
            <a:r>
              <a:rPr kumimoji="0" lang="en-US" sz="1100" b="1" i="0" u="none" strike="noStrike" kern="1200" cap="none" spc="0" normalizeH="0" baseline="30000" noProof="0" dirty="0">
                <a:ln>
                  <a:noFill/>
                </a:ln>
                <a:solidFill>
                  <a:srgbClr val="0070C0"/>
                </a:solidFill>
                <a:effectLst/>
                <a:uLnTx/>
                <a:uFillTx/>
                <a:latin typeface="Times New Roman" pitchFamily="18" charset="0"/>
                <a:ea typeface="+mn-ea"/>
                <a:cs typeface="Times New Roman" pitchFamily="18" charset="0"/>
              </a:rPr>
              <a:t>th</a:t>
            </a:r>
            <a:r>
              <a:rPr kumimoji="0" lang="en-US" sz="1100" b="1" i="0" u="none" strike="noStrike" kern="1200" cap="none" spc="0" normalizeH="0" noProof="0" dirty="0">
                <a:ln>
                  <a:noFill/>
                </a:ln>
                <a:solidFill>
                  <a:srgbClr val="0070C0"/>
                </a:solidFill>
                <a:effectLst/>
                <a:uLnTx/>
                <a:uFillTx/>
                <a:latin typeface="Times New Roman" pitchFamily="18" charset="0"/>
                <a:ea typeface="+mn-ea"/>
                <a:cs typeface="Times New Roman" pitchFamily="18" charset="0"/>
              </a:rPr>
              <a:t> – Russia, 5</a:t>
            </a:r>
            <a:r>
              <a:rPr kumimoji="0" lang="en-US" sz="1100" b="1" i="0" u="none" strike="noStrike" kern="1200" cap="none" spc="0" normalizeH="0" baseline="30000" noProof="0" dirty="0">
                <a:ln>
                  <a:noFill/>
                </a:ln>
                <a:solidFill>
                  <a:srgbClr val="0070C0"/>
                </a:solidFill>
                <a:effectLst/>
                <a:uLnTx/>
                <a:uFillTx/>
                <a:latin typeface="Times New Roman" pitchFamily="18" charset="0"/>
                <a:ea typeface="+mn-ea"/>
                <a:cs typeface="Times New Roman" pitchFamily="18" charset="0"/>
              </a:rPr>
              <a:t>th</a:t>
            </a:r>
            <a:r>
              <a:rPr kumimoji="0" lang="en-US" sz="1100" b="1" i="0" u="none" strike="noStrike" kern="1200" cap="none" spc="0" normalizeH="0" noProof="0" dirty="0">
                <a:ln>
                  <a:noFill/>
                </a:ln>
                <a:solidFill>
                  <a:srgbClr val="0070C0"/>
                </a:solidFill>
                <a:effectLst/>
                <a:uLnTx/>
                <a:uFillTx/>
                <a:latin typeface="Times New Roman" pitchFamily="18" charset="0"/>
                <a:ea typeface="+mn-ea"/>
                <a:cs typeface="Times New Roman" pitchFamily="18" charset="0"/>
              </a:rPr>
              <a:t> – China, 6</a:t>
            </a:r>
            <a:r>
              <a:rPr kumimoji="0" lang="en-US" sz="1100" b="1" i="0" u="none" strike="noStrike" kern="1200" cap="none" spc="0" normalizeH="0" baseline="30000" noProof="0" dirty="0">
                <a:ln>
                  <a:noFill/>
                </a:ln>
                <a:solidFill>
                  <a:srgbClr val="0070C0"/>
                </a:solidFill>
                <a:effectLst/>
                <a:uLnTx/>
                <a:uFillTx/>
                <a:latin typeface="Times New Roman" pitchFamily="18" charset="0"/>
                <a:ea typeface="+mn-ea"/>
                <a:cs typeface="Times New Roman" pitchFamily="18" charset="0"/>
              </a:rPr>
              <a:t>th </a:t>
            </a:r>
            <a:r>
              <a:rPr kumimoji="0" lang="en-US" sz="1100" b="1" i="0" u="none" strike="noStrike" kern="1200" cap="none" spc="0" normalizeH="0" noProof="0" dirty="0">
                <a:ln>
                  <a:noFill/>
                </a:ln>
                <a:solidFill>
                  <a:srgbClr val="0070C0"/>
                </a:solidFill>
                <a:effectLst/>
                <a:uLnTx/>
                <a:uFillTx/>
                <a:latin typeface="Times New Roman" pitchFamily="18" charset="0"/>
                <a:ea typeface="+mn-ea"/>
                <a:cs typeface="Times New Roman" pitchFamily="18" charset="0"/>
              </a:rPr>
              <a:t>– Indonesia</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9. Do you know any students from any of the above countries at your school?</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sz="1100" b="1" dirty="0">
                <a:solidFill>
                  <a:srgbClr val="FF0000"/>
                </a:solidFill>
                <a:latin typeface="Times New Roman" pitchFamily="18" charset="0"/>
                <a:cs typeface="Times New Roman" pitchFamily="18" charset="0"/>
              </a:rPr>
              <a:t>Outside of our class, we know students from Vietnam, Japan, and South Korea. No one seems to know any students from Russia and China.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sz="1100" b="1" dirty="0">
                <a:solidFill>
                  <a:srgbClr val="FF0000"/>
                </a:solidFill>
                <a:latin typeface="Times New Roman" pitchFamily="18" charset="0"/>
                <a:cs typeface="Times New Roman" pitchFamily="18" charset="0"/>
              </a:rPr>
              <a:t>  </a:t>
            </a:r>
            <a:r>
              <a:rPr lang="en-US" sz="1100" b="1">
                <a:solidFill>
                  <a:srgbClr val="0070C0"/>
                </a:solidFill>
                <a:latin typeface="Times New Roman" pitchFamily="18" charset="0"/>
                <a:cs typeface="Times New Roman" pitchFamily="18" charset="0"/>
              </a:rPr>
              <a:t>I used </a:t>
            </a:r>
            <a:r>
              <a:rPr lang="en-US" sz="1100" b="1" dirty="0">
                <a:solidFill>
                  <a:srgbClr val="0070C0"/>
                </a:solidFill>
                <a:latin typeface="Times New Roman" pitchFamily="18" charset="0"/>
                <a:cs typeface="Times New Roman" pitchFamily="18" charset="0"/>
              </a:rPr>
              <a:t>to have Russian and Chinese students almost every semester until the end of 2019.</a:t>
            </a:r>
            <a:endParaRPr kumimoji="0" lang="en-US" sz="11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9" name="제목 1"/>
          <p:cNvSpPr>
            <a:spLocks noGrp="1"/>
          </p:cNvSpPr>
          <p:nvPr>
            <p:ph type="ctrTitle"/>
          </p:nvPr>
        </p:nvSpPr>
        <p:spPr>
          <a:xfrm>
            <a:off x="357158" y="0"/>
            <a:ext cx="8358246" cy="1052736"/>
          </a:xfrm>
        </p:spPr>
        <p:txBody>
          <a:bodyPr>
            <a:normAutofit/>
          </a:bodyPr>
          <a:lstStyle/>
          <a:p>
            <a:pPr lvl="0"/>
            <a:r>
              <a:rPr lang="en-US" altLang="ko-KR" sz="3100" b="1" dirty="0">
                <a:latin typeface="Times New Roman" pitchFamily="18" charset="0"/>
                <a:cs typeface="Times New Roman" pitchFamily="18" charset="0"/>
              </a:rPr>
              <a:t>America’s Biggest Source Countries - 2018-2019</a:t>
            </a:r>
            <a:br>
              <a:rPr lang="ko-KR" altLang="en-US" b="1" dirty="0">
                <a:latin typeface="Times New Roman" pitchFamily="18" charset="0"/>
                <a:cs typeface="Times New Roman" pitchFamily="18" charset="0"/>
              </a:rPr>
            </a:br>
            <a:r>
              <a:rPr lang="en-US" altLang="ko-KR" sz="2800" b="1" dirty="0">
                <a:latin typeface="Times New Roman" pitchFamily="18" charset="0"/>
                <a:cs typeface="Times New Roman" pitchFamily="18" charset="0"/>
              </a:rPr>
              <a:t>Questions</a:t>
            </a:r>
            <a:endParaRPr lang="ko-KR" altLang="en-US" sz="2800" b="1"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E74FFA1E-9238-4292-8852-AAE2317C6221}"/>
              </a:ext>
            </a:extLst>
          </p:cNvPr>
          <p:cNvSpPr txBox="1"/>
          <p:nvPr/>
        </p:nvSpPr>
        <p:spPr>
          <a:xfrm>
            <a:off x="-2964" y="6457890"/>
            <a:ext cx="9074229" cy="400110"/>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 https://www.csrwire.com/press_releases/29415-united-nations-considers-world-flag-too-political-to-display-at-general-assembly</a:t>
            </a:r>
            <a:endParaRPr lang="en-US" altLang="ko-KR" sz="1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a:spLocks noGrp="1"/>
          </p:cNvSpPr>
          <p:nvPr>
            <p:ph type="ctrTitle"/>
          </p:nvPr>
        </p:nvSpPr>
        <p:spPr>
          <a:xfrm>
            <a:off x="642910" y="1"/>
            <a:ext cx="7772400" cy="785794"/>
          </a:xfrm>
        </p:spPr>
        <p:txBody>
          <a:bodyPr>
            <a:normAutofit/>
          </a:bodyPr>
          <a:lstStyle/>
          <a:p>
            <a:pPr lvl="0">
              <a:defRPr/>
            </a:pPr>
            <a:r>
              <a:rPr lang="en-US" altLang="ko-KR" sz="2800" b="1" dirty="0">
                <a:latin typeface="Times New Roman" pitchFamily="18" charset="0"/>
                <a:cs typeface="Times New Roman" pitchFamily="18" charset="0"/>
              </a:rPr>
              <a:t>America’s Biggest Source Countries - 2018-2019</a:t>
            </a:r>
            <a:endParaRPr lang="ko-KR" altLang="en-US" sz="2800" b="1" dirty="0">
              <a:latin typeface="Times New Roman" pitchFamily="18" charset="0"/>
              <a:cs typeface="Times New Roman" pitchFamily="18" charset="0"/>
            </a:endParaRPr>
          </a:p>
        </p:txBody>
      </p:sp>
      <p:sp>
        <p:nvSpPr>
          <p:cNvPr id="6" name="부제목 2"/>
          <p:cNvSpPr>
            <a:spLocks noGrp="1"/>
          </p:cNvSpPr>
          <p:nvPr>
            <p:ph type="subTitle" idx="1"/>
          </p:nvPr>
        </p:nvSpPr>
        <p:spPr>
          <a:xfrm>
            <a:off x="251520" y="500042"/>
            <a:ext cx="8712968" cy="3852874"/>
          </a:xfrm>
        </p:spPr>
        <p:txBody>
          <a:bodyPr>
            <a:normAutofit/>
          </a:bodyPr>
          <a:lstStyle/>
          <a:p>
            <a:pPr algn="l"/>
            <a:r>
              <a:rPr lang="en-US" altLang="ko-KR" b="1" dirty="0">
                <a:solidFill>
                  <a:schemeClr val="tx1"/>
                </a:solidFill>
                <a:latin typeface="Times New Roman" pitchFamily="18" charset="0"/>
                <a:cs typeface="Times New Roman" pitchFamily="18" charset="0"/>
              </a:rPr>
              <a:t>   </a:t>
            </a:r>
            <a:r>
              <a:rPr lang="en-US" sz="1800" b="1" dirty="0">
                <a:solidFill>
                  <a:schemeClr val="tx1"/>
                </a:solidFill>
                <a:latin typeface="Times New Roman" pitchFamily="18" charset="0"/>
                <a:cs typeface="Times New Roman" pitchFamily="18" charset="0"/>
              </a:rPr>
              <a:t>According to the Institute for International Education, or IIE (https://www.iie.org/), the countries below were the top 12 source countries for foreign exchange students at </a:t>
            </a:r>
          </a:p>
          <a:p>
            <a:pPr algn="l"/>
            <a:r>
              <a:rPr lang="en-US" sz="1800" b="1" dirty="0">
                <a:solidFill>
                  <a:schemeClr val="tx1"/>
                </a:solidFill>
                <a:latin typeface="Times New Roman" pitchFamily="18" charset="0"/>
                <a:cs typeface="Times New Roman" pitchFamily="18" charset="0"/>
              </a:rPr>
              <a:t>US universities during the 2018 to 2019 school year. </a:t>
            </a:r>
            <a:endParaRPr lang="ko-KR" altLang="en-US" sz="1800" b="1" dirty="0">
              <a:solidFill>
                <a:schemeClr val="tx1"/>
              </a:solidFill>
              <a:latin typeface="Times New Roman" pitchFamily="18" charset="0"/>
              <a:cs typeface="Times New Roman" pitchFamily="18" charset="0"/>
            </a:endParaRPr>
          </a:p>
        </p:txBody>
      </p:sp>
      <p:pic>
        <p:nvPicPr>
          <p:cNvPr id="2056" name="Picture 8" descr="what is a political map Amazon Com World Political Map 36 W X 26 H Office Products">
            <a:extLst>
              <a:ext uri="{FF2B5EF4-FFF2-40B4-BE49-F238E27FC236}">
                <a16:creationId xmlns:a16="http://schemas.microsoft.com/office/drawing/2014/main" id="{BB423BE9-F8EE-4F9B-BC7C-9135B344B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456" y="1699392"/>
            <a:ext cx="6507308" cy="48093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37" name="직선 화살표 연결선 46">
            <a:extLst>
              <a:ext uri="{FF2B5EF4-FFF2-40B4-BE49-F238E27FC236}">
                <a16:creationId xmlns:a16="http://schemas.microsoft.com/office/drawing/2014/main" id="{330322F6-62CA-4D64-99B5-92D71D656D07}"/>
              </a:ext>
            </a:extLst>
          </p:cNvPr>
          <p:cNvCxnSpPr/>
          <p:nvPr/>
        </p:nvCxnSpPr>
        <p:spPr>
          <a:xfrm>
            <a:off x="1688796" y="3387210"/>
            <a:ext cx="428628" cy="71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3192D24A-039A-4A19-AA29-C41D2E2F74CA}"/>
              </a:ext>
            </a:extLst>
          </p:cNvPr>
          <p:cNvSpPr txBox="1"/>
          <p:nvPr/>
        </p:nvSpPr>
        <p:spPr>
          <a:xfrm>
            <a:off x="717798" y="3200542"/>
            <a:ext cx="1000132" cy="369332"/>
          </a:xfrm>
          <a:prstGeom prst="rect">
            <a:avLst/>
          </a:prstGeom>
          <a:solidFill>
            <a:srgbClr val="FFFFFF"/>
          </a:solidFill>
          <a:ln>
            <a:solidFill>
              <a:schemeClr val="tx1"/>
            </a:solidFill>
          </a:ln>
        </p:spPr>
        <p:txBody>
          <a:bodyPr wrap="square" rtlCol="0">
            <a:spAutoFit/>
          </a:bodyPr>
          <a:lstStyle/>
          <a:p>
            <a:pPr algn="ctr"/>
            <a:r>
              <a:rPr lang="en-US" altLang="ko-KR" b="1" dirty="0">
                <a:latin typeface="Times New Roman" pitchFamily="18" charset="0"/>
                <a:cs typeface="Times New Roman" pitchFamily="18" charset="0"/>
              </a:rPr>
              <a:t>Canada</a:t>
            </a:r>
            <a:endParaRPr lang="ko-KR" altLang="en-US" b="1" dirty="0">
              <a:latin typeface="Times New Roman" pitchFamily="18" charset="0"/>
              <a:cs typeface="Times New Roman" pitchFamily="18" charset="0"/>
            </a:endParaRPr>
          </a:p>
        </p:txBody>
      </p:sp>
      <p:cxnSp>
        <p:nvCxnSpPr>
          <p:cNvPr id="41" name="직선 화살표 연결선 23">
            <a:extLst>
              <a:ext uri="{FF2B5EF4-FFF2-40B4-BE49-F238E27FC236}">
                <a16:creationId xmlns:a16="http://schemas.microsoft.com/office/drawing/2014/main" id="{A276EC1E-1AE5-4A34-A98A-C7241764E025}"/>
              </a:ext>
            </a:extLst>
          </p:cNvPr>
          <p:cNvCxnSpPr/>
          <p:nvPr/>
        </p:nvCxnSpPr>
        <p:spPr>
          <a:xfrm rot="5400000" flipH="1" flipV="1">
            <a:off x="2042212" y="4279467"/>
            <a:ext cx="428628" cy="4286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B79D3EBD-E0BB-4FB1-8EDD-73B5A8D955C2}"/>
              </a:ext>
            </a:extLst>
          </p:cNvPr>
          <p:cNvSpPr txBox="1"/>
          <p:nvPr/>
        </p:nvSpPr>
        <p:spPr>
          <a:xfrm>
            <a:off x="1452822" y="4668291"/>
            <a:ext cx="928694" cy="369332"/>
          </a:xfrm>
          <a:prstGeom prst="rect">
            <a:avLst/>
          </a:prstGeom>
          <a:solidFill>
            <a:srgbClr val="00B050"/>
          </a:solidFill>
          <a:ln>
            <a:solidFill>
              <a:schemeClr val="tx1"/>
            </a:solidFill>
          </a:ln>
        </p:spPr>
        <p:txBody>
          <a:bodyPr wrap="square" rtlCol="0">
            <a:spAutoFit/>
          </a:bodyPr>
          <a:lstStyle/>
          <a:p>
            <a:r>
              <a:rPr lang="en-US" altLang="ko-KR" b="1" dirty="0">
                <a:solidFill>
                  <a:schemeClr val="bg1"/>
                </a:solidFill>
                <a:latin typeface="Times New Roman" pitchFamily="18" charset="0"/>
                <a:cs typeface="Times New Roman" pitchFamily="18" charset="0"/>
              </a:rPr>
              <a:t>Mexico</a:t>
            </a:r>
            <a:endParaRPr lang="ko-KR" altLang="en-US" b="1" dirty="0">
              <a:solidFill>
                <a:schemeClr val="bg1"/>
              </a:solidFill>
              <a:latin typeface="Times New Roman" pitchFamily="18" charset="0"/>
              <a:cs typeface="Times New Roman" pitchFamily="18" charset="0"/>
            </a:endParaRPr>
          </a:p>
        </p:txBody>
      </p:sp>
      <p:cxnSp>
        <p:nvCxnSpPr>
          <p:cNvPr id="45" name="직선 화살표 연결선 11">
            <a:extLst>
              <a:ext uri="{FF2B5EF4-FFF2-40B4-BE49-F238E27FC236}">
                <a16:creationId xmlns:a16="http://schemas.microsoft.com/office/drawing/2014/main" id="{7CE11C35-A78A-433D-A849-852724ED76BC}"/>
              </a:ext>
            </a:extLst>
          </p:cNvPr>
          <p:cNvCxnSpPr/>
          <p:nvPr/>
        </p:nvCxnSpPr>
        <p:spPr>
          <a:xfrm flipH="1" flipV="1">
            <a:off x="3424384" y="4998759"/>
            <a:ext cx="442878"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D3B530B6-2DDD-4A88-9E65-5F703A5B38CE}"/>
              </a:ext>
            </a:extLst>
          </p:cNvPr>
          <p:cNvSpPr txBox="1"/>
          <p:nvPr/>
        </p:nvSpPr>
        <p:spPr>
          <a:xfrm>
            <a:off x="3442822" y="5386975"/>
            <a:ext cx="792088" cy="369332"/>
          </a:xfrm>
          <a:prstGeom prst="rect">
            <a:avLst/>
          </a:prstGeom>
          <a:solidFill>
            <a:srgbClr val="0070C0"/>
          </a:solidFill>
          <a:ln>
            <a:solidFill>
              <a:schemeClr val="tx1"/>
            </a:solidFill>
          </a:ln>
        </p:spPr>
        <p:txBody>
          <a:bodyPr wrap="square" rtlCol="0">
            <a:spAutoFit/>
          </a:bodyPr>
          <a:lstStyle/>
          <a:p>
            <a:r>
              <a:rPr lang="en-US" altLang="ko-KR" b="1" dirty="0">
                <a:solidFill>
                  <a:schemeClr val="bg1"/>
                </a:solidFill>
                <a:latin typeface="Times New Roman" pitchFamily="18" charset="0"/>
                <a:cs typeface="Times New Roman" pitchFamily="18" charset="0"/>
              </a:rPr>
              <a:t>Brazil</a:t>
            </a:r>
            <a:endParaRPr lang="ko-KR" altLang="en-US" b="1" dirty="0">
              <a:solidFill>
                <a:schemeClr val="bg1"/>
              </a:solidFill>
              <a:latin typeface="Times New Roman" pitchFamily="18" charset="0"/>
              <a:cs typeface="Times New Roman" pitchFamily="18" charset="0"/>
            </a:endParaRPr>
          </a:p>
        </p:txBody>
      </p:sp>
      <p:cxnSp>
        <p:nvCxnSpPr>
          <p:cNvPr id="49" name="직선 화살표 연결선 27">
            <a:extLst>
              <a:ext uri="{FF2B5EF4-FFF2-40B4-BE49-F238E27FC236}">
                <a16:creationId xmlns:a16="http://schemas.microsoft.com/office/drawing/2014/main" id="{A0DDEA7D-2AAC-4133-89DC-4DB31935BBA3}"/>
              </a:ext>
            </a:extLst>
          </p:cNvPr>
          <p:cNvCxnSpPr>
            <a:cxnSpLocks/>
          </p:cNvCxnSpPr>
          <p:nvPr/>
        </p:nvCxnSpPr>
        <p:spPr>
          <a:xfrm flipV="1">
            <a:off x="4924598" y="4283299"/>
            <a:ext cx="230175" cy="777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4DAA7E12-5B5F-4759-B9C2-BD81778C1E41}"/>
              </a:ext>
            </a:extLst>
          </p:cNvPr>
          <p:cNvSpPr txBox="1"/>
          <p:nvPr/>
        </p:nvSpPr>
        <p:spPr>
          <a:xfrm>
            <a:off x="4433044" y="4902721"/>
            <a:ext cx="966650" cy="646331"/>
          </a:xfrm>
          <a:prstGeom prst="rect">
            <a:avLst/>
          </a:prstGeom>
          <a:solidFill>
            <a:srgbClr val="00B050"/>
          </a:solidFill>
          <a:ln>
            <a:solidFill>
              <a:schemeClr val="tx1"/>
            </a:solidFill>
          </a:ln>
        </p:spPr>
        <p:txBody>
          <a:bodyPr wrap="square" rtlCol="0">
            <a:spAutoFit/>
          </a:bodyPr>
          <a:lstStyle/>
          <a:p>
            <a:pPr algn="ctr"/>
            <a:r>
              <a:rPr lang="en-US" altLang="ko-KR" b="1" dirty="0">
                <a:solidFill>
                  <a:schemeClr val="bg1"/>
                </a:solidFill>
                <a:latin typeface="Times New Roman" pitchFamily="18" charset="0"/>
                <a:cs typeface="Times New Roman" pitchFamily="18" charset="0"/>
              </a:rPr>
              <a:t>Saudi Arabia</a:t>
            </a:r>
            <a:endParaRPr lang="ko-KR" altLang="en-US" b="1" dirty="0">
              <a:solidFill>
                <a:schemeClr val="bg1"/>
              </a:solidFill>
              <a:latin typeface="Times New Roman" pitchFamily="18" charset="0"/>
              <a:cs typeface="Times New Roman" pitchFamily="18" charset="0"/>
            </a:endParaRPr>
          </a:p>
        </p:txBody>
      </p:sp>
      <p:cxnSp>
        <p:nvCxnSpPr>
          <p:cNvPr id="53" name="직선 화살표 연결선 34">
            <a:extLst>
              <a:ext uri="{FF2B5EF4-FFF2-40B4-BE49-F238E27FC236}">
                <a16:creationId xmlns:a16="http://schemas.microsoft.com/office/drawing/2014/main" id="{C5D50A7F-AD41-44C9-A3ED-58B065DA34D6}"/>
              </a:ext>
            </a:extLst>
          </p:cNvPr>
          <p:cNvCxnSpPr>
            <a:cxnSpLocks/>
          </p:cNvCxnSpPr>
          <p:nvPr/>
        </p:nvCxnSpPr>
        <p:spPr>
          <a:xfrm flipH="1" flipV="1">
            <a:off x="5729024" y="4426756"/>
            <a:ext cx="109954" cy="54613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FD4AA3B-31F2-4C80-8E40-D8C835D09AB8}"/>
              </a:ext>
            </a:extLst>
          </p:cNvPr>
          <p:cNvSpPr txBox="1"/>
          <p:nvPr/>
        </p:nvSpPr>
        <p:spPr>
          <a:xfrm>
            <a:off x="5545045" y="4928338"/>
            <a:ext cx="720080" cy="369332"/>
          </a:xfrm>
          <a:prstGeom prst="rect">
            <a:avLst/>
          </a:prstGeom>
          <a:solidFill>
            <a:srgbClr val="FFC000"/>
          </a:solidFill>
          <a:ln>
            <a:solidFill>
              <a:schemeClr val="tx1"/>
            </a:solidFill>
          </a:ln>
        </p:spPr>
        <p:txBody>
          <a:bodyPr wrap="square" rtlCol="0">
            <a:spAutoFit/>
          </a:bodyPr>
          <a:lstStyle/>
          <a:p>
            <a:r>
              <a:rPr lang="en-US" altLang="ko-KR" b="1" dirty="0">
                <a:latin typeface="Times New Roman" pitchFamily="18" charset="0"/>
                <a:cs typeface="Times New Roman" pitchFamily="18" charset="0"/>
              </a:rPr>
              <a:t>India</a:t>
            </a:r>
            <a:endParaRPr lang="ko-KR" altLang="en-US" b="1" dirty="0">
              <a:latin typeface="Times New Roman" pitchFamily="18" charset="0"/>
              <a:cs typeface="Times New Roman" pitchFamily="18" charset="0"/>
            </a:endParaRPr>
          </a:p>
        </p:txBody>
      </p:sp>
      <p:cxnSp>
        <p:nvCxnSpPr>
          <p:cNvPr id="55" name="직선 화살표 연결선 9">
            <a:extLst>
              <a:ext uri="{FF2B5EF4-FFF2-40B4-BE49-F238E27FC236}">
                <a16:creationId xmlns:a16="http://schemas.microsoft.com/office/drawing/2014/main" id="{1E8573DF-2082-42AA-9431-170D7A2A6F40}"/>
              </a:ext>
            </a:extLst>
          </p:cNvPr>
          <p:cNvCxnSpPr>
            <a:cxnSpLocks/>
          </p:cNvCxnSpPr>
          <p:nvPr/>
        </p:nvCxnSpPr>
        <p:spPr>
          <a:xfrm>
            <a:off x="3999995" y="4083214"/>
            <a:ext cx="469829" cy="47164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E59346BF-2C6C-4C09-AAAA-1ED80E59ACBD}"/>
              </a:ext>
            </a:extLst>
          </p:cNvPr>
          <p:cNvSpPr txBox="1"/>
          <p:nvPr/>
        </p:nvSpPr>
        <p:spPr>
          <a:xfrm>
            <a:off x="3245897" y="3970192"/>
            <a:ext cx="1000798" cy="369332"/>
          </a:xfrm>
          <a:prstGeom prst="rect">
            <a:avLst/>
          </a:prstGeom>
          <a:solidFill>
            <a:srgbClr val="00B050"/>
          </a:solidFill>
          <a:ln>
            <a:solidFill>
              <a:schemeClr val="tx1"/>
            </a:solidFill>
          </a:ln>
        </p:spPr>
        <p:txBody>
          <a:bodyPr wrap="square" rtlCol="0">
            <a:spAutoFit/>
          </a:bodyPr>
          <a:lstStyle/>
          <a:p>
            <a:pPr algn="ctr"/>
            <a:r>
              <a:rPr lang="en-US" altLang="ko-KR" b="1" dirty="0">
                <a:solidFill>
                  <a:schemeClr val="bg1"/>
                </a:solidFill>
                <a:latin typeface="Times New Roman" pitchFamily="18" charset="0"/>
                <a:cs typeface="Times New Roman" pitchFamily="18" charset="0"/>
              </a:rPr>
              <a:t>Nigeria</a:t>
            </a:r>
            <a:endParaRPr lang="ko-KR" altLang="en-US" b="1" dirty="0">
              <a:solidFill>
                <a:schemeClr val="bg1"/>
              </a:solidFill>
              <a:latin typeface="Times New Roman" pitchFamily="18" charset="0"/>
              <a:cs typeface="Times New Roman" pitchFamily="18" charset="0"/>
            </a:endParaRPr>
          </a:p>
        </p:txBody>
      </p:sp>
      <p:cxnSp>
        <p:nvCxnSpPr>
          <p:cNvPr id="58" name="직선 화살표 연결선 41">
            <a:extLst>
              <a:ext uri="{FF2B5EF4-FFF2-40B4-BE49-F238E27FC236}">
                <a16:creationId xmlns:a16="http://schemas.microsoft.com/office/drawing/2014/main" id="{F06F8698-899D-42E2-9CF1-53376E45B981}"/>
              </a:ext>
            </a:extLst>
          </p:cNvPr>
          <p:cNvCxnSpPr>
            <a:cxnSpLocks/>
          </p:cNvCxnSpPr>
          <p:nvPr/>
        </p:nvCxnSpPr>
        <p:spPr>
          <a:xfrm>
            <a:off x="5660026" y="3530368"/>
            <a:ext cx="170886" cy="68241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7BED14A9-381B-466A-A165-18D581662E7D}"/>
              </a:ext>
            </a:extLst>
          </p:cNvPr>
          <p:cNvSpPr txBox="1"/>
          <p:nvPr/>
        </p:nvSpPr>
        <p:spPr>
          <a:xfrm>
            <a:off x="5154773" y="3273982"/>
            <a:ext cx="1067294" cy="369332"/>
          </a:xfrm>
          <a:prstGeom prst="rect">
            <a:avLst/>
          </a:prstGeom>
          <a:solidFill>
            <a:srgbClr val="0070C0"/>
          </a:solidFill>
          <a:ln>
            <a:solidFill>
              <a:schemeClr val="tx1"/>
            </a:solidFill>
          </a:ln>
        </p:spPr>
        <p:txBody>
          <a:bodyPr wrap="square" rtlCol="0">
            <a:spAutoFit/>
          </a:bodyPr>
          <a:lstStyle/>
          <a:p>
            <a:pPr algn="ctr"/>
            <a:r>
              <a:rPr lang="en-US" altLang="ko-KR" b="1" dirty="0">
                <a:solidFill>
                  <a:schemeClr val="bg1"/>
                </a:solidFill>
                <a:latin typeface="Times New Roman" pitchFamily="18" charset="0"/>
                <a:cs typeface="Times New Roman" pitchFamily="18" charset="0"/>
              </a:rPr>
              <a:t>Nepal</a:t>
            </a:r>
            <a:endParaRPr lang="ko-KR" altLang="en-US" b="1" dirty="0">
              <a:solidFill>
                <a:schemeClr val="bg1"/>
              </a:solidFill>
              <a:latin typeface="Times New Roman" pitchFamily="18" charset="0"/>
              <a:cs typeface="Times New Roman" pitchFamily="18" charset="0"/>
            </a:endParaRPr>
          </a:p>
        </p:txBody>
      </p:sp>
      <p:cxnSp>
        <p:nvCxnSpPr>
          <p:cNvPr id="61" name="직선 화살표 연결선 58">
            <a:extLst>
              <a:ext uri="{FF2B5EF4-FFF2-40B4-BE49-F238E27FC236}">
                <a16:creationId xmlns:a16="http://schemas.microsoft.com/office/drawing/2014/main" id="{B1921B78-9D75-411C-A597-6104961951CF}"/>
              </a:ext>
            </a:extLst>
          </p:cNvPr>
          <p:cNvCxnSpPr>
            <a:cxnSpLocks/>
          </p:cNvCxnSpPr>
          <p:nvPr/>
        </p:nvCxnSpPr>
        <p:spPr>
          <a:xfrm flipH="1" flipV="1">
            <a:off x="6263169" y="4525585"/>
            <a:ext cx="497617" cy="6330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3DCE41E2-637C-46C6-8EA2-0FD7B52C6CB8}"/>
              </a:ext>
            </a:extLst>
          </p:cNvPr>
          <p:cNvSpPr txBox="1"/>
          <p:nvPr/>
        </p:nvSpPr>
        <p:spPr>
          <a:xfrm>
            <a:off x="6656895" y="5050016"/>
            <a:ext cx="1080120" cy="369332"/>
          </a:xfrm>
          <a:prstGeom prst="rect">
            <a:avLst/>
          </a:prstGeom>
          <a:solidFill>
            <a:srgbClr val="FF0000"/>
          </a:solidFill>
          <a:ln>
            <a:solidFill>
              <a:schemeClr val="tx1"/>
            </a:solidFill>
          </a:ln>
        </p:spPr>
        <p:txBody>
          <a:bodyPr wrap="square" rtlCol="0">
            <a:spAutoFit/>
          </a:bodyPr>
          <a:lstStyle/>
          <a:p>
            <a:pPr algn="ctr"/>
            <a:r>
              <a:rPr lang="en-US" altLang="ko-KR" b="1" dirty="0">
                <a:solidFill>
                  <a:schemeClr val="bg1"/>
                </a:solidFill>
                <a:latin typeface="Times New Roman" pitchFamily="18" charset="0"/>
                <a:cs typeface="Times New Roman" pitchFamily="18" charset="0"/>
              </a:rPr>
              <a:t>Vietnam</a:t>
            </a:r>
            <a:endParaRPr lang="ko-KR" altLang="en-US" b="1" dirty="0">
              <a:solidFill>
                <a:schemeClr val="bg1"/>
              </a:solidFill>
              <a:latin typeface="Times New Roman" pitchFamily="18" charset="0"/>
              <a:cs typeface="Times New Roman" pitchFamily="18" charset="0"/>
            </a:endParaRPr>
          </a:p>
        </p:txBody>
      </p:sp>
      <p:cxnSp>
        <p:nvCxnSpPr>
          <p:cNvPr id="63" name="직선 화살표 연결선 49">
            <a:extLst>
              <a:ext uri="{FF2B5EF4-FFF2-40B4-BE49-F238E27FC236}">
                <a16:creationId xmlns:a16="http://schemas.microsoft.com/office/drawing/2014/main" id="{649D6CA1-3922-4B39-BEA3-AD88431E23E0}"/>
              </a:ext>
            </a:extLst>
          </p:cNvPr>
          <p:cNvCxnSpPr>
            <a:cxnSpLocks/>
          </p:cNvCxnSpPr>
          <p:nvPr/>
        </p:nvCxnSpPr>
        <p:spPr>
          <a:xfrm flipH="1" flipV="1">
            <a:off x="6504573" y="4288642"/>
            <a:ext cx="692382" cy="2610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861BBE21-61D8-495E-B628-10470367B5D6}"/>
              </a:ext>
            </a:extLst>
          </p:cNvPr>
          <p:cNvSpPr txBox="1"/>
          <p:nvPr/>
        </p:nvSpPr>
        <p:spPr>
          <a:xfrm>
            <a:off x="7070438" y="4416186"/>
            <a:ext cx="936104" cy="369332"/>
          </a:xfrm>
          <a:prstGeom prst="rect">
            <a:avLst/>
          </a:prstGeom>
          <a:solidFill>
            <a:srgbClr val="0070C0"/>
          </a:solidFill>
          <a:ln>
            <a:solidFill>
              <a:schemeClr val="tx1"/>
            </a:solidFill>
          </a:ln>
        </p:spPr>
        <p:txBody>
          <a:bodyPr wrap="square" rtlCol="0">
            <a:spAutoFit/>
          </a:bodyPr>
          <a:lstStyle/>
          <a:p>
            <a:pPr algn="ctr"/>
            <a:r>
              <a:rPr lang="en-US" altLang="ko-KR" b="1" dirty="0">
                <a:solidFill>
                  <a:schemeClr val="bg1"/>
                </a:solidFill>
                <a:latin typeface="Times New Roman" pitchFamily="18" charset="0"/>
                <a:cs typeface="Times New Roman" pitchFamily="18" charset="0"/>
              </a:rPr>
              <a:t>Taiwan</a:t>
            </a:r>
            <a:endParaRPr lang="ko-KR" altLang="en-US" b="1" dirty="0">
              <a:solidFill>
                <a:schemeClr val="bg1"/>
              </a:solidFill>
              <a:latin typeface="Times New Roman" pitchFamily="18" charset="0"/>
              <a:cs typeface="Times New Roman" pitchFamily="18" charset="0"/>
            </a:endParaRPr>
          </a:p>
        </p:txBody>
      </p:sp>
      <p:cxnSp>
        <p:nvCxnSpPr>
          <p:cNvPr id="66" name="직선 화살표 연결선 19">
            <a:extLst>
              <a:ext uri="{FF2B5EF4-FFF2-40B4-BE49-F238E27FC236}">
                <a16:creationId xmlns:a16="http://schemas.microsoft.com/office/drawing/2014/main" id="{9E282FC3-A3CF-43D6-8C3B-8E240B406059}"/>
              </a:ext>
            </a:extLst>
          </p:cNvPr>
          <p:cNvCxnSpPr>
            <a:cxnSpLocks/>
          </p:cNvCxnSpPr>
          <p:nvPr/>
        </p:nvCxnSpPr>
        <p:spPr>
          <a:xfrm flipH="1">
            <a:off x="6277699" y="3385208"/>
            <a:ext cx="181691" cy="71741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3A2B78F9-6460-47EF-B511-2C9802CAED54}"/>
              </a:ext>
            </a:extLst>
          </p:cNvPr>
          <p:cNvSpPr txBox="1"/>
          <p:nvPr/>
        </p:nvSpPr>
        <p:spPr>
          <a:xfrm>
            <a:off x="6196664" y="3015876"/>
            <a:ext cx="785850" cy="369332"/>
          </a:xfrm>
          <a:prstGeom prst="rect">
            <a:avLst/>
          </a:prstGeom>
          <a:solidFill>
            <a:srgbClr val="FFFF00"/>
          </a:solidFill>
          <a:ln>
            <a:solidFill>
              <a:schemeClr val="tx1"/>
            </a:solidFill>
          </a:ln>
        </p:spPr>
        <p:txBody>
          <a:bodyPr wrap="square" rtlCol="0">
            <a:spAutoFit/>
          </a:bodyPr>
          <a:lstStyle/>
          <a:p>
            <a:r>
              <a:rPr lang="en-US" altLang="ko-KR" b="1" dirty="0">
                <a:latin typeface="Times New Roman" pitchFamily="18" charset="0"/>
                <a:cs typeface="Times New Roman" pitchFamily="18" charset="0"/>
              </a:rPr>
              <a:t>China</a:t>
            </a:r>
            <a:endParaRPr lang="ko-KR" altLang="en-US" b="1" dirty="0">
              <a:latin typeface="Times New Roman" pitchFamily="18" charset="0"/>
              <a:cs typeface="Times New Roman" pitchFamily="18" charset="0"/>
            </a:endParaRPr>
          </a:p>
        </p:txBody>
      </p:sp>
      <p:cxnSp>
        <p:nvCxnSpPr>
          <p:cNvPr id="70" name="직선 화살표 연결선 37">
            <a:extLst>
              <a:ext uri="{FF2B5EF4-FFF2-40B4-BE49-F238E27FC236}">
                <a16:creationId xmlns:a16="http://schemas.microsoft.com/office/drawing/2014/main" id="{05AC5E36-014A-4780-A74B-72E4435540B2}"/>
              </a:ext>
            </a:extLst>
          </p:cNvPr>
          <p:cNvCxnSpPr>
            <a:cxnSpLocks/>
          </p:cNvCxnSpPr>
          <p:nvPr/>
        </p:nvCxnSpPr>
        <p:spPr>
          <a:xfrm flipH="1">
            <a:off x="6850764" y="3964330"/>
            <a:ext cx="506912" cy="598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977F5BD4-D869-4CED-A2E4-9DB0EC35A60E}"/>
              </a:ext>
            </a:extLst>
          </p:cNvPr>
          <p:cNvSpPr txBox="1"/>
          <p:nvPr/>
        </p:nvSpPr>
        <p:spPr>
          <a:xfrm>
            <a:off x="7300328" y="3865532"/>
            <a:ext cx="792088" cy="369332"/>
          </a:xfrm>
          <a:prstGeom prst="rect">
            <a:avLst/>
          </a:prstGeom>
          <a:solidFill>
            <a:srgbClr val="FFFFFF"/>
          </a:solidFill>
          <a:ln>
            <a:solidFill>
              <a:schemeClr val="tx1"/>
            </a:solidFill>
          </a:ln>
        </p:spPr>
        <p:txBody>
          <a:bodyPr wrap="square" rtlCol="0">
            <a:spAutoFit/>
          </a:bodyPr>
          <a:lstStyle/>
          <a:p>
            <a:r>
              <a:rPr lang="en-US" altLang="ko-KR" b="1" dirty="0">
                <a:latin typeface="Times New Roman" pitchFamily="18" charset="0"/>
                <a:cs typeface="Times New Roman" pitchFamily="18" charset="0"/>
              </a:rPr>
              <a:t>Japan</a:t>
            </a:r>
            <a:endParaRPr lang="ko-KR" altLang="en-US" b="1" dirty="0">
              <a:latin typeface="Times New Roman" pitchFamily="18" charset="0"/>
              <a:cs typeface="Times New Roman" pitchFamily="18" charset="0"/>
            </a:endParaRPr>
          </a:p>
        </p:txBody>
      </p:sp>
      <p:cxnSp>
        <p:nvCxnSpPr>
          <p:cNvPr id="72" name="직선 화살표 연결선 31">
            <a:extLst>
              <a:ext uri="{FF2B5EF4-FFF2-40B4-BE49-F238E27FC236}">
                <a16:creationId xmlns:a16="http://schemas.microsoft.com/office/drawing/2014/main" id="{4C40C2D1-54F8-44D3-9F5C-1C49C1B148E9}"/>
              </a:ext>
            </a:extLst>
          </p:cNvPr>
          <p:cNvCxnSpPr>
            <a:cxnSpLocks/>
          </p:cNvCxnSpPr>
          <p:nvPr/>
        </p:nvCxnSpPr>
        <p:spPr>
          <a:xfrm flipH="1">
            <a:off x="6656164" y="3679688"/>
            <a:ext cx="414274" cy="3455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8F82D2DF-CB18-48BF-92A9-080F4D1FAA48}"/>
              </a:ext>
            </a:extLst>
          </p:cNvPr>
          <p:cNvSpPr txBox="1"/>
          <p:nvPr/>
        </p:nvSpPr>
        <p:spPr>
          <a:xfrm>
            <a:off x="6906177" y="3405390"/>
            <a:ext cx="1440160" cy="369332"/>
          </a:xfrm>
          <a:prstGeom prst="rect">
            <a:avLst/>
          </a:prstGeom>
          <a:solidFill>
            <a:srgbClr val="0070C0"/>
          </a:solidFill>
          <a:ln>
            <a:solidFill>
              <a:schemeClr val="tx1"/>
            </a:solidFill>
          </a:ln>
        </p:spPr>
        <p:txBody>
          <a:bodyPr wrap="square" rtlCol="0">
            <a:spAutoFit/>
          </a:bodyPr>
          <a:lstStyle/>
          <a:p>
            <a:r>
              <a:rPr lang="en-US" altLang="ko-KR" b="1" dirty="0">
                <a:solidFill>
                  <a:schemeClr val="bg1"/>
                </a:solidFill>
                <a:latin typeface="Times New Roman" pitchFamily="18" charset="0"/>
                <a:cs typeface="Times New Roman" pitchFamily="18" charset="0"/>
              </a:rPr>
              <a:t>South Korea</a:t>
            </a:r>
            <a:endParaRPr lang="ko-KR" altLang="en-US" b="1" dirty="0">
              <a:solidFill>
                <a:schemeClr val="bg1"/>
              </a:solidFill>
              <a:latin typeface="Times New Roman" pitchFamily="18" charset="0"/>
              <a:cs typeface="Times New Roman" pitchFamily="18" charset="0"/>
            </a:endParaRPr>
          </a:p>
        </p:txBody>
      </p:sp>
      <p:sp>
        <p:nvSpPr>
          <p:cNvPr id="2058" name="TextBox 2057">
            <a:extLst>
              <a:ext uri="{FF2B5EF4-FFF2-40B4-BE49-F238E27FC236}">
                <a16:creationId xmlns:a16="http://schemas.microsoft.com/office/drawing/2014/main" id="{A5BE7EFC-FDE3-4D98-8F34-3C6CF41C89E9}"/>
              </a:ext>
            </a:extLst>
          </p:cNvPr>
          <p:cNvSpPr txBox="1"/>
          <p:nvPr/>
        </p:nvSpPr>
        <p:spPr>
          <a:xfrm>
            <a:off x="0" y="6390009"/>
            <a:ext cx="4968552" cy="461665"/>
          </a:xfrm>
          <a:prstGeom prst="rect">
            <a:avLst/>
          </a:prstGeom>
          <a:solidFill>
            <a:srgbClr val="FFFFFF"/>
          </a:solidFill>
          <a:ln>
            <a:solidFill>
              <a:schemeClr val="tx1"/>
            </a:solidFill>
          </a:ln>
        </p:spPr>
        <p:txBody>
          <a:bodyPr wrap="square" rtlCol="0">
            <a:spAutoFit/>
          </a:bodyPr>
          <a:lstStyle/>
          <a:p>
            <a:r>
              <a:rPr lang="en-US" sz="1200" dirty="0">
                <a:latin typeface="Times New Roman" panose="02020603050405020304" pitchFamily="18" charset="0"/>
                <a:cs typeface="Times New Roman" panose="02020603050405020304" pitchFamily="18" charset="0"/>
              </a:rPr>
              <a:t>This presentation copyright 2022 – Nelson Parish</a:t>
            </a:r>
          </a:p>
          <a:p>
            <a:r>
              <a:rPr lang="en-US" sz="1200" dirty="0">
                <a:latin typeface="Times New Roman" panose="02020603050405020304" pitchFamily="18" charset="0"/>
                <a:cs typeface="Times New Roman" panose="02020603050405020304" pitchFamily="18" charset="0"/>
              </a:rPr>
              <a:t>Map: https://keithnolivier.blogspot.com/2019/08/what-is-political-map.html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p:cNvSpPr txBox="1">
            <a:spLocks/>
          </p:cNvSpPr>
          <p:nvPr/>
        </p:nvSpPr>
        <p:spPr>
          <a:xfrm>
            <a:off x="642910" y="1"/>
            <a:ext cx="7772400" cy="1196751"/>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#12 – Nepal</a:t>
            </a:r>
            <a:b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13,229 students</a:t>
            </a:r>
            <a:r>
              <a:rPr kumimoji="0" lang="en-US" altLang="ko-KR" sz="44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a:t>
            </a:r>
            <a:endParaRPr kumimoji="0" lang="ko-KR" alt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부제목 2">
            <a:extLst>
              <a:ext uri="{FF2B5EF4-FFF2-40B4-BE49-F238E27FC236}">
                <a16:creationId xmlns:a16="http://schemas.microsoft.com/office/drawing/2014/main" id="{E4A29581-7B00-4899-B8BB-E6554193D225}"/>
              </a:ext>
            </a:extLst>
          </p:cNvPr>
          <p:cNvSpPr txBox="1">
            <a:spLocks/>
          </p:cNvSpPr>
          <p:nvPr/>
        </p:nvSpPr>
        <p:spPr>
          <a:xfrm>
            <a:off x="142844" y="1196752"/>
            <a:ext cx="8749636" cy="5446958"/>
          </a:xfrm>
          <a:prstGeom prst="rect">
            <a:avLst/>
          </a:prstGeom>
        </p:spPr>
        <p:txBody>
          <a:bodyPr vert="horz" lIns="91440" tIns="45720" rIns="91440" bIns="45720" rtlCol="0">
            <a:normAutofit/>
          </a:bodyPr>
          <a:lstStyle/>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Nepal wasn’t even in the top 12 in 2016-2017, but it knocked Nigeria to #13 in the 2017-2018 school year, becoming #11. Now, it’s slipped to #12 for 2018-2019. </a:t>
            </a:r>
            <a:r>
              <a:rPr lang="en-US" altLang="ko-KR" sz="1200" b="1" dirty="0">
                <a:latin typeface="Times New Roman" pitchFamily="18" charset="0"/>
                <a:cs typeface="Times New Roman" pitchFamily="18" charset="0"/>
              </a:rPr>
              <a:t>About 40 fewer Nepalese students studied in the US for 2018-2019 compared to previous year, a drop of only about 0.3%.</a:t>
            </a:r>
            <a:r>
              <a:rPr kumimoji="0" lang="en-US" altLang="ko-KR" sz="12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a:t>
            </a:r>
            <a:endParaRPr lang="en-US" altLang="ko-KR" sz="12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12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   Why do you think this poor country of almost 20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million people sends so many students to the US?</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According to one Nepali student, those with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means try their best to get out of the outdated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Nepali education system. Most professors are old,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and their methods of teaching are old-fashioned.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In addition, there are many programs offered by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US organizations to fund education for Nepalis –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more than the Nepalese government itself offers.</a:t>
            </a:r>
            <a:r>
              <a:rPr kumimoji="0" lang="en-US" altLang="ko-KR" sz="12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2 </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105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The result is that the country is suffering from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brain drain. What is brain drain? </a:t>
            </a:r>
            <a:r>
              <a:rPr kumimoji="0" lang="en-US" altLang="ko-KR" sz="1200" b="1" i="0" u="none" strike="noStrike" kern="1200" cap="none" spc="0" normalizeH="0" noProof="0" dirty="0">
                <a:ln>
                  <a:noFill/>
                </a:ln>
                <a:solidFill>
                  <a:srgbClr val="0070C0"/>
                </a:solidFill>
                <a:effectLst/>
                <a:uLnTx/>
                <a:uFillTx/>
                <a:latin typeface="Times New Roman" pitchFamily="18" charset="0"/>
                <a:ea typeface="+mn-ea"/>
                <a:cs typeface="Times New Roman" pitchFamily="18" charset="0"/>
              </a:rPr>
              <a:t>Brain drain happens when the talented people from a country or area leave for work in other places, leaving the country/area with less knowledgeable, less able, or less productive people. Poor countries often have brain drain. The people who can afford to go to school and get worthwhile degrees leave for countries that offer better lifestyles. Even in rich countries, rural areas lose talented young people who go away to work in urban areas. </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11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endParaRPr>
          </a:p>
          <a:p>
            <a:pPr lvl="0">
              <a:defRPr/>
            </a:pPr>
            <a:r>
              <a:rPr lang="en-US" altLang="ko-KR" sz="1200" b="1" dirty="0">
                <a:latin typeface="Times New Roman" pitchFamily="18" charset="0"/>
                <a:cs typeface="Times New Roman" pitchFamily="18" charset="0"/>
              </a:rPr>
              <a:t>    Nepalese go to the US to study in fields that students from many other countries do – math and computer science (28.5%), physical and life sciences (20.7%), and engineering (16.3%).</a:t>
            </a:r>
            <a:r>
              <a:rPr lang="en-US" altLang="ko-KR" sz="1200" b="1" baseline="30000" dirty="0">
                <a:latin typeface="Times New Roman" pitchFamily="18" charset="0"/>
                <a:cs typeface="Times New Roman" pitchFamily="18" charset="0"/>
              </a:rPr>
              <a:t>3</a:t>
            </a:r>
          </a:p>
          <a:p>
            <a:pPr lvl="0">
              <a:defRPr/>
            </a:pPr>
            <a:endParaRPr lang="en-US" altLang="ko-KR" sz="1200" b="1" dirty="0">
              <a:latin typeface="Times New Roman" pitchFamily="18" charset="0"/>
              <a:cs typeface="Times New Roman" pitchFamily="18" charset="0"/>
            </a:endParaRPr>
          </a:p>
          <a:p>
            <a:pPr lvl="0">
              <a:defRPr/>
            </a:pPr>
            <a:r>
              <a:rPr lang="en-US" altLang="ko-KR" sz="1100" b="1" dirty="0">
                <a:latin typeface="Times New Roman" pitchFamily="18" charset="0"/>
                <a:cs typeface="Times New Roman" pitchFamily="18" charset="0"/>
              </a:rPr>
              <a:t>* https://www.imnepal.com/why-nepalese-students-go-abroad-study/</a:t>
            </a:r>
            <a:endParaRPr lang="en-US" altLang="ko-KR" sz="1200" b="1" dirty="0">
              <a:latin typeface="Times New Roman" pitchFamily="18" charset="0"/>
              <a:cs typeface="Times New Roman" pitchFamily="18" charset="0"/>
            </a:endParaRPr>
          </a:p>
          <a:p>
            <a:pPr lvl="0">
              <a:spcBef>
                <a:spcPct val="20000"/>
              </a:spcBef>
              <a:defRPr/>
            </a:pPr>
            <a:endParaRPr kumimoji="0" lang="ko-KR" altLang="en-US" sz="1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2" name="TextBox 1">
            <a:extLst>
              <a:ext uri="{FF2B5EF4-FFF2-40B4-BE49-F238E27FC236}">
                <a16:creationId xmlns:a16="http://schemas.microsoft.com/office/drawing/2014/main" id="{5E78559F-99B1-4B85-82E0-D70523B0ADB6}"/>
              </a:ext>
            </a:extLst>
          </p:cNvPr>
          <p:cNvSpPr txBox="1"/>
          <p:nvPr/>
        </p:nvSpPr>
        <p:spPr>
          <a:xfrm>
            <a:off x="0" y="5842337"/>
            <a:ext cx="5652120" cy="1015663"/>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a:t>
            </a:r>
            <a:r>
              <a:rPr lang="en-US" sz="1000" dirty="0">
                <a:latin typeface="Times New Roman" panose="02020603050405020304" pitchFamily="18" charset="0"/>
                <a:cs typeface="Times New Roman" panose="02020603050405020304" pitchFamily="18" charset="0"/>
                <a:hlinkClick r:id="rId3"/>
              </a:rPr>
              <a:t>https://en.wikipedia.org/wiki/Nepal</a:t>
            </a:r>
            <a:endParaRPr lang="en-US" sz="1000" dirty="0">
              <a:latin typeface="Times New Roman" panose="02020603050405020304" pitchFamily="18" charset="0"/>
              <a:cs typeface="Times New Roman" panose="02020603050405020304" pitchFamily="18" charset="0"/>
            </a:endParaRPr>
          </a:p>
          <a:p>
            <a:r>
              <a:rPr lang="en-US" altLang="ko-KR" sz="1000" baseline="30000" dirty="0">
                <a:latin typeface="Times New Roman" pitchFamily="18" charset="0"/>
                <a:cs typeface="Times New Roman" pitchFamily="18" charset="0"/>
              </a:rPr>
              <a:t>1</a:t>
            </a:r>
            <a:r>
              <a:rPr lang="en-US" altLang="ko-KR" sz="1000" b="1" dirty="0">
                <a:latin typeface="Times New Roman" pitchFamily="18" charset="0"/>
                <a:cs typeface="Times New Roman" pitchFamily="18" charset="0"/>
              </a:rPr>
              <a:t> </a:t>
            </a:r>
            <a:r>
              <a:rPr lang="en-US" sz="1000" dirty="0">
                <a:latin typeface="Times New Roman" panose="02020603050405020304" pitchFamily="18" charset="0"/>
                <a:cs typeface="Times New Roman" panose="02020603050405020304" pitchFamily="18" charset="0"/>
              </a:rPr>
              <a:t>https://opendoorsdata.org/data/international-students/leading-places-of-origin/</a:t>
            </a:r>
          </a:p>
          <a:p>
            <a:r>
              <a:rPr lang="en-US" altLang="ko-KR" sz="1000" baseline="30000" dirty="0">
                <a:latin typeface="Times New Roman" pitchFamily="18" charset="0"/>
                <a:cs typeface="Times New Roman" pitchFamily="18" charset="0"/>
              </a:rPr>
              <a:t>2</a:t>
            </a:r>
            <a:r>
              <a:rPr lang="en-US" altLang="ko-KR" sz="1000" dirty="0">
                <a:latin typeface="Times New Roman" pitchFamily="18" charset="0"/>
                <a:cs typeface="Times New Roman" pitchFamily="18" charset="0"/>
              </a:rPr>
              <a:t> </a:t>
            </a:r>
            <a:r>
              <a:rPr lang="en-US" altLang="ko-KR" sz="1000" dirty="0">
                <a:latin typeface="Times New Roman" pitchFamily="18" charset="0"/>
                <a:cs typeface="Times New Roman" pitchFamily="18" charset="0"/>
                <a:hlinkClick r:id="rId4"/>
              </a:rPr>
              <a:t>https://www.imnepal.com/why-nepalese-students-go-abroad-study/</a:t>
            </a:r>
            <a:r>
              <a:rPr lang="en-US" altLang="ko-KR" sz="1000" dirty="0">
                <a:latin typeface="Times New Roman" pitchFamily="18" charset="0"/>
                <a:cs typeface="Times New Roman" pitchFamily="18" charset="0"/>
              </a:rPr>
              <a:t> </a:t>
            </a:r>
          </a:p>
          <a:p>
            <a:r>
              <a:rPr lang="en-US" altLang="ko-KR" sz="1000" baseline="30000" dirty="0">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3 </a:t>
            </a:r>
            <a:r>
              <a:rPr lang="en-US" altLang="ko-KR" sz="1000" dirty="0">
                <a:solidFill>
                  <a:srgbClr val="0000FF"/>
                </a:solidFill>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https://opendoorsdata.org/data/international-students/fields-of-study-by-place-of-origin/</a:t>
            </a:r>
            <a:endParaRPr lang="en-US" altLang="ko-KR" sz="1000" dirty="0">
              <a:latin typeface="Times New Roman" pitchFamily="18" charset="0"/>
              <a:cs typeface="Times New Roman" pitchFamily="18" charset="0"/>
            </a:endParaRPr>
          </a:p>
          <a:p>
            <a:r>
              <a:rPr lang="en-US" altLang="ko-KR" sz="1000" dirty="0">
                <a:latin typeface="Times New Roman" pitchFamily="18" charset="0"/>
                <a:cs typeface="Times New Roman" pitchFamily="18" charset="0"/>
              </a:rPr>
              <a:t>Himalayas: https://himalayanecotrek.com/blog/visit-nepal-after-earthquake/</a:t>
            </a:r>
            <a:endParaRPr lang="en-US" sz="1000" dirty="0">
              <a:latin typeface="Times New Roman" panose="02020603050405020304" pitchFamily="18" charset="0"/>
              <a:cs typeface="Times New Roman" panose="02020603050405020304" pitchFamily="18" charset="0"/>
            </a:endParaRPr>
          </a:p>
        </p:txBody>
      </p:sp>
      <p:pic>
        <p:nvPicPr>
          <p:cNvPr id="3074" name="Picture 2" descr="Two united crimson pennants with blue borders, top one containing a stylised symbol for the moon and the bottom one, the sun.">
            <a:extLst>
              <a:ext uri="{FF2B5EF4-FFF2-40B4-BE49-F238E27FC236}">
                <a16:creationId xmlns:a16="http://schemas.microsoft.com/office/drawing/2014/main" id="{83EA73F9-1FA7-4068-8752-15D2686E00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8572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wo united crimson pennants with blue borders, top one containing a stylised symbol for the moon and the bottom one, the sun.">
            <a:extLst>
              <a:ext uri="{FF2B5EF4-FFF2-40B4-BE49-F238E27FC236}">
                <a16:creationId xmlns:a16="http://schemas.microsoft.com/office/drawing/2014/main" id="{78EAAFAF-CE07-46E6-8509-1FDB7A3834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0" y="0"/>
            <a:ext cx="8572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epal is beautiful">
            <a:extLst>
              <a:ext uri="{FF2B5EF4-FFF2-40B4-BE49-F238E27FC236}">
                <a16:creationId xmlns:a16="http://schemas.microsoft.com/office/drawing/2014/main" id="{CC7869B8-D096-47D0-AF5C-739385FFA4C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60232" y="2000732"/>
            <a:ext cx="2375092" cy="16654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1"/>
          <p:cNvSpPr>
            <a:spLocks noGrp="1"/>
          </p:cNvSpPr>
          <p:nvPr>
            <p:ph type="ctrTitle"/>
          </p:nvPr>
        </p:nvSpPr>
        <p:spPr>
          <a:xfrm>
            <a:off x="642910" y="1"/>
            <a:ext cx="7772400" cy="1142984"/>
          </a:xfrm>
        </p:spPr>
        <p:txBody>
          <a:bodyPr>
            <a:normAutofit fontScale="90000"/>
          </a:bodyPr>
          <a:lstStyle/>
          <a:p>
            <a:r>
              <a:rPr lang="en-US" altLang="ko-KR" b="1" dirty="0">
                <a:latin typeface="Times New Roman" pitchFamily="18" charset="0"/>
                <a:cs typeface="Times New Roman" pitchFamily="18" charset="0"/>
              </a:rPr>
              <a:t>#11 – Nigeria</a:t>
            </a:r>
            <a:br>
              <a:rPr lang="en-US" altLang="ko-KR" b="1" dirty="0">
                <a:latin typeface="Times New Roman" pitchFamily="18" charset="0"/>
                <a:cs typeface="Times New Roman" pitchFamily="18" charset="0"/>
              </a:rPr>
            </a:br>
            <a:r>
              <a:rPr lang="en-US" altLang="ko-KR" b="1" dirty="0">
                <a:latin typeface="Times New Roman" pitchFamily="18" charset="0"/>
                <a:cs typeface="Times New Roman" pitchFamily="18" charset="0"/>
              </a:rPr>
              <a:t>13,423 students</a:t>
            </a:r>
            <a:r>
              <a:rPr lang="en-US" altLang="ko-KR" b="1" baseline="30000" dirty="0">
                <a:latin typeface="Times New Roman" pitchFamily="18" charset="0"/>
                <a:cs typeface="Times New Roman" pitchFamily="18" charset="0"/>
              </a:rPr>
              <a:t>1</a:t>
            </a:r>
            <a:endParaRPr lang="ko-KR" altLang="en-US" b="1" dirty="0">
              <a:latin typeface="Times New Roman" pitchFamily="18" charset="0"/>
              <a:cs typeface="Times New Roman" pitchFamily="18" charset="0"/>
            </a:endParaRPr>
          </a:p>
        </p:txBody>
      </p:sp>
      <p:sp>
        <p:nvSpPr>
          <p:cNvPr id="6" name="부제목 2"/>
          <p:cNvSpPr txBox="1">
            <a:spLocks/>
          </p:cNvSpPr>
          <p:nvPr/>
        </p:nvSpPr>
        <p:spPr>
          <a:xfrm>
            <a:off x="179512" y="1268760"/>
            <a:ext cx="8712968" cy="5472608"/>
          </a:xfrm>
          <a:prstGeom prst="rect">
            <a:avLst/>
          </a:prstGeom>
        </p:spPr>
        <p:txBody>
          <a:bodyPr vert="horz" lIns="91440" tIns="45720" rIns="91440" bIns="45720" rtlCol="0">
            <a:normAutofit fontScale="62500" lnSpcReduction="20000"/>
          </a:bodyPr>
          <a:lstStyle/>
          <a:p>
            <a:pPr lvl="0">
              <a:spcBef>
                <a:spcPct val="20000"/>
              </a:spcBef>
              <a:defRPr/>
            </a:pPr>
            <a:r>
              <a:rPr kumimoji="0" lang="en-US" altLang="ko-KR"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ko-KR" sz="2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As mentioned before, Nepal knocked Nigeria off </a:t>
            </a:r>
          </a:p>
          <a:p>
            <a:pPr lvl="0">
              <a:spcBef>
                <a:spcPct val="20000"/>
              </a:spcBef>
              <a:defRPr/>
            </a:pPr>
            <a:r>
              <a:rPr kumimoji="0" lang="en-US" altLang="ko-KR" sz="2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list for 2017-2018, but it’s back this year after </a:t>
            </a:r>
          </a:p>
          <a:p>
            <a:pPr lvl="0">
              <a:spcBef>
                <a:spcPct val="20000"/>
              </a:spcBef>
              <a:defRPr/>
            </a:pPr>
            <a:r>
              <a:rPr kumimoji="0" lang="en-US" altLang="ko-KR" sz="2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Iran dropped off.</a:t>
            </a:r>
            <a:r>
              <a:rPr lang="en-US" altLang="ko-KR" sz="1900" b="1" baseline="30000" dirty="0">
                <a:latin typeface="Times New Roman" pitchFamily="18" charset="0"/>
                <a:cs typeface="Times New Roman" pitchFamily="18" charset="0"/>
              </a:rPr>
              <a:t>1</a:t>
            </a:r>
            <a:r>
              <a:rPr kumimoji="0" lang="en-US" altLang="ko-KR" sz="2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Why do you think Iran dropped </a:t>
            </a:r>
          </a:p>
          <a:p>
            <a:pPr lvl="0">
              <a:spcBef>
                <a:spcPct val="20000"/>
              </a:spcBef>
              <a:defRPr/>
            </a:pPr>
            <a:r>
              <a:rPr kumimoji="0" lang="en-US" altLang="ko-KR" sz="21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off so much for the 2018-2019 school year? </a:t>
            </a:r>
            <a:r>
              <a:rPr kumimoji="0" lang="en-US" altLang="ko-KR" sz="21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The Trump administration’s sudden “Muslim ban” (not an accurate name for it as most Muslim countries were unaffected and other non-Muslim countries were. However, most countries that were banned from being able to enter the US were from majority Muslim countries.) made it very difficult for Iranians to enter the Us. Some students who were about to come to the US suddenly had their pre-approved visas cancelled. Others saw the hostility the Us showed against Iran and decided not to come.</a:t>
            </a:r>
            <a:endParaRPr lang="en-US" altLang="ko-KR" sz="2100" b="1" dirty="0">
              <a:latin typeface="Times New Roman" pitchFamily="18" charset="0"/>
              <a:cs typeface="Times New Roman" pitchFamily="18" charset="0"/>
            </a:endParaRPr>
          </a:p>
          <a:p>
            <a:pPr lvl="0">
              <a:spcBef>
                <a:spcPct val="20000"/>
              </a:spcBef>
              <a:defRPr/>
            </a:pPr>
            <a:endParaRPr lang="en-US" altLang="ko-KR" sz="1200" b="1" dirty="0">
              <a:latin typeface="Times New Roman" pitchFamily="18" charset="0"/>
              <a:cs typeface="Times New Roman" pitchFamily="18" charset="0"/>
            </a:endParaRPr>
          </a:p>
          <a:p>
            <a:pPr>
              <a:spcBef>
                <a:spcPct val="20000"/>
              </a:spcBef>
              <a:defRPr/>
            </a:pPr>
            <a:r>
              <a:rPr lang="en-US" altLang="ko-KR" sz="2100" b="1" dirty="0">
                <a:latin typeface="Times New Roman" pitchFamily="18" charset="0"/>
                <a:cs typeface="Times New Roman" pitchFamily="18" charset="0"/>
              </a:rPr>
              <a:t>   Why have Nigerian foreign students in the US </a:t>
            </a:r>
          </a:p>
          <a:p>
            <a:pPr>
              <a:spcBef>
                <a:spcPct val="20000"/>
              </a:spcBef>
              <a:defRPr/>
            </a:pPr>
            <a:r>
              <a:rPr lang="en-US" altLang="ko-KR" sz="2100" b="1" dirty="0">
                <a:latin typeface="Times New Roman" pitchFamily="18" charset="0"/>
                <a:cs typeface="Times New Roman" pitchFamily="18" charset="0"/>
              </a:rPr>
              <a:t>increased so much in the last few years? Nigerian </a:t>
            </a:r>
          </a:p>
          <a:p>
            <a:pPr>
              <a:spcBef>
                <a:spcPct val="20000"/>
              </a:spcBef>
              <a:defRPr/>
            </a:pPr>
            <a:r>
              <a:rPr lang="en-US" altLang="ko-KR" sz="2100" b="1" dirty="0">
                <a:latin typeface="Times New Roman" pitchFamily="18" charset="0"/>
                <a:cs typeface="Times New Roman" pitchFamily="18" charset="0"/>
              </a:rPr>
              <a:t>culture greatly values education, much like many </a:t>
            </a:r>
          </a:p>
          <a:p>
            <a:pPr>
              <a:spcBef>
                <a:spcPct val="20000"/>
              </a:spcBef>
              <a:defRPr/>
            </a:pPr>
            <a:r>
              <a:rPr lang="en-US" altLang="ko-KR" sz="2100" b="1" dirty="0">
                <a:latin typeface="Times New Roman" pitchFamily="18" charset="0"/>
                <a:cs typeface="Times New Roman" pitchFamily="18" charset="0"/>
              </a:rPr>
              <a:t>northeastern Asian countries do, and with its </a:t>
            </a:r>
          </a:p>
          <a:p>
            <a:pPr>
              <a:spcBef>
                <a:spcPct val="20000"/>
              </a:spcBef>
              <a:defRPr/>
            </a:pPr>
            <a:r>
              <a:rPr lang="en-US" altLang="ko-KR" sz="2100" b="1" dirty="0">
                <a:latin typeface="Times New Roman" pitchFamily="18" charset="0"/>
                <a:cs typeface="Times New Roman" pitchFamily="18" charset="0"/>
              </a:rPr>
              <a:t>growing economy, more Nigerians have also been </a:t>
            </a:r>
          </a:p>
          <a:p>
            <a:pPr>
              <a:spcBef>
                <a:spcPct val="20000"/>
              </a:spcBef>
              <a:defRPr/>
            </a:pPr>
            <a:r>
              <a:rPr lang="en-US" altLang="ko-KR" sz="2100" b="1" dirty="0">
                <a:latin typeface="Times New Roman" pitchFamily="18" charset="0"/>
                <a:cs typeface="Times New Roman" pitchFamily="18" charset="0"/>
              </a:rPr>
              <a:t>able to afford studying abroad.</a:t>
            </a:r>
            <a:r>
              <a:rPr lang="en-US" altLang="ko-KR" sz="2100" b="1" baseline="30000" dirty="0">
                <a:latin typeface="Times New Roman" pitchFamily="18" charset="0"/>
                <a:cs typeface="Times New Roman" pitchFamily="18" charset="0"/>
              </a:rPr>
              <a:t>2</a:t>
            </a:r>
          </a:p>
          <a:p>
            <a:pPr>
              <a:spcBef>
                <a:spcPct val="20000"/>
              </a:spcBef>
              <a:defRPr/>
            </a:pPr>
            <a:endParaRPr lang="en-US" altLang="ko-KR" sz="1200" b="1" dirty="0">
              <a:latin typeface="Times New Roman" pitchFamily="18" charset="0"/>
              <a:cs typeface="Times New Roman" pitchFamily="18" charset="0"/>
            </a:endParaRPr>
          </a:p>
          <a:p>
            <a:pPr lvl="0">
              <a:spcBef>
                <a:spcPct val="20000"/>
              </a:spcBef>
              <a:defRPr/>
            </a:pPr>
            <a:r>
              <a:rPr lang="en-US" altLang="ko-KR" sz="2100" b="1" dirty="0">
                <a:latin typeface="Times New Roman" pitchFamily="18" charset="0"/>
                <a:cs typeface="Times New Roman" pitchFamily="18" charset="0"/>
              </a:rPr>
              <a:t>   It might also have to do with the fact that, in the </a:t>
            </a:r>
          </a:p>
          <a:p>
            <a:pPr lvl="0">
              <a:spcBef>
                <a:spcPct val="20000"/>
              </a:spcBef>
              <a:defRPr/>
            </a:pPr>
            <a:r>
              <a:rPr lang="en-US" altLang="ko-KR" sz="2100" b="1" dirty="0">
                <a:latin typeface="Times New Roman" pitchFamily="18" charset="0"/>
                <a:cs typeface="Times New Roman" pitchFamily="18" charset="0"/>
              </a:rPr>
              <a:t>US, Nigerian immigrants are among the most successful, earning more per year on average than the average citizen born in the US.</a:t>
            </a:r>
            <a:r>
              <a:rPr lang="en-US" altLang="ko-KR" sz="2100" b="1" baseline="30000" dirty="0">
                <a:latin typeface="Times New Roman" pitchFamily="18" charset="0"/>
                <a:cs typeface="Times New Roman" pitchFamily="18" charset="0"/>
              </a:rPr>
              <a:t>3</a:t>
            </a:r>
          </a:p>
          <a:p>
            <a:pPr lvl="0">
              <a:spcBef>
                <a:spcPct val="20000"/>
              </a:spcBef>
              <a:defRPr/>
            </a:pPr>
            <a:endParaRPr lang="en-US" altLang="ko-KR" sz="700" b="1" dirty="0">
              <a:latin typeface="Times New Roman" pitchFamily="18" charset="0"/>
              <a:cs typeface="Times New Roman" pitchFamily="18" charset="0"/>
            </a:endParaRPr>
          </a:p>
          <a:p>
            <a:pPr>
              <a:spcBef>
                <a:spcPct val="20000"/>
              </a:spcBef>
              <a:defRPr/>
            </a:pPr>
            <a:r>
              <a:rPr lang="en-US" altLang="ko-KR" sz="2100" b="1" dirty="0">
                <a:latin typeface="Times New Roman" pitchFamily="18" charset="0"/>
                <a:cs typeface="Times New Roman" pitchFamily="18" charset="0"/>
              </a:rPr>
              <a:t>  What do Nigerians study most in the US? Mostly engineering (21.5%), health (13.7%), and business (13.4%).</a:t>
            </a:r>
            <a:r>
              <a:rPr lang="en-US" altLang="ko-KR" sz="2100" b="1" baseline="30000" dirty="0">
                <a:latin typeface="Times New Roman" pitchFamily="18" charset="0"/>
                <a:cs typeface="Times New Roman" pitchFamily="18" charset="0"/>
              </a:rPr>
              <a:t>4</a:t>
            </a:r>
          </a:p>
          <a:p>
            <a:pPr>
              <a:spcBef>
                <a:spcPct val="20000"/>
              </a:spcBef>
              <a:defRPr/>
            </a:pPr>
            <a:endParaRPr lang="en-US" altLang="ko-KR" sz="2100" b="1" baseline="30000" dirty="0">
              <a:latin typeface="Times New Roman" pitchFamily="18" charset="0"/>
              <a:cs typeface="Times New Roman" pitchFamily="18" charset="0"/>
            </a:endParaRPr>
          </a:p>
          <a:p>
            <a:pPr>
              <a:spcBef>
                <a:spcPct val="20000"/>
              </a:spcBef>
              <a:defRPr/>
            </a:pPr>
            <a:r>
              <a:rPr lang="en-US" altLang="ko-KR" sz="2100" b="1" baseline="30000" dirty="0">
                <a:latin typeface="Times New Roman" pitchFamily="18" charset="0"/>
                <a:cs typeface="Times New Roman" pitchFamily="18" charset="0"/>
              </a:rPr>
              <a:t>  </a:t>
            </a:r>
            <a:r>
              <a:rPr lang="en-US" altLang="ko-KR" sz="2100" b="1" dirty="0">
                <a:latin typeface="Times New Roman" pitchFamily="18" charset="0"/>
                <a:cs typeface="Times New Roman" pitchFamily="18" charset="0"/>
              </a:rPr>
              <a:t>* Nigeria moved up to #10 for the 2020/2021 school year.</a:t>
            </a:r>
            <a:endParaRPr lang="en-US" altLang="ko-KR" sz="2100" b="1" baseline="30000" dirty="0">
              <a:latin typeface="Times New Roman" pitchFamily="18" charset="0"/>
              <a:cs typeface="Times New Roman" pitchFamily="18" charset="0"/>
            </a:endParaRPr>
          </a:p>
          <a:p>
            <a:pPr>
              <a:spcBef>
                <a:spcPct val="20000"/>
              </a:spcBef>
              <a:defRPr/>
            </a:pPr>
            <a:endParaRPr lang="en-US" altLang="ko-KR" sz="2100" b="1" baseline="30000" dirty="0">
              <a:latin typeface="Times New Roman" pitchFamily="18" charset="0"/>
              <a:cs typeface="Times New Roman" pitchFamily="18" charset="0"/>
            </a:endParaRPr>
          </a:p>
          <a:p>
            <a:pPr lvl="0">
              <a:spcBef>
                <a:spcPct val="20000"/>
              </a:spcBef>
              <a:defRPr/>
            </a:pPr>
            <a:endParaRPr lang="en-US" altLang="ko-KR" sz="2800" b="1" dirty="0">
              <a:latin typeface="Times New Roman" pitchFamily="18" charset="0"/>
              <a:cs typeface="Times New Roman" pitchFamily="18" charset="0"/>
            </a:endParaRPr>
          </a:p>
          <a:p>
            <a:pPr lvl="0">
              <a:spcBef>
                <a:spcPct val="20000"/>
              </a:spcBef>
              <a:defRPr/>
            </a:pPr>
            <a:r>
              <a:rPr lang="en-US" altLang="ko-KR" sz="2800" b="1" dirty="0">
                <a:latin typeface="Times New Roman" pitchFamily="18" charset="0"/>
                <a:cs typeface="Times New Roman" pitchFamily="18" charset="0"/>
              </a:rPr>
              <a:t> </a:t>
            </a:r>
          </a:p>
          <a:p>
            <a:pPr>
              <a:spcBef>
                <a:spcPct val="20000"/>
              </a:spcBef>
              <a:defRPr/>
            </a:pPr>
            <a:endParaRPr lang="en-US" altLang="ko-KR" sz="3200" b="1"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AC199557-E7CF-45D9-ACDD-6927E9C71612}"/>
              </a:ext>
            </a:extLst>
          </p:cNvPr>
          <p:cNvSpPr txBox="1"/>
          <p:nvPr/>
        </p:nvSpPr>
        <p:spPr>
          <a:xfrm>
            <a:off x="-7891" y="5677275"/>
            <a:ext cx="8036275" cy="1169551"/>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a:t>
            </a:r>
            <a:r>
              <a:rPr lang="en-US" sz="1000" dirty="0">
                <a:latin typeface="Times New Roman" panose="02020603050405020304" pitchFamily="18" charset="0"/>
                <a:cs typeface="Times New Roman" panose="02020603050405020304" pitchFamily="18" charset="0"/>
                <a:hlinkClick r:id="rId3"/>
              </a:rPr>
              <a:t>https://en.wikipedia.org/wiki/Nigeria</a:t>
            </a:r>
            <a:endParaRPr lang="en-US" sz="1000" dirty="0">
              <a:latin typeface="Times New Roman" panose="02020603050405020304" pitchFamily="18" charset="0"/>
              <a:cs typeface="Times New Roman" panose="02020603050405020304" pitchFamily="18" charset="0"/>
            </a:endParaRPr>
          </a:p>
          <a:p>
            <a:r>
              <a:rPr lang="en-US" altLang="ko-KR" sz="1000" baseline="30000" dirty="0">
                <a:latin typeface="Times New Roman" pitchFamily="18" charset="0"/>
                <a:cs typeface="Times New Roman" pitchFamily="18" charset="0"/>
              </a:rPr>
              <a:t>1</a:t>
            </a:r>
            <a:r>
              <a:rPr lang="en-US" altLang="ko-KR" sz="1000" b="1" dirty="0">
                <a:latin typeface="Times New Roman" pitchFamily="18" charset="0"/>
                <a:cs typeface="Times New Roman" pitchFamily="18" charset="0"/>
              </a:rPr>
              <a:t> </a:t>
            </a:r>
            <a:r>
              <a:rPr lang="en-US" sz="1000" dirty="0">
                <a:latin typeface="Times New Roman" panose="02020603050405020304" pitchFamily="18" charset="0"/>
                <a:cs typeface="Times New Roman" panose="02020603050405020304" pitchFamily="18" charset="0"/>
              </a:rPr>
              <a:t>https://opendoorsdata.org/data/international-students/leading-places-of-origin/</a:t>
            </a:r>
          </a:p>
          <a:p>
            <a:r>
              <a:rPr lang="en-US" altLang="ko-KR" sz="1000" baseline="30000" dirty="0">
                <a:latin typeface="Times New Roman" pitchFamily="18" charset="0"/>
                <a:cs typeface="Times New Roman" pitchFamily="18" charset="0"/>
              </a:rPr>
              <a:t>2</a:t>
            </a:r>
            <a:r>
              <a:rPr lang="en-US" altLang="ko-KR" sz="1000" b="1" dirty="0">
                <a:latin typeface="Times New Roman" pitchFamily="18" charset="0"/>
                <a:cs typeface="Times New Roman" pitchFamily="18" charset="0"/>
              </a:rPr>
              <a:t> </a:t>
            </a:r>
            <a:r>
              <a:rPr lang="en-US" altLang="ko-KR" sz="1000" dirty="0">
                <a:latin typeface="Times New Roman" pitchFamily="18" charset="0"/>
                <a:cs typeface="Times New Roman" pitchFamily="18" charset="0"/>
                <a:hlinkClick r:id="rId4"/>
              </a:rPr>
              <a:t>http://topstudentsng.com/why-do-most-nigerian-students-want-to-study-abroad/</a:t>
            </a:r>
            <a:endParaRPr lang="en-US" altLang="ko-KR" sz="1000" dirty="0">
              <a:latin typeface="Times New Roman" pitchFamily="18" charset="0"/>
              <a:cs typeface="Times New Roman" pitchFamily="18" charset="0"/>
            </a:endParaRPr>
          </a:p>
          <a:p>
            <a:r>
              <a:rPr lang="en-US" altLang="ko-KR" sz="1000" baseline="30000" dirty="0">
                <a:latin typeface="Times New Roman" pitchFamily="18" charset="0"/>
                <a:cs typeface="Times New Roman" pitchFamily="18" charset="0"/>
              </a:rPr>
              <a:t>3</a:t>
            </a:r>
            <a:r>
              <a:rPr lang="en-US" altLang="ko-KR" sz="1000" dirty="0">
                <a:latin typeface="Times New Roman" pitchFamily="18" charset="0"/>
                <a:cs typeface="Times New Roman" pitchFamily="18" charset="0"/>
              </a:rPr>
              <a:t> </a:t>
            </a:r>
            <a:r>
              <a:rPr lang="en-US" altLang="ko-KR" sz="1000" dirty="0">
                <a:latin typeface="Times New Roman" pitchFamily="18" charset="0"/>
                <a:cs typeface="Times New Roman" pitchFamily="18" charset="0"/>
                <a:hlinkClick r:id="rId5"/>
              </a:rPr>
              <a:t>https://medium.com/@joecarleton/why-nigerian-immigrants-are-the-most-successful-ethnic-group-in-the-u-s-23a7ea5a0832</a:t>
            </a:r>
            <a:endParaRPr lang="en-US" altLang="ko-KR" sz="1000" dirty="0">
              <a:latin typeface="Times New Roman" pitchFamily="18" charset="0"/>
              <a:cs typeface="Times New Roman" pitchFamily="18" charset="0"/>
            </a:endParaRPr>
          </a:p>
          <a:p>
            <a:r>
              <a:rPr lang="en-US" altLang="ko-KR" sz="1000" baseline="30000" dirty="0">
                <a:latin typeface="Times New Roman" pitchFamily="18" charset="0"/>
                <a:cs typeface="Times New Roman" pitchFamily="18" charset="0"/>
                <a:hlinkClick r:id="rId6">
                  <a:extLst>
                    <a:ext uri="{A12FA001-AC4F-418D-AE19-62706E023703}">
                      <ahyp:hlinkClr xmlns:ahyp="http://schemas.microsoft.com/office/drawing/2018/hyperlinkcolor" val="tx"/>
                    </a:ext>
                  </a:extLst>
                </a:hlinkClick>
              </a:rPr>
              <a:t>4 </a:t>
            </a:r>
            <a:r>
              <a:rPr lang="en-US" altLang="ko-KR" sz="1000" dirty="0">
                <a:solidFill>
                  <a:srgbClr val="0000FF"/>
                </a:solidFill>
                <a:latin typeface="Times New Roman" pitchFamily="18" charset="0"/>
                <a:cs typeface="Times New Roman" pitchFamily="18" charset="0"/>
                <a:hlinkClick r:id="rId6">
                  <a:extLst>
                    <a:ext uri="{A12FA001-AC4F-418D-AE19-62706E023703}">
                      <ahyp:hlinkClr xmlns:ahyp="http://schemas.microsoft.com/office/drawing/2018/hyperlinkcolor" val="tx"/>
                    </a:ext>
                  </a:extLst>
                </a:hlinkClick>
              </a:rPr>
              <a:t>https://opendoorsdata.org/data/international-students/fields-of-study-by-place-of-origin/</a:t>
            </a:r>
            <a:endParaRPr lang="en-US" altLang="ko-KR" sz="1000" dirty="0">
              <a:solidFill>
                <a:srgbClr val="0000FF"/>
              </a:solidFill>
              <a:latin typeface="Times New Roman" pitchFamily="18" charset="0"/>
              <a:cs typeface="Times New Roman" pitchFamily="18" charset="0"/>
            </a:endParaRPr>
          </a:p>
          <a:p>
            <a:r>
              <a:rPr lang="en-US" altLang="ko-KR" sz="1000" dirty="0">
                <a:latin typeface="Times New Roman" pitchFamily="18" charset="0"/>
                <a:cs typeface="Times New Roman" pitchFamily="18" charset="0"/>
              </a:rPr>
              <a:t>Kaduna Waterfalls: </a:t>
            </a:r>
            <a:r>
              <a:rPr lang="en-US" altLang="ko-KR" sz="1000" dirty="0">
                <a:latin typeface="Times New Roman" pitchFamily="18" charset="0"/>
                <a:cs typeface="Times New Roman" pitchFamily="18" charset="0"/>
                <a:hlinkClick r:id="rId7"/>
              </a:rPr>
              <a:t>https://www.nairaland.com/1942100/explore-nature-landscapes-nigeria-pictures</a:t>
            </a:r>
            <a:endParaRPr lang="en-US" altLang="ko-KR" sz="1000" dirty="0">
              <a:latin typeface="Times New Roman" pitchFamily="18" charset="0"/>
              <a:cs typeface="Times New Roman" pitchFamily="18" charset="0"/>
            </a:endParaRPr>
          </a:p>
        </p:txBody>
      </p:sp>
      <p:pic>
        <p:nvPicPr>
          <p:cNvPr id="4098" name="Picture 2" descr="Flag of Nigeria">
            <a:extLst>
              <a:ext uri="{FF2B5EF4-FFF2-40B4-BE49-F238E27FC236}">
                <a16:creationId xmlns:a16="http://schemas.microsoft.com/office/drawing/2014/main" id="{07E7BCF5-E76F-47EC-9BE8-06852AF669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375" y="0"/>
            <a:ext cx="1190625" cy="6000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2" name="Picture 6" descr="Flag of Nigeria">
            <a:extLst>
              <a:ext uri="{FF2B5EF4-FFF2-40B4-BE49-F238E27FC236}">
                <a16:creationId xmlns:a16="http://schemas.microsoft.com/office/drawing/2014/main" id="{1012572A-AC29-4A6D-BBCC-726352EEFB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1" y="0"/>
            <a:ext cx="1190625" cy="6000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BD5D224-CB85-4498-A365-F9E22ABEB6F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28164" y="175800"/>
            <a:ext cx="2308195" cy="16499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1"/>
          <p:cNvSpPr>
            <a:spLocks noGrp="1"/>
          </p:cNvSpPr>
          <p:nvPr>
            <p:ph type="ctrTitle"/>
          </p:nvPr>
        </p:nvSpPr>
        <p:spPr>
          <a:xfrm>
            <a:off x="214282" y="1"/>
            <a:ext cx="8572560" cy="1349374"/>
          </a:xfrm>
        </p:spPr>
        <p:txBody>
          <a:bodyPr>
            <a:normAutofit fontScale="90000"/>
          </a:bodyPr>
          <a:lstStyle/>
          <a:p>
            <a:r>
              <a:rPr lang="en-US" altLang="ko-KR" b="1" dirty="0">
                <a:latin typeface="Times New Roman" pitchFamily="18" charset="0"/>
                <a:cs typeface="Times New Roman" pitchFamily="18" charset="0"/>
              </a:rPr>
              <a:t>#10 – Mexico</a:t>
            </a:r>
            <a:br>
              <a:rPr lang="en-US" altLang="ko-KR" b="1" dirty="0">
                <a:latin typeface="Times New Roman" pitchFamily="18" charset="0"/>
                <a:cs typeface="Times New Roman" pitchFamily="18" charset="0"/>
              </a:rPr>
            </a:br>
            <a:r>
              <a:rPr lang="en-US" altLang="ko-KR" b="1" dirty="0">
                <a:latin typeface="Times New Roman" pitchFamily="18" charset="0"/>
                <a:cs typeface="Times New Roman" pitchFamily="18" charset="0"/>
              </a:rPr>
              <a:t>15,229 students</a:t>
            </a:r>
            <a:r>
              <a:rPr lang="en-US" altLang="ko-KR" b="1" baseline="30000" dirty="0">
                <a:latin typeface="Times New Roman" pitchFamily="18" charset="0"/>
                <a:cs typeface="Times New Roman" pitchFamily="18" charset="0"/>
              </a:rPr>
              <a:t>1</a:t>
            </a:r>
            <a:endParaRPr lang="ko-KR" altLang="en-US" b="1" baseline="30000" dirty="0">
              <a:latin typeface="Times New Roman" pitchFamily="18" charset="0"/>
              <a:cs typeface="Times New Roman" pitchFamily="18" charset="0"/>
            </a:endParaRPr>
          </a:p>
        </p:txBody>
      </p:sp>
      <p:sp>
        <p:nvSpPr>
          <p:cNvPr id="13" name="부제목 2"/>
          <p:cNvSpPr txBox="1">
            <a:spLocks/>
          </p:cNvSpPr>
          <p:nvPr/>
        </p:nvSpPr>
        <p:spPr>
          <a:xfrm>
            <a:off x="142844" y="1349373"/>
            <a:ext cx="8821644" cy="5294337"/>
          </a:xfrm>
          <a:prstGeom prst="rect">
            <a:avLst/>
          </a:prstGeom>
        </p:spPr>
        <p:txBody>
          <a:bodyPr vert="horz" lIns="91440" tIns="45720" rIns="91440" bIns="45720" rtlCol="0">
            <a:normAutofit/>
          </a:bodyPr>
          <a:lstStyle/>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The US has a long border with Mexico, so it’s no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surprise that many Mexicans choose to study at a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US university, often one close to the US-Mexican</a:t>
            </a: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border, like the University of Texas in El Paso or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New Mexico State University in Las Cruces (Mr.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Parish’s alma mater). Mexico kept fell from its #9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position </a:t>
            </a:r>
            <a:r>
              <a:rPr lang="en-US" altLang="ko-KR" sz="1400" b="1" dirty="0">
                <a:latin typeface="Times New Roman" pitchFamily="18" charset="0"/>
                <a:cs typeface="Times New Roman" pitchFamily="18" charset="0"/>
              </a:rPr>
              <a:t>from last</a:t>
            </a: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year as a couple hundred fewer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students came in 2018-2019.</a:t>
            </a:r>
            <a:r>
              <a:rPr kumimoji="0" lang="en-US" altLang="ko-KR" sz="14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a:t>
            </a: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Why do you think the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numbers of Mexican students studying </a:t>
            </a:r>
            <a:r>
              <a:rPr lang="en-US" altLang="ko-KR" sz="1400" b="1" dirty="0">
                <a:latin typeface="Times New Roman" pitchFamily="18" charset="0"/>
                <a:cs typeface="Times New Roman" pitchFamily="18" charset="0"/>
              </a:rPr>
              <a:t>in the US fell</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400" b="1" dirty="0">
                <a:latin typeface="Times New Roman" pitchFamily="18" charset="0"/>
                <a:cs typeface="Times New Roman" pitchFamily="18" charset="0"/>
              </a:rPr>
              <a:t>in those years? </a:t>
            </a:r>
            <a:r>
              <a:rPr lang="en-US" altLang="ko-KR" sz="1400" b="1" dirty="0">
                <a:solidFill>
                  <a:srgbClr val="0070C0"/>
                </a:solidFill>
                <a:latin typeface="Times New Roman" pitchFamily="18" charset="0"/>
                <a:cs typeface="Times New Roman" pitchFamily="18" charset="0"/>
              </a:rPr>
              <a:t>Again, the Trump administration was very tough on Mexico even though many undocumented immigrants (sometimes called “illegal immigrants”) were from other countries. Mexico’s economy was actually pretty good during the Trump administration. However, for those who wanted to go to the US, America seemed less welcoming.</a:t>
            </a:r>
            <a:endParaRPr kumimoji="0" lang="en-US" altLang="ko-KR" sz="1400" b="1" i="0" u="none" strike="noStrike" kern="1200" cap="none" spc="0" normalizeH="0" noProof="0" dirty="0">
              <a:ln>
                <a:noFill/>
              </a:ln>
              <a:solidFill>
                <a:srgbClr val="0070C0"/>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2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400" b="1" dirty="0">
                <a:latin typeface="Times New Roman" pitchFamily="18" charset="0"/>
                <a:cs typeface="Times New Roman" pitchFamily="18" charset="0"/>
              </a:rPr>
              <a:t>   Some of t</a:t>
            </a:r>
            <a:r>
              <a:rPr kumimoji="0" lang="en-US" altLang="ko-KR" sz="1400" b="1" i="0" u="none" strike="noStrike" kern="1200" cap="none" spc="0" normalizeH="0" noProof="0" dirty="0" err="1">
                <a:ln>
                  <a:noFill/>
                </a:ln>
                <a:solidFill>
                  <a:schemeClr val="tx1"/>
                </a:solidFill>
                <a:effectLst/>
                <a:uLnTx/>
                <a:uFillTx/>
                <a:latin typeface="Times New Roman" pitchFamily="18" charset="0"/>
                <a:ea typeface="+mn-ea"/>
                <a:cs typeface="Times New Roman" pitchFamily="18" charset="0"/>
              </a:rPr>
              <a:t>hese</a:t>
            </a: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students can drive over the border to attend classes in the US and then drive back home to Mexico afterwards (or on weekends – more likely in Mr. Parish’s experience). Southern Texas, NM, Arizona, and California are in some ways culturally similar to Mexico, too.</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200" b="1" baseline="0"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1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As with students from many other countries, Mexicans like studying business (18.6%), engineering (16.2%) (Mr. Parish’s alma mater is famous for engineering), and “other fields” (16.5%) in the US.</a:t>
            </a:r>
            <a:r>
              <a:rPr kumimoji="0" lang="en-US" altLang="ko-KR" sz="14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2</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1050" b="1" baseline="30000" dirty="0">
              <a:latin typeface="Times New Roman" pitchFamily="18" charset="0"/>
              <a:cs typeface="Times New Roman" pitchFamily="18" charset="0"/>
            </a:endParaRPr>
          </a:p>
          <a:p>
            <a:pPr>
              <a:defRPr/>
            </a:pPr>
            <a:r>
              <a:rPr lang="en-US" altLang="ko-KR" sz="1050" b="1" noProof="0" dirty="0">
                <a:latin typeface="Times New Roman" pitchFamily="18" charset="0"/>
                <a:cs typeface="Times New Roman" pitchFamily="18" charset="0"/>
              </a:rPr>
              <a:t>(Note: The IIE breaks 10 fields of study down as follows – business, education, engineering, fine and applied arts, health, humanities, intensive English, math &amp; computer science, physical &amp; life sciences, and social sciences. Anything outside of these fields is considered “other fields of study.”)</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ko-KR" altLang="en-US"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endParaRPr>
          </a:p>
        </p:txBody>
      </p:sp>
      <p:sp>
        <p:nvSpPr>
          <p:cNvPr id="3" name="TextBox 2">
            <a:extLst>
              <a:ext uri="{FF2B5EF4-FFF2-40B4-BE49-F238E27FC236}">
                <a16:creationId xmlns:a16="http://schemas.microsoft.com/office/drawing/2014/main" id="{3A59DA1F-FB4E-4584-8332-0E6E6A5B3F16}"/>
              </a:ext>
            </a:extLst>
          </p:cNvPr>
          <p:cNvSpPr txBox="1"/>
          <p:nvPr/>
        </p:nvSpPr>
        <p:spPr>
          <a:xfrm>
            <a:off x="-2968" y="6009305"/>
            <a:ext cx="6005068" cy="861774"/>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a:t>
            </a:r>
            <a:r>
              <a:rPr lang="en-US" sz="1000" dirty="0">
                <a:latin typeface="Times New Roman" panose="02020603050405020304" pitchFamily="18" charset="0"/>
                <a:cs typeface="Times New Roman" panose="02020603050405020304" pitchFamily="18" charset="0"/>
                <a:hlinkClick r:id="rId3"/>
              </a:rPr>
              <a:t>https://en.wikipedia.org/wiki/Mexico</a:t>
            </a:r>
            <a:endParaRPr lang="en-US" sz="1000" dirty="0">
              <a:latin typeface="Times New Roman" panose="02020603050405020304" pitchFamily="18" charset="0"/>
              <a:cs typeface="Times New Roman" panose="02020603050405020304" pitchFamily="18" charset="0"/>
            </a:endParaRPr>
          </a:p>
          <a:p>
            <a:r>
              <a:rPr lang="en-US" altLang="ko-KR" sz="1000" baseline="30000" dirty="0">
                <a:latin typeface="Times New Roman" pitchFamily="18" charset="0"/>
                <a:cs typeface="Times New Roman" pitchFamily="18" charset="0"/>
              </a:rPr>
              <a:t>1</a:t>
            </a:r>
            <a:r>
              <a:rPr lang="en-US" altLang="ko-KR" sz="1000" b="1" dirty="0">
                <a:latin typeface="Times New Roman" pitchFamily="18" charset="0"/>
                <a:cs typeface="Times New Roman" pitchFamily="18" charset="0"/>
              </a:rPr>
              <a:t> </a:t>
            </a:r>
            <a:r>
              <a:rPr lang="en-US" sz="1000" dirty="0">
                <a:latin typeface="Times New Roman" panose="02020603050405020304" pitchFamily="18" charset="0"/>
                <a:cs typeface="Times New Roman" panose="02020603050405020304" pitchFamily="18" charset="0"/>
              </a:rPr>
              <a:t>https://opendoorsdata.org/data/international-students/leading-places-of-origin/</a:t>
            </a:r>
          </a:p>
          <a:p>
            <a:r>
              <a:rPr lang="en-US" altLang="ko-KR" sz="1000" baseline="30000" dirty="0">
                <a:latin typeface="Times New Roman" pitchFamily="18" charset="0"/>
                <a:cs typeface="Times New Roman" pitchFamily="18" charset="0"/>
              </a:rPr>
              <a:t>2</a:t>
            </a:r>
            <a:r>
              <a:rPr lang="en-US" altLang="ko-KR" sz="1000" b="1" dirty="0">
                <a:latin typeface="Times New Roman" pitchFamily="18" charset="0"/>
                <a:cs typeface="Times New Roman" pitchFamily="18" charset="0"/>
              </a:rPr>
              <a:t> </a:t>
            </a:r>
            <a:r>
              <a:rPr lang="en-US" altLang="ko-KR" sz="1000" dirty="0">
                <a:solidFill>
                  <a:srgbClr val="0000FF"/>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https://opendoorsdata.org/data/international-students/fields-of-study-by-place-of-origin/</a:t>
            </a:r>
            <a:endParaRPr lang="en-US" altLang="ko-KR" sz="1000" dirty="0">
              <a:solidFill>
                <a:srgbClr val="0000FF"/>
              </a:solidFill>
              <a:latin typeface="Times New Roman" pitchFamily="18" charset="0"/>
              <a:cs typeface="Times New Roman" pitchFamily="18" charset="0"/>
            </a:endParaRPr>
          </a:p>
          <a:p>
            <a:r>
              <a:rPr lang="en-US" altLang="ko-KR" sz="1000" dirty="0" err="1">
                <a:latin typeface="Times New Roman" pitchFamily="18" charset="0"/>
                <a:cs typeface="Times New Roman" pitchFamily="18" charset="0"/>
              </a:rPr>
              <a:t>Sumidero</a:t>
            </a:r>
            <a:r>
              <a:rPr lang="en-US" altLang="ko-KR" sz="1000" dirty="0">
                <a:latin typeface="Times New Roman" pitchFamily="18" charset="0"/>
                <a:cs typeface="Times New Roman" pitchFamily="18" charset="0"/>
              </a:rPr>
              <a:t> Canyon: https://www.journeymexico.com/itinerary/adventure-in-chiapas-ziplines-waterfalls-and-ruins</a:t>
            </a:r>
          </a:p>
        </p:txBody>
      </p:sp>
      <p:pic>
        <p:nvPicPr>
          <p:cNvPr id="5122" name="Picture 2" descr="Flag of Mexico">
            <a:extLst>
              <a:ext uri="{FF2B5EF4-FFF2-40B4-BE49-F238E27FC236}">
                <a16:creationId xmlns:a16="http://schemas.microsoft.com/office/drawing/2014/main" id="{415DBB58-7C0B-495C-BCC0-D9042FDD4F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899"/>
            <a:ext cx="1190625" cy="6762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6" name="Picture 6" descr="Flag of Mexico">
            <a:extLst>
              <a:ext uri="{FF2B5EF4-FFF2-40B4-BE49-F238E27FC236}">
                <a16:creationId xmlns:a16="http://schemas.microsoft.com/office/drawing/2014/main" id="{B89914A3-EB12-4A47-9F72-4286F238D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75" y="0"/>
            <a:ext cx="1190625" cy="6762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D0C0990-3F18-4079-AB19-4689CD3D56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1311217"/>
            <a:ext cx="2663725" cy="157850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부제목 2"/>
          <p:cNvSpPr txBox="1">
            <a:spLocks/>
          </p:cNvSpPr>
          <p:nvPr/>
        </p:nvSpPr>
        <p:spPr>
          <a:xfrm>
            <a:off x="251520" y="1000368"/>
            <a:ext cx="8640960" cy="5625102"/>
          </a:xfrm>
          <a:prstGeom prst="rect">
            <a:avLst/>
          </a:prstGeom>
        </p:spPr>
        <p:txBody>
          <a:bodyPr vert="horz" lIns="91440" tIns="45720" rIns="91440" bIns="45720" rtlCol="0">
            <a:normAutofit/>
          </a:bodyPr>
          <a:lstStyle/>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en-US" altLang="ko-KR" sz="2000" b="1" dirty="0">
                <a:latin typeface="Times New Roman" pitchFamily="18" charset="0"/>
                <a:cs typeface="Times New Roman" pitchFamily="18" charset="0"/>
              </a:rPr>
              <a:t>B</a:t>
            </a:r>
            <a:r>
              <a:rPr kumimoji="0" lang="en-US" altLang="ko-KR" sz="2000" b="1"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razil</a:t>
            </a:r>
            <a:r>
              <a:rPr kumimoji="0" lang="en-US" altLang="ko-KR"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added almost 1,500 students to</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its ranks for 2018-2019 and squeezed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Mexico out of the #9 position.</a:t>
            </a:r>
            <a:r>
              <a:rPr lang="en-US" altLang="ko-KR" sz="2000" b="1" baseline="30000" dirty="0">
                <a:latin typeface="Times New Roman" pitchFamily="18" charset="0"/>
                <a:cs typeface="Times New Roman" pitchFamily="18" charset="0"/>
              </a:rPr>
              <a:t>1</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000" b="1" dirty="0">
                <a:latin typeface="Times New Roman" pitchFamily="18" charset="0"/>
                <a:cs typeface="Times New Roman" pitchFamily="18" charset="0"/>
              </a:rPr>
              <a:t>   In 2011, the Brazilian government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000" b="1" dirty="0">
                <a:latin typeface="Times New Roman" pitchFamily="18" charset="0"/>
                <a:cs typeface="Times New Roman" pitchFamily="18" charset="0"/>
              </a:rPr>
              <a:t>started a program to develop the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000" b="1" dirty="0">
                <a:latin typeface="Times New Roman" pitchFamily="18" charset="0"/>
                <a:cs typeface="Times New Roman" pitchFamily="18" charset="0"/>
              </a:rPr>
              <a:t>human resources in its country by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000" b="1" dirty="0">
                <a:latin typeface="Times New Roman" pitchFamily="18" charset="0"/>
                <a:cs typeface="Times New Roman" pitchFamily="18" charset="0"/>
              </a:rPr>
              <a:t>giving financial aid to up to 100,000 undergraduate students per year. The focus was on business and STEM fields, which could help develop Brazil’s future development.</a:t>
            </a:r>
            <a:r>
              <a:rPr kumimoji="0" lang="en-US" altLang="ko-KR" sz="20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2</a:t>
            </a:r>
            <a:r>
              <a:rPr lang="en-US" altLang="ko-KR" sz="2000" b="1" dirty="0">
                <a:latin typeface="Times New Roman" pitchFamily="18" charset="0"/>
                <a:cs typeface="Times New Roman" pitchFamily="18" charset="0"/>
              </a:rPr>
              <a:t> What is STEM?</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000" b="1" dirty="0">
                <a:solidFill>
                  <a:srgbClr val="FF0000"/>
                </a:solidFill>
                <a:latin typeface="Times New Roman" pitchFamily="18" charset="0"/>
                <a:cs typeface="Times New Roman" pitchFamily="18" charset="0"/>
              </a:rPr>
              <a:t>Science, Tech, Engineering, and Math.</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kumimoji="0" lang="en-US" altLang="ko-KR" sz="9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2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2000" b="1" dirty="0">
                <a:latin typeface="Times New Roman" pitchFamily="18" charset="0"/>
                <a:cs typeface="Times New Roman" pitchFamily="18" charset="0"/>
              </a:rPr>
              <a:t>   The largest bloc of Brazilians go to the US to study </a:t>
            </a:r>
            <a:r>
              <a:rPr kumimoji="0" lang="en-US" altLang="ko-KR" sz="20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business at 23.3% and engineering </a:t>
            </a:r>
            <a:r>
              <a:rPr lang="en-US" altLang="ko-KR" sz="2000" b="1" dirty="0">
                <a:latin typeface="Times New Roman" pitchFamily="18" charset="0"/>
                <a:cs typeface="Times New Roman" pitchFamily="18" charset="0"/>
              </a:rPr>
              <a:t>at </a:t>
            </a:r>
            <a:r>
              <a:rPr kumimoji="0" lang="en-US" altLang="ko-KR" sz="20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12.6%. However, the second largest field for Brazilians is “other fields of study” at 19.3%.</a:t>
            </a:r>
            <a:r>
              <a:rPr kumimoji="0" lang="en-US" altLang="ko-KR" sz="20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3</a:t>
            </a:r>
            <a:r>
              <a:rPr kumimoji="0" lang="en-US" altLang="ko-KR" sz="20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endParaRPr lang="en-US" altLang="ko-KR" sz="2000" b="1" noProof="0" dirty="0">
              <a:latin typeface="Times New Roman" pitchFamily="18" charset="0"/>
              <a:cs typeface="Times New Roman" pitchFamily="18" charset="0"/>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2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endParaRPr>
          </a:p>
        </p:txBody>
      </p:sp>
      <p:sp>
        <p:nvSpPr>
          <p:cNvPr id="8" name="제목 1"/>
          <p:cNvSpPr txBox="1">
            <a:spLocks/>
          </p:cNvSpPr>
          <p:nvPr/>
        </p:nvSpPr>
        <p:spPr>
          <a:xfrm>
            <a:off x="642910" y="1"/>
            <a:ext cx="7772400" cy="1071546"/>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#9 – Brazil</a:t>
            </a:r>
            <a:b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16,059 students</a:t>
            </a:r>
            <a:r>
              <a:rPr kumimoji="0" lang="en-US" altLang="ko-KR"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1</a:t>
            </a:r>
            <a:endParaRPr kumimoji="0" lang="ko-KR" altLang="en-US"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C3037658-5A9C-4942-AEC2-BE623F8F9527}"/>
              </a:ext>
            </a:extLst>
          </p:cNvPr>
          <p:cNvSpPr txBox="1"/>
          <p:nvPr/>
        </p:nvSpPr>
        <p:spPr>
          <a:xfrm>
            <a:off x="0" y="5842336"/>
            <a:ext cx="6005068" cy="1015663"/>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https://en.wikipedia.org/wiki/Brazil</a:t>
            </a:r>
          </a:p>
          <a:p>
            <a:r>
              <a:rPr lang="en-US" altLang="ko-KR" sz="1000" baseline="30000" dirty="0">
                <a:latin typeface="Times New Roman" pitchFamily="18" charset="0"/>
                <a:cs typeface="Times New Roman" pitchFamily="18" charset="0"/>
              </a:rPr>
              <a:t>1</a:t>
            </a:r>
            <a:r>
              <a:rPr lang="en-US" altLang="ko-KR" sz="1000" b="1" dirty="0">
                <a:latin typeface="Times New Roman" pitchFamily="18" charset="0"/>
                <a:cs typeface="Times New Roman" pitchFamily="18" charset="0"/>
              </a:rPr>
              <a:t> </a:t>
            </a:r>
            <a:r>
              <a:rPr lang="en-US" sz="1000" dirty="0">
                <a:latin typeface="Times New Roman" panose="02020603050405020304" pitchFamily="18" charset="0"/>
                <a:cs typeface="Times New Roman" panose="02020603050405020304" pitchFamily="18" charset="0"/>
              </a:rPr>
              <a:t>https://opendoorsdata.org/data/international-students/leading-places-of-origin/</a:t>
            </a:r>
          </a:p>
          <a:p>
            <a:r>
              <a:rPr lang="en-US" altLang="ko-KR" sz="1000" baseline="30000" dirty="0">
                <a:latin typeface="Times New Roman" pitchFamily="18" charset="0"/>
                <a:cs typeface="Times New Roman" pitchFamily="18" charset="0"/>
              </a:rPr>
              <a:t>2</a:t>
            </a:r>
            <a:r>
              <a:rPr lang="en-US" altLang="ko-KR" sz="1000" b="1" dirty="0">
                <a:latin typeface="Times New Roman" pitchFamily="18" charset="0"/>
                <a:cs typeface="Times New Roman" pitchFamily="18" charset="0"/>
              </a:rPr>
              <a:t> </a:t>
            </a:r>
            <a:r>
              <a:rPr lang="en-US" altLang="ko-KR" sz="1000" dirty="0">
                <a:latin typeface="Times New Roman" pitchFamily="18" charset="0"/>
                <a:cs typeface="Times New Roman" pitchFamily="18" charset="0"/>
                <a:hlinkClick r:id="rId3"/>
              </a:rPr>
              <a:t>https://qz.com/296952/why-iran-and-brazil-are-sending-more-college-students-to-the-us/</a:t>
            </a:r>
            <a:r>
              <a:rPr lang="en-US" altLang="ko-KR" sz="1000" dirty="0">
                <a:latin typeface="Times New Roman" pitchFamily="18" charset="0"/>
                <a:cs typeface="Times New Roman" pitchFamily="18" charset="0"/>
              </a:rPr>
              <a:t> </a:t>
            </a:r>
          </a:p>
          <a:p>
            <a:r>
              <a:rPr lang="en-US" altLang="ko-KR" sz="1000" baseline="30000" dirty="0">
                <a:latin typeface="Times New Roman" pitchFamily="18" charset="0"/>
                <a:cs typeface="Times New Roman" pitchFamily="18" charset="0"/>
              </a:rPr>
              <a:t>3 </a:t>
            </a:r>
            <a:r>
              <a:rPr lang="en-US" altLang="ko-KR" sz="1000" dirty="0">
                <a:solidFill>
                  <a:srgbClr val="0000FF"/>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https://opendoorsdata.org/data/international-students/fields-of-study-by-place-of-origin/</a:t>
            </a:r>
            <a:endParaRPr lang="en-US" altLang="ko-KR" sz="1000" dirty="0">
              <a:solidFill>
                <a:srgbClr val="0000FF"/>
              </a:solidFill>
              <a:latin typeface="Times New Roman" pitchFamily="18" charset="0"/>
              <a:cs typeface="Times New Roman" pitchFamily="18" charset="0"/>
            </a:endParaRPr>
          </a:p>
          <a:p>
            <a:r>
              <a:rPr lang="en-US" altLang="ko-KR" sz="1000" dirty="0">
                <a:latin typeface="Times New Roman" pitchFamily="18" charset="0"/>
                <a:cs typeface="Times New Roman" pitchFamily="18" charset="0"/>
              </a:rPr>
              <a:t>Iguazu Falls: https://www.shutterstock.com/blog/landscape-photography-brazil</a:t>
            </a:r>
          </a:p>
        </p:txBody>
      </p:sp>
      <p:pic>
        <p:nvPicPr>
          <p:cNvPr id="6146" name="Picture 2" descr="Flag of Brazil">
            <a:extLst>
              <a:ext uri="{FF2B5EF4-FFF2-40B4-BE49-F238E27FC236}">
                <a16:creationId xmlns:a16="http://schemas.microsoft.com/office/drawing/2014/main" id="{3AFC9FDE-5E30-4631-A6AA-74639E957B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 y="0"/>
            <a:ext cx="1190625" cy="83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48" name="Picture 4" descr="Flag of Brazil">
            <a:extLst>
              <a:ext uri="{FF2B5EF4-FFF2-40B4-BE49-F238E27FC236}">
                <a16:creationId xmlns:a16="http://schemas.microsoft.com/office/drawing/2014/main" id="{9B02057E-3A31-4F0D-8141-7A34C6B0A0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75" y="0"/>
            <a:ext cx="1190625" cy="83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2" name="Picture 8" descr="10 Landscape Photographers on Capturing the Beauty of Brazil — Go Searching">
            <a:extLst>
              <a:ext uri="{FF2B5EF4-FFF2-40B4-BE49-F238E27FC236}">
                <a16:creationId xmlns:a16="http://schemas.microsoft.com/office/drawing/2014/main" id="{605584C5-E4A2-45C5-AC25-F7E213820E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8240" y="1000369"/>
            <a:ext cx="3546248" cy="23641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부제목 2"/>
          <p:cNvSpPr txBox="1">
            <a:spLocks/>
          </p:cNvSpPr>
          <p:nvPr/>
        </p:nvSpPr>
        <p:spPr>
          <a:xfrm>
            <a:off x="142844" y="1268759"/>
            <a:ext cx="8749636" cy="5089199"/>
          </a:xfrm>
          <a:prstGeom prst="rect">
            <a:avLst/>
          </a:prstGeom>
        </p:spPr>
        <p:txBody>
          <a:bodyPr vert="horz" lIns="91440" tIns="45720" rIns="91440" bIns="45720" rtlCol="0">
            <a:normAutofit/>
          </a:bodyPr>
          <a:lstStyle/>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About 650 fewer</a:t>
            </a:r>
            <a:r>
              <a:rPr kumimoji="0" lang="en-US" altLang="ko-KR" sz="12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a:t>
            </a: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en-US" altLang="ko-KR" sz="1200" b="1" dirty="0">
                <a:latin typeface="Times New Roman" pitchFamily="18" charset="0"/>
                <a:cs typeface="Times New Roman" pitchFamily="18" charset="0"/>
              </a:rPr>
              <a:t>Japanese students went to the US in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the 2018-2019 school year compared to 2017-2018, but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Japan has stayed steady at #8. </a:t>
            </a: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Japan is known for its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engineering prowess, so few Japanese</a:t>
            </a:r>
            <a:r>
              <a:rPr kumimoji="0" lang="en-US" altLang="ko-KR" sz="1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students in </a:t>
            </a:r>
            <a:r>
              <a:rPr lang="en-US" altLang="ko-KR" sz="1200" b="1" dirty="0">
                <a:latin typeface="Times New Roman" pitchFamily="18" charset="0"/>
                <a:cs typeface="Times New Roman" pitchFamily="18" charset="0"/>
              </a:rPr>
              <a:t>US</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universities are there for that subject. B</a:t>
            </a:r>
            <a:r>
              <a:rPr lang="en-US" altLang="ko-KR" sz="1200" b="1" dirty="0" err="1">
                <a:latin typeface="Times New Roman" pitchFamily="18" charset="0"/>
                <a:cs typeface="Times New Roman" pitchFamily="18" charset="0"/>
              </a:rPr>
              <a:t>usiness</a:t>
            </a:r>
            <a:r>
              <a:rPr lang="en-US" altLang="ko-KR" sz="1200" b="1" dirty="0">
                <a:latin typeface="Times New Roman" pitchFamily="18" charset="0"/>
                <a:cs typeface="Times New Roman" pitchFamily="18" charset="0"/>
              </a:rPr>
              <a:t> (17.9%)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and English (13.5%) are #2 and #3. However, “other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fields” is at the top, with 22.7%.</a:t>
            </a:r>
            <a:r>
              <a:rPr lang="en-US" altLang="ko-KR" sz="1200" b="1" baseline="30000" dirty="0">
                <a:latin typeface="Times New Roman" pitchFamily="18" charset="0"/>
                <a:cs typeface="Times New Roman" pitchFamily="18" charset="0"/>
              </a:rPr>
              <a:t>2</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5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   The percentage of Japanese studying English in the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US is one of the highest rates among the top 12 countries.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According to some (rather anecdotal) sources,</a:t>
            </a:r>
            <a:r>
              <a:rPr lang="en-US" altLang="ko-KR" sz="1200" b="1" baseline="30000" dirty="0">
                <a:latin typeface="Times New Roman" pitchFamily="18" charset="0"/>
                <a:cs typeface="Times New Roman" pitchFamily="18" charset="0"/>
              </a:rPr>
              <a:t>3</a:t>
            </a:r>
            <a:r>
              <a:rPr lang="en-US" altLang="ko-KR" sz="1200" b="1" dirty="0">
                <a:latin typeface="Times New Roman" pitchFamily="18" charset="0"/>
                <a:cs typeface="Times New Roman" pitchFamily="18" charset="0"/>
              </a:rPr>
              <a:t> it’s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difficult for Japanese students to go abroad and then return to Japan for employment. Once you’re outside of Japan, you lose potential university connections that can later help you find a job. Thus, it seems many of the Japanese leaving their country to learn English may be looking to work abroad. English is an important skill for someone with this goal.</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5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   Why do you think more Japanese students don’t learn English in their own country and then go abroad? </a:t>
            </a:r>
            <a:r>
              <a:rPr lang="en-US" altLang="ko-KR" sz="1200" b="1" dirty="0">
                <a:solidFill>
                  <a:srgbClr val="0070C0"/>
                </a:solidFill>
                <a:latin typeface="Times New Roman" pitchFamily="18" charset="0"/>
                <a:cs typeface="Times New Roman" pitchFamily="18" charset="0"/>
              </a:rPr>
              <a:t>Japan’s situation is similar to Korea’s. I base this on my own knowledge of Korea and what my wife, who got her first bachelor’s degree in Japan, has told me. For a long time, these countries have put so much emphasis on things like the TOEIC test instead of actual, real-life skills like speaking, interacting with native speakers, etc. The education systems have been set up more for rote memory rather than use. This might be OK for math, but not language. Also, the cultural fear of making mistakes and being embarrassed is a barrier. You must make mistakes in learning a new language. It’s changing quickly in Korea, though.</a:t>
            </a:r>
            <a:endParaRPr lang="en-US" altLang="ko-KR" sz="12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200" b="1" dirty="0">
                <a:latin typeface="Times New Roman" pitchFamily="18" charset="0"/>
                <a:cs typeface="Times New Roman" pitchFamily="18" charset="0"/>
              </a:rPr>
              <a:t>   * Japan went down to #11 for the 2020/2021 school year.</a:t>
            </a:r>
          </a:p>
        </p:txBody>
      </p:sp>
      <p:sp>
        <p:nvSpPr>
          <p:cNvPr id="14" name="제목 1"/>
          <p:cNvSpPr txBox="1">
            <a:spLocks/>
          </p:cNvSpPr>
          <p:nvPr/>
        </p:nvSpPr>
        <p:spPr>
          <a:xfrm>
            <a:off x="214282" y="1"/>
            <a:ext cx="8572560" cy="1340767"/>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#8 – Japan</a:t>
            </a:r>
            <a:b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18,105 students</a:t>
            </a:r>
            <a:r>
              <a:rPr kumimoji="0" lang="en-US" altLang="ko-KR"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1</a:t>
            </a:r>
            <a:endParaRPr kumimoji="0" lang="ko-KR" altLang="en-US"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endParaRPr>
          </a:p>
        </p:txBody>
      </p:sp>
      <p:sp>
        <p:nvSpPr>
          <p:cNvPr id="3" name="TextBox 2">
            <a:extLst>
              <a:ext uri="{FF2B5EF4-FFF2-40B4-BE49-F238E27FC236}">
                <a16:creationId xmlns:a16="http://schemas.microsoft.com/office/drawing/2014/main" id="{13E3D68A-968A-4B49-902B-66785947FA5D}"/>
              </a:ext>
            </a:extLst>
          </p:cNvPr>
          <p:cNvSpPr txBox="1"/>
          <p:nvPr/>
        </p:nvSpPr>
        <p:spPr>
          <a:xfrm>
            <a:off x="21694" y="5666591"/>
            <a:ext cx="9034519" cy="1169551"/>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a:t>
            </a:r>
            <a:r>
              <a:rPr lang="en-US" sz="1000" dirty="0">
                <a:latin typeface="Times New Roman" panose="02020603050405020304" pitchFamily="18" charset="0"/>
                <a:cs typeface="Times New Roman" panose="02020603050405020304" pitchFamily="18" charset="0"/>
                <a:hlinkClick r:id="rId3"/>
              </a:rPr>
              <a:t>https://en.wikipedia.org/wiki/Japan</a:t>
            </a:r>
            <a:endParaRPr lang="en-US" sz="1000" dirty="0">
              <a:latin typeface="Times New Roman" panose="02020603050405020304" pitchFamily="18" charset="0"/>
              <a:cs typeface="Times New Roman" panose="02020603050405020304" pitchFamily="18" charset="0"/>
            </a:endParaRP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https://opendoorsdata.org/data/international-students/leading-places-of-origin/</a:t>
            </a:r>
          </a:p>
          <a:p>
            <a:r>
              <a:rPr lang="en-US" altLang="ko-KR" sz="1000" baseline="30000" dirty="0">
                <a:latin typeface="Times New Roman" pitchFamily="18" charset="0"/>
                <a:cs typeface="Times New Roman" pitchFamily="18" charset="0"/>
              </a:rPr>
              <a:t>2 </a:t>
            </a:r>
            <a:r>
              <a:rPr lang="en-US" altLang="ko-KR" sz="1000" dirty="0">
                <a:solidFill>
                  <a:srgbClr val="0000FF"/>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https://opendoorsdata.org/data/international-students/fields-of-study-by-place-of-origin/</a:t>
            </a:r>
            <a:endParaRPr lang="en-US" altLang="ko-KR" sz="1000" dirty="0">
              <a:solidFill>
                <a:srgbClr val="0000FF"/>
              </a:solidFill>
              <a:latin typeface="Times New Roman" pitchFamily="18" charset="0"/>
              <a:cs typeface="Times New Roman" pitchFamily="18" charset="0"/>
            </a:endParaRPr>
          </a:p>
          <a:p>
            <a:r>
              <a:rPr lang="en-US" altLang="ko-KR" sz="1000" baseline="30000" dirty="0">
                <a:latin typeface="Times New Roman" pitchFamily="18" charset="0"/>
                <a:cs typeface="Times New Roman" pitchFamily="18" charset="0"/>
              </a:rPr>
              <a:t>3 </a:t>
            </a:r>
            <a:r>
              <a:rPr lang="en-US" altLang="ko-KR" sz="1000" dirty="0">
                <a:latin typeface="Times New Roman" pitchFamily="18" charset="0"/>
                <a:cs typeface="Times New Roman" pitchFamily="18" charset="0"/>
              </a:rPr>
              <a:t>https://www.quora.com/Why-are-there-so-few-Japanese-students-in-the-U-S-compared-to-the-number-of-students-from-other-Asian-countries-Do-Japanese-students-want-to-study-abroad-What-is-the-perception-and-motivation-of-studying-abroad-for-a-Japanese-student</a:t>
            </a:r>
          </a:p>
          <a:p>
            <a:r>
              <a:rPr lang="en-US" altLang="ko-KR" sz="1000" dirty="0">
                <a:latin typeface="Times New Roman" pitchFamily="18" charset="0"/>
                <a:cs typeface="Times New Roman" pitchFamily="18" charset="0"/>
              </a:rPr>
              <a:t>Mt. Fuji: https://www.nakasendoway.com/the-japanese-landscape/</a:t>
            </a:r>
          </a:p>
        </p:txBody>
      </p:sp>
      <p:pic>
        <p:nvPicPr>
          <p:cNvPr id="7170" name="Picture 2" descr="Centered deep red circle on a white rectangle">
            <a:extLst>
              <a:ext uri="{FF2B5EF4-FFF2-40B4-BE49-F238E27FC236}">
                <a16:creationId xmlns:a16="http://schemas.microsoft.com/office/drawing/2014/main" id="{1031C844-0F18-4816-B516-01F0581C86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2" name="Picture 4" descr="Centered deep red circle on a white rectangle">
            <a:extLst>
              <a:ext uri="{FF2B5EF4-FFF2-40B4-BE49-F238E27FC236}">
                <a16:creationId xmlns:a16="http://schemas.microsoft.com/office/drawing/2014/main" id="{5953913E-A982-4199-9F64-020288604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75" y="0"/>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4" name="Picture 6" descr="2-40-1">
            <a:extLst>
              <a:ext uri="{FF2B5EF4-FFF2-40B4-BE49-F238E27FC236}">
                <a16:creationId xmlns:a16="http://schemas.microsoft.com/office/drawing/2014/main" id="{16413EC0-08E4-440E-BCD2-A389A7C56EC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1293079"/>
            <a:ext cx="2628924" cy="17612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부제목 2"/>
          <p:cNvSpPr txBox="1">
            <a:spLocks/>
          </p:cNvSpPr>
          <p:nvPr/>
        </p:nvSpPr>
        <p:spPr>
          <a:xfrm>
            <a:off x="122257" y="1059880"/>
            <a:ext cx="8821644" cy="5400600"/>
          </a:xfrm>
          <a:prstGeom prst="rect">
            <a:avLst/>
          </a:prstGeom>
        </p:spPr>
        <p:txBody>
          <a:bodyPr vert="horz" lIns="91440" tIns="45720" rIns="91440" bIns="45720" rtlCol="0">
            <a:normAutofit/>
          </a:bodyPr>
          <a:lstStyle/>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As in many </a:t>
            </a:r>
            <a:r>
              <a:rPr lang="en-US" altLang="ko-KR" sz="1600" b="1" dirty="0">
                <a:latin typeface="Times New Roman" pitchFamily="18" charset="0"/>
                <a:cs typeface="Times New Roman" pitchFamily="18" charset="0"/>
              </a:rPr>
              <a:t>international surveys, Taiwan is not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600" b="1" dirty="0">
                <a:latin typeface="Times New Roman" pitchFamily="18" charset="0"/>
                <a:cs typeface="Times New Roman" pitchFamily="18" charset="0"/>
              </a:rPr>
              <a:t>counted as being part of China (nor are Hong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600" b="1" dirty="0">
                <a:latin typeface="Times New Roman" pitchFamily="18" charset="0"/>
                <a:cs typeface="Times New Roman" pitchFamily="18" charset="0"/>
              </a:rPr>
              <a:t>Kong and Macau) due to its different style of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600" b="1" dirty="0">
                <a:latin typeface="Times New Roman" pitchFamily="18" charset="0"/>
                <a:cs typeface="Times New Roman" pitchFamily="18" charset="0"/>
              </a:rPr>
              <a:t>governance and political relationships. </a:t>
            </a:r>
            <a:r>
              <a:rPr kumimoji="0" lang="en-US" altLang="ko-KR"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Every year,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Taiwan sends a few more students to study at US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universities than the previous year. For the 2018-</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2019 school year, it upped its numbers by almost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1,000 students.</a:t>
            </a:r>
            <a:r>
              <a:rPr kumimoji="0" lang="en-US" altLang="ko-KR" sz="1600" b="1"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500" b="1" dirty="0">
                <a:latin typeface="Times New Roman" pitchFamily="18" charset="0"/>
                <a:cs typeface="Times New Roman" pitchFamily="18" charset="0"/>
              </a:rPr>
              <a:t>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As we’ve seen with other</a:t>
            </a:r>
            <a:r>
              <a:rPr kumimoji="0" lang="en-US" altLang="ko-KR" sz="1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countries, Taiwanese students in the US are drawn to business (19.1%), engineering (17.4%), and math &amp; computer science (13.4%). </a:t>
            </a:r>
            <a:r>
              <a:rPr lang="en-US" altLang="ko-KR" sz="1600" b="1" dirty="0">
                <a:latin typeface="Times New Roman" pitchFamily="18" charset="0"/>
                <a:cs typeface="Times New Roman" pitchFamily="18" charset="0"/>
              </a:rPr>
              <a:t>While the fourth choice for Taiwanese is “other fields” (11.8%), t</a:t>
            </a:r>
            <a:r>
              <a:rPr kumimoji="0" lang="en-US" altLang="ko-KR" sz="1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he fifth choice for Taiwanese students studying in US universities is one we haven’t seen yet – </a:t>
            </a:r>
            <a:r>
              <a:rPr lang="en-US" altLang="ko-KR" sz="1600" b="1" dirty="0">
                <a:latin typeface="Times New Roman" pitchFamily="18" charset="0"/>
                <a:cs typeface="Times New Roman" pitchFamily="18" charset="0"/>
              </a:rPr>
              <a:t>A little more than 10</a:t>
            </a:r>
            <a:r>
              <a:rPr kumimoji="0" lang="en-US" altLang="ko-KR" sz="16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of them are there to study fine and applied arts</a:t>
            </a:r>
            <a:r>
              <a:rPr lang="en-US" altLang="ko-KR" sz="1600" b="1" dirty="0">
                <a:latin typeface="Times New Roman" pitchFamily="18" charset="0"/>
                <a:cs typeface="Times New Roman" pitchFamily="18" charset="0"/>
              </a:rPr>
              <a:t>.</a:t>
            </a:r>
            <a:r>
              <a:rPr lang="en-US" altLang="ko-KR" sz="1600" b="1" baseline="30000" dirty="0">
                <a:latin typeface="Times New Roman" pitchFamily="18" charset="0"/>
                <a:cs typeface="Times New Roman" pitchFamily="18" charset="0"/>
              </a:rPr>
              <a:t>2</a:t>
            </a:r>
            <a:r>
              <a:rPr lang="en-US" altLang="ko-KR" sz="1600" b="1" dirty="0">
                <a:latin typeface="Times New Roman" pitchFamily="18" charset="0"/>
                <a:cs typeface="Times New Roman" pitchFamily="18" charset="0"/>
              </a:rPr>
              <a:t> While this has been a rising trend for northeast Asian students studying in the US in the last five or so years, Taiwan has had a high percentage of students learning arts abroad for a long time. </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6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600" b="1" dirty="0">
                <a:latin typeface="Times New Roman" pitchFamily="18" charset="0"/>
                <a:cs typeface="Times New Roman" pitchFamily="18" charset="0"/>
              </a:rPr>
              <a:t>   What’s the difference between fine arts and applied arts? </a:t>
            </a:r>
            <a:r>
              <a:rPr lang="en-US" altLang="ko-KR" sz="1600" b="1" dirty="0">
                <a:solidFill>
                  <a:srgbClr val="0070C0"/>
                </a:solidFill>
                <a:latin typeface="Times New Roman" pitchFamily="18" charset="0"/>
                <a:cs typeface="Times New Roman" pitchFamily="18" charset="0"/>
              </a:rPr>
              <a:t>Fine arts, traditionally, have had no other use except for entertainment or beauty – dancing, painting, sculpture, etc. Applied arts like pottery, though, can have useful purposes. A beautiful ceramic vase can hold flowers, for example. These days, though, it’s hard to distinguish. For example, lots of people dance to keep in shape, not to entertain. The difference is not as clear.</a:t>
            </a:r>
          </a:p>
        </p:txBody>
      </p:sp>
      <p:sp>
        <p:nvSpPr>
          <p:cNvPr id="14" name="제목 1"/>
          <p:cNvSpPr txBox="1">
            <a:spLocks/>
          </p:cNvSpPr>
          <p:nvPr/>
        </p:nvSpPr>
        <p:spPr>
          <a:xfrm>
            <a:off x="214282" y="1"/>
            <a:ext cx="8572560" cy="1052735"/>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#7 – Taiwan</a:t>
            </a:r>
            <a:b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23,369 students</a:t>
            </a:r>
            <a:r>
              <a:rPr kumimoji="0" lang="en-US" altLang="ko-KR"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1</a:t>
            </a:r>
            <a:endParaRPr kumimoji="0" lang="ko-KR" altLang="en-US"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endParaRPr>
          </a:p>
        </p:txBody>
      </p:sp>
      <p:sp>
        <p:nvSpPr>
          <p:cNvPr id="3" name="TextBox 2">
            <a:extLst>
              <a:ext uri="{FF2B5EF4-FFF2-40B4-BE49-F238E27FC236}">
                <a16:creationId xmlns:a16="http://schemas.microsoft.com/office/drawing/2014/main" id="{E0204E24-7219-45F6-BC08-36BFBCCD62AC}"/>
              </a:ext>
            </a:extLst>
          </p:cNvPr>
          <p:cNvSpPr txBox="1"/>
          <p:nvPr/>
        </p:nvSpPr>
        <p:spPr>
          <a:xfrm>
            <a:off x="-16697" y="5996225"/>
            <a:ext cx="4876730" cy="861774"/>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a:t>
            </a:r>
            <a:r>
              <a:rPr lang="en-US" sz="1000" dirty="0">
                <a:latin typeface="Times New Roman" panose="02020603050405020304" pitchFamily="18" charset="0"/>
                <a:cs typeface="Times New Roman" panose="02020603050405020304" pitchFamily="18" charset="0"/>
                <a:hlinkClick r:id="rId3"/>
              </a:rPr>
              <a:t>https://en.wikipedia.org/wiki/</a:t>
            </a:r>
            <a:r>
              <a:rPr lang="en-US" sz="1000" dirty="0">
                <a:latin typeface="Times New Roman" panose="02020603050405020304" pitchFamily="18" charset="0"/>
                <a:cs typeface="Times New Roman" panose="02020603050405020304" pitchFamily="18" charset="0"/>
              </a:rPr>
              <a:t>Taiwan</a:t>
            </a: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https://opendoorsdata.org/data/international-students/leading-places-of-origin/</a:t>
            </a:r>
          </a:p>
          <a:p>
            <a:r>
              <a:rPr lang="en-US" altLang="ko-KR" sz="1000" baseline="30000" dirty="0">
                <a:latin typeface="Times New Roman" pitchFamily="18" charset="0"/>
                <a:cs typeface="Times New Roman" pitchFamily="18" charset="0"/>
              </a:rPr>
              <a:t>2 </a:t>
            </a:r>
            <a:r>
              <a:rPr lang="en-US" altLang="ko-KR" sz="1000" dirty="0">
                <a:solidFill>
                  <a:srgbClr val="0000FF"/>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https://opendoorsdata.org/data/international-students/fields-of-study-by-place-of-origin/</a:t>
            </a:r>
            <a:endParaRPr lang="en-US" altLang="ko-KR" sz="1000" dirty="0">
              <a:solidFill>
                <a:srgbClr val="0000FF"/>
              </a:solidFill>
              <a:latin typeface="Times New Roman" pitchFamily="18" charset="0"/>
              <a:cs typeface="Times New Roman" pitchFamily="18" charset="0"/>
            </a:endParaRPr>
          </a:p>
          <a:p>
            <a:r>
              <a:rPr lang="en-US" altLang="ko-KR" sz="1000" dirty="0" err="1">
                <a:latin typeface="Times New Roman" pitchFamily="18" charset="0"/>
                <a:cs typeface="Times New Roman" pitchFamily="18" charset="0"/>
              </a:rPr>
              <a:t>Yehliu</a:t>
            </a:r>
            <a:r>
              <a:rPr lang="en-US" altLang="ko-KR" sz="1000" dirty="0">
                <a:latin typeface="Times New Roman" pitchFamily="18" charset="0"/>
                <a:cs typeface="Times New Roman" pitchFamily="18" charset="0"/>
              </a:rPr>
              <a:t>: https://www.thousandwonders.net/Yehliu/</a:t>
            </a:r>
          </a:p>
        </p:txBody>
      </p:sp>
      <p:pic>
        <p:nvPicPr>
          <p:cNvPr id="8194" name="Picture 2" descr="La-la-la Lunar Landscape in Taiwan - Yehliu">
            <a:extLst>
              <a:ext uri="{FF2B5EF4-FFF2-40B4-BE49-F238E27FC236}">
                <a16:creationId xmlns:a16="http://schemas.microsoft.com/office/drawing/2014/main" id="{D2D382B1-2BFC-46A9-97FD-2EA350E1163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6176" y="1052736"/>
            <a:ext cx="2858767" cy="190584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196" name="Picture 4" descr="A red flag, with a small blue rectangle in the top left hand corner on which sits a white sun composed of a circle surrounded by 12 rays.">
            <a:extLst>
              <a:ext uri="{FF2B5EF4-FFF2-40B4-BE49-F238E27FC236}">
                <a16:creationId xmlns:a16="http://schemas.microsoft.com/office/drawing/2014/main" id="{6612DBFF-1E1F-48D4-A753-DD95167032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75" y="0"/>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200" name="Picture 8" descr="A red flag, with a small blue rectangle in the top left hand corner on which sits a white sun composed of a circle surrounded by 12 rays.">
            <a:extLst>
              <a:ext uri="{FF2B5EF4-FFF2-40B4-BE49-F238E27FC236}">
                <a16:creationId xmlns:a16="http://schemas.microsoft.com/office/drawing/2014/main" id="{6FA0E8D7-7195-4570-B36B-6288747852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부제목 2"/>
          <p:cNvSpPr txBox="1">
            <a:spLocks/>
          </p:cNvSpPr>
          <p:nvPr/>
        </p:nvSpPr>
        <p:spPr>
          <a:xfrm>
            <a:off x="179512" y="1357274"/>
            <a:ext cx="8784976" cy="5240078"/>
          </a:xfrm>
          <a:prstGeom prst="rect">
            <a:avLst/>
          </a:prstGeom>
        </p:spPr>
        <p:txBody>
          <a:bodyPr vert="horz" lIns="91440" tIns="45720" rIns="91440" bIns="45720" rtlCol="0">
            <a:normAutofit/>
          </a:bodyPr>
          <a:lstStyle/>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r>
              <a:rPr kumimoji="0" lang="en-US" altLang="ko-KR"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Vietnam’s educational system has been improving</a:t>
            </a: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in recent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years as its economy has become more capitalistic and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competitive. It’s still not a world-class educational system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despite it having one of the highest university enrollment rates </a:t>
            </a:r>
          </a:p>
          <a:p>
            <a:pPr marL="0" marR="0" lvl="0" indent="0" algn="l" defTabSz="914400" rtl="0" eaLnBrk="1" fontAlgn="auto" latinLnBrk="1" hangingPunct="1">
              <a:lnSpc>
                <a:spcPct val="100000"/>
              </a:lnSpc>
              <a:spcAft>
                <a:spcPts val="0"/>
              </a:spcAft>
              <a:buClrTx/>
              <a:buSzTx/>
              <a:buFont typeface="Arial" pitchFamily="34" charset="0"/>
              <a:buNone/>
              <a:tabLst/>
              <a:defRPr/>
            </a:pPr>
            <a:r>
              <a:rPr kumimoji="0" lang="en-US" altLang="ko-KR" sz="14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in the world. </a:t>
            </a:r>
            <a:r>
              <a:rPr lang="en-US" altLang="ko-KR" sz="1400" b="1" dirty="0">
                <a:latin typeface="Times New Roman" pitchFamily="18" charset="0"/>
                <a:cs typeface="Times New Roman" pitchFamily="18" charset="0"/>
              </a:rPr>
              <a:t>The Vietnamese government doesn’t have a lot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400" b="1" dirty="0">
                <a:latin typeface="Times New Roman" pitchFamily="18" charset="0"/>
                <a:cs typeface="Times New Roman" pitchFamily="18" charset="0"/>
              </a:rPr>
              <a:t>of programs to help students who want to study abroad, the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400" b="1" dirty="0">
                <a:latin typeface="Times New Roman" pitchFamily="18" charset="0"/>
                <a:cs typeface="Times New Roman" pitchFamily="18" charset="0"/>
              </a:rPr>
              <a:t>rising incomes of the country have made it more affordable.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400" b="1" dirty="0">
                <a:latin typeface="Times New Roman" pitchFamily="18" charset="0"/>
                <a:cs typeface="Times New Roman" pitchFamily="18" charset="0"/>
              </a:rPr>
              <a:t>For example, in 2004, there were only about 10,000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400" b="1" dirty="0">
                <a:latin typeface="Times New Roman" pitchFamily="18" charset="0"/>
                <a:cs typeface="Times New Roman" pitchFamily="18" charset="0"/>
              </a:rPr>
              <a:t>Vietnamese students abroad. By 2014, that number had </a:t>
            </a: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400" b="1" dirty="0">
                <a:latin typeface="Times New Roman" pitchFamily="18" charset="0"/>
                <a:cs typeface="Times New Roman" pitchFamily="18" charset="0"/>
              </a:rPr>
              <a:t>increased to 100,000!</a:t>
            </a:r>
            <a:r>
              <a:rPr lang="en-US" altLang="ko-KR" sz="1400" b="1" baseline="30000" dirty="0">
                <a:latin typeface="Times New Roman" pitchFamily="18" charset="0"/>
                <a:cs typeface="Times New Roman" pitchFamily="18" charset="0"/>
              </a:rPr>
              <a:t>2</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300" b="1" dirty="0">
              <a:latin typeface="Times New Roman" pitchFamily="18" charset="0"/>
              <a:cs typeface="Times New Roman" pitchFamily="18" charset="0"/>
            </a:endParaRPr>
          </a:p>
          <a:p>
            <a:pPr lvl="0">
              <a:defRPr/>
            </a:pPr>
            <a:r>
              <a:rPr lang="en-US" altLang="ko-KR" sz="1400" b="1" dirty="0">
                <a:latin typeface="Times New Roman" pitchFamily="18" charset="0"/>
                <a:cs typeface="Times New Roman" pitchFamily="18" charset="0"/>
              </a:rPr>
              <a:t>   To get ahead in their society, many Vietnamese want to study business in foreign universities, and the country sends more students every year. To save money, lots of them attend community colleges, which are less expensive and have lower requirements for acceptance.</a:t>
            </a:r>
            <a:r>
              <a:rPr lang="en-US" altLang="ko-KR" sz="1400" b="1" baseline="30000" dirty="0">
                <a:latin typeface="Times New Roman" pitchFamily="18" charset="0"/>
                <a:cs typeface="Times New Roman" pitchFamily="18" charset="0"/>
              </a:rPr>
              <a:t>2</a:t>
            </a:r>
            <a:r>
              <a:rPr lang="en-US" altLang="ko-KR" sz="1400" b="1" dirty="0">
                <a:latin typeface="Times New Roman" pitchFamily="18" charset="0"/>
                <a:cs typeface="Times New Roman" pitchFamily="18" charset="0"/>
              </a:rPr>
              <a:t> What is a community college? </a:t>
            </a:r>
            <a:r>
              <a:rPr lang="en-US" altLang="ko-KR" sz="1400" b="1" dirty="0">
                <a:solidFill>
                  <a:srgbClr val="0070C0"/>
                </a:solidFill>
                <a:latin typeface="Times New Roman" pitchFamily="18" charset="0"/>
                <a:cs typeface="Times New Roman" pitchFamily="18" charset="0"/>
              </a:rPr>
              <a:t>Definitions differ by country, but in the US, a community college often offers two- and four-year degrees (no graduate school) and accept almost anyone. You don’t have to take a test or something like that to gain entry – just high school graduation. They are often used by students for a couple of years before going to a larger university to complete a four-year or graduate school. They are much cheaper than most universities.</a:t>
            </a:r>
          </a:p>
          <a:p>
            <a:pPr marL="0" marR="0" lvl="0" indent="0" algn="l" defTabSz="914400" rtl="0" eaLnBrk="1" fontAlgn="auto" latinLnBrk="1" hangingPunct="1">
              <a:lnSpc>
                <a:spcPct val="100000"/>
              </a:lnSpc>
              <a:spcAft>
                <a:spcPts val="0"/>
              </a:spcAft>
              <a:buClrTx/>
              <a:buSzTx/>
              <a:buFont typeface="Arial" pitchFamily="34" charset="0"/>
              <a:buNone/>
              <a:tabLst/>
              <a:defRPr/>
            </a:pPr>
            <a:endParaRPr lang="en-US" altLang="ko-KR" sz="500" b="1" dirty="0">
              <a:latin typeface="Times New Roman" pitchFamily="18" charset="0"/>
              <a:cs typeface="Times New Roman" pitchFamily="18" charset="0"/>
            </a:endParaRPr>
          </a:p>
          <a:p>
            <a:pPr marL="0" marR="0" lvl="0" indent="0" algn="l" defTabSz="914400" rtl="0" eaLnBrk="1" fontAlgn="auto" latinLnBrk="1" hangingPunct="1">
              <a:lnSpc>
                <a:spcPct val="100000"/>
              </a:lnSpc>
              <a:spcAft>
                <a:spcPts val="0"/>
              </a:spcAft>
              <a:buClrTx/>
              <a:buSzTx/>
              <a:buFont typeface="Arial" pitchFamily="34" charset="0"/>
              <a:buNone/>
              <a:tabLst/>
              <a:defRPr/>
            </a:pPr>
            <a:r>
              <a:rPr lang="en-US" altLang="ko-KR" sz="1400" b="1" dirty="0">
                <a:latin typeface="Times New Roman" pitchFamily="18" charset="0"/>
                <a:cs typeface="Times New Roman" pitchFamily="18" charset="0"/>
              </a:rPr>
              <a:t>   Most Vietnamese foreign students in the US are there to study business (28.5%), far more than the second and third highest groups (not including “other” at 13.2%), math/computer science (14.2%) and engineering (10.9%).</a:t>
            </a:r>
            <a:r>
              <a:rPr lang="en-US" altLang="ko-KR" sz="1400" b="1" baseline="30000" dirty="0">
                <a:latin typeface="Times New Roman" pitchFamily="18" charset="0"/>
                <a:cs typeface="Times New Roman" pitchFamily="18" charset="0"/>
              </a:rPr>
              <a:t>3</a:t>
            </a:r>
          </a:p>
        </p:txBody>
      </p:sp>
      <p:sp>
        <p:nvSpPr>
          <p:cNvPr id="15" name="제목 1"/>
          <p:cNvSpPr txBox="1">
            <a:spLocks/>
          </p:cNvSpPr>
          <p:nvPr/>
        </p:nvSpPr>
        <p:spPr>
          <a:xfrm>
            <a:off x="214282" y="1"/>
            <a:ext cx="8572560" cy="1340767"/>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#6 – Vietnam</a:t>
            </a:r>
            <a:b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ko-KR"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24,325 students</a:t>
            </a:r>
            <a:r>
              <a:rPr kumimoji="0" lang="en-US" altLang="ko-KR"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rPr>
              <a:t>1</a:t>
            </a:r>
            <a:endParaRPr kumimoji="0" lang="ko-KR" altLang="en-US" sz="4400" b="1" i="0" u="none" strike="noStrike" kern="1200" cap="none" spc="0" normalizeH="0" baseline="30000" noProof="0" dirty="0">
              <a:ln>
                <a:noFill/>
              </a:ln>
              <a:solidFill>
                <a:schemeClr val="tx1"/>
              </a:solidFill>
              <a:effectLst/>
              <a:uLnTx/>
              <a:uFillTx/>
              <a:latin typeface="Times New Roman" pitchFamily="18" charset="0"/>
              <a:ea typeface="+mj-ea"/>
              <a:cs typeface="Times New Roman" pitchFamily="18" charset="0"/>
            </a:endParaRPr>
          </a:p>
        </p:txBody>
      </p:sp>
      <p:sp>
        <p:nvSpPr>
          <p:cNvPr id="3" name="TextBox 2">
            <a:extLst>
              <a:ext uri="{FF2B5EF4-FFF2-40B4-BE49-F238E27FC236}">
                <a16:creationId xmlns:a16="http://schemas.microsoft.com/office/drawing/2014/main" id="{5DFB7F05-2914-457D-BD90-28C9B2FFA09D}"/>
              </a:ext>
            </a:extLst>
          </p:cNvPr>
          <p:cNvSpPr txBox="1"/>
          <p:nvPr/>
        </p:nvSpPr>
        <p:spPr>
          <a:xfrm>
            <a:off x="0" y="5842336"/>
            <a:ext cx="4876730" cy="1015663"/>
          </a:xfrm>
          <a:prstGeom prst="rect">
            <a:avLst/>
          </a:prstGeom>
          <a:solidFill>
            <a:srgbClr val="FFFFFF"/>
          </a:solid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This presentation copyright 2022 – Nelson Parish</a:t>
            </a:r>
          </a:p>
          <a:p>
            <a:r>
              <a:rPr lang="en-US" sz="1000" dirty="0">
                <a:latin typeface="Times New Roman" panose="02020603050405020304" pitchFamily="18" charset="0"/>
                <a:cs typeface="Times New Roman" panose="02020603050405020304" pitchFamily="18" charset="0"/>
              </a:rPr>
              <a:t>Flags: </a:t>
            </a:r>
            <a:r>
              <a:rPr lang="en-US" sz="1000" dirty="0">
                <a:latin typeface="Times New Roman" panose="02020603050405020304" pitchFamily="18" charset="0"/>
                <a:cs typeface="Times New Roman" panose="02020603050405020304" pitchFamily="18" charset="0"/>
                <a:hlinkClick r:id="rId3"/>
              </a:rPr>
              <a:t>https://en.wikipedia.org/wiki/</a:t>
            </a:r>
            <a:r>
              <a:rPr lang="en-US" sz="1000" dirty="0">
                <a:latin typeface="Times New Roman" panose="02020603050405020304" pitchFamily="18" charset="0"/>
                <a:cs typeface="Times New Roman" panose="02020603050405020304" pitchFamily="18" charset="0"/>
              </a:rPr>
              <a:t>Vietnam</a:t>
            </a: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https://opendoorsdata.org/data/international-students/leading-places-of-origin/</a:t>
            </a:r>
          </a:p>
          <a:p>
            <a:r>
              <a:rPr lang="en-US" altLang="ko-KR" sz="1000" baseline="30000" dirty="0">
                <a:latin typeface="Times New Roman" pitchFamily="18" charset="0"/>
                <a:cs typeface="Times New Roman" pitchFamily="18" charset="0"/>
              </a:rPr>
              <a:t>2 </a:t>
            </a:r>
            <a:r>
              <a:rPr lang="en-US" altLang="ko-KR" sz="1000" dirty="0">
                <a:latin typeface="Times New Roman" pitchFamily="18" charset="0"/>
                <a:cs typeface="Times New Roman" pitchFamily="18" charset="0"/>
                <a:hlinkClick r:id="rId4"/>
              </a:rPr>
              <a:t>http://www.studentworldonline.com/article/vietnamese-students-on-the-move/55/</a:t>
            </a:r>
            <a:endParaRPr lang="en-US" altLang="ko-KR" sz="1000" dirty="0">
              <a:latin typeface="Times New Roman" pitchFamily="18" charset="0"/>
              <a:cs typeface="Times New Roman" pitchFamily="18" charset="0"/>
            </a:endParaRPr>
          </a:p>
          <a:p>
            <a:r>
              <a:rPr lang="en-US" altLang="ko-KR" sz="1000" u="sng" baseline="30000" dirty="0">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3 </a:t>
            </a:r>
            <a:r>
              <a:rPr lang="en-US" altLang="ko-KR" sz="1000" dirty="0">
                <a:solidFill>
                  <a:srgbClr val="0000FF"/>
                </a:solidFill>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https://opendoorsdata.org/data/international-students/fields-of-study-by-place-of-origin/</a:t>
            </a:r>
            <a:endParaRPr lang="en-US" altLang="ko-KR" sz="1000" dirty="0">
              <a:solidFill>
                <a:srgbClr val="0000FF"/>
              </a:solidFill>
              <a:latin typeface="Times New Roman" pitchFamily="18" charset="0"/>
              <a:cs typeface="Times New Roman" pitchFamily="18" charset="0"/>
            </a:endParaRPr>
          </a:p>
          <a:p>
            <a:r>
              <a:rPr lang="en-US" altLang="ko-KR" sz="1000" dirty="0" err="1">
                <a:latin typeface="Times New Roman" pitchFamily="18" charset="0"/>
                <a:cs typeface="Times New Roman" pitchFamily="18" charset="0"/>
              </a:rPr>
              <a:t>Ninh</a:t>
            </a:r>
            <a:r>
              <a:rPr lang="en-US" altLang="ko-KR" sz="1000" dirty="0">
                <a:latin typeface="Times New Roman" pitchFamily="18" charset="0"/>
                <a:cs typeface="Times New Roman" pitchFamily="18" charset="0"/>
              </a:rPr>
              <a:t> </a:t>
            </a:r>
            <a:r>
              <a:rPr lang="en-US" altLang="ko-KR" sz="1000" dirty="0" err="1">
                <a:latin typeface="Times New Roman" pitchFamily="18" charset="0"/>
                <a:cs typeface="Times New Roman" pitchFamily="18" charset="0"/>
              </a:rPr>
              <a:t>Bihn</a:t>
            </a:r>
            <a:r>
              <a:rPr lang="en-US" altLang="ko-KR" sz="1000" dirty="0">
                <a:latin typeface="Times New Roman" pitchFamily="18" charset="0"/>
                <a:cs typeface="Times New Roman" pitchFamily="18" charset="0"/>
              </a:rPr>
              <a:t>: http://www.vietland-discovery.com/destinations.html</a:t>
            </a:r>
          </a:p>
        </p:txBody>
      </p:sp>
      <p:pic>
        <p:nvPicPr>
          <p:cNvPr id="9218" name="Picture 2" descr="Flag of Vietnam">
            <a:extLst>
              <a:ext uri="{FF2B5EF4-FFF2-40B4-BE49-F238E27FC236}">
                <a16:creationId xmlns:a16="http://schemas.microsoft.com/office/drawing/2014/main" id="{37FD792E-A6E3-4772-BA79-40891577A1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75" y="0"/>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2" descr="Flag of Vietnam">
            <a:extLst>
              <a:ext uri="{FF2B5EF4-FFF2-40B4-BE49-F238E27FC236}">
                <a16:creationId xmlns:a16="http://schemas.microsoft.com/office/drawing/2014/main" id="{B093614B-3673-481E-889F-AEE8DED3EA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01"/>
            <a:ext cx="1190625" cy="790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222" name="Picture 6" descr="Picture">
            <a:extLst>
              <a:ext uri="{FF2B5EF4-FFF2-40B4-BE49-F238E27FC236}">
                <a16:creationId xmlns:a16="http://schemas.microsoft.com/office/drawing/2014/main" id="{2A97AF30-F147-40BD-8A04-1516E702C8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8624" y="1268760"/>
            <a:ext cx="2692499" cy="20162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2279</TotalTime>
  <Words>4789</Words>
  <Application>Microsoft Office PowerPoint</Application>
  <PresentationFormat>On-screen Show (4:3)</PresentationFormat>
  <Paragraphs>335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맑은 고딕</vt:lpstr>
      <vt:lpstr>Arial</vt:lpstr>
      <vt:lpstr>Times New Roman</vt:lpstr>
      <vt:lpstr>Office 테마</vt:lpstr>
      <vt:lpstr>PowerPoint Presentation</vt:lpstr>
      <vt:lpstr>America’s Biggest Source Countries - 2018-2019</vt:lpstr>
      <vt:lpstr>PowerPoint Presentation</vt:lpstr>
      <vt:lpstr>#11 – Nigeria 13,423 students1</vt:lpstr>
      <vt:lpstr>#10 – Mexico 15,229 students1</vt:lpstr>
      <vt:lpstr>PowerPoint Presentation</vt:lpstr>
      <vt:lpstr>PowerPoint Presentation</vt:lpstr>
      <vt:lpstr>PowerPoint Presentation</vt:lpstr>
      <vt:lpstr>PowerPoint Presentation</vt:lpstr>
      <vt:lpstr>#5 – Canada 26,122 students1</vt:lpstr>
      <vt:lpstr>PowerPoint Presentation</vt:lpstr>
      <vt:lpstr>PowerPoint Presentation</vt:lpstr>
      <vt:lpstr>PowerPoint Presentation</vt:lpstr>
      <vt:lpstr>PowerPoint Presentation</vt:lpstr>
      <vt:lpstr>America’s Biggest Source Countries - 2018-2019 Questions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World’s Most Dangerous Countries - 2010</dc:title>
  <dc:creator>USER</dc:creator>
  <cp:lastModifiedBy>Parish A Nelson</cp:lastModifiedBy>
  <cp:revision>205</cp:revision>
  <dcterms:created xsi:type="dcterms:W3CDTF">2011-07-16T10:13:32Z</dcterms:created>
  <dcterms:modified xsi:type="dcterms:W3CDTF">2022-09-30T15:43:40Z</dcterms:modified>
</cp:coreProperties>
</file>