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57" r:id="rId3"/>
    <p:sldId id="256" r:id="rId4"/>
    <p:sldId id="258" r:id="rId5"/>
    <p:sldId id="259" r:id="rId6"/>
    <p:sldId id="274" r:id="rId7"/>
    <p:sldId id="262" r:id="rId8"/>
    <p:sldId id="275" r:id="rId9"/>
    <p:sldId id="263" r:id="rId10"/>
    <p:sldId id="281" r:id="rId11"/>
    <p:sldId id="282"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172C95E-5AF6-498F-9618-2248B53396DE}"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C089E-E1FD-4F57-AA95-665E4031B8AD}" type="slidenum">
              <a:rPr lang="en-US" smtClean="0"/>
              <a:t>‹#›</a:t>
            </a:fld>
            <a:endParaRPr lang="en-US"/>
          </a:p>
        </p:txBody>
      </p:sp>
    </p:spTree>
    <p:extLst>
      <p:ext uri="{BB962C8B-B14F-4D97-AF65-F5344CB8AC3E}">
        <p14:creationId xmlns:p14="http://schemas.microsoft.com/office/powerpoint/2010/main" val="630369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72C95E-5AF6-498F-9618-2248B53396DE}"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C089E-E1FD-4F57-AA95-665E4031B8AD}" type="slidenum">
              <a:rPr lang="en-US" smtClean="0"/>
              <a:t>‹#›</a:t>
            </a:fld>
            <a:endParaRPr lang="en-US"/>
          </a:p>
        </p:txBody>
      </p:sp>
    </p:spTree>
    <p:extLst>
      <p:ext uri="{BB962C8B-B14F-4D97-AF65-F5344CB8AC3E}">
        <p14:creationId xmlns:p14="http://schemas.microsoft.com/office/powerpoint/2010/main" val="1582736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72C95E-5AF6-498F-9618-2248B53396DE}"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C089E-E1FD-4F57-AA95-665E4031B8AD}" type="slidenum">
              <a:rPr lang="en-US" smtClean="0"/>
              <a:t>‹#›</a:t>
            </a:fld>
            <a:endParaRPr lang="en-US"/>
          </a:p>
        </p:txBody>
      </p:sp>
    </p:spTree>
    <p:extLst>
      <p:ext uri="{BB962C8B-B14F-4D97-AF65-F5344CB8AC3E}">
        <p14:creationId xmlns:p14="http://schemas.microsoft.com/office/powerpoint/2010/main" val="252239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72C95E-5AF6-498F-9618-2248B53396DE}"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C089E-E1FD-4F57-AA95-665E4031B8AD}" type="slidenum">
              <a:rPr lang="en-US" smtClean="0"/>
              <a:t>‹#›</a:t>
            </a:fld>
            <a:endParaRPr lang="en-US"/>
          </a:p>
        </p:txBody>
      </p:sp>
    </p:spTree>
    <p:extLst>
      <p:ext uri="{BB962C8B-B14F-4D97-AF65-F5344CB8AC3E}">
        <p14:creationId xmlns:p14="http://schemas.microsoft.com/office/powerpoint/2010/main" val="351287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72C95E-5AF6-498F-9618-2248B53396DE}"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C089E-E1FD-4F57-AA95-665E4031B8AD}" type="slidenum">
              <a:rPr lang="en-US" smtClean="0"/>
              <a:t>‹#›</a:t>
            </a:fld>
            <a:endParaRPr lang="en-US"/>
          </a:p>
        </p:txBody>
      </p:sp>
    </p:spTree>
    <p:extLst>
      <p:ext uri="{BB962C8B-B14F-4D97-AF65-F5344CB8AC3E}">
        <p14:creationId xmlns:p14="http://schemas.microsoft.com/office/powerpoint/2010/main" val="2971015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72C95E-5AF6-498F-9618-2248B53396DE}"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C089E-E1FD-4F57-AA95-665E4031B8AD}" type="slidenum">
              <a:rPr lang="en-US" smtClean="0"/>
              <a:t>‹#›</a:t>
            </a:fld>
            <a:endParaRPr lang="en-US"/>
          </a:p>
        </p:txBody>
      </p:sp>
    </p:spTree>
    <p:extLst>
      <p:ext uri="{BB962C8B-B14F-4D97-AF65-F5344CB8AC3E}">
        <p14:creationId xmlns:p14="http://schemas.microsoft.com/office/powerpoint/2010/main" val="787230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172C95E-5AF6-498F-9618-2248B53396DE}" type="datetimeFigureOut">
              <a:rPr lang="en-US" smtClean="0"/>
              <a:t>9/20/2022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DC089E-E1FD-4F57-AA95-665E4031B8AD}" type="slidenum">
              <a:rPr lang="en-US" smtClean="0"/>
              <a:t>‹#›</a:t>
            </a:fld>
            <a:endParaRPr lang="en-US"/>
          </a:p>
        </p:txBody>
      </p:sp>
    </p:spTree>
    <p:extLst>
      <p:ext uri="{BB962C8B-B14F-4D97-AF65-F5344CB8AC3E}">
        <p14:creationId xmlns:p14="http://schemas.microsoft.com/office/powerpoint/2010/main" val="569527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72C95E-5AF6-498F-9618-2248B53396DE}" type="datetimeFigureOut">
              <a:rPr lang="en-US" smtClean="0"/>
              <a:t>9/20/2022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DC089E-E1FD-4F57-AA95-665E4031B8AD}" type="slidenum">
              <a:rPr lang="en-US" smtClean="0"/>
              <a:t>‹#›</a:t>
            </a:fld>
            <a:endParaRPr lang="en-US"/>
          </a:p>
        </p:txBody>
      </p:sp>
    </p:spTree>
    <p:extLst>
      <p:ext uri="{BB962C8B-B14F-4D97-AF65-F5344CB8AC3E}">
        <p14:creationId xmlns:p14="http://schemas.microsoft.com/office/powerpoint/2010/main" val="1775089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2C95E-5AF6-498F-9618-2248B53396DE}" type="datetimeFigureOut">
              <a:rPr lang="en-US" smtClean="0"/>
              <a:t>9/20/2022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DC089E-E1FD-4F57-AA95-665E4031B8AD}" type="slidenum">
              <a:rPr lang="en-US" smtClean="0"/>
              <a:t>‹#›</a:t>
            </a:fld>
            <a:endParaRPr lang="en-US"/>
          </a:p>
        </p:txBody>
      </p:sp>
    </p:spTree>
    <p:extLst>
      <p:ext uri="{BB962C8B-B14F-4D97-AF65-F5344CB8AC3E}">
        <p14:creationId xmlns:p14="http://schemas.microsoft.com/office/powerpoint/2010/main" val="3123716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72C95E-5AF6-498F-9618-2248B53396DE}"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C089E-E1FD-4F57-AA95-665E4031B8AD}" type="slidenum">
              <a:rPr lang="en-US" smtClean="0"/>
              <a:t>‹#›</a:t>
            </a:fld>
            <a:endParaRPr lang="en-US"/>
          </a:p>
        </p:txBody>
      </p:sp>
    </p:spTree>
    <p:extLst>
      <p:ext uri="{BB962C8B-B14F-4D97-AF65-F5344CB8AC3E}">
        <p14:creationId xmlns:p14="http://schemas.microsoft.com/office/powerpoint/2010/main" val="1732170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72C95E-5AF6-498F-9618-2248B53396DE}"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C089E-E1FD-4F57-AA95-665E4031B8AD}" type="slidenum">
              <a:rPr lang="en-US" smtClean="0"/>
              <a:t>‹#›</a:t>
            </a:fld>
            <a:endParaRPr lang="en-US"/>
          </a:p>
        </p:txBody>
      </p:sp>
    </p:spTree>
    <p:extLst>
      <p:ext uri="{BB962C8B-B14F-4D97-AF65-F5344CB8AC3E}">
        <p14:creationId xmlns:p14="http://schemas.microsoft.com/office/powerpoint/2010/main" val="981936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2C95E-5AF6-498F-9618-2248B53396DE}" type="datetimeFigureOut">
              <a:rPr lang="en-US" smtClean="0"/>
              <a:t>9/20/2022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C089E-E1FD-4F57-AA95-665E4031B8AD}" type="slidenum">
              <a:rPr lang="en-US" smtClean="0"/>
              <a:t>‹#›</a:t>
            </a:fld>
            <a:endParaRPr lang="en-US"/>
          </a:p>
        </p:txBody>
      </p:sp>
    </p:spTree>
    <p:extLst>
      <p:ext uri="{BB962C8B-B14F-4D97-AF65-F5344CB8AC3E}">
        <p14:creationId xmlns:p14="http://schemas.microsoft.com/office/powerpoint/2010/main" val="113167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anparoikos@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www.theseoulguide.com/statues_king_sejong_seoul_korea/"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mailto:anparoikos@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2917"/>
            <a:ext cx="12192000" cy="941329"/>
          </a:xfrm>
        </p:spPr>
        <p:txBody>
          <a:bodyPr>
            <a:normAutofit fontScale="90000"/>
          </a:bodyPr>
          <a:lstStyle/>
          <a:p>
            <a:r>
              <a:rPr lang="en-US" b="1" dirty="0">
                <a:latin typeface="Times New Roman" panose="02020603050405020304" pitchFamily="18" charset="0"/>
                <a:cs typeface="Times New Roman" panose="02020603050405020304" pitchFamily="18" charset="0"/>
              </a:rPr>
              <a:t>Responsible Media Consumption, Part 3</a:t>
            </a:r>
          </a:p>
        </p:txBody>
      </p:sp>
      <p:sp>
        <p:nvSpPr>
          <p:cNvPr id="3" name="Subtitle 2"/>
          <p:cNvSpPr>
            <a:spLocks noGrp="1"/>
          </p:cNvSpPr>
          <p:nvPr>
            <p:ph type="subTitle" idx="1"/>
          </p:nvPr>
        </p:nvSpPr>
        <p:spPr>
          <a:xfrm>
            <a:off x="303402" y="1099723"/>
            <a:ext cx="11585195" cy="5358167"/>
          </a:xfrm>
        </p:spPr>
        <p:txBody>
          <a:bodyPr>
            <a:normAutofit/>
          </a:bodyPr>
          <a:lstStyle/>
          <a:p>
            <a:pPr algn="l">
              <a:spcBef>
                <a:spcPts val="0"/>
              </a:spcBef>
            </a:pPr>
            <a:r>
              <a:rPr lang="en-US" sz="2800" b="1" dirty="0">
                <a:latin typeface="Times New Roman" panose="02020603050405020304" pitchFamily="18" charset="0"/>
                <a:cs typeface="Times New Roman" panose="02020603050405020304" pitchFamily="18" charset="0"/>
              </a:rPr>
              <a:t>Hello again!</a:t>
            </a:r>
          </a:p>
          <a:p>
            <a:pPr algn="l">
              <a:spcBef>
                <a:spcPts val="0"/>
              </a:spcBef>
            </a:pPr>
            <a:endParaRPr lang="en-US" sz="2800" b="1" dirty="0">
              <a:latin typeface="Times New Roman" panose="02020603050405020304" pitchFamily="18" charset="0"/>
              <a:cs typeface="Times New Roman" panose="02020603050405020304" pitchFamily="18" charset="0"/>
            </a:endParaRPr>
          </a:p>
          <a:p>
            <a:pPr algn="l">
              <a:spcBef>
                <a:spcPts val="0"/>
              </a:spcBef>
            </a:pPr>
            <a:r>
              <a:rPr lang="en-US" sz="2800" b="1" dirty="0">
                <a:latin typeface="Times New Roman" panose="02020603050405020304" pitchFamily="18" charset="0"/>
                <a:cs typeface="Times New Roman" panose="02020603050405020304" pitchFamily="18" charset="0"/>
              </a:rPr>
              <a:t>  This is the video for Week 4 of classes (Week 4 = </a:t>
            </a:r>
          </a:p>
          <a:p>
            <a:pPr algn="l">
              <a:spcBef>
                <a:spcPts val="0"/>
              </a:spcBef>
            </a:pPr>
            <a:r>
              <a:rPr lang="en-US" sz="2800" b="1" dirty="0">
                <a:latin typeface="Times New Roman" panose="02020603050405020304" pitchFamily="18" charset="0"/>
                <a:cs typeface="Times New Roman" panose="02020603050405020304" pitchFamily="18" charset="0"/>
              </a:rPr>
              <a:t>Thursday, Sept. 22</a:t>
            </a:r>
            <a:r>
              <a:rPr lang="en-US" sz="2800" b="1" baseline="30000" dirty="0">
                <a:latin typeface="Times New Roman" panose="02020603050405020304" pitchFamily="18" charset="0"/>
                <a:cs typeface="Times New Roman" panose="02020603050405020304" pitchFamily="18" charset="0"/>
              </a:rPr>
              <a:t>nd</a:t>
            </a:r>
            <a:r>
              <a:rPr lang="en-US" sz="2800" b="1" dirty="0">
                <a:latin typeface="Times New Roman" panose="02020603050405020304" pitchFamily="18" charset="0"/>
                <a:cs typeface="Times New Roman" panose="02020603050405020304" pitchFamily="18" charset="0"/>
              </a:rPr>
              <a:t>, to Wednesday, Sept. 28</a:t>
            </a:r>
            <a:r>
              <a:rPr lang="en-US" sz="2800" b="1" baseline="30000" dirty="0">
                <a:latin typeface="Times New Roman" panose="02020603050405020304" pitchFamily="18" charset="0"/>
                <a:cs typeface="Times New Roman" panose="02020603050405020304" pitchFamily="18" charset="0"/>
              </a:rPr>
              <a:t>th</a:t>
            </a:r>
            <a:r>
              <a:rPr lang="en-US" sz="2800" b="1" dirty="0">
                <a:latin typeface="Times New Roman" panose="02020603050405020304" pitchFamily="18" charset="0"/>
                <a:cs typeface="Times New Roman" panose="02020603050405020304" pitchFamily="18" charset="0"/>
              </a:rPr>
              <a:t>). You </a:t>
            </a:r>
          </a:p>
          <a:p>
            <a:pPr algn="l">
              <a:spcBef>
                <a:spcPts val="0"/>
              </a:spcBef>
            </a:pPr>
            <a:r>
              <a:rPr lang="en-US" sz="2800" b="1" dirty="0">
                <a:latin typeface="Times New Roman" panose="02020603050405020304" pitchFamily="18" charset="0"/>
                <a:cs typeface="Times New Roman" panose="02020603050405020304" pitchFamily="18" charset="0"/>
              </a:rPr>
              <a:t>have until 11:59 PM on Friday, Sept. 30</a:t>
            </a:r>
            <a:r>
              <a:rPr lang="en-US" sz="2800" b="1" baseline="30000" dirty="0">
                <a:latin typeface="Times New Roman" panose="02020603050405020304" pitchFamily="18" charset="0"/>
                <a:cs typeface="Times New Roman" panose="02020603050405020304" pitchFamily="18" charset="0"/>
              </a:rPr>
              <a:t>th</a:t>
            </a:r>
            <a:r>
              <a:rPr lang="en-US" sz="2800" b="1" dirty="0">
                <a:latin typeface="Times New Roman" panose="02020603050405020304" pitchFamily="18" charset="0"/>
                <a:cs typeface="Times New Roman" panose="02020603050405020304" pitchFamily="18" charset="0"/>
              </a:rPr>
              <a:t>, to finish </a:t>
            </a:r>
          </a:p>
          <a:p>
            <a:pPr algn="l">
              <a:spcBef>
                <a:spcPts val="0"/>
              </a:spcBef>
            </a:pPr>
            <a:r>
              <a:rPr lang="en-US" sz="2800" b="1" dirty="0">
                <a:latin typeface="Times New Roman" panose="02020603050405020304" pitchFamily="18" charset="0"/>
                <a:cs typeface="Times New Roman" panose="02020603050405020304" pitchFamily="18" charset="0"/>
              </a:rPr>
              <a:t>watching this lecture (required for everyone) and finish </a:t>
            </a:r>
          </a:p>
          <a:p>
            <a:pPr algn="l">
              <a:spcBef>
                <a:spcPts val="0"/>
              </a:spcBef>
            </a:pPr>
            <a:r>
              <a:rPr lang="en-US" sz="2800" b="1" dirty="0">
                <a:latin typeface="Times New Roman" panose="02020603050405020304" pitchFamily="18" charset="0"/>
                <a:cs typeface="Times New Roman" panose="02020603050405020304" pitchFamily="18" charset="0"/>
              </a:rPr>
              <a:t>Assignment #2 at the end. If you choose to do </a:t>
            </a:r>
          </a:p>
          <a:p>
            <a:pPr algn="l">
              <a:spcBef>
                <a:spcPts val="0"/>
              </a:spcBef>
            </a:pPr>
            <a:r>
              <a:rPr lang="en-US" sz="2800" b="1" dirty="0">
                <a:latin typeface="Times New Roman" panose="02020603050405020304" pitchFamily="18" charset="0"/>
                <a:cs typeface="Times New Roman" panose="02020603050405020304" pitchFamily="18" charset="0"/>
              </a:rPr>
              <a:t>Assignment #2, you can bring it to me in class on the </a:t>
            </a:r>
          </a:p>
          <a:p>
            <a:pPr algn="l">
              <a:spcBef>
                <a:spcPts val="0"/>
              </a:spcBef>
            </a:pPr>
            <a:r>
              <a:rPr lang="en-US" sz="2800" b="1" dirty="0">
                <a:latin typeface="Times New Roman" panose="02020603050405020304" pitchFamily="18" charset="0"/>
                <a:cs typeface="Times New Roman" panose="02020603050405020304" pitchFamily="18" charset="0"/>
              </a:rPr>
              <a:t>30</a:t>
            </a:r>
            <a:r>
              <a:rPr lang="en-US" sz="2800" b="1" baseline="30000" dirty="0">
                <a:latin typeface="Times New Roman" panose="02020603050405020304" pitchFamily="18" charset="0"/>
                <a:cs typeface="Times New Roman" panose="02020603050405020304" pitchFamily="18" charset="0"/>
              </a:rPr>
              <a:t>th</a:t>
            </a:r>
            <a:r>
              <a:rPr lang="en-US" sz="2800" b="1" dirty="0">
                <a:latin typeface="Times New Roman" panose="02020603050405020304" pitchFamily="18" charset="0"/>
                <a:cs typeface="Times New Roman" panose="02020603050405020304" pitchFamily="18" charset="0"/>
              </a:rPr>
              <a:t> or email it to </a:t>
            </a:r>
            <a:r>
              <a:rPr lang="en-US" sz="2800" b="1" dirty="0">
                <a:latin typeface="Times New Roman" panose="02020603050405020304" pitchFamily="18" charset="0"/>
                <a:cs typeface="Times New Roman" panose="02020603050405020304" pitchFamily="18" charset="0"/>
                <a:hlinkClick r:id="rId2"/>
              </a:rPr>
              <a:t>anparoikos@gmail.com</a:t>
            </a:r>
            <a:r>
              <a:rPr lang="en-US" sz="2800" b="1" dirty="0">
                <a:latin typeface="Times New Roman" panose="02020603050405020304" pitchFamily="18" charset="0"/>
                <a:cs typeface="Times New Roman" panose="02020603050405020304" pitchFamily="18" charset="0"/>
              </a:rPr>
              <a:t>.</a:t>
            </a:r>
          </a:p>
          <a:p>
            <a:pPr algn="l">
              <a:spcBef>
                <a:spcPts val="0"/>
              </a:spcBef>
            </a:pPr>
            <a:endParaRPr lang="en-US" sz="2800" b="1" dirty="0">
              <a:latin typeface="Times New Roman" panose="02020603050405020304" pitchFamily="18" charset="0"/>
              <a:cs typeface="Times New Roman" panose="02020603050405020304" pitchFamily="18" charset="0"/>
            </a:endParaRPr>
          </a:p>
          <a:p>
            <a:pPr algn="l">
              <a:spcBef>
                <a:spcPts val="0"/>
              </a:spcBef>
            </a:pPr>
            <a:r>
              <a:rPr lang="en-US" sz="2800" b="1" dirty="0">
                <a:latin typeface="Times New Roman" panose="02020603050405020304" pitchFamily="18" charset="0"/>
                <a:cs typeface="Times New Roman" panose="02020603050405020304" pitchFamily="18" charset="0"/>
              </a:rPr>
              <a:t>   We are going to learn about more logical fallacies and </a:t>
            </a:r>
          </a:p>
          <a:p>
            <a:pPr algn="l">
              <a:spcBef>
                <a:spcPts val="0"/>
              </a:spcBef>
            </a:pPr>
            <a:r>
              <a:rPr lang="en-US" sz="2800" b="1" dirty="0">
                <a:latin typeface="Times New Roman" panose="02020603050405020304" pitchFamily="18" charset="0"/>
                <a:cs typeface="Times New Roman" panose="02020603050405020304" pitchFamily="18" charset="0"/>
              </a:rPr>
              <a:t>other ways in which people view the past erroneously (or </a:t>
            </a:r>
          </a:p>
          <a:p>
            <a:pPr algn="l">
              <a:spcBef>
                <a:spcPts val="0"/>
              </a:spcBef>
            </a:pPr>
            <a:r>
              <a:rPr lang="en-US" sz="2800" b="1" dirty="0">
                <a:latin typeface="Times New Roman" panose="02020603050405020304" pitchFamily="18" charset="0"/>
                <a:cs typeface="Times New Roman" panose="02020603050405020304" pitchFamily="18" charset="0"/>
              </a:rPr>
              <a:t>not? Opinions differ). </a:t>
            </a:r>
          </a:p>
        </p:txBody>
      </p:sp>
      <p:sp>
        <p:nvSpPr>
          <p:cNvPr id="4" name="TextBox 3">
            <a:extLst>
              <a:ext uri="{FF2B5EF4-FFF2-40B4-BE49-F238E27FC236}">
                <a16:creationId xmlns:a16="http://schemas.microsoft.com/office/drawing/2014/main" id="{5B520FB0-1D98-4B83-9E81-12521625E4F9}"/>
              </a:ext>
            </a:extLst>
          </p:cNvPr>
          <p:cNvSpPr txBox="1"/>
          <p:nvPr/>
        </p:nvSpPr>
        <p:spPr>
          <a:xfrm>
            <a:off x="1" y="6457890"/>
            <a:ext cx="3338818" cy="400110"/>
          </a:xfrm>
          <a:prstGeom prst="rect">
            <a:avLst/>
          </a:prstGeom>
          <a:noFill/>
          <a:ln>
            <a:solidFill>
              <a:schemeClr val="tx1"/>
            </a:solidFill>
          </a:ln>
        </p:spPr>
        <p:txBody>
          <a:bodyPr wrap="square" rtlCol="0">
            <a:spAutoFit/>
          </a:bodyPr>
          <a:lstStyle/>
          <a:p>
            <a:r>
              <a:rPr lang="en-US" sz="1000" dirty="0"/>
              <a:t>This presentation copyright 2022– Nelson Parish</a:t>
            </a:r>
          </a:p>
          <a:p>
            <a:r>
              <a:rPr lang="en-US" sz="1000" dirty="0"/>
              <a:t>Lincoln: https://imgflip.com/i/45w4d7?nerp=1592804809</a:t>
            </a:r>
          </a:p>
        </p:txBody>
      </p:sp>
      <p:pic>
        <p:nvPicPr>
          <p:cNvPr id="5" name="Picture 2" descr="Abraham Lincoln |  IN THE WORDS OF ABRAHAM LINCOLN; I AM NOT, NOR EVER HAVE BEEN, IN FAVOR OF BRINGING ABOUT IN ANY WAY THE SOCIAL AND POLITICAL EQUALITY OF THE WHITE AND BLACK RACES,” HE BEGAN, GOING ON TO SAY THAT HE OPPOSED BLACKS HAVING THE RIGHT TO VOTE, TO SERVE ON JURIES, TO HOLD OFFICE AND TO INTERMARRY WITH WHITES. | image tagged in abraham lincoln,slavery,slaves,president,racism,cruel | made w/ Imgflip meme maker">
            <a:extLst>
              <a:ext uri="{FF2B5EF4-FFF2-40B4-BE49-F238E27FC236}">
                <a16:creationId xmlns:a16="http://schemas.microsoft.com/office/drawing/2014/main" id="{679BD3C5-0345-E68D-D4BE-C785946FAA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1676" y="2217860"/>
            <a:ext cx="3017145" cy="446525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759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
            <a:ext cx="10515600" cy="830510"/>
          </a:xfrm>
        </p:spPr>
        <p:txBody>
          <a:bodyPr/>
          <a:lstStyle/>
          <a:p>
            <a:pPr algn="ctr"/>
            <a:r>
              <a:rPr lang="en-US" b="1" dirty="0">
                <a:latin typeface="Times New Roman" panose="02020603050405020304" pitchFamily="18" charset="0"/>
                <a:cs typeface="Times New Roman" panose="02020603050405020304" pitchFamily="18" charset="0"/>
              </a:rPr>
              <a:t>Chronological Snobbery</a:t>
            </a:r>
          </a:p>
        </p:txBody>
      </p:sp>
      <p:sp>
        <p:nvSpPr>
          <p:cNvPr id="4" name="Rectangle 1"/>
          <p:cNvSpPr>
            <a:spLocks noGrp="1" noChangeArrowheads="1"/>
          </p:cNvSpPr>
          <p:nvPr>
            <p:ph idx="1"/>
          </p:nvPr>
        </p:nvSpPr>
        <p:spPr bwMode="auto">
          <a:xfrm>
            <a:off x="223705" y="591791"/>
            <a:ext cx="11744588"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sz="1800" b="1" dirty="0">
                <a:latin typeface="Times New Roman" panose="02020603050405020304" pitchFamily="18" charset="0"/>
                <a:cs typeface="Times New Roman" panose="02020603050405020304" pitchFamily="18" charset="0"/>
              </a:rPr>
              <a:t>   Chronological Snobbery is a lot of fun, too. There are few things that are funnier than caveman jokes, for example. We like to make fun of how past people dressed, what they ate, what they didn’t know about the world or technology, and so on. We marvel at how stupid people could have been in thinking witches caused disease or misfortune and thus hanged many women (mostly), men, children, and even a couple of dogs, in Salem, Massachusetts, in the 1690s. </a:t>
            </a:r>
          </a:p>
          <a:p>
            <a:pPr marL="0" indent="0" eaLnBrk="0" fontAlgn="base" hangingPunct="0">
              <a:lnSpc>
                <a:spcPct val="100000"/>
              </a:lnSpc>
              <a:spcBef>
                <a:spcPct val="0"/>
              </a:spcBef>
              <a:spcAft>
                <a:spcPct val="0"/>
              </a:spcAft>
              <a:buNone/>
            </a:pPr>
            <a:endParaRPr lang="en-US" sz="1800" b="1"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1800" b="1" dirty="0">
                <a:latin typeface="Times New Roman" panose="02020603050405020304" pitchFamily="18" charset="0"/>
                <a:cs typeface="Times New Roman" panose="02020603050405020304" pitchFamily="18" charset="0"/>
              </a:rPr>
              <a:t>   Just as people in the past didn’t know what we know now, we don’t know as much as people in the future will assuming, er, things continue to progress (Oh! The Fallacy of Progress = Things continue to get better in general.) – nothing in the future is assured. The values of the past that were considered enlightened (“Blacks should be free, but they shouldn’t be able to vote.”) are considered reprehensible now. However, perhaps you should get ready to hear your grandchildren ask, “Did you really used to eat animals that were raised and slaughtered for their meat?”</a:t>
            </a:r>
          </a:p>
          <a:p>
            <a:pPr marL="0" indent="0" eaLnBrk="0" fontAlgn="base" hangingPunct="0">
              <a:lnSpc>
                <a:spcPct val="100000"/>
              </a:lnSpc>
              <a:spcBef>
                <a:spcPct val="0"/>
              </a:spcBef>
              <a:spcAft>
                <a:spcPct val="0"/>
              </a:spcAft>
              <a:buNone/>
            </a:pPr>
            <a:endParaRPr lang="en-US" altLang="ko-KR" sz="1800" b="1"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altLang="ko-KR" sz="1800" b="1" dirty="0">
                <a:latin typeface="Times New Roman" panose="02020603050405020304" pitchFamily="18" charset="0"/>
                <a:cs typeface="Times New Roman" panose="02020603050405020304" pitchFamily="18" charset="0"/>
              </a:rPr>
              <a:t>   When we look down at past people who didn’t have the advantages </a:t>
            </a:r>
          </a:p>
          <a:p>
            <a:pPr marL="0" indent="0" eaLnBrk="0" fontAlgn="base" hangingPunct="0">
              <a:lnSpc>
                <a:spcPct val="100000"/>
              </a:lnSpc>
              <a:spcBef>
                <a:spcPct val="0"/>
              </a:spcBef>
              <a:spcAft>
                <a:spcPct val="0"/>
              </a:spcAft>
              <a:buNone/>
            </a:pPr>
            <a:r>
              <a:rPr lang="en-US" altLang="ko-KR" sz="1800" b="1" dirty="0">
                <a:latin typeface="Times New Roman" panose="02020603050405020304" pitchFamily="18" charset="0"/>
                <a:cs typeface="Times New Roman" panose="02020603050405020304" pitchFamily="18" charset="0"/>
              </a:rPr>
              <a:t>(and, in some cases, the disadvantages) that we have, we’re doing </a:t>
            </a:r>
          </a:p>
          <a:p>
            <a:pPr marL="0" indent="0" eaLnBrk="0" fontAlgn="base" hangingPunct="0">
              <a:lnSpc>
                <a:spcPct val="100000"/>
              </a:lnSpc>
              <a:spcBef>
                <a:spcPct val="0"/>
              </a:spcBef>
              <a:spcAft>
                <a:spcPct val="0"/>
              </a:spcAft>
              <a:buNone/>
            </a:pPr>
            <a:r>
              <a:rPr lang="en-US" altLang="ko-KR" sz="1800" b="1" dirty="0">
                <a:latin typeface="Times New Roman" panose="02020603050405020304" pitchFamily="18" charset="0"/>
                <a:cs typeface="Times New Roman" panose="02020603050405020304" pitchFamily="18" charset="0"/>
              </a:rPr>
              <a:t>them a disservice and blocking our ability to understand what we’ve </a:t>
            </a:r>
          </a:p>
          <a:p>
            <a:pPr marL="0" indent="0" eaLnBrk="0" fontAlgn="base" hangingPunct="0">
              <a:lnSpc>
                <a:spcPct val="100000"/>
              </a:lnSpc>
              <a:spcBef>
                <a:spcPct val="0"/>
              </a:spcBef>
              <a:spcAft>
                <a:spcPct val="0"/>
              </a:spcAft>
              <a:buNone/>
            </a:pPr>
            <a:r>
              <a:rPr lang="en-US" altLang="ko-KR" sz="1800" b="1" dirty="0">
                <a:latin typeface="Times New Roman" panose="02020603050405020304" pitchFamily="18" charset="0"/>
                <a:cs typeface="Times New Roman" panose="02020603050405020304" pitchFamily="18" charset="0"/>
              </a:rPr>
              <a:t>been given by our ancestors and how and why.</a:t>
            </a:r>
          </a:p>
          <a:p>
            <a:pPr marL="0" indent="0" eaLnBrk="0" fontAlgn="base" hangingPunct="0">
              <a:lnSpc>
                <a:spcPct val="100000"/>
              </a:lnSpc>
              <a:spcBef>
                <a:spcPct val="0"/>
              </a:spcBef>
              <a:spcAft>
                <a:spcPct val="0"/>
              </a:spcAft>
              <a:buNone/>
            </a:pPr>
            <a:endParaRPr lang="en-US" altLang="ko-KR" sz="1800" b="1"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altLang="ko-KR" sz="1800" b="1" dirty="0">
                <a:latin typeface="Times New Roman" panose="02020603050405020304" pitchFamily="18" charset="0"/>
                <a:cs typeface="Times New Roman" panose="02020603050405020304" pitchFamily="18" charset="0"/>
              </a:rPr>
              <a:t>   We are all people of our time and place. We know what is available </a:t>
            </a:r>
          </a:p>
          <a:p>
            <a:pPr marL="0" indent="0" eaLnBrk="0" fontAlgn="base" hangingPunct="0">
              <a:lnSpc>
                <a:spcPct val="100000"/>
              </a:lnSpc>
              <a:spcBef>
                <a:spcPct val="0"/>
              </a:spcBef>
              <a:spcAft>
                <a:spcPct val="0"/>
              </a:spcAft>
              <a:buNone/>
            </a:pPr>
            <a:r>
              <a:rPr lang="en-US" altLang="ko-KR" sz="1800" b="1" dirty="0">
                <a:latin typeface="Times New Roman" panose="02020603050405020304" pitchFamily="18" charset="0"/>
                <a:cs typeface="Times New Roman" panose="02020603050405020304" pitchFamily="18" charset="0"/>
              </a:rPr>
              <a:t>for us to know, and that has been built for us by the people who came </a:t>
            </a:r>
          </a:p>
          <a:p>
            <a:pPr marL="0" indent="0" eaLnBrk="0" fontAlgn="base" hangingPunct="0">
              <a:lnSpc>
                <a:spcPct val="100000"/>
              </a:lnSpc>
              <a:spcBef>
                <a:spcPct val="0"/>
              </a:spcBef>
              <a:spcAft>
                <a:spcPct val="0"/>
              </a:spcAft>
              <a:buNone/>
            </a:pPr>
            <a:r>
              <a:rPr lang="en-US" altLang="ko-KR" sz="1800" b="1" dirty="0">
                <a:latin typeface="Times New Roman" panose="02020603050405020304" pitchFamily="18" charset="0"/>
                <a:cs typeface="Times New Roman" panose="02020603050405020304" pitchFamily="18" charset="0"/>
              </a:rPr>
              <a:t>before us, and it is fragile. Thank them despite all of their faults. Er, </a:t>
            </a:r>
          </a:p>
          <a:p>
            <a:pPr marL="0" indent="0" eaLnBrk="0" fontAlgn="base" hangingPunct="0">
              <a:lnSpc>
                <a:spcPct val="100000"/>
              </a:lnSpc>
              <a:spcBef>
                <a:spcPct val="0"/>
              </a:spcBef>
              <a:spcAft>
                <a:spcPct val="0"/>
              </a:spcAft>
              <a:buNone/>
            </a:pPr>
            <a:r>
              <a:rPr lang="en-US" altLang="ko-KR" sz="1800" b="1" dirty="0">
                <a:latin typeface="Times New Roman" panose="02020603050405020304" pitchFamily="18" charset="0"/>
                <a:cs typeface="Times New Roman" panose="02020603050405020304" pitchFamily="18" charset="0"/>
              </a:rPr>
              <a:t>also, you can blame them for the bad things we have if you want to </a:t>
            </a:r>
          </a:p>
          <a:p>
            <a:pPr marL="0" indent="0" eaLnBrk="0" fontAlgn="base" hangingPunct="0">
              <a:lnSpc>
                <a:spcPct val="100000"/>
              </a:lnSpc>
              <a:spcBef>
                <a:spcPct val="0"/>
              </a:spcBef>
              <a:spcAft>
                <a:spcPct val="0"/>
              </a:spcAft>
              <a:buNone/>
            </a:pPr>
            <a:r>
              <a:rPr lang="en-US" altLang="ko-KR" sz="1800" b="1" dirty="0">
                <a:latin typeface="Times New Roman" panose="02020603050405020304" pitchFamily="18" charset="0"/>
                <a:cs typeface="Times New Roman" panose="02020603050405020304" pitchFamily="18" charset="0"/>
              </a:rPr>
              <a:t>(not that they necessarily knew any better).</a:t>
            </a:r>
          </a:p>
        </p:txBody>
      </p:sp>
      <p:sp>
        <p:nvSpPr>
          <p:cNvPr id="3" name="TextBox 2">
            <a:extLst>
              <a:ext uri="{FF2B5EF4-FFF2-40B4-BE49-F238E27FC236}">
                <a16:creationId xmlns:a16="http://schemas.microsoft.com/office/drawing/2014/main" id="{8A18FC2C-4C44-4540-A543-6556D8BB8539}"/>
              </a:ext>
            </a:extLst>
          </p:cNvPr>
          <p:cNvSpPr txBox="1"/>
          <p:nvPr/>
        </p:nvSpPr>
        <p:spPr>
          <a:xfrm>
            <a:off x="0" y="6457889"/>
            <a:ext cx="4303552" cy="400110"/>
          </a:xfrm>
          <a:prstGeom prst="rect">
            <a:avLst/>
          </a:prstGeom>
          <a:noFill/>
          <a:ln>
            <a:solidFill>
              <a:schemeClr val="tx1"/>
            </a:solidFill>
          </a:ln>
        </p:spPr>
        <p:txBody>
          <a:bodyPr wrap="square" rtlCol="0">
            <a:spAutoFit/>
          </a:bodyPr>
          <a:lstStyle/>
          <a:p>
            <a:r>
              <a:rPr lang="en-US" sz="1000" dirty="0"/>
              <a:t>This presentation copyright 2022– Nelson Parish</a:t>
            </a:r>
          </a:p>
          <a:p>
            <a:r>
              <a:rPr lang="en-US" sz="1000" dirty="0"/>
              <a:t>Evolution: https://www.atheistfrontier.com/library/funny/evolution-joke.png</a:t>
            </a:r>
          </a:p>
        </p:txBody>
      </p:sp>
      <p:pic>
        <p:nvPicPr>
          <p:cNvPr id="10244" name="Picture 4">
            <a:extLst>
              <a:ext uri="{FF2B5EF4-FFF2-40B4-BE49-F238E27FC236}">
                <a16:creationId xmlns:a16="http://schemas.microsoft.com/office/drawing/2014/main" id="{14C1B998-06AE-6318-C82F-CF7DD6802D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198" y="3507616"/>
            <a:ext cx="4921702" cy="323421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188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
            <a:ext cx="10515600" cy="830510"/>
          </a:xfrm>
        </p:spPr>
        <p:txBody>
          <a:bodyPr/>
          <a:lstStyle/>
          <a:p>
            <a:pPr algn="ctr"/>
            <a:r>
              <a:rPr lang="en-US" b="1" dirty="0">
                <a:latin typeface="Times New Roman" panose="02020603050405020304" pitchFamily="18" charset="0"/>
                <a:cs typeface="Times New Roman" panose="02020603050405020304" pitchFamily="18" charset="0"/>
              </a:rPr>
              <a:t>Vacuous Truth</a:t>
            </a:r>
          </a:p>
        </p:txBody>
      </p:sp>
      <p:sp>
        <p:nvSpPr>
          <p:cNvPr id="4" name="Rectangle 1"/>
          <p:cNvSpPr>
            <a:spLocks noGrp="1" noChangeArrowheads="1"/>
          </p:cNvSpPr>
          <p:nvPr>
            <p:ph idx="1"/>
          </p:nvPr>
        </p:nvSpPr>
        <p:spPr bwMode="auto">
          <a:xfrm>
            <a:off x="223705" y="692014"/>
            <a:ext cx="11744588"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sz="1800" b="1" dirty="0">
                <a:latin typeface="Times New Roman" panose="02020603050405020304" pitchFamily="18" charset="0"/>
                <a:cs typeface="Times New Roman" panose="02020603050405020304" pitchFamily="18" charset="0"/>
              </a:rPr>
              <a:t>   We’ve seen this fallacy before. Vacuous truths can also be fun. They’re used in jokes to make fun of people in the past or even the present. They’re technically true, but they refer to situations that do (did) not exist or are very improbable.</a:t>
            </a:r>
          </a:p>
          <a:p>
            <a:pPr marL="0" indent="0" eaLnBrk="0" fontAlgn="base" hangingPunct="0">
              <a:lnSpc>
                <a:spcPct val="100000"/>
              </a:lnSpc>
              <a:spcBef>
                <a:spcPct val="0"/>
              </a:spcBef>
              <a:spcAft>
                <a:spcPct val="0"/>
              </a:spcAft>
              <a:buNone/>
            </a:pPr>
            <a:endParaRPr lang="en-US" sz="1800" b="1"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1800" b="1" dirty="0">
                <a:latin typeface="Times New Roman" panose="02020603050405020304" pitchFamily="18" charset="0"/>
                <a:cs typeface="Times New Roman" panose="02020603050405020304" pitchFamily="18" charset="0"/>
              </a:rPr>
              <a:t>   In all the times I’ve stolen a car, I’ve never been arrested. How many times have I stolen a car? Zero. It’s vacuous because it’s true, but it means nothing because (uh, in a perfect world), I’d never be arrested for stealing a car if I hadn’t done it.</a:t>
            </a:r>
          </a:p>
          <a:p>
            <a:pPr marL="0" indent="0" eaLnBrk="0" fontAlgn="base" hangingPunct="0">
              <a:lnSpc>
                <a:spcPct val="100000"/>
              </a:lnSpc>
              <a:spcBef>
                <a:spcPct val="0"/>
              </a:spcBef>
              <a:spcAft>
                <a:spcPct val="0"/>
              </a:spcAft>
              <a:buNone/>
            </a:pPr>
            <a:endParaRPr lang="en-US" sz="1800" b="1"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1800" b="1" dirty="0">
                <a:latin typeface="Times New Roman" panose="02020603050405020304" pitchFamily="18" charset="0"/>
                <a:cs typeface="Times New Roman" panose="02020603050405020304" pitchFamily="18" charset="0"/>
              </a:rPr>
              <a:t>   I recently heard one person use this argument in arguing against mask mandates in the US: “You never see a picture of Jesus wearing a mask, so why should we have to wear one?”</a:t>
            </a:r>
          </a:p>
          <a:p>
            <a:pPr marL="0" indent="0" eaLnBrk="0" fontAlgn="base" hangingPunct="0">
              <a:lnSpc>
                <a:spcPct val="100000"/>
              </a:lnSpc>
              <a:spcBef>
                <a:spcPct val="0"/>
              </a:spcBef>
              <a:spcAft>
                <a:spcPct val="0"/>
              </a:spcAft>
              <a:buNone/>
            </a:pPr>
            <a:endParaRPr lang="en-US" sz="1800" b="1"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1800" b="1" dirty="0">
                <a:latin typeface="Times New Roman" panose="02020603050405020304" pitchFamily="18" charset="0"/>
                <a:cs typeface="Times New Roman" panose="02020603050405020304" pitchFamily="18" charset="0"/>
              </a:rPr>
              <a:t>   There are so many problems with this, one of which being masks were not seen as a way of preventing disease in Jesus’s time. Also, there are no pictures of Jesus painted when he was alive. If there were, they would probably not have had him wearing a mask even if his society believed in masks preventing </a:t>
            </a:r>
          </a:p>
          <a:p>
            <a:pPr marL="0" indent="0" eaLnBrk="0" fontAlgn="base" hangingPunct="0">
              <a:lnSpc>
                <a:spcPct val="100000"/>
              </a:lnSpc>
              <a:spcBef>
                <a:spcPct val="0"/>
              </a:spcBef>
              <a:spcAft>
                <a:spcPct val="0"/>
              </a:spcAft>
              <a:buNone/>
            </a:pPr>
            <a:r>
              <a:rPr lang="en-US" sz="1800" b="1" dirty="0">
                <a:latin typeface="Times New Roman" panose="02020603050405020304" pitchFamily="18" charset="0"/>
                <a:cs typeface="Times New Roman" panose="02020603050405020304" pitchFamily="18" charset="0"/>
              </a:rPr>
              <a:t>diseases. It’s a truth that really doesn’t prove anything.</a:t>
            </a:r>
          </a:p>
          <a:p>
            <a:pPr marL="0" indent="0" eaLnBrk="0" fontAlgn="base" hangingPunct="0">
              <a:lnSpc>
                <a:spcPct val="100000"/>
              </a:lnSpc>
              <a:spcBef>
                <a:spcPct val="0"/>
              </a:spcBef>
              <a:spcAft>
                <a:spcPct val="0"/>
              </a:spcAft>
              <a:buNone/>
            </a:pPr>
            <a:endParaRPr lang="en-US" sz="1800" b="1"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1800" b="1" dirty="0">
                <a:latin typeface="Times New Roman" panose="02020603050405020304" pitchFamily="18" charset="0"/>
                <a:cs typeface="Times New Roman" panose="02020603050405020304" pitchFamily="18" charset="0"/>
              </a:rPr>
              <a:t>   Did you know that King Sejong the Great, as wise as he was, couldn’t even </a:t>
            </a:r>
          </a:p>
          <a:p>
            <a:pPr marL="0" indent="0" eaLnBrk="0" fontAlgn="base" hangingPunct="0">
              <a:lnSpc>
                <a:spcPct val="100000"/>
              </a:lnSpc>
              <a:spcBef>
                <a:spcPct val="0"/>
              </a:spcBef>
              <a:spcAft>
                <a:spcPct val="0"/>
              </a:spcAft>
              <a:buNone/>
            </a:pPr>
            <a:r>
              <a:rPr lang="en-US" sz="1800" b="1" dirty="0">
                <a:latin typeface="Times New Roman" panose="02020603050405020304" pitchFamily="18" charset="0"/>
                <a:cs typeface="Times New Roman" panose="02020603050405020304" pitchFamily="18" charset="0"/>
              </a:rPr>
              <a:t>figure out how to use a cellphone? </a:t>
            </a:r>
          </a:p>
        </p:txBody>
      </p:sp>
      <p:sp>
        <p:nvSpPr>
          <p:cNvPr id="3" name="TextBox 2">
            <a:extLst>
              <a:ext uri="{FF2B5EF4-FFF2-40B4-BE49-F238E27FC236}">
                <a16:creationId xmlns:a16="http://schemas.microsoft.com/office/drawing/2014/main" id="{8A18FC2C-4C44-4540-A543-6556D8BB8539}"/>
              </a:ext>
            </a:extLst>
          </p:cNvPr>
          <p:cNvSpPr txBox="1"/>
          <p:nvPr/>
        </p:nvSpPr>
        <p:spPr>
          <a:xfrm>
            <a:off x="0" y="6304002"/>
            <a:ext cx="4303552" cy="553998"/>
          </a:xfrm>
          <a:prstGeom prst="rect">
            <a:avLst/>
          </a:prstGeom>
          <a:noFill/>
          <a:ln>
            <a:solidFill>
              <a:schemeClr val="tx1"/>
            </a:solidFill>
          </a:ln>
        </p:spPr>
        <p:txBody>
          <a:bodyPr wrap="square" rtlCol="0">
            <a:spAutoFit/>
          </a:bodyPr>
          <a:lstStyle/>
          <a:p>
            <a:r>
              <a:rPr lang="en-US" sz="1000" dirty="0"/>
              <a:t>This presentation copyright 2022– Nelson Parish</a:t>
            </a:r>
          </a:p>
          <a:p>
            <a:r>
              <a:rPr lang="en-US" sz="1000" dirty="0"/>
              <a:t>Sejong: </a:t>
            </a:r>
            <a:r>
              <a:rPr lang="en-US" sz="1000" dirty="0">
                <a:hlinkClick r:id="rId2"/>
              </a:rPr>
              <a:t>https://www.theseoulguide.com/statues_king_sejong_seoul_korea/</a:t>
            </a:r>
            <a:endParaRPr lang="en-US" sz="1000" dirty="0"/>
          </a:p>
          <a:p>
            <a:r>
              <a:rPr lang="en-US" sz="1000" dirty="0"/>
              <a:t>Phone: https://freepngimg.com/no-png-result</a:t>
            </a:r>
          </a:p>
        </p:txBody>
      </p:sp>
      <p:pic>
        <p:nvPicPr>
          <p:cNvPr id="11266" name="Picture 2">
            <a:extLst>
              <a:ext uri="{FF2B5EF4-FFF2-40B4-BE49-F238E27FC236}">
                <a16:creationId xmlns:a16="http://schemas.microsoft.com/office/drawing/2014/main" id="{84DBD42A-9633-34BB-69E0-FCD645FF06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9811" y="4362275"/>
            <a:ext cx="3864994" cy="242206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1270" name="Picture 6" descr="See the source image">
            <a:extLst>
              <a:ext uri="{FF2B5EF4-FFF2-40B4-BE49-F238E27FC236}">
                <a16:creationId xmlns:a16="http://schemas.microsoft.com/office/drawing/2014/main" id="{5091D322-2C92-DC5F-8119-B712E05AD8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834857" flipH="1">
            <a:off x="8690993" y="4362273"/>
            <a:ext cx="323410" cy="546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289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20548"/>
          </a:xfrm>
        </p:spPr>
        <p:txBody>
          <a:bodyPr>
            <a:noAutofit/>
          </a:bodyPr>
          <a:lstStyle/>
          <a:p>
            <a:pPr algn="ctr"/>
            <a:r>
              <a:rPr lang="en-US" sz="3200" b="1" dirty="0">
                <a:latin typeface="Times New Roman" panose="02020603050405020304" pitchFamily="18" charset="0"/>
                <a:cs typeface="Times New Roman" panose="02020603050405020304" pitchFamily="18" charset="0"/>
              </a:rPr>
              <a:t>Assignment #2</a:t>
            </a:r>
          </a:p>
        </p:txBody>
      </p:sp>
      <p:sp>
        <p:nvSpPr>
          <p:cNvPr id="3" name="Content Placeholder 2"/>
          <p:cNvSpPr>
            <a:spLocks noGrp="1"/>
          </p:cNvSpPr>
          <p:nvPr>
            <p:ph idx="1"/>
          </p:nvPr>
        </p:nvSpPr>
        <p:spPr>
          <a:xfrm>
            <a:off x="316681" y="812098"/>
            <a:ext cx="11711030" cy="5645791"/>
          </a:xfrm>
        </p:spPr>
        <p:txBody>
          <a:bodyPr>
            <a:normAutofit fontScale="85000" lnSpcReduction="20000"/>
          </a:bodyPr>
          <a:lstStyle/>
          <a:p>
            <a:pPr marL="0" indent="0">
              <a:spcBef>
                <a:spcPts val="0"/>
              </a:spcBef>
              <a:buNone/>
            </a:pPr>
            <a:r>
              <a:rPr lang="en-US" sz="2000" b="1" dirty="0">
                <a:latin typeface="Times New Roman" panose="02020603050405020304" pitchFamily="18" charset="0"/>
                <a:cs typeface="Times New Roman" panose="02020603050405020304" pitchFamily="18" charset="0"/>
              </a:rPr>
              <a:t>   Here are the questions for this pre-recorded lecture. Please refer to the homework instructions (“Homework Rules PPT” message) I put on E-Class in the “Lecture Resources” section for more information on what I require for homework assignments. </a:t>
            </a:r>
            <a:r>
              <a:rPr lang="en-US" altLang="ko-KR" sz="2000" b="1" dirty="0">
                <a:latin typeface="Times New Roman" panose="02020603050405020304" pitchFamily="18" charset="0"/>
                <a:cs typeface="Times New Roman" panose="02020603050405020304" pitchFamily="18" charset="0"/>
              </a:rPr>
              <a:t>Remember, if you do any online research, tell me the webpage (not website – </a:t>
            </a:r>
            <a:r>
              <a:rPr lang="en-US" altLang="ko-KR" sz="2000" b="1" i="1" u="sng" dirty="0">
                <a:latin typeface="Times New Roman" panose="02020603050405020304" pitchFamily="18" charset="0"/>
                <a:cs typeface="Times New Roman" panose="02020603050405020304" pitchFamily="18" charset="0"/>
              </a:rPr>
              <a:t>webpage</a:t>
            </a:r>
            <a:r>
              <a:rPr lang="en-US" altLang="ko-KR" sz="2000" b="1" dirty="0">
                <a:latin typeface="Times New Roman" panose="02020603050405020304" pitchFamily="18" charset="0"/>
                <a:cs typeface="Times New Roman" panose="02020603050405020304" pitchFamily="18" charset="0"/>
              </a:rPr>
              <a:t>) you got your information from!</a:t>
            </a:r>
            <a:endParaRPr lang="en-US" sz="2000" b="1" dirty="0">
              <a:latin typeface="Times New Roman" panose="02020603050405020304" pitchFamily="18" charset="0"/>
              <a:cs typeface="Times New Roman" panose="02020603050405020304" pitchFamily="18" charset="0"/>
            </a:endParaRPr>
          </a:p>
          <a:p>
            <a:pPr marL="0" indent="0">
              <a:spcBef>
                <a:spcPts val="0"/>
              </a:spcBef>
              <a:buNone/>
            </a:pPr>
            <a:endParaRPr lang="en-US" sz="2000" b="1" dirty="0">
              <a:latin typeface="Times New Roman" panose="02020603050405020304" pitchFamily="18" charset="0"/>
              <a:cs typeface="Times New Roman" panose="02020603050405020304" pitchFamily="18" charset="0"/>
            </a:endParaRPr>
          </a:p>
          <a:p>
            <a:pPr marL="0" indent="0">
              <a:spcBef>
                <a:spcPts val="0"/>
              </a:spcBef>
              <a:buNone/>
            </a:pPr>
            <a:r>
              <a:rPr lang="en-US" altLang="ko-KR" sz="2000" b="1" dirty="0">
                <a:latin typeface="Times New Roman" panose="02020603050405020304" pitchFamily="18" charset="0"/>
                <a:cs typeface="Times New Roman" panose="02020603050405020304" pitchFamily="18" charset="0"/>
              </a:rPr>
              <a:t>1) A government disease expert gives an interview and says, “At this time, we think the virus will probably disappear in six months.” Why is this a good way to give information to citizens? How can it cause misunderstandings?</a:t>
            </a:r>
          </a:p>
          <a:p>
            <a:pPr marL="0" indent="0">
              <a:spcBef>
                <a:spcPts val="0"/>
              </a:spcBef>
              <a:buNone/>
            </a:pPr>
            <a:endParaRPr lang="en-US" sz="2000" b="1" dirty="0">
              <a:latin typeface="Times New Roman" panose="02020603050405020304" pitchFamily="18" charset="0"/>
              <a:cs typeface="Times New Roman" panose="02020603050405020304" pitchFamily="18" charset="0"/>
            </a:endParaRPr>
          </a:p>
          <a:p>
            <a:pPr marL="0" indent="0">
              <a:spcBef>
                <a:spcPts val="0"/>
              </a:spcBef>
              <a:buNone/>
            </a:pPr>
            <a:r>
              <a:rPr lang="en-US" sz="2000" b="1" dirty="0">
                <a:latin typeface="Times New Roman" panose="02020603050405020304" pitchFamily="18" charset="0"/>
                <a:cs typeface="Times New Roman" panose="02020603050405020304" pitchFamily="18" charset="0"/>
              </a:rPr>
              <a:t>2) </a:t>
            </a:r>
            <a:r>
              <a:rPr lang="en-US" altLang="ko-KR" sz="2000" b="1" dirty="0">
                <a:latin typeface="Times New Roman" panose="02020603050405020304" pitchFamily="18" charset="0"/>
                <a:cs typeface="Times New Roman" panose="02020603050405020304" pitchFamily="18" charset="0"/>
              </a:rPr>
              <a:t>Another fallacy related to the past is the Hindsight Fallacy. We say, “Hindsight is always 20/20.” This fallacy happens when we think that past events were predestined to happen because we now know that they happened (“Of course the Japanese were going to attack Pearl Harbor! It was so obvious!”). How can the Hindsight Fallacy help cause the Historian’s Fallacy?</a:t>
            </a:r>
          </a:p>
          <a:p>
            <a:pPr marL="0" indent="0">
              <a:spcBef>
                <a:spcPts val="0"/>
              </a:spcBef>
              <a:buNone/>
            </a:pPr>
            <a:endParaRPr lang="en-US" sz="2000" b="1" dirty="0">
              <a:latin typeface="Times New Roman" panose="02020603050405020304" pitchFamily="18" charset="0"/>
              <a:cs typeface="Times New Roman" panose="02020603050405020304" pitchFamily="18" charset="0"/>
            </a:endParaRPr>
          </a:p>
          <a:p>
            <a:pPr marL="0" indent="0">
              <a:spcBef>
                <a:spcPts val="0"/>
              </a:spcBef>
              <a:buNone/>
            </a:pPr>
            <a:r>
              <a:rPr lang="en-US" sz="2000" b="1" dirty="0">
                <a:latin typeface="Times New Roman" panose="02020603050405020304" pitchFamily="18" charset="0"/>
                <a:cs typeface="Times New Roman" panose="02020603050405020304" pitchFamily="18" charset="0"/>
              </a:rPr>
              <a:t>3)</a:t>
            </a:r>
            <a:r>
              <a:rPr lang="en-US" altLang="ko-KR" sz="2000" b="1" dirty="0">
                <a:latin typeface="Times New Roman" panose="02020603050405020304" pitchFamily="18" charset="0"/>
                <a:cs typeface="Times New Roman" panose="02020603050405020304" pitchFamily="18" charset="0"/>
              </a:rPr>
              <a:t> Think of a movie, book, etc., set in the past that displays Chronological Snobbery. What does it do to show how bad, stupid, etc., people in the past were?</a:t>
            </a:r>
          </a:p>
          <a:p>
            <a:pPr marL="0" indent="0">
              <a:spcBef>
                <a:spcPts val="0"/>
              </a:spcBef>
              <a:buNone/>
            </a:pPr>
            <a:endParaRPr lang="en-US" sz="2000" b="1" dirty="0">
              <a:latin typeface="Times New Roman" panose="02020603050405020304" pitchFamily="18" charset="0"/>
              <a:cs typeface="Times New Roman" panose="02020603050405020304" pitchFamily="18" charset="0"/>
            </a:endParaRPr>
          </a:p>
          <a:p>
            <a:pPr marL="0" indent="0">
              <a:spcBef>
                <a:spcPts val="0"/>
              </a:spcBef>
              <a:buNone/>
            </a:pPr>
            <a:r>
              <a:rPr lang="en-US" sz="2000" b="1" dirty="0">
                <a:latin typeface="Times New Roman" panose="02020603050405020304" pitchFamily="18" charset="0"/>
                <a:cs typeface="Times New Roman" panose="02020603050405020304" pitchFamily="18" charset="0"/>
              </a:rPr>
              <a:t>4)</a:t>
            </a:r>
            <a:r>
              <a:rPr lang="en-US" altLang="ko-KR" sz="2000" b="1" dirty="0">
                <a:latin typeface="Times New Roman" panose="02020603050405020304" pitchFamily="18" charset="0"/>
                <a:cs typeface="Times New Roman" panose="02020603050405020304" pitchFamily="18" charset="0"/>
              </a:rPr>
              <a:t> Think of a movie, book, etc., set in the past that displays Presentism. How is it </a:t>
            </a:r>
          </a:p>
          <a:p>
            <a:pPr marL="0" indent="0">
              <a:spcBef>
                <a:spcPts val="0"/>
              </a:spcBef>
              <a:buNone/>
            </a:pPr>
            <a:r>
              <a:rPr lang="en-US" altLang="ko-KR" sz="2000" b="1" dirty="0">
                <a:latin typeface="Times New Roman" panose="02020603050405020304" pitchFamily="18" charset="0"/>
                <a:cs typeface="Times New Roman" panose="02020603050405020304" pitchFamily="18" charset="0"/>
              </a:rPr>
              <a:t>“Presentist”? </a:t>
            </a:r>
          </a:p>
          <a:p>
            <a:pPr marL="0" indent="0">
              <a:spcBef>
                <a:spcPts val="0"/>
              </a:spcBef>
              <a:buNone/>
            </a:pPr>
            <a:endParaRPr lang="en-US" sz="2000" b="1" dirty="0">
              <a:latin typeface="Times New Roman" panose="02020603050405020304" pitchFamily="18" charset="0"/>
              <a:cs typeface="Times New Roman" panose="02020603050405020304" pitchFamily="18" charset="0"/>
            </a:endParaRPr>
          </a:p>
          <a:p>
            <a:pPr marL="0" indent="0">
              <a:spcBef>
                <a:spcPts val="0"/>
              </a:spcBef>
              <a:buNone/>
            </a:pPr>
            <a:r>
              <a:rPr lang="en-US" sz="2000" b="1" dirty="0">
                <a:latin typeface="Times New Roman" panose="02020603050405020304" pitchFamily="18" charset="0"/>
                <a:cs typeface="Times New Roman" panose="02020603050405020304" pitchFamily="18" charset="0"/>
              </a:rPr>
              <a:t>5) </a:t>
            </a:r>
            <a:r>
              <a:rPr lang="en-US" altLang="ko-KR" sz="2000" b="1" dirty="0">
                <a:latin typeface="Times New Roman" panose="02020603050405020304" pitchFamily="18" charset="0"/>
                <a:cs typeface="Times New Roman" panose="02020603050405020304" pitchFamily="18" charset="0"/>
              </a:rPr>
              <a:t>Your opinion: </a:t>
            </a:r>
            <a:r>
              <a:rPr lang="en-US" sz="2000" b="1" dirty="0">
                <a:latin typeface="Times New Roman" panose="02020603050405020304" pitchFamily="18" charset="0"/>
                <a:cs typeface="Times New Roman" panose="02020603050405020304" pitchFamily="18" charset="0"/>
              </a:rPr>
              <a:t>Almost every historical figure did both good and bad things. </a:t>
            </a:r>
          </a:p>
          <a:p>
            <a:pPr marL="0" indent="0">
              <a:spcBef>
                <a:spcPts val="0"/>
              </a:spcBef>
              <a:buNone/>
            </a:pPr>
            <a:r>
              <a:rPr lang="en-US" sz="2000" b="1" dirty="0">
                <a:latin typeface="Times New Roman" panose="02020603050405020304" pitchFamily="18" charset="0"/>
                <a:cs typeface="Times New Roman" panose="02020603050405020304" pitchFamily="18" charset="0"/>
              </a:rPr>
              <a:t>Our heroes are remembered for their good, and our villains are remembered for </a:t>
            </a:r>
          </a:p>
          <a:p>
            <a:pPr marL="0" indent="0">
              <a:spcBef>
                <a:spcPts val="0"/>
              </a:spcBef>
              <a:buNone/>
            </a:pPr>
            <a:r>
              <a:rPr lang="en-US" sz="2000" b="1" dirty="0">
                <a:latin typeface="Times New Roman" panose="02020603050405020304" pitchFamily="18" charset="0"/>
                <a:cs typeface="Times New Roman" panose="02020603050405020304" pitchFamily="18" charset="0"/>
              </a:rPr>
              <a:t>their bad. Choose a dead hero from your country’s past. What good things are </a:t>
            </a:r>
          </a:p>
          <a:p>
            <a:pPr marL="0" indent="0">
              <a:spcBef>
                <a:spcPts val="0"/>
              </a:spcBef>
              <a:buNone/>
            </a:pPr>
            <a:r>
              <a:rPr lang="en-US" sz="2000" b="1" dirty="0">
                <a:latin typeface="Times New Roman" panose="02020603050405020304" pitchFamily="18" charset="0"/>
                <a:cs typeface="Times New Roman" panose="02020603050405020304" pitchFamily="18" charset="0"/>
              </a:rPr>
              <a:t>they known for? What bad things did they do? Do you think they deserve to be </a:t>
            </a:r>
          </a:p>
          <a:p>
            <a:pPr marL="0" indent="0">
              <a:spcBef>
                <a:spcPts val="0"/>
              </a:spcBef>
              <a:buNone/>
            </a:pPr>
            <a:r>
              <a:rPr lang="en-US" sz="2000" b="1" dirty="0">
                <a:latin typeface="Times New Roman" panose="02020603050405020304" pitchFamily="18" charset="0"/>
                <a:cs typeface="Times New Roman" panose="02020603050405020304" pitchFamily="18" charset="0"/>
              </a:rPr>
              <a:t>considered a hero? Why or why not?</a:t>
            </a:r>
          </a:p>
          <a:p>
            <a:pPr marL="0" indent="0">
              <a:spcBef>
                <a:spcPts val="0"/>
              </a:spcBef>
              <a:buNone/>
            </a:pPr>
            <a:endParaRPr lang="en-US" sz="2000" b="1" dirty="0">
              <a:latin typeface="Times New Roman" panose="02020603050405020304" pitchFamily="18" charset="0"/>
              <a:cs typeface="Times New Roman" panose="02020603050405020304" pitchFamily="18" charset="0"/>
            </a:endParaRPr>
          </a:p>
          <a:p>
            <a:pPr marL="0" indent="0">
              <a:spcBef>
                <a:spcPts val="0"/>
              </a:spcBef>
              <a:buNone/>
            </a:pPr>
            <a:r>
              <a:rPr lang="en-US" sz="2000" b="1" dirty="0">
                <a:latin typeface="Times New Roman" panose="02020603050405020304" pitchFamily="18" charset="0"/>
                <a:cs typeface="Times New Roman" panose="02020603050405020304" pitchFamily="18" charset="0"/>
              </a:rPr>
              <a:t>   Reminder: If you choose to do this assignment, you can give it to me at the </a:t>
            </a:r>
          </a:p>
          <a:p>
            <a:pPr marL="0" indent="0">
              <a:spcBef>
                <a:spcPts val="0"/>
              </a:spcBef>
              <a:buNone/>
            </a:pPr>
            <a:r>
              <a:rPr lang="en-US" sz="2000" b="1" dirty="0">
                <a:latin typeface="Times New Roman" panose="02020603050405020304" pitchFamily="18" charset="0"/>
                <a:cs typeface="Times New Roman" panose="02020603050405020304" pitchFamily="18" charset="0"/>
              </a:rPr>
              <a:t>beginning of class on Friday, Sept. 30</a:t>
            </a:r>
            <a:r>
              <a:rPr lang="en-US" sz="2000" b="1" baseline="30000" dirty="0">
                <a:latin typeface="Times New Roman" panose="02020603050405020304" pitchFamily="18" charset="0"/>
                <a:cs typeface="Times New Roman" panose="02020603050405020304" pitchFamily="18" charset="0"/>
              </a:rPr>
              <a:t>th</a:t>
            </a:r>
            <a:r>
              <a:rPr lang="en-US" sz="2000" b="1" dirty="0">
                <a:latin typeface="Times New Roman" panose="02020603050405020304" pitchFamily="18" charset="0"/>
                <a:cs typeface="Times New Roman" panose="02020603050405020304" pitchFamily="18" charset="0"/>
              </a:rPr>
              <a:t>, or you can email it to </a:t>
            </a:r>
          </a:p>
          <a:p>
            <a:pPr marL="0" indent="0">
              <a:spcBef>
                <a:spcPts val="0"/>
              </a:spcBef>
              <a:buNone/>
            </a:pPr>
            <a:r>
              <a:rPr lang="en-US" sz="2000" b="1" dirty="0">
                <a:latin typeface="Times New Roman" panose="02020603050405020304" pitchFamily="18" charset="0"/>
                <a:cs typeface="Times New Roman" panose="02020603050405020304" pitchFamily="18" charset="0"/>
                <a:hlinkClick r:id="rId2"/>
              </a:rPr>
              <a:t>anparoikos@gmail.com</a:t>
            </a:r>
            <a:r>
              <a:rPr lang="en-US" sz="2000" b="1" dirty="0">
                <a:latin typeface="Times New Roman" panose="02020603050405020304" pitchFamily="18" charset="0"/>
                <a:cs typeface="Times New Roman" panose="02020603050405020304" pitchFamily="18" charset="0"/>
              </a:rPr>
              <a:t> by 11:59 on the same day.</a:t>
            </a:r>
          </a:p>
          <a:p>
            <a:pPr marL="0" indent="0">
              <a:spcBef>
                <a:spcPts val="0"/>
              </a:spcBef>
              <a:buNone/>
            </a:pPr>
            <a:endParaRPr lang="en-US" sz="2000" b="1" dirty="0">
              <a:latin typeface="Times New Roman" panose="02020603050405020304" pitchFamily="18" charset="0"/>
              <a:cs typeface="Times New Roman" panose="02020603050405020304" pitchFamily="18" charset="0"/>
            </a:endParaRPr>
          </a:p>
          <a:p>
            <a:pPr marL="0" indent="0">
              <a:spcBef>
                <a:spcPts val="0"/>
              </a:spcBef>
              <a:buNone/>
            </a:pPr>
            <a:r>
              <a:rPr lang="en-US" sz="2000" b="1" dirty="0">
                <a:latin typeface="Times New Roman" panose="02020603050405020304" pitchFamily="18" charset="0"/>
                <a:cs typeface="Times New Roman" panose="02020603050405020304" pitchFamily="18" charset="0"/>
              </a:rPr>
              <a:t>   Questions? Please let me know!</a:t>
            </a:r>
          </a:p>
        </p:txBody>
      </p:sp>
      <p:sp>
        <p:nvSpPr>
          <p:cNvPr id="4" name="TextBox 3">
            <a:extLst>
              <a:ext uri="{FF2B5EF4-FFF2-40B4-BE49-F238E27FC236}">
                <a16:creationId xmlns:a16="http://schemas.microsoft.com/office/drawing/2014/main" id="{20F49EF6-382A-41B4-9D17-AF3CD453F280}"/>
              </a:ext>
            </a:extLst>
          </p:cNvPr>
          <p:cNvSpPr txBox="1"/>
          <p:nvPr/>
        </p:nvSpPr>
        <p:spPr>
          <a:xfrm>
            <a:off x="-1" y="6457889"/>
            <a:ext cx="4043495" cy="400110"/>
          </a:xfrm>
          <a:prstGeom prst="rect">
            <a:avLst/>
          </a:prstGeom>
          <a:noFill/>
          <a:ln>
            <a:solidFill>
              <a:schemeClr val="tx1"/>
            </a:solidFill>
          </a:ln>
        </p:spPr>
        <p:txBody>
          <a:bodyPr wrap="square" rtlCol="0">
            <a:spAutoFit/>
          </a:bodyPr>
          <a:lstStyle/>
          <a:p>
            <a:r>
              <a:rPr lang="en-US" sz="1000" dirty="0"/>
              <a:t>This presentation copyright 2022 – Nelson Parish</a:t>
            </a:r>
          </a:p>
          <a:p>
            <a:r>
              <a:rPr lang="en-US" altLang="ko-KR" sz="1000" dirty="0"/>
              <a:t>Lincoln again</a:t>
            </a:r>
            <a:r>
              <a:rPr lang="en-US" sz="1000" dirty="0"/>
              <a:t>: https://www.sadanduseless.com/less-known-quotes-list/</a:t>
            </a:r>
          </a:p>
        </p:txBody>
      </p:sp>
      <p:pic>
        <p:nvPicPr>
          <p:cNvPr id="1028" name="Picture 4" descr="Little known quote.">
            <a:extLst>
              <a:ext uri="{FF2B5EF4-FFF2-40B4-BE49-F238E27FC236}">
                <a16:creationId xmlns:a16="http://schemas.microsoft.com/office/drawing/2014/main" id="{2D1B96D2-D2E3-FB5B-8011-082159CF45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3604" y="3674378"/>
            <a:ext cx="4111458" cy="30835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020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
            <a:ext cx="10515600" cy="956344"/>
          </a:xfrm>
        </p:spPr>
        <p:txBody>
          <a:bodyPr/>
          <a:lstStyle/>
          <a:p>
            <a:pPr algn="ctr"/>
            <a:r>
              <a:rPr lang="en-US" b="1" dirty="0">
                <a:latin typeface="Times New Roman" panose="02020603050405020304" pitchFamily="18" charset="0"/>
                <a:cs typeface="Times New Roman" panose="02020603050405020304" pitchFamily="18" charset="0"/>
              </a:rPr>
              <a:t>“Would have…”</a:t>
            </a:r>
          </a:p>
        </p:txBody>
      </p:sp>
      <p:sp>
        <p:nvSpPr>
          <p:cNvPr id="4" name="Rectangle 1"/>
          <p:cNvSpPr>
            <a:spLocks noGrp="1" noChangeArrowheads="1"/>
          </p:cNvSpPr>
          <p:nvPr>
            <p:ph idx="1"/>
          </p:nvPr>
        </p:nvSpPr>
        <p:spPr bwMode="auto">
          <a:xfrm>
            <a:off x="238857" y="590899"/>
            <a:ext cx="11714284" cy="5978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2400" b="1" dirty="0">
                <a:latin typeface="Times New Roman" panose="02020603050405020304" pitchFamily="18" charset="0"/>
                <a:cs typeface="Times New Roman" panose="02020603050405020304" pitchFamily="18" charset="0"/>
              </a:rPr>
              <a:t>   Let’s start with something that is not really a fallacy, but you hear it in arguments all the time. “If A would(</a:t>
            </a:r>
            <a:r>
              <a:rPr lang="en-US" sz="2400" b="1" dirty="0" err="1">
                <a:latin typeface="Times New Roman" panose="02020603050405020304" pitchFamily="18" charset="0"/>
                <a:cs typeface="Times New Roman" panose="02020603050405020304" pitchFamily="18" charset="0"/>
              </a:rPr>
              <a:t>n’t</a:t>
            </a:r>
            <a:r>
              <a:rPr lang="en-US" sz="2400" b="1" dirty="0">
                <a:latin typeface="Times New Roman" panose="02020603050405020304" pitchFamily="18" charset="0"/>
                <a:cs typeface="Times New Roman" panose="02020603050405020304" pitchFamily="18" charset="0"/>
              </a:rPr>
              <a:t>) have happened, then B would(</a:t>
            </a:r>
            <a:r>
              <a:rPr lang="en-US" sz="2400" b="1" dirty="0" err="1">
                <a:latin typeface="Times New Roman" panose="02020603050405020304" pitchFamily="18" charset="0"/>
                <a:cs typeface="Times New Roman" panose="02020603050405020304" pitchFamily="18" charset="0"/>
              </a:rPr>
              <a:t>n’t</a:t>
            </a:r>
            <a:r>
              <a:rPr lang="en-US" sz="2400" b="1" dirty="0">
                <a:latin typeface="Times New Roman" panose="02020603050405020304" pitchFamily="18" charset="0"/>
                <a:cs typeface="Times New Roman" panose="02020603050405020304" pitchFamily="18" charset="0"/>
              </a:rPr>
              <a:t>) have happened.”</a:t>
            </a:r>
          </a:p>
          <a:p>
            <a:pPr marL="0" lvl="0" indent="0" eaLnBrk="0" fontAlgn="base" hangingPunct="0">
              <a:lnSpc>
                <a:spcPct val="100000"/>
              </a:lnSpc>
              <a:spcBef>
                <a:spcPct val="0"/>
              </a:spcBef>
              <a:spcAft>
                <a:spcPct val="0"/>
              </a:spcAft>
              <a:buNone/>
            </a:pPr>
            <a:endParaRPr lang="en-US" sz="1200" b="1"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2400" b="1" dirty="0">
                <a:latin typeface="Times New Roman" panose="02020603050405020304" pitchFamily="18" charset="0"/>
                <a:cs typeface="Times New Roman" panose="02020603050405020304" pitchFamily="18" charset="0"/>
              </a:rPr>
              <a:t>   This might be an OK argument for simple, predictable events. “If you hadn’t dropped that glass, it wouldn’t have broken.” We’ve experienced </a:t>
            </a:r>
          </a:p>
          <a:p>
            <a:pPr marL="0" lvl="0" indent="0" eaLnBrk="0" fontAlgn="base" hangingPunct="0">
              <a:lnSpc>
                <a:spcPct val="100000"/>
              </a:lnSpc>
              <a:spcBef>
                <a:spcPct val="0"/>
              </a:spcBef>
              <a:spcAft>
                <a:spcPct val="0"/>
              </a:spcAft>
              <a:buNone/>
            </a:pPr>
            <a:r>
              <a:rPr lang="en-US" sz="2400" b="1" dirty="0">
                <a:latin typeface="Times New Roman" panose="02020603050405020304" pitchFamily="18" charset="0"/>
                <a:cs typeface="Times New Roman" panose="02020603050405020304" pitchFamily="18" charset="0"/>
              </a:rPr>
              <a:t>or seen dropped glasses breaking enough that we know </a:t>
            </a:r>
          </a:p>
          <a:p>
            <a:pPr marL="0" lvl="0" indent="0" eaLnBrk="0" fontAlgn="base" hangingPunct="0">
              <a:lnSpc>
                <a:spcPct val="100000"/>
              </a:lnSpc>
              <a:spcBef>
                <a:spcPct val="0"/>
              </a:spcBef>
              <a:spcAft>
                <a:spcPct val="0"/>
              </a:spcAft>
              <a:buNone/>
            </a:pPr>
            <a:r>
              <a:rPr lang="en-US" sz="2400" b="1" dirty="0">
                <a:latin typeface="Times New Roman" panose="02020603050405020304" pitchFamily="18" charset="0"/>
                <a:cs typeface="Times New Roman" panose="02020603050405020304" pitchFamily="18" charset="0"/>
              </a:rPr>
              <a:t>this is probably true, at least assuming our </a:t>
            </a:r>
          </a:p>
          <a:p>
            <a:pPr marL="0" lvl="0" indent="0" eaLnBrk="0" fontAlgn="base" hangingPunct="0">
              <a:lnSpc>
                <a:spcPct val="100000"/>
              </a:lnSpc>
              <a:spcBef>
                <a:spcPct val="0"/>
              </a:spcBef>
              <a:spcAft>
                <a:spcPct val="0"/>
              </a:spcAft>
              <a:buNone/>
            </a:pPr>
            <a:r>
              <a:rPr lang="en-US" sz="2400" b="1" dirty="0">
                <a:latin typeface="Times New Roman" panose="02020603050405020304" pitchFamily="18" charset="0"/>
                <a:cs typeface="Times New Roman" panose="02020603050405020304" pitchFamily="18" charset="0"/>
              </a:rPr>
              <a:t>understanding of physics is correct and the elves that </a:t>
            </a:r>
          </a:p>
          <a:p>
            <a:pPr marL="0" lvl="0" indent="0" eaLnBrk="0" fontAlgn="base" hangingPunct="0">
              <a:lnSpc>
                <a:spcPct val="100000"/>
              </a:lnSpc>
              <a:spcBef>
                <a:spcPct val="0"/>
              </a:spcBef>
              <a:spcAft>
                <a:spcPct val="0"/>
              </a:spcAft>
              <a:buNone/>
            </a:pPr>
            <a:r>
              <a:rPr lang="en-US" sz="2400" b="1" dirty="0">
                <a:latin typeface="Times New Roman" panose="02020603050405020304" pitchFamily="18" charset="0"/>
                <a:cs typeface="Times New Roman" panose="02020603050405020304" pitchFamily="18" charset="0"/>
              </a:rPr>
              <a:t>control gravity didn’t decide to make the glass fly </a:t>
            </a:r>
          </a:p>
          <a:p>
            <a:pPr marL="0" lvl="0" indent="0" eaLnBrk="0" fontAlgn="base" hangingPunct="0">
              <a:lnSpc>
                <a:spcPct val="100000"/>
              </a:lnSpc>
              <a:spcBef>
                <a:spcPct val="0"/>
              </a:spcBef>
              <a:spcAft>
                <a:spcPct val="0"/>
              </a:spcAft>
              <a:buNone/>
            </a:pPr>
            <a:r>
              <a:rPr lang="en-US" sz="2400" b="1" dirty="0">
                <a:latin typeface="Times New Roman" panose="02020603050405020304" pitchFamily="18" charset="0"/>
                <a:cs typeface="Times New Roman" panose="02020603050405020304" pitchFamily="18" charset="0"/>
              </a:rPr>
              <a:t>instead of drop.</a:t>
            </a:r>
          </a:p>
          <a:p>
            <a:pPr marL="0" lvl="0" indent="0" eaLnBrk="0" fontAlgn="base" hangingPunct="0">
              <a:lnSpc>
                <a:spcPct val="100000"/>
              </a:lnSpc>
              <a:spcBef>
                <a:spcPct val="0"/>
              </a:spcBef>
              <a:spcAft>
                <a:spcPct val="0"/>
              </a:spcAft>
              <a:buNone/>
            </a:pPr>
            <a:endParaRPr lang="en-US" sz="1050" b="1"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2400" b="1" dirty="0">
                <a:latin typeface="Times New Roman" panose="02020603050405020304" pitchFamily="18" charset="0"/>
                <a:cs typeface="Times New Roman" panose="02020603050405020304" pitchFamily="18" charset="0"/>
              </a:rPr>
              <a:t>   When we get into more complicated systems involving </a:t>
            </a:r>
          </a:p>
          <a:p>
            <a:pPr marL="0" lvl="0" indent="0" eaLnBrk="0" fontAlgn="base" hangingPunct="0">
              <a:lnSpc>
                <a:spcPct val="100000"/>
              </a:lnSpc>
              <a:spcBef>
                <a:spcPct val="0"/>
              </a:spcBef>
              <a:spcAft>
                <a:spcPct val="0"/>
              </a:spcAft>
              <a:buNone/>
            </a:pPr>
            <a:r>
              <a:rPr lang="en-US" sz="2400" b="1" dirty="0">
                <a:latin typeface="Times New Roman" panose="02020603050405020304" pitchFamily="18" charset="0"/>
                <a:cs typeface="Times New Roman" panose="02020603050405020304" pitchFamily="18" charset="0"/>
              </a:rPr>
              <a:t>people, societies, weather, animals, etc., “would have” </a:t>
            </a:r>
          </a:p>
          <a:p>
            <a:pPr marL="0" lvl="0" indent="0" eaLnBrk="0" fontAlgn="base" hangingPunct="0">
              <a:lnSpc>
                <a:spcPct val="100000"/>
              </a:lnSpc>
              <a:spcBef>
                <a:spcPct val="0"/>
              </a:spcBef>
              <a:spcAft>
                <a:spcPct val="0"/>
              </a:spcAft>
              <a:buNone/>
            </a:pPr>
            <a:r>
              <a:rPr lang="en-US" sz="2400" b="1" dirty="0">
                <a:latin typeface="Times New Roman" panose="02020603050405020304" pitchFamily="18" charset="0"/>
                <a:cs typeface="Times New Roman" panose="02020603050405020304" pitchFamily="18" charset="0"/>
              </a:rPr>
              <a:t>arguments are almost useless unless, perhaps, you’re </a:t>
            </a:r>
          </a:p>
          <a:p>
            <a:pPr marL="0" lvl="0" indent="0" eaLnBrk="0" fontAlgn="base" hangingPunct="0">
              <a:lnSpc>
                <a:spcPct val="100000"/>
              </a:lnSpc>
              <a:spcBef>
                <a:spcPct val="0"/>
              </a:spcBef>
              <a:spcAft>
                <a:spcPct val="0"/>
              </a:spcAft>
              <a:buNone/>
            </a:pPr>
            <a:r>
              <a:rPr lang="en-US" sz="2400" b="1" dirty="0">
                <a:latin typeface="Times New Roman" panose="02020603050405020304" pitchFamily="18" charset="0"/>
                <a:cs typeface="Times New Roman" panose="02020603050405020304" pitchFamily="18" charset="0"/>
              </a:rPr>
              <a:t>trying to think up a movie about an alternate timeline, </a:t>
            </a:r>
          </a:p>
          <a:p>
            <a:pPr marL="0" lvl="0" indent="0" eaLnBrk="0" fontAlgn="base" hangingPunct="0">
              <a:lnSpc>
                <a:spcPct val="100000"/>
              </a:lnSpc>
              <a:spcBef>
                <a:spcPct val="0"/>
              </a:spcBef>
              <a:spcAft>
                <a:spcPct val="0"/>
              </a:spcAft>
              <a:buNone/>
            </a:pPr>
            <a:r>
              <a:rPr lang="en-US" sz="2400" b="1" dirty="0">
                <a:latin typeface="Times New Roman" panose="02020603050405020304" pitchFamily="18" charset="0"/>
                <a:cs typeface="Times New Roman" panose="02020603050405020304" pitchFamily="18" charset="0"/>
              </a:rPr>
              <a:t>engaging in a thought experiment, or giving advice to a </a:t>
            </a:r>
          </a:p>
          <a:p>
            <a:pPr marL="0" lvl="0" indent="0" eaLnBrk="0" fontAlgn="base" hangingPunct="0">
              <a:lnSpc>
                <a:spcPct val="100000"/>
              </a:lnSpc>
              <a:spcBef>
                <a:spcPct val="0"/>
              </a:spcBef>
              <a:spcAft>
                <a:spcPct val="0"/>
              </a:spcAft>
              <a:buNone/>
            </a:pPr>
            <a:r>
              <a:rPr lang="en-US" sz="2400" b="1" dirty="0">
                <a:latin typeface="Times New Roman" panose="02020603050405020304" pitchFamily="18" charset="0"/>
                <a:cs typeface="Times New Roman" panose="02020603050405020304" pitchFamily="18" charset="0"/>
              </a:rPr>
              <a:t>friend who made a mistake.</a:t>
            </a:r>
          </a:p>
        </p:txBody>
      </p:sp>
      <p:sp>
        <p:nvSpPr>
          <p:cNvPr id="6" name="TextBox 5">
            <a:extLst>
              <a:ext uri="{FF2B5EF4-FFF2-40B4-BE49-F238E27FC236}">
                <a16:creationId xmlns:a16="http://schemas.microsoft.com/office/drawing/2014/main" id="{FFBB7CF2-23E2-4E75-BA5E-6649A49FA471}"/>
              </a:ext>
            </a:extLst>
          </p:cNvPr>
          <p:cNvSpPr txBox="1"/>
          <p:nvPr/>
        </p:nvSpPr>
        <p:spPr>
          <a:xfrm>
            <a:off x="27394" y="6457890"/>
            <a:ext cx="4930500" cy="400110"/>
          </a:xfrm>
          <a:prstGeom prst="rect">
            <a:avLst/>
          </a:prstGeom>
          <a:noFill/>
          <a:ln>
            <a:solidFill>
              <a:schemeClr val="tx1"/>
            </a:solidFill>
          </a:ln>
        </p:spPr>
        <p:txBody>
          <a:bodyPr wrap="square" rtlCol="0">
            <a:spAutoFit/>
          </a:bodyPr>
          <a:lstStyle/>
          <a:p>
            <a:r>
              <a:rPr lang="en-US" sz="1000" dirty="0"/>
              <a:t>This presentation copyright 2022– Nelson Parish</a:t>
            </a:r>
          </a:p>
          <a:p>
            <a:r>
              <a:rPr lang="en-US" sz="1000" dirty="0"/>
              <a:t>Watchmen: https://www.pinterest.co.kr/pin/514254851175470293/?nic_v3=1a5T2NWFH</a:t>
            </a:r>
          </a:p>
        </p:txBody>
      </p:sp>
      <p:pic>
        <p:nvPicPr>
          <p:cNvPr id="2050" name="Picture 2">
            <a:extLst>
              <a:ext uri="{FF2B5EF4-FFF2-40B4-BE49-F238E27FC236}">
                <a16:creationId xmlns:a16="http://schemas.microsoft.com/office/drawing/2014/main" id="{6F68A16F-4656-221C-D4F1-F2DAACBFA3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5463" y="2187959"/>
            <a:ext cx="4381500" cy="43815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588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3182" y="1"/>
            <a:ext cx="9535486" cy="880844"/>
          </a:xfrm>
        </p:spPr>
        <p:txBody>
          <a:bodyPr>
            <a:normAutofit fontScale="90000"/>
          </a:bodyPr>
          <a:lstStyle/>
          <a:p>
            <a:r>
              <a:rPr lang="en-US" b="1" dirty="0">
                <a:latin typeface="Times New Roman" panose="02020603050405020304" pitchFamily="18" charset="0"/>
                <a:cs typeface="Times New Roman" panose="02020603050405020304" pitchFamily="18" charset="0"/>
              </a:rPr>
              <a:t>The Real and Unreal Past</a:t>
            </a:r>
          </a:p>
        </p:txBody>
      </p:sp>
      <p:sp>
        <p:nvSpPr>
          <p:cNvPr id="3" name="Subtitle 2"/>
          <p:cNvSpPr>
            <a:spLocks noGrp="1"/>
          </p:cNvSpPr>
          <p:nvPr>
            <p:ph type="subTitle" idx="1"/>
          </p:nvPr>
        </p:nvSpPr>
        <p:spPr>
          <a:xfrm>
            <a:off x="318782" y="880845"/>
            <a:ext cx="11685863" cy="5358167"/>
          </a:xfrm>
        </p:spPr>
        <p:txBody>
          <a:bodyPr>
            <a:normAutofit fontScale="62500" lnSpcReduction="20000"/>
          </a:bodyPr>
          <a:lstStyle/>
          <a:p>
            <a:pPr algn="l">
              <a:spcBef>
                <a:spcPts val="100"/>
              </a:spcBef>
            </a:pPr>
            <a:r>
              <a:rPr lang="en-US" sz="2800" b="1" dirty="0">
                <a:latin typeface="Times New Roman" panose="02020603050405020304" pitchFamily="18" charset="0"/>
                <a:cs typeface="Times New Roman" panose="02020603050405020304" pitchFamily="18" charset="0"/>
              </a:rPr>
              <a:t>   Regarding giving advice to friends. Imagine a scenario in which a student, C, is offended by a professor in class and starts crying. Their best friend, D, might tell them later, “I wouldn’t have cried! I would have demanded an apology!” Maybe it’s true that D is the type of person that would do this, and maybe they had actually done it before in a similar situation. However, it’s impossible to prove that D would have, in that particular situation that made C cry, demanded an apology. We might think it’s likely, but every situation is different, no matter how similar. If D were tired or had just gotten a nice gift from a lover or realized they needed the professor’s recommendation later or something like that, they might not have demanded an apology. In fact, with D being there instead of C (or with C), the situation is significantly different from what C experienced alone.</a:t>
            </a:r>
          </a:p>
          <a:p>
            <a:pPr algn="l">
              <a:spcBef>
                <a:spcPts val="100"/>
              </a:spcBef>
            </a:pPr>
            <a:endParaRPr lang="en-US" sz="2800" b="1" dirty="0">
              <a:latin typeface="Times New Roman" panose="02020603050405020304" pitchFamily="18" charset="0"/>
              <a:cs typeface="Times New Roman" panose="02020603050405020304" pitchFamily="18" charset="0"/>
            </a:endParaRPr>
          </a:p>
          <a:p>
            <a:pPr algn="l">
              <a:spcBef>
                <a:spcPts val="100"/>
              </a:spcBef>
            </a:pPr>
            <a:r>
              <a:rPr lang="en-US" sz="2800" b="1" dirty="0">
                <a:latin typeface="Times New Roman" panose="02020603050405020304" pitchFamily="18" charset="0"/>
                <a:cs typeface="Times New Roman" panose="02020603050405020304" pitchFamily="18" charset="0"/>
              </a:rPr>
              <a:t>   Actor Mark Wahlberg got into trouble about </a:t>
            </a:r>
          </a:p>
          <a:p>
            <a:pPr algn="l">
              <a:spcBef>
                <a:spcPts val="100"/>
              </a:spcBef>
            </a:pPr>
            <a:r>
              <a:rPr lang="en-US" sz="2800" b="1" dirty="0">
                <a:latin typeface="Times New Roman" panose="02020603050405020304" pitchFamily="18" charset="0"/>
                <a:cs typeface="Times New Roman" panose="02020603050405020304" pitchFamily="18" charset="0"/>
              </a:rPr>
              <a:t>10 years ago when he said that if he had been </a:t>
            </a:r>
          </a:p>
          <a:p>
            <a:pPr algn="l">
              <a:spcBef>
                <a:spcPts val="100"/>
              </a:spcBef>
            </a:pPr>
            <a:r>
              <a:rPr lang="en-US" sz="2800" b="1" dirty="0">
                <a:latin typeface="Times New Roman" panose="02020603050405020304" pitchFamily="18" charset="0"/>
                <a:cs typeface="Times New Roman" panose="02020603050405020304" pitchFamily="18" charset="0"/>
              </a:rPr>
              <a:t>on one of the hijacked planes on 9/11, he would </a:t>
            </a:r>
          </a:p>
          <a:p>
            <a:pPr algn="l">
              <a:spcBef>
                <a:spcPts val="100"/>
              </a:spcBef>
            </a:pPr>
            <a:r>
              <a:rPr lang="en-US" sz="2800" b="1" dirty="0">
                <a:latin typeface="Times New Roman" panose="02020603050405020304" pitchFamily="18" charset="0"/>
                <a:cs typeface="Times New Roman" panose="02020603050405020304" pitchFamily="18" charset="0"/>
              </a:rPr>
              <a:t>have beaten up the terrorists and landed the </a:t>
            </a:r>
          </a:p>
          <a:p>
            <a:pPr algn="l">
              <a:spcBef>
                <a:spcPts val="100"/>
              </a:spcBef>
            </a:pPr>
            <a:r>
              <a:rPr lang="en-US" sz="2800" b="1" dirty="0">
                <a:latin typeface="Times New Roman" panose="02020603050405020304" pitchFamily="18" charset="0"/>
                <a:cs typeface="Times New Roman" panose="02020603050405020304" pitchFamily="18" charset="0"/>
              </a:rPr>
              <a:t>plane safely. Not only was this incredibly </a:t>
            </a:r>
          </a:p>
          <a:p>
            <a:pPr algn="l">
              <a:spcBef>
                <a:spcPts val="100"/>
              </a:spcBef>
            </a:pPr>
            <a:r>
              <a:rPr lang="en-US" sz="2800" b="1" dirty="0">
                <a:latin typeface="Times New Roman" panose="02020603050405020304" pitchFamily="18" charset="0"/>
                <a:cs typeface="Times New Roman" panose="02020603050405020304" pitchFamily="18" charset="0"/>
              </a:rPr>
              <a:t>offensive to those who lost their lives and their </a:t>
            </a:r>
          </a:p>
          <a:p>
            <a:pPr algn="l">
              <a:spcBef>
                <a:spcPts val="100"/>
              </a:spcBef>
            </a:pPr>
            <a:r>
              <a:rPr lang="en-US" sz="2800" b="1" dirty="0">
                <a:latin typeface="Times New Roman" panose="02020603050405020304" pitchFamily="18" charset="0"/>
                <a:cs typeface="Times New Roman" panose="02020603050405020304" pitchFamily="18" charset="0"/>
              </a:rPr>
              <a:t>families and Americans in general, but it was a </a:t>
            </a:r>
          </a:p>
          <a:p>
            <a:pPr algn="l">
              <a:spcBef>
                <a:spcPts val="100"/>
              </a:spcBef>
            </a:pPr>
            <a:r>
              <a:rPr lang="en-US" sz="2800" b="1" dirty="0">
                <a:latin typeface="Times New Roman" panose="02020603050405020304" pitchFamily="18" charset="0"/>
                <a:cs typeface="Times New Roman" panose="02020603050405020304" pitchFamily="18" charset="0"/>
              </a:rPr>
              <a:t>moot point. He wasn’t there. Had he been there, </a:t>
            </a:r>
          </a:p>
          <a:p>
            <a:pPr algn="l">
              <a:spcBef>
                <a:spcPts val="100"/>
              </a:spcBef>
            </a:pPr>
            <a:r>
              <a:rPr lang="en-US" sz="2800" b="1" dirty="0">
                <a:latin typeface="Times New Roman" panose="02020603050405020304" pitchFamily="18" charset="0"/>
                <a:cs typeface="Times New Roman" panose="02020603050405020304" pitchFamily="18" charset="0"/>
              </a:rPr>
              <a:t>it might have changed the situation in an </a:t>
            </a:r>
          </a:p>
          <a:p>
            <a:pPr algn="l">
              <a:spcBef>
                <a:spcPts val="100"/>
              </a:spcBef>
            </a:pPr>
            <a:r>
              <a:rPr lang="en-US" sz="2800" b="1" dirty="0">
                <a:latin typeface="Times New Roman" panose="02020603050405020304" pitchFamily="18" charset="0"/>
                <a:cs typeface="Times New Roman" panose="02020603050405020304" pitchFamily="18" charset="0"/>
              </a:rPr>
              <a:t>unpredictable way (“Hey, one of the passengers </a:t>
            </a:r>
          </a:p>
          <a:p>
            <a:pPr algn="l">
              <a:spcBef>
                <a:spcPts val="100"/>
              </a:spcBef>
            </a:pPr>
            <a:r>
              <a:rPr lang="en-US" sz="2800" b="1" dirty="0">
                <a:latin typeface="Times New Roman" panose="02020603050405020304" pitchFamily="18" charset="0"/>
                <a:cs typeface="Times New Roman" panose="02020603050405020304" pitchFamily="18" charset="0"/>
              </a:rPr>
              <a:t>is Mark Wahlberg, the famous movie star who </a:t>
            </a:r>
          </a:p>
          <a:p>
            <a:pPr algn="l">
              <a:spcBef>
                <a:spcPts val="100"/>
              </a:spcBef>
            </a:pPr>
            <a:r>
              <a:rPr lang="en-US" sz="2800" b="1" dirty="0">
                <a:latin typeface="Times New Roman" panose="02020603050405020304" pitchFamily="18" charset="0"/>
                <a:cs typeface="Times New Roman" panose="02020603050405020304" pitchFamily="18" charset="0"/>
              </a:rPr>
              <a:t>beats up bad guys onscreen. I bet he’s tough. </a:t>
            </a:r>
          </a:p>
          <a:p>
            <a:pPr algn="l">
              <a:spcBef>
                <a:spcPts val="100"/>
              </a:spcBef>
            </a:pPr>
            <a:r>
              <a:rPr lang="en-US" sz="2800" b="1" dirty="0">
                <a:latin typeface="Times New Roman" panose="02020603050405020304" pitchFamily="18" charset="0"/>
                <a:cs typeface="Times New Roman" panose="02020603050405020304" pitchFamily="18" charset="0"/>
              </a:rPr>
              <a:t>Before we start, let’s kill him first to make sure </a:t>
            </a:r>
          </a:p>
          <a:p>
            <a:pPr algn="l">
              <a:spcBef>
                <a:spcPts val="100"/>
              </a:spcBef>
            </a:pPr>
            <a:r>
              <a:rPr lang="en-US" sz="2800" b="1" dirty="0">
                <a:latin typeface="Times New Roman" panose="02020603050405020304" pitchFamily="18" charset="0"/>
                <a:cs typeface="Times New Roman" panose="02020603050405020304" pitchFamily="18" charset="0"/>
              </a:rPr>
              <a:t>he doesn’t stop us.”). We’ll never know because </a:t>
            </a:r>
          </a:p>
          <a:p>
            <a:pPr algn="l">
              <a:spcBef>
                <a:spcPts val="100"/>
              </a:spcBef>
            </a:pPr>
            <a:r>
              <a:rPr lang="en-US" sz="2800" b="1" dirty="0">
                <a:latin typeface="Times New Roman" panose="02020603050405020304" pitchFamily="18" charset="0"/>
                <a:cs typeface="Times New Roman" panose="02020603050405020304" pitchFamily="18" charset="0"/>
              </a:rPr>
              <a:t>it’s not part of our reality.</a:t>
            </a:r>
          </a:p>
        </p:txBody>
      </p:sp>
      <p:sp>
        <p:nvSpPr>
          <p:cNvPr id="4" name="TextBox 3">
            <a:extLst>
              <a:ext uri="{FF2B5EF4-FFF2-40B4-BE49-F238E27FC236}">
                <a16:creationId xmlns:a16="http://schemas.microsoft.com/office/drawing/2014/main" id="{5B520FB0-1D98-4B83-9E81-12521625E4F9}"/>
              </a:ext>
            </a:extLst>
          </p:cNvPr>
          <p:cNvSpPr txBox="1"/>
          <p:nvPr/>
        </p:nvSpPr>
        <p:spPr>
          <a:xfrm>
            <a:off x="0" y="6457890"/>
            <a:ext cx="7499758" cy="400110"/>
          </a:xfrm>
          <a:prstGeom prst="rect">
            <a:avLst/>
          </a:prstGeom>
          <a:noFill/>
          <a:ln>
            <a:solidFill>
              <a:schemeClr val="tx1"/>
            </a:solidFill>
          </a:ln>
        </p:spPr>
        <p:txBody>
          <a:bodyPr wrap="square" rtlCol="0">
            <a:spAutoFit/>
          </a:bodyPr>
          <a:lstStyle/>
          <a:p>
            <a:r>
              <a:rPr lang="en-US" sz="1000" dirty="0"/>
              <a:t>This presentation copyright 2022– Nelson Parish</a:t>
            </a:r>
          </a:p>
          <a:p>
            <a:r>
              <a:rPr lang="en-US" sz="1000" dirty="0"/>
              <a:t>Wahlberg: https://www.bustle.com/articles/29640-mark-wahlbergs-perpetually-confused-face-vs-other-famous-furrowed-brows-who-wins</a:t>
            </a:r>
          </a:p>
        </p:txBody>
      </p:sp>
      <p:pic>
        <p:nvPicPr>
          <p:cNvPr id="5" name="Picture 2">
            <a:extLst>
              <a:ext uri="{FF2B5EF4-FFF2-40B4-BE49-F238E27FC236}">
                <a16:creationId xmlns:a16="http://schemas.microsoft.com/office/drawing/2014/main" id="{4A0A660E-2EC8-67EA-BD92-9E2B451491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2904" y="2542435"/>
            <a:ext cx="6835632" cy="374250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844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202" y="0"/>
            <a:ext cx="10515600" cy="986316"/>
          </a:xfrm>
        </p:spPr>
        <p:txBody>
          <a:bodyPr/>
          <a:lstStyle/>
          <a:p>
            <a:pPr algn="ctr"/>
            <a:r>
              <a:rPr lang="en-US" b="1" dirty="0">
                <a:latin typeface="Times New Roman" panose="02020603050405020304" pitchFamily="18" charset="0"/>
                <a:cs typeface="Times New Roman" panose="02020603050405020304" pitchFamily="18" charset="0"/>
              </a:rPr>
              <a:t>Future “Would”</a:t>
            </a:r>
          </a:p>
        </p:txBody>
      </p:sp>
      <p:sp>
        <p:nvSpPr>
          <p:cNvPr id="3" name="Content Placeholder 2"/>
          <p:cNvSpPr>
            <a:spLocks noGrp="1"/>
          </p:cNvSpPr>
          <p:nvPr>
            <p:ph idx="1"/>
          </p:nvPr>
        </p:nvSpPr>
        <p:spPr>
          <a:xfrm>
            <a:off x="191769" y="986317"/>
            <a:ext cx="11808461" cy="5471573"/>
          </a:xfrm>
        </p:spPr>
        <p:txBody>
          <a:bodyPr>
            <a:normAutofit fontScale="92500" lnSpcReduction="10000"/>
          </a:bodyPr>
          <a:lstStyle/>
          <a:p>
            <a:pPr marL="0" indent="0">
              <a:spcBef>
                <a:spcPts val="0"/>
              </a:spcBef>
              <a:buNone/>
            </a:pPr>
            <a:r>
              <a:rPr lang="en-US" altLang="en-US" sz="2400" b="1" dirty="0">
                <a:latin typeface="Times New Roman" panose="02020603050405020304" pitchFamily="18" charset="0"/>
                <a:ea typeface="Abadi MT Condensed"/>
                <a:cs typeface="Times New Roman" panose="02020603050405020304" pitchFamily="18" charset="0"/>
              </a:rPr>
              <a:t>   Of course, this “would” or “will” applies to future events as well. We might think we know what we would do if, for example, there are a fire in our apartment or if someone collapsed in front of us on the street or if we won $1 million in the lottery. However, even people who have run into this situation before or even often can never be sure of exactly what they’d do. Even if we risked our life to warn all of our apartment neighbors in a past fire, that doesn’t mean we’d do it again in a similar but different situation. Perhaps the next fire will be hotter. Perhaps we’ll be injured. Perhaps we now have a family we’d rather protect at the expense of our neighbors.</a:t>
            </a:r>
          </a:p>
          <a:p>
            <a:pPr marL="0" indent="0">
              <a:spcBef>
                <a:spcPts val="0"/>
              </a:spcBef>
              <a:buNone/>
            </a:pPr>
            <a:endParaRPr lang="en-US" altLang="en-US" sz="2400" b="1" dirty="0">
              <a:latin typeface="Times New Roman" panose="02020603050405020304" pitchFamily="18" charset="0"/>
              <a:ea typeface="Abadi MT Condensed"/>
              <a:cs typeface="Times New Roman" panose="02020603050405020304" pitchFamily="18" charset="0"/>
            </a:endParaRPr>
          </a:p>
          <a:p>
            <a:pPr marL="0" indent="0">
              <a:spcBef>
                <a:spcPts val="0"/>
              </a:spcBef>
              <a:buNone/>
            </a:pPr>
            <a:r>
              <a:rPr lang="en-US" altLang="en-US" sz="2400" b="1" dirty="0">
                <a:latin typeface="Times New Roman" panose="02020603050405020304" pitchFamily="18" charset="0"/>
                <a:ea typeface="Abadi MT Condensed"/>
                <a:cs typeface="Times New Roman" panose="02020603050405020304" pitchFamily="18" charset="0"/>
              </a:rPr>
              <a:t>   This goes to media consumption as well, and I talked about it in the previous pre-recorded lesson. My economics students will get tired of me saying it this semester, but true experts don’t say “will” when they’re talking about complex systems like </a:t>
            </a:r>
          </a:p>
          <a:p>
            <a:pPr marL="0" indent="0">
              <a:spcBef>
                <a:spcPts val="0"/>
              </a:spcBef>
              <a:buNone/>
            </a:pPr>
            <a:r>
              <a:rPr lang="en-US" altLang="en-US" sz="2400" b="1" dirty="0">
                <a:latin typeface="Times New Roman" panose="02020603050405020304" pitchFamily="18" charset="0"/>
                <a:ea typeface="Abadi MT Condensed"/>
                <a:cs typeface="Times New Roman" panose="02020603050405020304" pitchFamily="18" charset="0"/>
              </a:rPr>
              <a:t>weather, economies, war and peace, etc. They know that </a:t>
            </a:r>
          </a:p>
          <a:p>
            <a:pPr marL="0" indent="0">
              <a:spcBef>
                <a:spcPts val="0"/>
              </a:spcBef>
              <a:buNone/>
            </a:pPr>
            <a:r>
              <a:rPr lang="en-US" altLang="en-US" sz="2400" b="1" dirty="0">
                <a:latin typeface="Times New Roman" panose="02020603050405020304" pitchFamily="18" charset="0"/>
                <a:ea typeface="Abadi MT Condensed"/>
                <a:cs typeface="Times New Roman" panose="02020603050405020304" pitchFamily="18" charset="0"/>
              </a:rPr>
              <a:t>they don’t have enough knowledge to be correct. They’ll </a:t>
            </a:r>
          </a:p>
          <a:p>
            <a:pPr marL="0" indent="0">
              <a:spcBef>
                <a:spcPts val="0"/>
              </a:spcBef>
              <a:buNone/>
            </a:pPr>
            <a:r>
              <a:rPr lang="en-US" altLang="en-US" sz="2400" b="1" dirty="0">
                <a:latin typeface="Times New Roman" panose="02020603050405020304" pitchFamily="18" charset="0"/>
                <a:ea typeface="Abadi MT Condensed"/>
                <a:cs typeface="Times New Roman" panose="02020603050405020304" pitchFamily="18" charset="0"/>
              </a:rPr>
              <a:t>use words and expressions like “might,” “is likely,” </a:t>
            </a:r>
          </a:p>
          <a:p>
            <a:pPr marL="0" indent="0">
              <a:spcBef>
                <a:spcPts val="0"/>
              </a:spcBef>
              <a:buNone/>
            </a:pPr>
            <a:r>
              <a:rPr lang="en-US" altLang="en-US" sz="2400" b="1" dirty="0">
                <a:latin typeface="Times New Roman" panose="02020603050405020304" pitchFamily="18" charset="0"/>
                <a:ea typeface="Abadi MT Condensed"/>
                <a:cs typeface="Times New Roman" panose="02020603050405020304" pitchFamily="18" charset="0"/>
              </a:rPr>
              <a:t>“Things could change,” etc. This drives viewers crazy </a:t>
            </a:r>
          </a:p>
          <a:p>
            <a:pPr marL="0" indent="0">
              <a:spcBef>
                <a:spcPts val="0"/>
              </a:spcBef>
              <a:buNone/>
            </a:pPr>
            <a:r>
              <a:rPr lang="en-US" altLang="en-US" sz="2400" b="1" dirty="0">
                <a:latin typeface="Times New Roman" panose="02020603050405020304" pitchFamily="18" charset="0"/>
                <a:ea typeface="Abadi MT Condensed"/>
                <a:cs typeface="Times New Roman" panose="02020603050405020304" pitchFamily="18" charset="0"/>
              </a:rPr>
              <a:t>because they want clarity and certainty, but it’s the most </a:t>
            </a:r>
          </a:p>
          <a:p>
            <a:pPr marL="0" indent="0">
              <a:spcBef>
                <a:spcPts val="0"/>
              </a:spcBef>
              <a:buNone/>
            </a:pPr>
            <a:r>
              <a:rPr lang="en-US" altLang="en-US" sz="2400" b="1" dirty="0">
                <a:latin typeface="Times New Roman" panose="02020603050405020304" pitchFamily="18" charset="0"/>
                <a:ea typeface="Abadi MT Condensed"/>
                <a:cs typeface="Times New Roman" panose="02020603050405020304" pitchFamily="18" charset="0"/>
              </a:rPr>
              <a:t>honest way for an expert to speak. “Fools think they know </a:t>
            </a:r>
          </a:p>
          <a:p>
            <a:pPr marL="0" indent="0">
              <a:spcBef>
                <a:spcPts val="0"/>
              </a:spcBef>
              <a:buNone/>
            </a:pPr>
            <a:r>
              <a:rPr lang="en-US" altLang="en-US" sz="2400" b="1" dirty="0">
                <a:latin typeface="Times New Roman" panose="02020603050405020304" pitchFamily="18" charset="0"/>
                <a:ea typeface="Abadi MT Condensed"/>
                <a:cs typeface="Times New Roman" panose="02020603050405020304" pitchFamily="18" charset="0"/>
              </a:rPr>
              <a:t>it all, but wise people know they (themselves) don’t.”</a:t>
            </a:r>
          </a:p>
        </p:txBody>
      </p:sp>
      <p:sp>
        <p:nvSpPr>
          <p:cNvPr id="16" name="TextBox 15">
            <a:extLst>
              <a:ext uri="{FF2B5EF4-FFF2-40B4-BE49-F238E27FC236}">
                <a16:creationId xmlns:a16="http://schemas.microsoft.com/office/drawing/2014/main" id="{9F1B4987-AA2A-4E6F-94A7-10C1076CB2DB}"/>
              </a:ext>
            </a:extLst>
          </p:cNvPr>
          <p:cNvSpPr txBox="1"/>
          <p:nvPr/>
        </p:nvSpPr>
        <p:spPr>
          <a:xfrm>
            <a:off x="0" y="6304002"/>
            <a:ext cx="7338140" cy="553998"/>
          </a:xfrm>
          <a:prstGeom prst="rect">
            <a:avLst/>
          </a:prstGeom>
          <a:noFill/>
          <a:ln>
            <a:solidFill>
              <a:schemeClr val="tx1"/>
            </a:solidFill>
          </a:ln>
        </p:spPr>
        <p:txBody>
          <a:bodyPr wrap="square" rtlCol="0">
            <a:spAutoFit/>
          </a:bodyPr>
          <a:lstStyle/>
          <a:p>
            <a:r>
              <a:rPr lang="en-US" sz="1000" dirty="0"/>
              <a:t>This presentation copyright 2022– Nelson Parish</a:t>
            </a:r>
          </a:p>
          <a:p>
            <a:r>
              <a:rPr lang="en-US" sz="1000" dirty="0"/>
              <a:t>Fauci: https://www.detroitnews.com/story/sports/nfl/lions/2020/05/11/dr-anthony-fauci-virus-response-determine-nfl-season/3108482001/</a:t>
            </a:r>
          </a:p>
        </p:txBody>
      </p:sp>
      <p:pic>
        <p:nvPicPr>
          <p:cNvPr id="6" name="Picture 2" descr="Dr. Anthony Fauci">
            <a:extLst>
              <a:ext uri="{FF2B5EF4-FFF2-40B4-BE49-F238E27FC236}">
                <a16:creationId xmlns:a16="http://schemas.microsoft.com/office/drawing/2014/main" id="{4EB90B27-4CA6-5D03-289A-B697AE9BF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3170" y="3787515"/>
            <a:ext cx="4567060" cy="304470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680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17072"/>
          </a:xfrm>
        </p:spPr>
        <p:txBody>
          <a:bodyPr>
            <a:normAutofit/>
          </a:bodyPr>
          <a:lstStyle/>
          <a:p>
            <a:pPr algn="ctr"/>
            <a:r>
              <a:rPr lang="en-US" b="1" dirty="0">
                <a:latin typeface="Times New Roman" panose="02020603050405020304" pitchFamily="18" charset="0"/>
                <a:cs typeface="Times New Roman" panose="02020603050405020304" pitchFamily="18" charset="0"/>
              </a:rPr>
              <a:t>What the heck does this have to do with Abe Lincoln and Robin Hood?</a:t>
            </a:r>
          </a:p>
        </p:txBody>
      </p:sp>
      <p:sp>
        <p:nvSpPr>
          <p:cNvPr id="4" name="Rectangle 1"/>
          <p:cNvSpPr>
            <a:spLocks noGrp="1" noChangeArrowheads="1"/>
          </p:cNvSpPr>
          <p:nvPr>
            <p:ph idx="1"/>
          </p:nvPr>
        </p:nvSpPr>
        <p:spPr bwMode="auto">
          <a:xfrm>
            <a:off x="177567" y="1071805"/>
            <a:ext cx="11836866"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sz="2000" b="1" dirty="0">
                <a:latin typeface="Times New Roman" panose="02020603050405020304" pitchFamily="18" charset="0"/>
                <a:cs typeface="Times New Roman" panose="02020603050405020304" pitchFamily="18" charset="0"/>
              </a:rPr>
              <a:t>   In class on the 23</a:t>
            </a:r>
            <a:r>
              <a:rPr lang="en-US" sz="2000" b="1" baseline="30000" dirty="0">
                <a:latin typeface="Times New Roman" panose="02020603050405020304" pitchFamily="18" charset="0"/>
                <a:cs typeface="Times New Roman" panose="02020603050405020304" pitchFamily="18" charset="0"/>
              </a:rPr>
              <a:t>rd</a:t>
            </a:r>
            <a:r>
              <a:rPr lang="en-US" sz="2000" b="1" dirty="0">
                <a:latin typeface="Times New Roman" panose="02020603050405020304" pitchFamily="18" charset="0"/>
                <a:cs typeface="Times New Roman" panose="02020603050405020304" pitchFamily="18" charset="0"/>
              </a:rPr>
              <a:t>, we did an activity about ethics and morals in the time of Robin Hood. No one knows exactly who he was or if he even truly existed. Some say he’s an amalgam of different people in the 13</a:t>
            </a:r>
            <a:r>
              <a:rPr lang="en-US" sz="2000" b="1" baseline="30000" dirty="0">
                <a:latin typeface="Times New Roman" panose="02020603050405020304" pitchFamily="18" charset="0"/>
                <a:cs typeface="Times New Roman" panose="02020603050405020304" pitchFamily="18" charset="0"/>
              </a:rPr>
              <a:t>th</a:t>
            </a:r>
            <a:r>
              <a:rPr lang="en-US" sz="2000" b="1" dirty="0">
                <a:latin typeface="Times New Roman" panose="02020603050405020304" pitchFamily="18" charset="0"/>
                <a:cs typeface="Times New Roman" panose="02020603050405020304" pitchFamily="18" charset="0"/>
              </a:rPr>
              <a:t> and 14</a:t>
            </a:r>
            <a:r>
              <a:rPr lang="en-US" sz="2000" b="1" baseline="30000" dirty="0">
                <a:latin typeface="Times New Roman" panose="02020603050405020304" pitchFamily="18" charset="0"/>
                <a:cs typeface="Times New Roman" panose="02020603050405020304" pitchFamily="18" charset="0"/>
              </a:rPr>
              <a:t>th</a:t>
            </a:r>
            <a:r>
              <a:rPr lang="en-US" sz="2000" b="1" dirty="0">
                <a:latin typeface="Times New Roman" panose="02020603050405020304" pitchFamily="18" charset="0"/>
                <a:cs typeface="Times New Roman" panose="02020603050405020304" pitchFamily="18" charset="0"/>
              </a:rPr>
              <a:t> Centuries. It’s likely the answer you chose in the activity reflects modern values of how women are viewed in the various countries we’re from. There are few countries now that restrict women’s rights at the same level as in England 700 or 800 years ago. English society in Robin Hood’s time simply had different ethics, and most people had very different morals from what we have today, even “good guys” like Robin Hood. It’s very likely that many people would have said that Marion </a:t>
            </a:r>
          </a:p>
          <a:p>
            <a:pPr marL="0" indent="0" eaLnBrk="0" fontAlgn="base" hangingPunct="0">
              <a:lnSpc>
                <a:spcPct val="100000"/>
              </a:lnSpc>
              <a:spcBef>
                <a:spcPct val="0"/>
              </a:spcBef>
              <a:spcAft>
                <a:spcPct val="0"/>
              </a:spcAft>
              <a:buNone/>
            </a:pPr>
            <a:r>
              <a:rPr lang="en-US" sz="2000" b="1" dirty="0">
                <a:latin typeface="Times New Roman" panose="02020603050405020304" pitchFamily="18" charset="0"/>
                <a:cs typeface="Times New Roman" panose="02020603050405020304" pitchFamily="18" charset="0"/>
              </a:rPr>
              <a:t>did a horrible thing by sleeping with the Sheriff to save Robin Hood. </a:t>
            </a:r>
          </a:p>
          <a:p>
            <a:pPr marL="0" indent="0" eaLnBrk="0" fontAlgn="base" hangingPunct="0">
              <a:lnSpc>
                <a:spcPct val="100000"/>
              </a:lnSpc>
              <a:spcBef>
                <a:spcPct val="0"/>
              </a:spcBef>
              <a:spcAft>
                <a:spcPct val="0"/>
              </a:spcAft>
              <a:buNone/>
            </a:pPr>
            <a:endParaRPr lang="en-US" sz="2000" b="1"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2000" b="1" dirty="0">
                <a:latin typeface="Times New Roman" panose="02020603050405020304" pitchFamily="18" charset="0"/>
                <a:cs typeface="Times New Roman" panose="02020603050405020304" pitchFamily="18" charset="0"/>
              </a:rPr>
              <a:t>   What about Abe Lincoln? He would have been appalled at seeing </a:t>
            </a:r>
          </a:p>
          <a:p>
            <a:pPr marL="0" indent="0" eaLnBrk="0" fontAlgn="base" hangingPunct="0">
              <a:lnSpc>
                <a:spcPct val="100000"/>
              </a:lnSpc>
              <a:spcBef>
                <a:spcPct val="0"/>
              </a:spcBef>
              <a:spcAft>
                <a:spcPct val="0"/>
              </a:spcAft>
              <a:buNone/>
            </a:pPr>
            <a:r>
              <a:rPr lang="en-US" sz="2000" b="1" dirty="0">
                <a:latin typeface="Times New Roman" panose="02020603050405020304" pitchFamily="18" charset="0"/>
                <a:cs typeface="Times New Roman" panose="02020603050405020304" pitchFamily="18" charset="0"/>
              </a:rPr>
              <a:t>Barack Obama elected president of the US in 2008. Of course, we’re </a:t>
            </a:r>
          </a:p>
          <a:p>
            <a:pPr marL="0" indent="0" eaLnBrk="0" fontAlgn="base" hangingPunct="0">
              <a:lnSpc>
                <a:spcPct val="100000"/>
              </a:lnSpc>
              <a:spcBef>
                <a:spcPct val="0"/>
              </a:spcBef>
              <a:spcAft>
                <a:spcPct val="0"/>
              </a:spcAft>
              <a:buNone/>
            </a:pPr>
            <a:r>
              <a:rPr lang="en-US" sz="2000" b="1" dirty="0">
                <a:latin typeface="Times New Roman" panose="02020603050405020304" pitchFamily="18" charset="0"/>
                <a:cs typeface="Times New Roman" panose="02020603050405020304" pitchFamily="18" charset="0"/>
              </a:rPr>
              <a:t>talking about a fake universe in which Lincoln is still alive either </a:t>
            </a:r>
          </a:p>
          <a:p>
            <a:pPr marL="0" indent="0" eaLnBrk="0" fontAlgn="base" hangingPunct="0">
              <a:lnSpc>
                <a:spcPct val="100000"/>
              </a:lnSpc>
              <a:spcBef>
                <a:spcPct val="0"/>
              </a:spcBef>
              <a:spcAft>
                <a:spcPct val="0"/>
              </a:spcAft>
              <a:buNone/>
            </a:pPr>
            <a:r>
              <a:rPr lang="en-US" sz="2000" b="1" dirty="0">
                <a:latin typeface="Times New Roman" panose="02020603050405020304" pitchFamily="18" charset="0"/>
                <a:cs typeface="Times New Roman" panose="02020603050405020304" pitchFamily="18" charset="0"/>
              </a:rPr>
              <a:t>because he’s a) been transported here via a time machine, or b) is </a:t>
            </a:r>
          </a:p>
          <a:p>
            <a:pPr marL="0" indent="0" eaLnBrk="0" fontAlgn="base" hangingPunct="0">
              <a:lnSpc>
                <a:spcPct val="100000"/>
              </a:lnSpc>
              <a:spcBef>
                <a:spcPct val="0"/>
              </a:spcBef>
              <a:spcAft>
                <a:spcPct val="0"/>
              </a:spcAft>
              <a:buNone/>
            </a:pPr>
            <a:r>
              <a:rPr lang="en-US" sz="2000" b="1" dirty="0">
                <a:latin typeface="Times New Roman" panose="02020603050405020304" pitchFamily="18" charset="0"/>
                <a:cs typeface="Times New Roman" panose="02020603050405020304" pitchFamily="18" charset="0"/>
              </a:rPr>
              <a:t>over 200 years old and has not changed his opinions at all for his </a:t>
            </a:r>
          </a:p>
          <a:p>
            <a:pPr marL="0" indent="0" eaLnBrk="0" fontAlgn="base" hangingPunct="0">
              <a:lnSpc>
                <a:spcPct val="100000"/>
              </a:lnSpc>
              <a:spcBef>
                <a:spcPct val="0"/>
              </a:spcBef>
              <a:spcAft>
                <a:spcPct val="0"/>
              </a:spcAft>
              <a:buNone/>
            </a:pPr>
            <a:r>
              <a:rPr lang="en-US" sz="2000" b="1" dirty="0">
                <a:latin typeface="Times New Roman" panose="02020603050405020304" pitchFamily="18" charset="0"/>
                <a:cs typeface="Times New Roman" panose="02020603050405020304" pitchFamily="18" charset="0"/>
              </a:rPr>
              <a:t>entire life. He’d be considered a despicable person by the vast </a:t>
            </a:r>
          </a:p>
          <a:p>
            <a:pPr marL="0" indent="0" eaLnBrk="0" fontAlgn="base" hangingPunct="0">
              <a:lnSpc>
                <a:spcPct val="100000"/>
              </a:lnSpc>
              <a:spcBef>
                <a:spcPct val="0"/>
              </a:spcBef>
              <a:spcAft>
                <a:spcPct val="0"/>
              </a:spcAft>
              <a:buNone/>
            </a:pPr>
            <a:r>
              <a:rPr lang="en-US" sz="2000" b="1" dirty="0">
                <a:latin typeface="Times New Roman" panose="02020603050405020304" pitchFamily="18" charset="0"/>
                <a:cs typeface="Times New Roman" panose="02020603050405020304" pitchFamily="18" charset="0"/>
              </a:rPr>
              <a:t>majority of Americans today instead of being seen as one of our </a:t>
            </a:r>
          </a:p>
          <a:p>
            <a:pPr marL="0" indent="0" eaLnBrk="0" fontAlgn="base" hangingPunct="0">
              <a:lnSpc>
                <a:spcPct val="100000"/>
              </a:lnSpc>
              <a:spcBef>
                <a:spcPct val="0"/>
              </a:spcBef>
              <a:spcAft>
                <a:spcPct val="0"/>
              </a:spcAft>
              <a:buNone/>
            </a:pPr>
            <a:r>
              <a:rPr lang="en-US" sz="2000" b="1" dirty="0">
                <a:latin typeface="Times New Roman" panose="02020603050405020304" pitchFamily="18" charset="0"/>
                <a:cs typeface="Times New Roman" panose="02020603050405020304" pitchFamily="18" charset="0"/>
              </a:rPr>
              <a:t>greatest presidents.</a:t>
            </a:r>
          </a:p>
          <a:p>
            <a:pPr marL="0" indent="0" eaLnBrk="0" fontAlgn="base" hangingPunct="0">
              <a:lnSpc>
                <a:spcPct val="100000"/>
              </a:lnSpc>
              <a:spcBef>
                <a:spcPct val="0"/>
              </a:spcBef>
              <a:spcAft>
                <a:spcPct val="0"/>
              </a:spcAft>
              <a:buNone/>
            </a:pPr>
            <a:endParaRPr lang="en-US" sz="2000" b="1"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2000" b="1"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D1C03671-8D92-4784-B792-03F128939A56}"/>
              </a:ext>
            </a:extLst>
          </p:cNvPr>
          <p:cNvSpPr txBox="1"/>
          <p:nvPr/>
        </p:nvSpPr>
        <p:spPr>
          <a:xfrm>
            <a:off x="0" y="6457890"/>
            <a:ext cx="5304639" cy="400110"/>
          </a:xfrm>
          <a:prstGeom prst="rect">
            <a:avLst/>
          </a:prstGeom>
          <a:noFill/>
          <a:ln>
            <a:solidFill>
              <a:schemeClr val="tx1"/>
            </a:solidFill>
          </a:ln>
        </p:spPr>
        <p:txBody>
          <a:bodyPr wrap="square" rtlCol="0">
            <a:spAutoFit/>
          </a:bodyPr>
          <a:lstStyle/>
          <a:p>
            <a:r>
              <a:rPr lang="en-US" sz="1000" dirty="0"/>
              <a:t>This presentation copyright 2022– Nelson Parish</a:t>
            </a:r>
          </a:p>
          <a:p>
            <a:r>
              <a:rPr lang="en-US" sz="1000" dirty="0"/>
              <a:t>Lincoln: https://thefederalistpapers.org/us/boom-hilarious-meme-reveals-obamas-greatest-fear</a:t>
            </a:r>
          </a:p>
        </p:txBody>
      </p:sp>
      <p:pic>
        <p:nvPicPr>
          <p:cNvPr id="7" name="Picture 2" descr="10_Abe Lincoln Quotes">
            <a:extLst>
              <a:ext uri="{FF2B5EF4-FFF2-40B4-BE49-F238E27FC236}">
                <a16:creationId xmlns:a16="http://schemas.microsoft.com/office/drawing/2014/main" id="{C4CDD351-5634-8FD3-7BC9-E3351C6ABB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7470" y="3229761"/>
            <a:ext cx="4304171" cy="322812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95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
            <a:ext cx="10515600" cy="1031845"/>
          </a:xfrm>
        </p:spPr>
        <p:txBody>
          <a:bodyPr/>
          <a:lstStyle/>
          <a:p>
            <a:pPr algn="ctr"/>
            <a:r>
              <a:rPr lang="en-US" b="1" dirty="0">
                <a:latin typeface="Times New Roman" panose="02020603050405020304" pitchFamily="18" charset="0"/>
                <a:cs typeface="Times New Roman" panose="02020603050405020304" pitchFamily="18" charset="0"/>
              </a:rPr>
              <a:t>What would you have done?</a:t>
            </a:r>
          </a:p>
        </p:txBody>
      </p:sp>
      <p:sp>
        <p:nvSpPr>
          <p:cNvPr id="4" name="Rectangle 1"/>
          <p:cNvSpPr>
            <a:spLocks noGrp="1" noChangeArrowheads="1"/>
          </p:cNvSpPr>
          <p:nvPr>
            <p:ph idx="1"/>
          </p:nvPr>
        </p:nvSpPr>
        <p:spPr bwMode="auto">
          <a:xfrm>
            <a:off x="206927" y="797510"/>
            <a:ext cx="1177814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sz="1600" b="1" dirty="0">
                <a:latin typeface="Times New Roman" panose="02020603050405020304" pitchFamily="18" charset="0"/>
                <a:cs typeface="Times New Roman" panose="02020603050405020304" pitchFamily="18" charset="0"/>
              </a:rPr>
              <a:t>   You often hear people say things like, “If I had lived in the American south in the mid-19</a:t>
            </a:r>
            <a:r>
              <a:rPr lang="en-US" sz="1600" b="1" baseline="30000" dirty="0">
                <a:latin typeface="Times New Roman" panose="02020603050405020304" pitchFamily="18" charset="0"/>
                <a:cs typeface="Times New Roman" panose="02020603050405020304" pitchFamily="18" charset="0"/>
              </a:rPr>
              <a:t>th</a:t>
            </a:r>
            <a:r>
              <a:rPr lang="en-US" sz="1600" b="1" dirty="0">
                <a:latin typeface="Times New Roman" panose="02020603050405020304" pitchFamily="18" charset="0"/>
                <a:cs typeface="Times New Roman" panose="02020603050405020304" pitchFamily="18" charset="0"/>
              </a:rPr>
              <a:t> Century, I wouldn’t have been racist. I would have tried to free the slaves.” Good for you! Hard to believe, but it’s possible.</a:t>
            </a:r>
          </a:p>
          <a:p>
            <a:pPr marL="0" indent="0" eaLnBrk="0" fontAlgn="base" hangingPunct="0">
              <a:lnSpc>
                <a:spcPct val="100000"/>
              </a:lnSpc>
              <a:spcBef>
                <a:spcPct val="0"/>
              </a:spcBef>
              <a:spcAft>
                <a:spcPct val="0"/>
              </a:spcAft>
              <a:buNone/>
            </a:pPr>
            <a:endParaRPr lang="en-US" altLang="ko-KR" sz="1600" b="1"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altLang="ko-KR" sz="1600" b="1" dirty="0">
                <a:latin typeface="Times New Roman" panose="02020603050405020304" pitchFamily="18" charset="0"/>
                <a:cs typeface="Times New Roman" panose="02020603050405020304" pitchFamily="18" charset="0"/>
              </a:rPr>
              <a:t>   First of all, you’re assuming “ceteris paribus,” or “everything else remains the same.” If you had grown up in the American south in the mid-1800s, that would probably not be the case. You would be a very different person from what you are now, and you would hold very different values. You’d know nothing of germs or bacteria, you wouldn’t be able to vote if you were a woman, and you would most likely be quite poor. You wouldn’t be the person you are now.</a:t>
            </a:r>
          </a:p>
          <a:p>
            <a:pPr marL="0" indent="0" eaLnBrk="0" fontAlgn="base" hangingPunct="0">
              <a:lnSpc>
                <a:spcPct val="100000"/>
              </a:lnSpc>
              <a:spcBef>
                <a:spcPct val="0"/>
              </a:spcBef>
              <a:spcAft>
                <a:spcPct val="0"/>
              </a:spcAft>
              <a:buNone/>
            </a:pPr>
            <a:endParaRPr lang="en-US" altLang="ko-KR" sz="1600" b="1"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altLang="ko-KR" sz="1600" b="1" dirty="0">
                <a:latin typeface="Times New Roman" panose="02020603050405020304" pitchFamily="18" charset="0"/>
                <a:cs typeface="Times New Roman" panose="02020603050405020304" pitchFamily="18" charset="0"/>
              </a:rPr>
              <a:t>   But wait! What if you were magically transported back to the American south right now, complete with your values and morals? Would you lead the fight against slavery using your 21</a:t>
            </a:r>
            <a:r>
              <a:rPr lang="en-US" altLang="ko-KR" sz="1600" b="1" baseline="30000" dirty="0">
                <a:latin typeface="Times New Roman" panose="02020603050405020304" pitchFamily="18" charset="0"/>
                <a:cs typeface="Times New Roman" panose="02020603050405020304" pitchFamily="18" charset="0"/>
              </a:rPr>
              <a:t>st</a:t>
            </a:r>
            <a:r>
              <a:rPr lang="en-US" altLang="ko-KR" sz="1600" b="1" dirty="0">
                <a:latin typeface="Times New Roman" panose="02020603050405020304" pitchFamily="18" charset="0"/>
                <a:cs typeface="Times New Roman" panose="02020603050405020304" pitchFamily="18" charset="0"/>
              </a:rPr>
              <a:t>-Century morals? Good luck. There’s a good chance you’d be killed, actually, Quite a few very brave people of all races did just that, and many of them were killed by their own neighbors (lynching). In fact, in some areas of the US (and in the British colonies beforehand), it was </a:t>
            </a:r>
          </a:p>
          <a:p>
            <a:pPr marL="0" indent="0" eaLnBrk="0" fontAlgn="base" hangingPunct="0">
              <a:lnSpc>
                <a:spcPct val="100000"/>
              </a:lnSpc>
              <a:spcBef>
                <a:spcPct val="0"/>
              </a:spcBef>
              <a:spcAft>
                <a:spcPct val="0"/>
              </a:spcAft>
              <a:buNone/>
            </a:pPr>
            <a:r>
              <a:rPr lang="en-US" altLang="ko-KR" sz="1600" b="1" dirty="0">
                <a:latin typeface="Times New Roman" panose="02020603050405020304" pitchFamily="18" charset="0"/>
                <a:cs typeface="Times New Roman" panose="02020603050405020304" pitchFamily="18" charset="0"/>
              </a:rPr>
              <a:t>illegal to free one’s slaves or fight for abolition. If you weren’t killed </a:t>
            </a:r>
          </a:p>
          <a:p>
            <a:pPr marL="0" indent="0" eaLnBrk="0" fontAlgn="base" hangingPunct="0">
              <a:lnSpc>
                <a:spcPct val="100000"/>
              </a:lnSpc>
              <a:spcBef>
                <a:spcPct val="0"/>
              </a:spcBef>
              <a:spcAft>
                <a:spcPct val="0"/>
              </a:spcAft>
              <a:buNone/>
            </a:pPr>
            <a:r>
              <a:rPr lang="en-US" altLang="ko-KR" sz="1600" b="1" dirty="0">
                <a:latin typeface="Times New Roman" panose="02020603050405020304" pitchFamily="18" charset="0"/>
                <a:cs typeface="Times New Roman" panose="02020603050405020304" pitchFamily="18" charset="0"/>
              </a:rPr>
              <a:t>by those you lived with, it possible you would have been jailed or </a:t>
            </a:r>
          </a:p>
          <a:p>
            <a:pPr marL="0" indent="0" eaLnBrk="0" fontAlgn="base" hangingPunct="0">
              <a:lnSpc>
                <a:spcPct val="100000"/>
              </a:lnSpc>
              <a:spcBef>
                <a:spcPct val="0"/>
              </a:spcBef>
              <a:spcAft>
                <a:spcPct val="0"/>
              </a:spcAft>
              <a:buNone/>
            </a:pPr>
            <a:r>
              <a:rPr lang="en-US" altLang="ko-KR" sz="1600" b="1" dirty="0">
                <a:latin typeface="Times New Roman" panose="02020603050405020304" pitchFamily="18" charset="0"/>
                <a:cs typeface="Times New Roman" panose="02020603050405020304" pitchFamily="18" charset="0"/>
              </a:rPr>
              <a:t>executed.</a:t>
            </a:r>
          </a:p>
          <a:p>
            <a:pPr marL="0" indent="0" eaLnBrk="0" fontAlgn="base" hangingPunct="0">
              <a:lnSpc>
                <a:spcPct val="100000"/>
              </a:lnSpc>
              <a:spcBef>
                <a:spcPct val="0"/>
              </a:spcBef>
              <a:spcAft>
                <a:spcPct val="0"/>
              </a:spcAft>
              <a:buNone/>
            </a:pPr>
            <a:endParaRPr lang="en-US" altLang="ko-KR" sz="1600" b="1"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altLang="ko-KR" sz="1600" b="1" dirty="0">
                <a:latin typeface="Times New Roman" panose="02020603050405020304" pitchFamily="18" charset="0"/>
                <a:cs typeface="Times New Roman" panose="02020603050405020304" pitchFamily="18" charset="0"/>
              </a:rPr>
              <a:t>   Isn’t Mr. Parish talking about “What would have happened”? Yes, I </a:t>
            </a:r>
          </a:p>
          <a:p>
            <a:pPr marL="0" indent="0" eaLnBrk="0" fontAlgn="base" hangingPunct="0">
              <a:lnSpc>
                <a:spcPct val="100000"/>
              </a:lnSpc>
              <a:spcBef>
                <a:spcPct val="0"/>
              </a:spcBef>
              <a:spcAft>
                <a:spcPct val="0"/>
              </a:spcAft>
              <a:buNone/>
            </a:pPr>
            <a:r>
              <a:rPr lang="en-US" altLang="ko-KR" sz="1600" b="1" dirty="0">
                <a:latin typeface="Times New Roman" panose="02020603050405020304" pitchFamily="18" charset="0"/>
                <a:cs typeface="Times New Roman" panose="02020603050405020304" pitchFamily="18" charset="0"/>
              </a:rPr>
              <a:t>am, and you’re right that there’s no way I can be sure of what would </a:t>
            </a:r>
          </a:p>
          <a:p>
            <a:pPr marL="0" indent="0" eaLnBrk="0" fontAlgn="base" hangingPunct="0">
              <a:lnSpc>
                <a:spcPct val="100000"/>
              </a:lnSpc>
              <a:spcBef>
                <a:spcPct val="0"/>
              </a:spcBef>
              <a:spcAft>
                <a:spcPct val="0"/>
              </a:spcAft>
              <a:buNone/>
            </a:pPr>
            <a:r>
              <a:rPr lang="en-US" altLang="ko-KR" sz="1600" b="1" dirty="0">
                <a:latin typeface="Times New Roman" panose="02020603050405020304" pitchFamily="18" charset="0"/>
                <a:cs typeface="Times New Roman" panose="02020603050405020304" pitchFamily="18" charset="0"/>
              </a:rPr>
              <a:t>have happened in a complex situation that didn’t occur. I can say, </a:t>
            </a:r>
          </a:p>
          <a:p>
            <a:pPr marL="0" indent="0" eaLnBrk="0" fontAlgn="base" hangingPunct="0">
              <a:lnSpc>
                <a:spcPct val="100000"/>
              </a:lnSpc>
              <a:spcBef>
                <a:spcPct val="0"/>
              </a:spcBef>
              <a:spcAft>
                <a:spcPct val="0"/>
              </a:spcAft>
              <a:buNone/>
            </a:pPr>
            <a:r>
              <a:rPr lang="en-US" altLang="ko-KR" sz="1600" b="1" dirty="0">
                <a:latin typeface="Times New Roman" panose="02020603050405020304" pitchFamily="18" charset="0"/>
                <a:cs typeface="Times New Roman" panose="02020603050405020304" pitchFamily="18" charset="0"/>
              </a:rPr>
              <a:t>based on the historical record, though, what would be a very likely </a:t>
            </a:r>
          </a:p>
          <a:p>
            <a:pPr marL="0" indent="0" eaLnBrk="0" fontAlgn="base" hangingPunct="0">
              <a:lnSpc>
                <a:spcPct val="100000"/>
              </a:lnSpc>
              <a:spcBef>
                <a:spcPct val="0"/>
              </a:spcBef>
              <a:spcAft>
                <a:spcPct val="0"/>
              </a:spcAft>
              <a:buNone/>
            </a:pPr>
            <a:r>
              <a:rPr lang="en-US" altLang="ko-KR" sz="1600" b="1" dirty="0">
                <a:latin typeface="Times New Roman" panose="02020603050405020304" pitchFamily="18" charset="0"/>
                <a:cs typeface="Times New Roman" panose="02020603050405020304" pitchFamily="18" charset="0"/>
              </a:rPr>
              <a:t>outcome. Notice I’m not using terms like “would have.” </a:t>
            </a:r>
          </a:p>
        </p:txBody>
      </p:sp>
      <p:sp>
        <p:nvSpPr>
          <p:cNvPr id="3" name="TextBox 2">
            <a:extLst>
              <a:ext uri="{FF2B5EF4-FFF2-40B4-BE49-F238E27FC236}">
                <a16:creationId xmlns:a16="http://schemas.microsoft.com/office/drawing/2014/main" id="{D1C03671-8D92-4784-B792-03F128939A56}"/>
              </a:ext>
            </a:extLst>
          </p:cNvPr>
          <p:cNvSpPr txBox="1"/>
          <p:nvPr/>
        </p:nvSpPr>
        <p:spPr>
          <a:xfrm>
            <a:off x="1" y="6470907"/>
            <a:ext cx="2927758" cy="400110"/>
          </a:xfrm>
          <a:prstGeom prst="rect">
            <a:avLst/>
          </a:prstGeom>
          <a:noFill/>
          <a:ln>
            <a:solidFill>
              <a:schemeClr val="tx1"/>
            </a:solidFill>
          </a:ln>
        </p:spPr>
        <p:txBody>
          <a:bodyPr wrap="square" rtlCol="0">
            <a:spAutoFit/>
          </a:bodyPr>
          <a:lstStyle/>
          <a:p>
            <a:r>
              <a:rPr lang="en-US" sz="1000" dirty="0"/>
              <a:t>This presentation copyright 2022– Nelson Parish</a:t>
            </a:r>
          </a:p>
          <a:p>
            <a:r>
              <a:rPr lang="en-US" sz="1000" dirty="0"/>
              <a:t>Douglass: https://www.azquotes.com/quote/81100</a:t>
            </a:r>
          </a:p>
        </p:txBody>
      </p:sp>
      <p:pic>
        <p:nvPicPr>
          <p:cNvPr id="5" name="Picture 2" descr="Frederick Douglass quote: It is easier to build strong children than to repair broken men.">
            <a:extLst>
              <a:ext uri="{FF2B5EF4-FFF2-40B4-BE49-F238E27FC236}">
                <a16:creationId xmlns:a16="http://schemas.microsoft.com/office/drawing/2014/main" id="{56CFDCDD-0623-136C-783F-558AF15F9C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700" y="3712817"/>
            <a:ext cx="5716331" cy="3048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338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783" y="1"/>
            <a:ext cx="11358693" cy="863401"/>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Fallacies That Can Be Caused by “Would Have”</a:t>
            </a:r>
          </a:p>
        </p:txBody>
      </p:sp>
      <p:sp>
        <p:nvSpPr>
          <p:cNvPr id="3" name="Content Placeholder 2"/>
          <p:cNvSpPr>
            <a:spLocks noGrp="1"/>
          </p:cNvSpPr>
          <p:nvPr>
            <p:ph idx="1"/>
          </p:nvPr>
        </p:nvSpPr>
        <p:spPr>
          <a:xfrm>
            <a:off x="150315" y="929085"/>
            <a:ext cx="11762051" cy="5463121"/>
          </a:xfrm>
        </p:spPr>
        <p:txBody>
          <a:bodyPr>
            <a:normAutofit fontScale="92500" lnSpcReduction="20000"/>
          </a:bodyPr>
          <a:lstStyle/>
          <a:p>
            <a:pPr marL="0" indent="0">
              <a:spcBef>
                <a:spcPts val="0"/>
              </a:spcBef>
              <a:buNone/>
            </a:pPr>
            <a:r>
              <a:rPr lang="en-US" altLang="en-US" sz="2400" b="1" dirty="0">
                <a:latin typeface="Times New Roman" panose="02020603050405020304" pitchFamily="18" charset="0"/>
                <a:ea typeface="Abadi MT Condensed"/>
                <a:cs typeface="Times New Roman" panose="02020603050405020304" pitchFamily="18" charset="0"/>
              </a:rPr>
              <a:t>   “Would have” arguments can lead to fallacies that prevent us from understanding the past. These include:</a:t>
            </a:r>
          </a:p>
          <a:p>
            <a:pPr marL="0" indent="0">
              <a:spcBef>
                <a:spcPts val="0"/>
              </a:spcBef>
              <a:buNone/>
            </a:pPr>
            <a:endParaRPr lang="en-US" sz="2400" b="1" dirty="0">
              <a:latin typeface="Times New Roman" panose="02020603050405020304" pitchFamily="18" charset="0"/>
              <a:cs typeface="Times New Roman" panose="02020603050405020304" pitchFamily="18" charset="0"/>
            </a:endParaRPr>
          </a:p>
          <a:p>
            <a:pPr marL="0" indent="0">
              <a:spcBef>
                <a:spcPts val="0"/>
              </a:spcBef>
              <a:buNone/>
            </a:pPr>
            <a:r>
              <a:rPr lang="en-US" sz="2400" b="1" dirty="0">
                <a:latin typeface="Times New Roman" panose="02020603050405020304" pitchFamily="18" charset="0"/>
                <a:cs typeface="Times New Roman" panose="02020603050405020304" pitchFamily="18" charset="0"/>
              </a:rPr>
              <a:t>1) Historian’s Fallacy - This is assuming that people from the past had the same perspective of a situation and the same knowledge about it that we do.</a:t>
            </a:r>
          </a:p>
          <a:p>
            <a:pPr marL="0" indent="0">
              <a:spcBef>
                <a:spcPts val="0"/>
              </a:spcBef>
              <a:buNone/>
            </a:pPr>
            <a:endParaRPr lang="en-US" sz="2400" b="1" dirty="0">
              <a:latin typeface="Times New Roman" panose="02020603050405020304" pitchFamily="18" charset="0"/>
              <a:cs typeface="Times New Roman" panose="02020603050405020304" pitchFamily="18" charset="0"/>
            </a:endParaRPr>
          </a:p>
          <a:p>
            <a:pPr marL="0" indent="0">
              <a:spcBef>
                <a:spcPts val="0"/>
              </a:spcBef>
              <a:buNone/>
            </a:pPr>
            <a:r>
              <a:rPr lang="en-US" sz="2400" b="1" dirty="0">
                <a:latin typeface="Times New Roman" panose="02020603050405020304" pitchFamily="18" charset="0"/>
                <a:cs typeface="Times New Roman" panose="02020603050405020304" pitchFamily="18" charset="0"/>
              </a:rPr>
              <a:t>2) Presentism – This projects present-day ideas and morals into situations or onto people from the past.</a:t>
            </a:r>
          </a:p>
          <a:p>
            <a:pPr marL="0" indent="0">
              <a:spcBef>
                <a:spcPts val="0"/>
              </a:spcBef>
              <a:buNone/>
            </a:pPr>
            <a:endParaRPr lang="en-US" sz="2400" b="1" dirty="0">
              <a:latin typeface="Times New Roman" panose="02020603050405020304" pitchFamily="18" charset="0"/>
              <a:cs typeface="Times New Roman" panose="02020603050405020304" pitchFamily="18" charset="0"/>
            </a:endParaRPr>
          </a:p>
          <a:p>
            <a:pPr marL="0" indent="0">
              <a:spcBef>
                <a:spcPts val="0"/>
              </a:spcBef>
              <a:buNone/>
            </a:pPr>
            <a:r>
              <a:rPr lang="en-US" sz="2400" b="1" dirty="0">
                <a:latin typeface="Times New Roman" panose="02020603050405020304" pitchFamily="18" charset="0"/>
                <a:cs typeface="Times New Roman" panose="02020603050405020304" pitchFamily="18" charset="0"/>
              </a:rPr>
              <a:t>3) Chronological Snobbery – This happens when we think lesser of </a:t>
            </a:r>
          </a:p>
          <a:p>
            <a:pPr marL="0" indent="0">
              <a:spcBef>
                <a:spcPts val="0"/>
              </a:spcBef>
              <a:buNone/>
            </a:pPr>
            <a:r>
              <a:rPr lang="en-US" sz="2400" b="1" dirty="0">
                <a:latin typeface="Times New Roman" panose="02020603050405020304" pitchFamily="18" charset="0"/>
                <a:cs typeface="Times New Roman" panose="02020603050405020304" pitchFamily="18" charset="0"/>
              </a:rPr>
              <a:t>people from the past (They were dumber, etc.) because they did not </a:t>
            </a:r>
          </a:p>
          <a:p>
            <a:pPr marL="0" indent="0">
              <a:spcBef>
                <a:spcPts val="0"/>
              </a:spcBef>
              <a:buNone/>
            </a:pPr>
            <a:r>
              <a:rPr lang="en-US" sz="2400" b="1" dirty="0">
                <a:latin typeface="Times New Roman" panose="02020603050405020304" pitchFamily="18" charset="0"/>
                <a:cs typeface="Times New Roman" panose="02020603050405020304" pitchFamily="18" charset="0"/>
              </a:rPr>
              <a:t>know or have the ideas and technology that we have now.</a:t>
            </a:r>
          </a:p>
          <a:p>
            <a:pPr marL="0" indent="0">
              <a:spcBef>
                <a:spcPts val="0"/>
              </a:spcBef>
              <a:buNone/>
            </a:pPr>
            <a:endParaRPr lang="en-US" sz="2400" b="1" dirty="0">
              <a:latin typeface="Times New Roman" panose="02020603050405020304" pitchFamily="18" charset="0"/>
              <a:cs typeface="Times New Roman" panose="02020603050405020304" pitchFamily="18" charset="0"/>
            </a:endParaRPr>
          </a:p>
          <a:p>
            <a:pPr marL="0" indent="0">
              <a:spcBef>
                <a:spcPts val="0"/>
              </a:spcBef>
              <a:buNone/>
            </a:pPr>
            <a:r>
              <a:rPr lang="en-US" sz="2400" b="1" dirty="0">
                <a:latin typeface="Times New Roman" panose="02020603050405020304" pitchFamily="18" charset="0"/>
                <a:cs typeface="Times New Roman" panose="02020603050405020304" pitchFamily="18" charset="0"/>
              </a:rPr>
              <a:t>4) Vacuous Truth – Related to Historian’s Fallacy, this is not only for </a:t>
            </a:r>
          </a:p>
          <a:p>
            <a:pPr marL="0" indent="0">
              <a:spcBef>
                <a:spcPts val="0"/>
              </a:spcBef>
              <a:buNone/>
            </a:pPr>
            <a:r>
              <a:rPr lang="en-US" sz="2400" b="1" dirty="0">
                <a:latin typeface="Times New Roman" panose="02020603050405020304" pitchFamily="18" charset="0"/>
                <a:cs typeface="Times New Roman" panose="02020603050405020304" pitchFamily="18" charset="0"/>
              </a:rPr>
              <a:t>past situations, but it’s often found when people are talking about the </a:t>
            </a:r>
          </a:p>
          <a:p>
            <a:pPr marL="0" indent="0">
              <a:spcBef>
                <a:spcPts val="0"/>
              </a:spcBef>
              <a:buNone/>
            </a:pPr>
            <a:r>
              <a:rPr lang="en-US" sz="2400" b="1" dirty="0">
                <a:latin typeface="Times New Roman" panose="02020603050405020304" pitchFamily="18" charset="0"/>
                <a:cs typeface="Times New Roman" panose="02020603050405020304" pitchFamily="18" charset="0"/>
              </a:rPr>
              <a:t>past. Basically, it’s stating something that is true, but it’s true because </a:t>
            </a:r>
          </a:p>
          <a:p>
            <a:pPr marL="0" indent="0">
              <a:spcBef>
                <a:spcPts val="0"/>
              </a:spcBef>
              <a:buNone/>
            </a:pPr>
            <a:r>
              <a:rPr lang="en-US" sz="2400" b="1" dirty="0">
                <a:latin typeface="Times New Roman" panose="02020603050405020304" pitchFamily="18" charset="0"/>
                <a:cs typeface="Times New Roman" panose="02020603050405020304" pitchFamily="18" charset="0"/>
              </a:rPr>
              <a:t>there is no way that the alternative could be true.</a:t>
            </a:r>
          </a:p>
          <a:p>
            <a:pPr marL="0" indent="0">
              <a:spcBef>
                <a:spcPts val="0"/>
              </a:spcBef>
              <a:buNone/>
            </a:pPr>
            <a:endParaRPr lang="en-US" sz="2400" b="1" dirty="0">
              <a:latin typeface="Times New Roman" panose="02020603050405020304" pitchFamily="18" charset="0"/>
              <a:cs typeface="Times New Roman" panose="02020603050405020304" pitchFamily="18" charset="0"/>
            </a:endParaRPr>
          </a:p>
          <a:p>
            <a:pPr marL="0" indent="0">
              <a:spcBef>
                <a:spcPts val="0"/>
              </a:spcBef>
              <a:buNone/>
            </a:pPr>
            <a:r>
              <a:rPr lang="en-US" sz="2400" b="1" dirty="0">
                <a:latin typeface="Times New Roman" panose="02020603050405020304" pitchFamily="18" charset="0"/>
                <a:cs typeface="Times New Roman" panose="02020603050405020304" pitchFamily="18" charset="0"/>
              </a:rPr>
              <a:t>   Let’s look at examples of each of these and find out why using these </a:t>
            </a:r>
          </a:p>
          <a:p>
            <a:pPr marL="0" indent="0">
              <a:spcBef>
                <a:spcPts val="0"/>
              </a:spcBef>
              <a:buNone/>
            </a:pPr>
            <a:r>
              <a:rPr lang="en-US" sz="2400" b="1" dirty="0">
                <a:latin typeface="Times New Roman" panose="02020603050405020304" pitchFamily="18" charset="0"/>
                <a:cs typeface="Times New Roman" panose="02020603050405020304" pitchFamily="18" charset="0"/>
              </a:rPr>
              <a:t>fallacies hurts dead people’s feelings and/or cause us to misunderstand </a:t>
            </a:r>
          </a:p>
          <a:p>
            <a:pPr marL="0" indent="0">
              <a:spcBef>
                <a:spcPts val="0"/>
              </a:spcBef>
              <a:buNone/>
            </a:pPr>
            <a:r>
              <a:rPr lang="en-US" sz="2400" b="1" dirty="0">
                <a:latin typeface="Times New Roman" panose="02020603050405020304" pitchFamily="18" charset="0"/>
                <a:cs typeface="Times New Roman" panose="02020603050405020304" pitchFamily="18" charset="0"/>
              </a:rPr>
              <a:t>the past and make us less able to learn from history.</a:t>
            </a:r>
          </a:p>
        </p:txBody>
      </p:sp>
      <p:sp>
        <p:nvSpPr>
          <p:cNvPr id="10" name="TextBox 9">
            <a:extLst>
              <a:ext uri="{FF2B5EF4-FFF2-40B4-BE49-F238E27FC236}">
                <a16:creationId xmlns:a16="http://schemas.microsoft.com/office/drawing/2014/main" id="{7DBAF2B4-D11C-4817-BB2E-943F33DD1D32}"/>
              </a:ext>
            </a:extLst>
          </p:cNvPr>
          <p:cNvSpPr txBox="1"/>
          <p:nvPr/>
        </p:nvSpPr>
        <p:spPr>
          <a:xfrm>
            <a:off x="0" y="6457889"/>
            <a:ext cx="4957894" cy="400110"/>
          </a:xfrm>
          <a:prstGeom prst="rect">
            <a:avLst/>
          </a:prstGeom>
          <a:noFill/>
          <a:ln>
            <a:solidFill>
              <a:schemeClr val="tx1"/>
            </a:solidFill>
          </a:ln>
        </p:spPr>
        <p:txBody>
          <a:bodyPr wrap="square" rtlCol="0">
            <a:spAutoFit/>
          </a:bodyPr>
          <a:lstStyle/>
          <a:p>
            <a:r>
              <a:rPr lang="en-US" sz="1000" dirty="0"/>
              <a:t>This presentation copyright 2022– Nelson Parish</a:t>
            </a:r>
          </a:p>
          <a:p>
            <a:r>
              <a:rPr lang="en-US" sz="1000" dirty="0"/>
              <a:t>Cavemen: https://www.pinterest.com.mx/pin/327777679100388817/?nic_v3=1a5T2NWFH</a:t>
            </a:r>
          </a:p>
        </p:txBody>
      </p:sp>
      <p:pic>
        <p:nvPicPr>
          <p:cNvPr id="4" name="Picture 2">
            <a:extLst>
              <a:ext uri="{FF2B5EF4-FFF2-40B4-BE49-F238E27FC236}">
                <a16:creationId xmlns:a16="http://schemas.microsoft.com/office/drawing/2014/main" id="{DCA780F8-89CE-C113-676C-BE3C679E1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1662" y="2797893"/>
            <a:ext cx="3313651" cy="386005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928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57769"/>
          </a:xfrm>
        </p:spPr>
        <p:txBody>
          <a:bodyPr/>
          <a:lstStyle/>
          <a:p>
            <a:pPr algn="ctr"/>
            <a:r>
              <a:rPr lang="en-US" b="1" dirty="0">
                <a:latin typeface="Times New Roman" panose="02020603050405020304" pitchFamily="18" charset="0"/>
                <a:cs typeface="Times New Roman" panose="02020603050405020304" pitchFamily="18" charset="0"/>
              </a:rPr>
              <a:t>Historian’s Fallacy</a:t>
            </a:r>
          </a:p>
        </p:txBody>
      </p:sp>
      <p:sp>
        <p:nvSpPr>
          <p:cNvPr id="3" name="Content Placeholder 2"/>
          <p:cNvSpPr>
            <a:spLocks noGrp="1"/>
          </p:cNvSpPr>
          <p:nvPr>
            <p:ph idx="1"/>
          </p:nvPr>
        </p:nvSpPr>
        <p:spPr>
          <a:xfrm>
            <a:off x="181419" y="926269"/>
            <a:ext cx="11829162" cy="5463121"/>
          </a:xfrm>
          <a:ln>
            <a:noFill/>
          </a:ln>
        </p:spPr>
        <p:txBody>
          <a:bodyPr>
            <a:normAutofit lnSpcReduction="10000"/>
          </a:bodyPr>
          <a:lstStyle/>
          <a:p>
            <a:pPr marL="0" indent="0">
              <a:spcBef>
                <a:spcPts val="0"/>
              </a:spcBef>
              <a:buNone/>
            </a:pPr>
            <a:r>
              <a:rPr lang="en-US" altLang="en-US" sz="2400" b="1" dirty="0">
                <a:latin typeface="Times New Roman" panose="02020603050405020304" pitchFamily="18" charset="0"/>
                <a:ea typeface="Abadi MT Condensed"/>
                <a:cs typeface="Times New Roman" panose="02020603050405020304" pitchFamily="18" charset="0"/>
              </a:rPr>
              <a:t>   Why did British Prime Minister Neville Chamberlain appease Hitler by signing the Munich Agreement in 1938? This allowed Hitler to take part of Czechoslovakia by force. Didn’t Chamberlain know that Hitler, despite his promises, wouldn’t stop at taking just a little bit of that country? Didn’t he know it would inspire Hitler to try to take even more land in Poland, Austria, etc.?</a:t>
            </a:r>
          </a:p>
          <a:p>
            <a:pPr marL="0" indent="0">
              <a:spcBef>
                <a:spcPts val="0"/>
              </a:spcBef>
              <a:buNone/>
            </a:pPr>
            <a:endParaRPr lang="en-US" altLang="en-US" sz="2400" b="1" dirty="0">
              <a:latin typeface="Times New Roman" panose="02020603050405020304" pitchFamily="18" charset="0"/>
              <a:ea typeface="Abadi MT Condensed"/>
              <a:cs typeface="Times New Roman" panose="02020603050405020304" pitchFamily="18" charset="0"/>
            </a:endParaRPr>
          </a:p>
          <a:p>
            <a:pPr marL="0" indent="0">
              <a:spcBef>
                <a:spcPts val="0"/>
              </a:spcBef>
              <a:buNone/>
            </a:pPr>
            <a:r>
              <a:rPr lang="en-US" altLang="en-US" sz="2400" b="1" dirty="0">
                <a:latin typeface="Times New Roman" panose="02020603050405020304" pitchFamily="18" charset="0"/>
                <a:ea typeface="Abadi MT Condensed"/>
                <a:cs typeface="Times New Roman" panose="02020603050405020304" pitchFamily="18" charset="0"/>
              </a:rPr>
              <a:t>   “If Chamberlain hadn’t appeased Hitler, World War II would </a:t>
            </a:r>
          </a:p>
          <a:p>
            <a:pPr marL="0" indent="0">
              <a:spcBef>
                <a:spcPts val="0"/>
              </a:spcBef>
              <a:buNone/>
            </a:pPr>
            <a:r>
              <a:rPr lang="en-US" altLang="en-US" sz="2400" b="1" dirty="0">
                <a:latin typeface="Times New Roman" panose="02020603050405020304" pitchFamily="18" charset="0"/>
                <a:ea typeface="Abadi MT Condensed"/>
                <a:cs typeface="Times New Roman" panose="02020603050405020304" pitchFamily="18" charset="0"/>
              </a:rPr>
              <a:t>not have happened.” </a:t>
            </a:r>
          </a:p>
          <a:p>
            <a:pPr marL="0" indent="0">
              <a:spcBef>
                <a:spcPts val="0"/>
              </a:spcBef>
              <a:buNone/>
            </a:pPr>
            <a:endParaRPr lang="en-US" altLang="en-US" sz="2400" b="1" dirty="0">
              <a:latin typeface="Times New Roman" panose="02020603050405020304" pitchFamily="18" charset="0"/>
              <a:ea typeface="Abadi MT Condensed"/>
              <a:cs typeface="Times New Roman" panose="02020603050405020304" pitchFamily="18" charset="0"/>
            </a:endParaRPr>
          </a:p>
          <a:p>
            <a:pPr marL="0" indent="0">
              <a:spcBef>
                <a:spcPts val="0"/>
              </a:spcBef>
              <a:buNone/>
            </a:pPr>
            <a:r>
              <a:rPr lang="en-US" altLang="en-US" sz="2400" b="1" dirty="0">
                <a:latin typeface="Times New Roman" panose="02020603050405020304" pitchFamily="18" charset="0"/>
                <a:ea typeface="Abadi MT Condensed"/>
                <a:cs typeface="Times New Roman" panose="02020603050405020304" pitchFamily="18" charset="0"/>
              </a:rPr>
              <a:t>   Do you agree? If Hitler hadn’t been appeased, do you think he </a:t>
            </a:r>
          </a:p>
          <a:p>
            <a:pPr marL="0" indent="0">
              <a:spcBef>
                <a:spcPts val="0"/>
              </a:spcBef>
              <a:buNone/>
            </a:pPr>
            <a:r>
              <a:rPr lang="en-US" altLang="en-US" sz="2400" b="1" dirty="0">
                <a:latin typeface="Times New Roman" panose="02020603050405020304" pitchFamily="18" charset="0"/>
                <a:ea typeface="Abadi MT Condensed"/>
                <a:cs typeface="Times New Roman" panose="02020603050405020304" pitchFamily="18" charset="0"/>
              </a:rPr>
              <a:t>would have just stuck in Germany and not tried to take over </a:t>
            </a:r>
          </a:p>
          <a:p>
            <a:pPr marL="0" indent="0">
              <a:spcBef>
                <a:spcPts val="0"/>
              </a:spcBef>
              <a:buNone/>
            </a:pPr>
            <a:r>
              <a:rPr lang="en-US" altLang="en-US" sz="2400" b="1" dirty="0">
                <a:latin typeface="Times New Roman" panose="02020603050405020304" pitchFamily="18" charset="0"/>
                <a:ea typeface="Abadi MT Condensed"/>
                <a:cs typeface="Times New Roman" panose="02020603050405020304" pitchFamily="18" charset="0"/>
              </a:rPr>
              <a:t>other countries? We’ll never know for sure, of course.</a:t>
            </a:r>
          </a:p>
          <a:p>
            <a:pPr marL="0" indent="0">
              <a:spcBef>
                <a:spcPts val="0"/>
              </a:spcBef>
              <a:buNone/>
            </a:pPr>
            <a:endParaRPr lang="en-US" altLang="en-US" sz="2400" b="1" dirty="0">
              <a:latin typeface="Times New Roman" panose="02020603050405020304" pitchFamily="18" charset="0"/>
              <a:ea typeface="Abadi MT Condensed"/>
              <a:cs typeface="Times New Roman" panose="02020603050405020304" pitchFamily="18" charset="0"/>
            </a:endParaRPr>
          </a:p>
          <a:p>
            <a:pPr marL="0" indent="0">
              <a:spcBef>
                <a:spcPts val="0"/>
              </a:spcBef>
              <a:buNone/>
            </a:pPr>
            <a:r>
              <a:rPr lang="en-US" altLang="en-US" sz="2400" b="1" dirty="0">
                <a:latin typeface="Times New Roman" panose="02020603050405020304" pitchFamily="18" charset="0"/>
                <a:ea typeface="Abadi MT Condensed"/>
                <a:cs typeface="Times New Roman" panose="02020603050405020304" pitchFamily="18" charset="0"/>
              </a:rPr>
              <a:t>   What might Chamberlain not have known when he appeased </a:t>
            </a:r>
          </a:p>
          <a:p>
            <a:pPr marL="0" indent="0">
              <a:spcBef>
                <a:spcPts val="0"/>
              </a:spcBef>
              <a:buNone/>
            </a:pPr>
            <a:r>
              <a:rPr lang="en-US" altLang="en-US" sz="2400" b="1" dirty="0">
                <a:latin typeface="Times New Roman" panose="02020603050405020304" pitchFamily="18" charset="0"/>
                <a:ea typeface="Abadi MT Condensed"/>
                <a:cs typeface="Times New Roman" panose="02020603050405020304" pitchFamily="18" charset="0"/>
              </a:rPr>
              <a:t>Hitler? What might he have known that others at the time (or </a:t>
            </a:r>
          </a:p>
          <a:p>
            <a:pPr marL="0" indent="0">
              <a:spcBef>
                <a:spcPts val="0"/>
              </a:spcBef>
              <a:buNone/>
            </a:pPr>
            <a:r>
              <a:rPr lang="en-US" altLang="en-US" sz="2400" b="1" dirty="0">
                <a:latin typeface="Times New Roman" panose="02020603050405020304" pitchFamily="18" charset="0"/>
                <a:ea typeface="Abadi MT Condensed"/>
                <a:cs typeface="Times New Roman" panose="02020603050405020304" pitchFamily="18" charset="0"/>
              </a:rPr>
              <a:t>many now) didn’t (don’t) know?</a:t>
            </a:r>
          </a:p>
          <a:p>
            <a:pPr marL="0" indent="0">
              <a:spcBef>
                <a:spcPts val="0"/>
              </a:spcBef>
              <a:buNone/>
            </a:pPr>
            <a:endParaRPr lang="en-US" altLang="en-US" sz="2400" b="1" dirty="0">
              <a:latin typeface="Times New Roman" panose="02020603050405020304" pitchFamily="18" charset="0"/>
              <a:ea typeface="Abadi MT Condensed"/>
              <a:cs typeface="Times New Roman" panose="02020603050405020304" pitchFamily="18" charset="0"/>
            </a:endParaRPr>
          </a:p>
          <a:p>
            <a:pPr marL="0" indent="0">
              <a:spcBef>
                <a:spcPts val="0"/>
              </a:spcBef>
              <a:buNone/>
            </a:pPr>
            <a:r>
              <a:rPr lang="en-US" altLang="en-US" sz="2400" b="1" dirty="0">
                <a:latin typeface="Times New Roman" panose="02020603050405020304" pitchFamily="18" charset="0"/>
                <a:ea typeface="Abadi MT Condensed"/>
                <a:cs typeface="Times New Roman" panose="02020603050405020304" pitchFamily="18" charset="0"/>
              </a:rPr>
              <a:t>   </a:t>
            </a: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8C584D3-D1C3-48CD-B427-9B4D89BA983F}"/>
              </a:ext>
            </a:extLst>
          </p:cNvPr>
          <p:cNvSpPr txBox="1"/>
          <p:nvPr/>
        </p:nvSpPr>
        <p:spPr>
          <a:xfrm>
            <a:off x="0" y="6457889"/>
            <a:ext cx="6543413" cy="400110"/>
          </a:xfrm>
          <a:prstGeom prst="rect">
            <a:avLst/>
          </a:prstGeom>
          <a:noFill/>
          <a:ln>
            <a:solidFill>
              <a:schemeClr val="tx1"/>
            </a:solidFill>
          </a:ln>
        </p:spPr>
        <p:txBody>
          <a:bodyPr wrap="square" rtlCol="0">
            <a:spAutoFit/>
          </a:bodyPr>
          <a:lstStyle/>
          <a:p>
            <a:r>
              <a:rPr lang="en-US" sz="1000" dirty="0"/>
              <a:t>This presentation copyright 2022– Nelson Parish</a:t>
            </a:r>
          </a:p>
          <a:p>
            <a:r>
              <a:rPr lang="en-US" sz="1000" dirty="0"/>
              <a:t>Chamberlain: https://www.historyhit.com/facts-about-neville-chamberlain/</a:t>
            </a:r>
          </a:p>
        </p:txBody>
      </p:sp>
      <p:pic>
        <p:nvPicPr>
          <p:cNvPr id="8194" name="Picture 2">
            <a:extLst>
              <a:ext uri="{FF2B5EF4-FFF2-40B4-BE49-F238E27FC236}">
                <a16:creationId xmlns:a16="http://schemas.microsoft.com/office/drawing/2014/main" id="{C4E4040F-E952-E7B4-7049-E29F3A8E1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7811" y="2400531"/>
            <a:ext cx="3212770" cy="425741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309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
            <a:ext cx="10515600" cy="830510"/>
          </a:xfrm>
        </p:spPr>
        <p:txBody>
          <a:bodyPr/>
          <a:lstStyle/>
          <a:p>
            <a:pPr algn="ctr"/>
            <a:r>
              <a:rPr lang="en-US" b="1" dirty="0">
                <a:latin typeface="Times New Roman" panose="02020603050405020304" pitchFamily="18" charset="0"/>
                <a:cs typeface="Times New Roman" panose="02020603050405020304" pitchFamily="18" charset="0"/>
              </a:rPr>
              <a:t>Presentism</a:t>
            </a:r>
          </a:p>
        </p:txBody>
      </p:sp>
      <p:sp>
        <p:nvSpPr>
          <p:cNvPr id="4" name="Rectangle 1"/>
          <p:cNvSpPr>
            <a:spLocks noGrp="1" noChangeArrowheads="1"/>
          </p:cNvSpPr>
          <p:nvPr>
            <p:ph idx="1"/>
          </p:nvPr>
        </p:nvSpPr>
        <p:spPr bwMode="auto">
          <a:xfrm>
            <a:off x="223705" y="758794"/>
            <a:ext cx="11744588" cy="5770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sz="1800" b="1" dirty="0">
                <a:latin typeface="Times New Roman" panose="02020603050405020304" pitchFamily="18" charset="0"/>
                <a:cs typeface="Times New Roman" panose="02020603050405020304" pitchFamily="18" charset="0"/>
              </a:rPr>
              <a:t>   Presentism is fun! It allows us to take modern-day values and ideas and put them into the lives of people from past times. Many famous and fun movies are based on Presentism. They’re fun to watch, often because the people in the movies are dealing with new ideas, and that’s always fun.</a:t>
            </a:r>
          </a:p>
          <a:p>
            <a:pPr marL="0" indent="0" eaLnBrk="0" fontAlgn="base" hangingPunct="0">
              <a:lnSpc>
                <a:spcPct val="100000"/>
              </a:lnSpc>
              <a:spcBef>
                <a:spcPct val="0"/>
              </a:spcBef>
              <a:spcAft>
                <a:spcPct val="0"/>
              </a:spcAft>
              <a:buNone/>
            </a:pPr>
            <a:endParaRPr lang="en-US" altLang="ko-KR" sz="1100" b="1"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altLang="ko-KR" sz="1800" b="1" dirty="0">
                <a:latin typeface="Times New Roman" panose="02020603050405020304" pitchFamily="18" charset="0"/>
                <a:cs typeface="Times New Roman" panose="02020603050405020304" pitchFamily="18" charset="0"/>
              </a:rPr>
              <a:t>   It causes us, however, to misunderstand how people in the past lived, even fictional people.</a:t>
            </a:r>
          </a:p>
          <a:p>
            <a:pPr marL="0" indent="0" eaLnBrk="0" fontAlgn="base" hangingPunct="0">
              <a:lnSpc>
                <a:spcPct val="100000"/>
              </a:lnSpc>
              <a:spcBef>
                <a:spcPct val="0"/>
              </a:spcBef>
              <a:spcAft>
                <a:spcPct val="0"/>
              </a:spcAft>
              <a:buNone/>
            </a:pPr>
            <a:endParaRPr lang="en-US" altLang="ko-KR" sz="1100" b="1"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altLang="ko-KR" sz="1800" b="1" dirty="0">
                <a:latin typeface="Times New Roman" panose="02020603050405020304" pitchFamily="18" charset="0"/>
                <a:cs typeface="Times New Roman" panose="02020603050405020304" pitchFamily="18" charset="0"/>
              </a:rPr>
              <a:t>   Have you seen “How to Train Your Dragon”? It’s a story of a boy named Hiccup, the </a:t>
            </a:r>
          </a:p>
          <a:p>
            <a:pPr marL="0" indent="0" eaLnBrk="0" fontAlgn="base" hangingPunct="0">
              <a:lnSpc>
                <a:spcPct val="100000"/>
              </a:lnSpc>
              <a:spcBef>
                <a:spcPct val="0"/>
              </a:spcBef>
              <a:spcAft>
                <a:spcPct val="0"/>
              </a:spcAft>
              <a:buNone/>
            </a:pPr>
            <a:r>
              <a:rPr lang="en-US" altLang="ko-KR" sz="1800" b="1" dirty="0">
                <a:latin typeface="Times New Roman" panose="02020603050405020304" pitchFamily="18" charset="0"/>
                <a:cs typeface="Times New Roman" panose="02020603050405020304" pitchFamily="18" charset="0"/>
              </a:rPr>
              <a:t>son of a Viking chieftain, who befriends one of his clan’s mortal enemies – a dragon! </a:t>
            </a:r>
          </a:p>
          <a:p>
            <a:pPr marL="0" indent="0" eaLnBrk="0" fontAlgn="base" hangingPunct="0">
              <a:lnSpc>
                <a:spcPct val="100000"/>
              </a:lnSpc>
              <a:spcBef>
                <a:spcPct val="0"/>
              </a:spcBef>
              <a:spcAft>
                <a:spcPct val="0"/>
              </a:spcAft>
              <a:buNone/>
            </a:pPr>
            <a:r>
              <a:rPr lang="en-US" altLang="ko-KR" sz="1800" b="1" dirty="0">
                <a:latin typeface="Times New Roman" panose="02020603050405020304" pitchFamily="18" charset="0"/>
                <a:cs typeface="Times New Roman" panose="02020603050405020304" pitchFamily="18" charset="0"/>
              </a:rPr>
              <a:t>The boy and the dragon become friends, and the clan is angry with him at first, but </a:t>
            </a:r>
          </a:p>
          <a:p>
            <a:pPr marL="0" indent="0" eaLnBrk="0" fontAlgn="base" hangingPunct="0">
              <a:lnSpc>
                <a:spcPct val="100000"/>
              </a:lnSpc>
              <a:spcBef>
                <a:spcPct val="0"/>
              </a:spcBef>
              <a:spcAft>
                <a:spcPct val="0"/>
              </a:spcAft>
              <a:buNone/>
            </a:pPr>
            <a:r>
              <a:rPr lang="en-US" altLang="ko-KR" sz="1800" b="1" dirty="0">
                <a:latin typeface="Times New Roman" panose="02020603050405020304" pitchFamily="18" charset="0"/>
                <a:cs typeface="Times New Roman" panose="02020603050405020304" pitchFamily="18" charset="0"/>
              </a:rPr>
              <a:t>then they realize that it’s good to be friends with those who are different, and diversity </a:t>
            </a:r>
          </a:p>
          <a:p>
            <a:pPr marL="0" indent="0" eaLnBrk="0" fontAlgn="base" hangingPunct="0">
              <a:lnSpc>
                <a:spcPct val="100000"/>
              </a:lnSpc>
              <a:spcBef>
                <a:spcPct val="0"/>
              </a:spcBef>
              <a:spcAft>
                <a:spcPct val="0"/>
              </a:spcAft>
              <a:buNone/>
            </a:pPr>
            <a:r>
              <a:rPr lang="en-US" altLang="ko-KR" sz="1800" b="1" dirty="0">
                <a:latin typeface="Times New Roman" panose="02020603050405020304" pitchFamily="18" charset="0"/>
                <a:cs typeface="Times New Roman" panose="02020603050405020304" pitchFamily="18" charset="0"/>
              </a:rPr>
              <a:t>matters, and sometimes people who are very different can team up to do amazing </a:t>
            </a:r>
          </a:p>
          <a:p>
            <a:pPr marL="0" indent="0" eaLnBrk="0" fontAlgn="base" hangingPunct="0">
              <a:lnSpc>
                <a:spcPct val="100000"/>
              </a:lnSpc>
              <a:spcBef>
                <a:spcPct val="0"/>
              </a:spcBef>
              <a:spcAft>
                <a:spcPct val="0"/>
              </a:spcAft>
              <a:buNone/>
            </a:pPr>
            <a:r>
              <a:rPr lang="en-US" altLang="ko-KR" sz="1800" b="1" dirty="0">
                <a:latin typeface="Times New Roman" panose="02020603050405020304" pitchFamily="18" charset="0"/>
                <a:cs typeface="Times New Roman" panose="02020603050405020304" pitchFamily="18" charset="0"/>
              </a:rPr>
              <a:t>things. All of these are modern values pervasive in many countries today.</a:t>
            </a:r>
          </a:p>
          <a:p>
            <a:pPr marL="0" indent="0" eaLnBrk="0" fontAlgn="base" hangingPunct="0">
              <a:lnSpc>
                <a:spcPct val="100000"/>
              </a:lnSpc>
              <a:spcBef>
                <a:spcPct val="0"/>
              </a:spcBef>
              <a:spcAft>
                <a:spcPct val="0"/>
              </a:spcAft>
              <a:buNone/>
            </a:pPr>
            <a:endParaRPr lang="en-US" altLang="ko-KR" sz="1200" b="1"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altLang="ko-KR" sz="1800" b="1" dirty="0">
                <a:latin typeface="Times New Roman" panose="02020603050405020304" pitchFamily="18" charset="0"/>
                <a:cs typeface="Times New Roman" panose="02020603050405020304" pitchFamily="18" charset="0"/>
              </a:rPr>
              <a:t>   In real life, the chieftain’s son probably would have been killed immediately by his </a:t>
            </a:r>
          </a:p>
          <a:p>
            <a:pPr marL="0" indent="0" eaLnBrk="0" fontAlgn="base" hangingPunct="0">
              <a:lnSpc>
                <a:spcPct val="100000"/>
              </a:lnSpc>
              <a:spcBef>
                <a:spcPct val="0"/>
              </a:spcBef>
              <a:spcAft>
                <a:spcPct val="0"/>
              </a:spcAft>
              <a:buNone/>
            </a:pPr>
            <a:r>
              <a:rPr lang="en-US" altLang="ko-KR" sz="1800" b="1" dirty="0">
                <a:latin typeface="Times New Roman" panose="02020603050405020304" pitchFamily="18" charset="0"/>
                <a:cs typeface="Times New Roman" panose="02020603050405020304" pitchFamily="18" charset="0"/>
              </a:rPr>
              <a:t>own father (who would probably have had 16 other sons) for endangering the whole </a:t>
            </a:r>
          </a:p>
          <a:p>
            <a:pPr marL="0" indent="0" eaLnBrk="0" fontAlgn="base" hangingPunct="0">
              <a:lnSpc>
                <a:spcPct val="100000"/>
              </a:lnSpc>
              <a:spcBef>
                <a:spcPct val="0"/>
              </a:spcBef>
              <a:spcAft>
                <a:spcPct val="0"/>
              </a:spcAft>
              <a:buNone/>
            </a:pPr>
            <a:r>
              <a:rPr lang="en-US" altLang="ko-KR" sz="1800" b="1" dirty="0">
                <a:latin typeface="Times New Roman" panose="02020603050405020304" pitchFamily="18" charset="0"/>
                <a:cs typeface="Times New Roman" panose="02020603050405020304" pitchFamily="18" charset="0"/>
              </a:rPr>
              <a:t>society. Had the chief not done it, others would probably do it for him and have him </a:t>
            </a:r>
          </a:p>
          <a:p>
            <a:pPr marL="0" indent="0" eaLnBrk="0" fontAlgn="base" hangingPunct="0">
              <a:lnSpc>
                <a:spcPct val="100000"/>
              </a:lnSpc>
              <a:spcBef>
                <a:spcPct val="0"/>
              </a:spcBef>
              <a:spcAft>
                <a:spcPct val="0"/>
              </a:spcAft>
              <a:buNone/>
            </a:pPr>
            <a:r>
              <a:rPr lang="en-US" altLang="ko-KR" sz="1800" b="1" dirty="0">
                <a:latin typeface="Times New Roman" panose="02020603050405020304" pitchFamily="18" charset="0"/>
                <a:cs typeface="Times New Roman" panose="02020603050405020304" pitchFamily="18" charset="0"/>
              </a:rPr>
              <a:t>removed as well. Viking life was hard enough without the dangers associated with </a:t>
            </a:r>
          </a:p>
          <a:p>
            <a:pPr marL="0" indent="0" eaLnBrk="0" fontAlgn="base" hangingPunct="0">
              <a:lnSpc>
                <a:spcPct val="100000"/>
              </a:lnSpc>
              <a:spcBef>
                <a:spcPct val="0"/>
              </a:spcBef>
              <a:spcAft>
                <a:spcPct val="0"/>
              </a:spcAft>
              <a:buNone/>
            </a:pPr>
            <a:r>
              <a:rPr lang="en-US" altLang="ko-KR" sz="1800" b="1" dirty="0">
                <a:latin typeface="Times New Roman" panose="02020603050405020304" pitchFamily="18" charset="0"/>
                <a:cs typeface="Times New Roman" panose="02020603050405020304" pitchFamily="18" charset="0"/>
              </a:rPr>
              <a:t>befriending enemies. One boy’s mistake could have brought the whole society down. </a:t>
            </a:r>
          </a:p>
          <a:p>
            <a:pPr marL="0" indent="0" eaLnBrk="0" fontAlgn="base" hangingPunct="0">
              <a:lnSpc>
                <a:spcPct val="100000"/>
              </a:lnSpc>
              <a:spcBef>
                <a:spcPct val="0"/>
              </a:spcBef>
              <a:spcAft>
                <a:spcPct val="0"/>
              </a:spcAft>
              <a:buNone/>
            </a:pPr>
            <a:r>
              <a:rPr lang="en-US" altLang="ko-KR" sz="1800" b="1" dirty="0">
                <a:latin typeface="Times New Roman" panose="02020603050405020304" pitchFamily="18" charset="0"/>
                <a:cs typeface="Times New Roman" panose="02020603050405020304" pitchFamily="18" charset="0"/>
              </a:rPr>
              <a:t>People lived much closer to the edge back then and had to be very cautious and </a:t>
            </a:r>
          </a:p>
          <a:p>
            <a:pPr marL="0" indent="0" eaLnBrk="0" fontAlgn="base" hangingPunct="0">
              <a:lnSpc>
                <a:spcPct val="100000"/>
              </a:lnSpc>
              <a:spcBef>
                <a:spcPct val="0"/>
              </a:spcBef>
              <a:spcAft>
                <a:spcPct val="0"/>
              </a:spcAft>
              <a:buNone/>
            </a:pPr>
            <a:r>
              <a:rPr lang="en-US" altLang="ko-KR" sz="1800" b="1" dirty="0">
                <a:latin typeface="Times New Roman" panose="02020603050405020304" pitchFamily="18" charset="0"/>
                <a:cs typeface="Times New Roman" panose="02020603050405020304" pitchFamily="18" charset="0"/>
              </a:rPr>
              <a:t>conservative.</a:t>
            </a:r>
          </a:p>
          <a:p>
            <a:pPr marL="0" indent="0" eaLnBrk="0" fontAlgn="base" hangingPunct="0">
              <a:lnSpc>
                <a:spcPct val="100000"/>
              </a:lnSpc>
              <a:spcBef>
                <a:spcPct val="0"/>
              </a:spcBef>
              <a:spcAft>
                <a:spcPct val="0"/>
              </a:spcAft>
              <a:buNone/>
            </a:pPr>
            <a:endParaRPr lang="en-US" altLang="ko-KR" sz="1100" b="1"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altLang="ko-KR" sz="1800" b="1" dirty="0">
                <a:latin typeface="Times New Roman" panose="02020603050405020304" pitchFamily="18" charset="0"/>
                <a:cs typeface="Times New Roman" panose="02020603050405020304" pitchFamily="18" charset="0"/>
              </a:rPr>
              <a:t>   My wife often complains that I point out stuff like this when we watch movies.</a:t>
            </a:r>
          </a:p>
        </p:txBody>
      </p:sp>
      <p:sp>
        <p:nvSpPr>
          <p:cNvPr id="3" name="TextBox 2">
            <a:extLst>
              <a:ext uri="{FF2B5EF4-FFF2-40B4-BE49-F238E27FC236}">
                <a16:creationId xmlns:a16="http://schemas.microsoft.com/office/drawing/2014/main" id="{8A18FC2C-4C44-4540-A543-6556D8BB8539}"/>
              </a:ext>
            </a:extLst>
          </p:cNvPr>
          <p:cNvSpPr txBox="1"/>
          <p:nvPr/>
        </p:nvSpPr>
        <p:spPr>
          <a:xfrm>
            <a:off x="0" y="6457889"/>
            <a:ext cx="4723002" cy="400110"/>
          </a:xfrm>
          <a:prstGeom prst="rect">
            <a:avLst/>
          </a:prstGeom>
          <a:noFill/>
          <a:ln>
            <a:solidFill>
              <a:schemeClr val="tx1"/>
            </a:solidFill>
          </a:ln>
        </p:spPr>
        <p:txBody>
          <a:bodyPr wrap="square" rtlCol="0">
            <a:spAutoFit/>
          </a:bodyPr>
          <a:lstStyle/>
          <a:p>
            <a:r>
              <a:rPr lang="en-US" sz="1000" dirty="0"/>
              <a:t>This presentation copyright 2022– Nelson Parish</a:t>
            </a:r>
          </a:p>
          <a:p>
            <a:r>
              <a:rPr lang="en-US" sz="1000" dirty="0"/>
              <a:t>Hiccup: https://www.pinterest.co.uk/pin/392516923760123056/?nic_v3=1a5T2NWFH</a:t>
            </a:r>
          </a:p>
        </p:txBody>
      </p:sp>
      <p:pic>
        <p:nvPicPr>
          <p:cNvPr id="9218" name="Picture 2">
            <a:extLst>
              <a:ext uri="{FF2B5EF4-FFF2-40B4-BE49-F238E27FC236}">
                <a16:creationId xmlns:a16="http://schemas.microsoft.com/office/drawing/2014/main" id="{8926CF48-84BB-8BDA-05A3-0766AC39A8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1215" y="2550252"/>
            <a:ext cx="3219989" cy="417352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808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2209</TotalTime>
  <Words>3461</Words>
  <Application>Microsoft Office PowerPoint</Application>
  <PresentationFormat>Widescreen</PresentationFormat>
  <Paragraphs>218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Responsible Media Consumption, Part 3</vt:lpstr>
      <vt:lpstr>“Would have…”</vt:lpstr>
      <vt:lpstr>The Real and Unreal Past</vt:lpstr>
      <vt:lpstr>Future “Would”</vt:lpstr>
      <vt:lpstr>What the heck does this have to do with Abe Lincoln and Robin Hood?</vt:lpstr>
      <vt:lpstr>What would you have done?</vt:lpstr>
      <vt:lpstr>Fallacies That Can Be Caused by “Would Have”</vt:lpstr>
      <vt:lpstr>Historian’s Fallacy</vt:lpstr>
      <vt:lpstr>Presentism</vt:lpstr>
      <vt:lpstr>Chronological Snobbery</vt:lpstr>
      <vt:lpstr>Vacuous Truth</vt:lpstr>
      <vt:lpstr>Assignment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Can Be Misleading</dc:title>
  <dc:creator>A Nelson Parish</dc:creator>
  <cp:lastModifiedBy>Parish A Nelson</cp:lastModifiedBy>
  <cp:revision>77</cp:revision>
  <dcterms:created xsi:type="dcterms:W3CDTF">2017-03-18T10:04:06Z</dcterms:created>
  <dcterms:modified xsi:type="dcterms:W3CDTF">2022-09-20T14:06:25Z</dcterms:modified>
</cp:coreProperties>
</file>