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56" r:id="rId3"/>
    <p:sldId id="293" r:id="rId4"/>
    <p:sldId id="257" r:id="rId5"/>
    <p:sldId id="258" r:id="rId6"/>
    <p:sldId id="274" r:id="rId7"/>
    <p:sldId id="277" r:id="rId8"/>
    <p:sldId id="262" r:id="rId9"/>
    <p:sldId id="263" r:id="rId10"/>
    <p:sldId id="280" r:id="rId11"/>
    <p:sldId id="292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/>
              <a:t>Grade</a:t>
            </a:r>
            <a:r>
              <a:rPr lang="en-US" altLang="en-US" baseline="0" dirty="0"/>
              <a:t> (%)</a:t>
            </a:r>
            <a:endParaRPr lang="en-US" altLang="en-US" dirty="0"/>
          </a:p>
        </c:rich>
      </c:tx>
      <c:layout>
        <c:manualLayout>
          <c:xMode val="edge"/>
          <c:yMode val="edge"/>
          <c:x val="0.30924058408905553"/>
          <c:y val="2.0125772874578448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students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7</c:v>
                </c:pt>
                <c:pt idx="9">
                  <c:v>5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1E-4D9A-953E-959FE1E83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09120"/>
        <c:axId val="80509696"/>
      </c:scatterChart>
      <c:valAx>
        <c:axId val="8050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509696"/>
        <c:crosses val="autoZero"/>
        <c:crossBetween val="midCat"/>
      </c:valAx>
      <c:valAx>
        <c:axId val="8050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5091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045467075269168"/>
          <c:y val="0.43400331203663833"/>
          <c:w val="0.23757960103112544"/>
          <c:h val="9.962442455344386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0.41277</cdr:x>
      <cdr:y>0.28658</cdr:y>
    </cdr:from>
    <cdr:to>
      <cdr:x>0.41299</cdr:x>
      <cdr:y>0.85262</cdr:y>
    </cdr:to>
    <cdr:sp macro="" textlink="">
      <cdr:nvSpPr>
        <cdr:cNvPr id="3" name="직선 연결선 2"/>
        <cdr:cNvSpPr/>
      </cdr:nvSpPr>
      <cdr:spPr>
        <a:xfrm xmlns:a="http://schemas.openxmlformats.org/drawingml/2006/main" rot="5400000">
          <a:off x="1995954" y="2155790"/>
          <a:ext cx="2143135" cy="1635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0.36538</cdr:x>
      <cdr:y>0.79246</cdr:y>
    </cdr:from>
    <cdr:to>
      <cdr:x>0.46154</cdr:x>
      <cdr:y>0.92453</cdr:y>
    </cdr:to>
    <cdr:sp macro="" textlink="">
      <cdr:nvSpPr>
        <cdr:cNvPr id="4" name="십각형 3"/>
        <cdr:cNvSpPr/>
      </cdr:nvSpPr>
      <cdr:spPr>
        <a:xfrm xmlns:a="http://schemas.openxmlformats.org/drawingml/2006/main">
          <a:off x="2714644" y="3000396"/>
          <a:ext cx="714380" cy="500042"/>
        </a:xfrm>
        <a:prstGeom xmlns:a="http://schemas.openxmlformats.org/drawingml/2006/main" prst="decagon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r>
            <a:rPr lang="en-US" altLang="ko-KR" sz="1400" b="1" dirty="0">
              <a:latin typeface="Times New Roman" pitchFamily="18" charset="0"/>
              <a:cs typeface="Times New Roman" pitchFamily="18" charset="0"/>
            </a:rPr>
            <a:t>80%</a:t>
          </a:r>
          <a:endParaRPr lang="ko-KR" sz="1400" b="1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AA90-C7A4-4D93-8378-AF7ED010CD7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DB68-7B8D-4210-B5B7-C35A55939E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7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DB68-7B8D-4210-B5B7-C35A55939E5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24A5-92C6-42DE-A618-BA3AC3054C87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313F-A1A6-4FAE-8F98-EBF881427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Global Issues – Fall 2022</a:t>
            </a:r>
            <a:br>
              <a:rPr lang="en-US" altLang="ko-KR" sz="3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Class Information</a:t>
            </a:r>
            <a:endParaRPr lang="ko-KR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E86A365-E41A-4658-B269-0BDC70AB6643}"/>
              </a:ext>
            </a:extLst>
          </p:cNvPr>
          <p:cNvSpPr txBox="1">
            <a:spLocks/>
          </p:cNvSpPr>
          <p:nvPr/>
        </p:nvSpPr>
        <p:spPr>
          <a:xfrm>
            <a:off x="179512" y="836712"/>
            <a:ext cx="8784976" cy="568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Hello and welcome to this class! Here is some basic information: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My name is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Nelson Parish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Please call me “Nelson” or “Mr. Parish.”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Please don’t call me</a:t>
            </a:r>
            <a:r>
              <a:rPr kumimoji="0" lang="en-US" altLang="ko-KR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“Parish.” Also, please don’t laugh at my head in this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picture.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u="sng" dirty="0">
                <a:latin typeface="Times New Roman" pitchFamily="18" charset="0"/>
                <a:cs typeface="Times New Roman" pitchFamily="18" charset="0"/>
              </a:rPr>
              <a:t>Contact: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Please email me with questions about the class, your grade/attendance, etc.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I’m at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anparoikos@gmail.com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 You can also leave messages for me on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E-Class, but I don’t check that as often, and sometimes the messages appear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hours after you’ve left them.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If you have a simple question, you can also call me at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010-2867-0341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 If I don’t answer, please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send me a text. I’m also on What’s App and </a:t>
            </a:r>
            <a:r>
              <a:rPr lang="en-US" altLang="ko-KR" sz="1600" b="1" dirty="0" err="1">
                <a:latin typeface="Times New Roman" pitchFamily="18" charset="0"/>
                <a:cs typeface="Times New Roman" pitchFamily="18" charset="0"/>
              </a:rPr>
              <a:t>KakaoTalk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I generally have my phone off or on “Do Not Disturb” mode from 10:00 PM to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9:00 AM. If you call or text too late or too early, I probably won’t answer your message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quickly. Please plan ahead if you have questions about homework, quizzes, tests, 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en-US" altLang="ko-KR" sz="11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8DF4DC-2DC1-4DBA-8B0B-493DC28C4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5992" y="1664804"/>
            <a:ext cx="2592288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7">
            <a:extLst>
              <a:ext uri="{FF2B5EF4-FFF2-40B4-BE49-F238E27FC236}">
                <a16:creationId xmlns:a16="http://schemas.microsoft.com/office/drawing/2014/main" id="{79C13FA2-4A89-4FFF-9F57-B21F19E5310F}"/>
              </a:ext>
            </a:extLst>
          </p:cNvPr>
          <p:cNvCxnSpPr>
            <a:cxnSpLocks/>
          </p:cNvCxnSpPr>
          <p:nvPr/>
        </p:nvCxnSpPr>
        <p:spPr>
          <a:xfrm flipV="1">
            <a:off x="1043608" y="1916832"/>
            <a:ext cx="70385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AA5C2A-FB3A-49E8-990E-3B5F974F3948}"/>
              </a:ext>
            </a:extLst>
          </p:cNvPr>
          <p:cNvSpPr txBox="1"/>
          <p:nvPr/>
        </p:nvSpPr>
        <p:spPr>
          <a:xfrm>
            <a:off x="10840" y="6587769"/>
            <a:ext cx="475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and photo on this page copyright 2022 – Nelson Parish </a:t>
            </a:r>
          </a:p>
        </p:txBody>
      </p:sp>
    </p:spTree>
    <p:extLst>
      <p:ext uri="{BB962C8B-B14F-4D97-AF65-F5344CB8AC3E}">
        <p14:creationId xmlns:p14="http://schemas.microsoft.com/office/powerpoint/2010/main" val="381455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1"/>
            <a:ext cx="9144000" cy="85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Global Issues – Fall 2022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Curves 2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4EFDE0-983A-4280-A9A5-313B80300526}"/>
              </a:ext>
            </a:extLst>
          </p:cNvPr>
          <p:cNvSpPr txBox="1">
            <a:spLocks/>
          </p:cNvSpPr>
          <p:nvPr/>
        </p:nvSpPr>
        <p:spPr>
          <a:xfrm>
            <a:off x="246328" y="857232"/>
            <a:ext cx="8790168" cy="574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DSU usually requires me to use the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absolute curve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this class. That’s good news and bad news.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good news is that I can give as many A’s, B’s, F’s, etc., as I want to as long as they are supported by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grading numbers (test scores, quiz scores, etc.). I’m not limited to giving, for example, only five (5) A’s like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am in some of DSU’s “relative curve” courses.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9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The bad news is that I have less flexibility to “help” you if you are on the borderline between, say, an A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a B+ or an F and a D. Under the relative curve system (0 to 30% A/A+, 0 to 40% B/B+, etc.) that DSU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follows for some courses, I can, for example, change the grade range so that a 58% is a D, not an F.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However, under the absolute curve we’ll be using, I’m required to follow these grade ranges: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A+ = 95 to 100%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= 90 to 94%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B+ = 85 to 89%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 = 80 to 84%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C+ = 75 to 79%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= 70 to 74%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D+ = 65 to 69%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 = 60 to 64%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 = 0 to 59%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Thus, if you don’t do homework on time, don’t study for tests, etc., and get a 58%, there is NOTHING I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can do to help you. I can’t change the grade range at all. Don’t be one of those sad cases of a student who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is lazy and fails this course by a mere 2%! Study hard! Do your homework! Keep up with the class!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D0661-C231-4DF4-9388-CF31E8AACB1F}"/>
              </a:ext>
            </a:extLst>
          </p:cNvPr>
          <p:cNvSpPr txBox="1"/>
          <p:nvPr/>
        </p:nvSpPr>
        <p:spPr>
          <a:xfrm>
            <a:off x="0" y="6457890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grades: http://3844s15.tracigardner.com/</a:t>
            </a:r>
          </a:p>
        </p:txBody>
      </p:sp>
      <p:pic>
        <p:nvPicPr>
          <p:cNvPr id="7170" name="Picture 2" descr="checking-my-grades-f2307b">
            <a:extLst>
              <a:ext uri="{FF2B5EF4-FFF2-40B4-BE49-F238E27FC236}">
                <a16:creationId xmlns:a16="http://schemas.microsoft.com/office/drawing/2014/main" id="{52B845DD-C884-4782-AEFC-FC8ABF94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1772933" cy="25694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1"/>
            <a:ext cx="9144000" cy="85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Global Issues – Fall 2022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Warning!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4EFDE0-983A-4280-A9A5-313B80300526}"/>
              </a:ext>
            </a:extLst>
          </p:cNvPr>
          <p:cNvSpPr txBox="1">
            <a:spLocks/>
          </p:cNvSpPr>
          <p:nvPr/>
        </p:nvSpPr>
        <p:spPr>
          <a:xfrm>
            <a:off x="246328" y="857232"/>
            <a:ext cx="8790168" cy="574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Every semester that I’ve taught this course, the same thing has happened. A student is not diligent,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doesn’t do homework, misses quizzes, etc. Then, they see their final grade and are disappointed by it.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Only then do they start to care about their grade!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They suddenly feel very diligent and spring into action! “Mr. Parish, is there any extra credit work I can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do in the next day or two to help me get a higher grade? Please! Please! I need a higher grade! If I don’t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get one, something horrible will happen to me!”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I absolutely hate this type of behavior. It is the worst that a young adult university student can exhibit.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Not only is this childish, but it’s rather offensive considering the amount of work most students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I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put into this course. I give you many chances to choose your homework assignments, and I am available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many hours per day to help you with your questions. Suddenly, after a hard semester of long work, you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want me to give you an assignment and grade it really quickly at one of the times of the year that I’m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busiest? How rude!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 In addition, it would be quite unethical for me to give you such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a chance without offering it to all of the other students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class. Do you think I want to grade 10 or 20 extra credit projects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on the last day of final grades? Nope!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If you ask me to do this at the end of the semester, I will simply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email you this page.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Please – Keep me informed of your troubles in this class, ask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questions, and help us solve problems early!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D0661-C231-4DF4-9388-CF31E8AACB1F}"/>
              </a:ext>
            </a:extLst>
          </p:cNvPr>
          <p:cNvSpPr txBox="1"/>
          <p:nvPr/>
        </p:nvSpPr>
        <p:spPr>
          <a:xfrm>
            <a:off x="0" y="6457890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student: https://www.pinterest.co.kr/pin/425660602253691491/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4CE9-F251-48D5-ACA6-2ECF9A7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79" y="3933057"/>
            <a:ext cx="3273017" cy="26694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5878982"/>
          </a:xfrm>
        </p:spPr>
        <p:txBody>
          <a:bodyPr>
            <a:noAutofit/>
          </a:bodyPr>
          <a:lstStyle/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job:</a:t>
            </a:r>
          </a:p>
          <a:p>
            <a:pPr algn="l"/>
            <a:endParaRPr lang="en-US" altLang="ko-KR" sz="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1) Let you know about our schedule and what you need to do for </a:t>
            </a: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assignments, tests, etc.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2) Answer your questions about your attendance, assignments, </a:t>
            </a: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grades as well as I can.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3) Give you feedback on your assignments and tests as quickly </a:t>
            </a: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clearly as possible.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4) Notify you of changes in class policy, the schedule, etc., as </a:t>
            </a: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quickly as possible.</a:t>
            </a:r>
          </a:p>
          <a:p>
            <a:pPr algn="l"/>
            <a:endParaRPr lang="en-US" altLang="ko-KR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5) Offer you the opportunity to learn as much as you can.</a:t>
            </a:r>
          </a:p>
          <a:p>
            <a:pPr algn="l"/>
            <a:endParaRPr lang="en-US" altLang="ko-KR" sz="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job:</a:t>
            </a:r>
          </a:p>
          <a:p>
            <a:pPr algn="l"/>
            <a:endParaRPr lang="en-US" altLang="ko-KR" sz="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1) Ask me questions about our schedule, and what you need to do for assignments, tests, etc.</a:t>
            </a:r>
          </a:p>
          <a:p>
            <a:pPr algn="l"/>
            <a:r>
              <a:rPr lang="en-US" altLang="ko-KR" sz="1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2) Ask me questions about the schedule, your attendance, assignment grades, etc., when you have them.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3) Ask me questions about feedback on your assignments and tests when you have them.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4) Check E-Class at least once a week so you know what’s happening in class and what is required from you (“I didn’t know,” is no excuse!).</a:t>
            </a:r>
          </a:p>
          <a:p>
            <a:pPr algn="l"/>
            <a:endParaRPr lang="en-US" altLang="ko-KR" sz="1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5) Use every opportunity to learn as much as you can in this class.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1"/>
            <a:ext cx="9144000" cy="98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</a:t>
            </a:r>
            <a:endParaRPr lang="en-US" altLang="ko-KR" sz="3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Our Duties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0A59BF-1F77-4CFF-9434-791E3ED1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0728"/>
            <a:ext cx="4016318" cy="3024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A41E9-0134-425D-9115-E885C18F9BD2}"/>
              </a:ext>
            </a:extLst>
          </p:cNvPr>
          <p:cNvSpPr txBox="1"/>
          <p:nvPr/>
        </p:nvSpPr>
        <p:spPr>
          <a:xfrm>
            <a:off x="0" y="6457890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Rhino and bird: https://ecosystemsbymanuela.weebly.com/mutualism.html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85720" y="1"/>
            <a:ext cx="8501122" cy="1124743"/>
          </a:xfrm>
        </p:spPr>
        <p:txBody>
          <a:bodyPr>
            <a:noAutofit/>
          </a:bodyPr>
          <a:lstStyle/>
          <a:p>
            <a:pPr lvl="0"/>
            <a:r>
              <a:rPr lang="en-US" altLang="ko-KR" sz="2800" b="1" dirty="0">
                <a:latin typeface="Times New Roman" pitchFamily="18" charset="0"/>
                <a:cs typeface="Times New Roman" pitchFamily="18" charset="0"/>
              </a:rPr>
              <a:t>Global Issues – Fall 2022 </a:t>
            </a:r>
            <a:br>
              <a:rPr lang="en-US" altLang="ko-KR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800" b="1" dirty="0">
                <a:latin typeface="Times New Roman" pitchFamily="18" charset="0"/>
                <a:cs typeface="Times New Roman" pitchFamily="18" charset="0"/>
              </a:rPr>
              <a:t>ID Card</a:t>
            </a:r>
            <a:endParaRPr lang="ko-KR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14282" y="1052736"/>
            <a:ext cx="8715436" cy="427390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(You can write in English or 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한글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русский алфавит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Español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Oʻzbekcha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nickname: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(What do you want me to call you in class? Choose any name –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Korean, English, Chinese, Portuguese, etc.)</a:t>
            </a: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#: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학번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ko-KR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학년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you’re a double major, please write both majors.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phone: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B44778A-3DAD-4AB0-9632-C530A1BFF5EB}"/>
              </a:ext>
            </a:extLst>
          </p:cNvPr>
          <p:cNvSpPr txBox="1">
            <a:spLocks/>
          </p:cNvSpPr>
          <p:nvPr/>
        </p:nvSpPr>
        <p:spPr>
          <a:xfrm>
            <a:off x="144742" y="5313089"/>
            <a:ext cx="8784976" cy="1291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 ID cards will make it easier for me to get to know you. They will also help me keep track of your participation, homework, etc., more easily.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2034-D504-4422-B8AE-7BFC554DAB94}"/>
              </a:ext>
            </a:extLst>
          </p:cNvPr>
          <p:cNvSpPr txBox="1"/>
          <p:nvPr/>
        </p:nvSpPr>
        <p:spPr>
          <a:xfrm>
            <a:off x="-2962" y="6457889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Beard: https://faxo.com/no-shave-november-neck-beard-gross-59660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BC4C-DF2F-48B5-8138-DF7736D4E58E}"/>
              </a:ext>
            </a:extLst>
          </p:cNvPr>
          <p:cNvSpPr txBox="1"/>
          <p:nvPr/>
        </p:nvSpPr>
        <p:spPr>
          <a:xfrm>
            <a:off x="6921067" y="1052736"/>
            <a:ext cx="2008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</p:txBody>
      </p:sp>
      <p:pic>
        <p:nvPicPr>
          <p:cNvPr id="1026" name="Picture 2" descr="No Shave November Neck Beard... GROSS">
            <a:extLst>
              <a:ext uri="{FF2B5EF4-FFF2-40B4-BE49-F238E27FC236}">
                <a16:creationId xmlns:a16="http://schemas.microsoft.com/office/drawing/2014/main" id="{37FC6BA0-5298-4741-BE8F-04B5D02F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24744"/>
            <a:ext cx="1373138" cy="1831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87E2F4D-E7DF-AE73-A405-C47135A8C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19906" r="7027"/>
          <a:stretch/>
        </p:blipFill>
        <p:spPr bwMode="auto">
          <a:xfrm>
            <a:off x="2434777" y="1758755"/>
            <a:ext cx="223224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Global Issues – Fall 2022</a:t>
            </a:r>
            <a:br>
              <a:rPr lang="en-US" altLang="ko-KR" sz="3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700" b="1" dirty="0">
                <a:latin typeface="Times New Roman" pitchFamily="18" charset="0"/>
                <a:cs typeface="Times New Roman" pitchFamily="18" charset="0"/>
              </a:rPr>
              <a:t>Materials Information – E-Class: Calendar and Lecture Resources</a:t>
            </a:r>
            <a:endParaRPr lang="ko-KR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51520" y="836712"/>
            <a:ext cx="8712968" cy="5735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  Good news! You don’t have to buy a book for this class! Instead, I will bring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materials to class and/or put them on E-Class for you to download before each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class. Every week, before you come to class, you should check E-Class’s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“Lecture Resources” section, which is below “Lecture Contents.”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 I will also put the information we talk about today (in this PPT file) in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ko-KR" sz="2000" b="1">
                <a:latin typeface="Times New Roman" pitchFamily="18" charset="0"/>
                <a:cs typeface="Times New Roman" pitchFamily="18" charset="0"/>
              </a:rPr>
              <a:t>Lecture Resources,” too.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Please check it out if you need to refresh your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memory! If you don’t understand something, please ask me! It’s important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information, and I will not excuse students who say, “I didn’t see/understand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it!”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400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  Next week (by Friday evening, Sept. 9</a:t>
            </a:r>
            <a:r>
              <a:rPr lang="en-US" altLang="ko-KR" sz="20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), go to E-Class’s “Calendar” and </a:t>
            </a: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look at our class schedule. It will show you what I plan to do </a:t>
            </a: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every day, when homework is due, when tests and holidays </a:t>
            </a: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are, etc., for the next few weeks. Please look at it weekly, </a:t>
            </a: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preferably every Thursday night at the latest. I will update </a:t>
            </a:r>
          </a:p>
          <a:p>
            <a:pPr marL="514350" lvl="0" indent="-514350">
              <a:defRPr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and add to it as necessary at least once a week.</a:t>
            </a:r>
          </a:p>
          <a:p>
            <a:pPr marL="514350" lvl="0" indent="-514350">
              <a:defRPr/>
            </a:pP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defRPr/>
            </a:pPr>
            <a:endParaRPr lang="en-US" altLang="ko-KR" sz="200" b="1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42CC-491E-4690-BCDC-B2AE8AFBFC12}"/>
              </a:ext>
            </a:extLst>
          </p:cNvPr>
          <p:cNvSpPr txBox="1"/>
          <p:nvPr/>
        </p:nvSpPr>
        <p:spPr>
          <a:xfrm>
            <a:off x="0" y="645789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Hand: http://www.thewisejobsearch.com/2013/06/no-questions-no-results-in-your.html </a:t>
            </a:r>
          </a:p>
        </p:txBody>
      </p:sp>
      <p:pic>
        <p:nvPicPr>
          <p:cNvPr id="1026" name="Picture 2" descr="Image result for ask questions">
            <a:extLst>
              <a:ext uri="{FF2B5EF4-FFF2-40B4-BE49-F238E27FC236}">
                <a16:creationId xmlns:a16="http://schemas.microsoft.com/office/drawing/2014/main" id="{ADA4AC19-F5E4-45AD-8925-0E16BA4C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99" y="4694589"/>
            <a:ext cx="2119905" cy="1681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DEDBA-B69F-4E30-B8FB-F733A337455E}"/>
              </a:ext>
            </a:extLst>
          </p:cNvPr>
          <p:cNvSpPr txBox="1"/>
          <p:nvPr/>
        </p:nvSpPr>
        <p:spPr>
          <a:xfrm>
            <a:off x="5136514" y="6279992"/>
            <a:ext cx="374807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is a strength, not a weakness.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Global Issues – Fall 2022</a:t>
            </a:r>
            <a:br>
              <a:rPr lang="en-US" altLang="ko-KR" sz="3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000" b="1" dirty="0">
                <a:latin typeface="Times New Roman" pitchFamily="18" charset="0"/>
                <a:cs typeface="Times New Roman" pitchFamily="18" charset="0"/>
              </a:rPr>
              <a:t>Materials Information – E-Class’s Lecture Contents</a:t>
            </a:r>
            <a:endParaRPr lang="ko-KR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51520" y="836712"/>
            <a:ext cx="8712968" cy="5735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   Even more good news! Global Issues is now a three-credit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course! Yay! You get three hours of Mr. Parish per week instead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of the traditional two hours!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   Sadly, you will not see me in the classroom for three hours a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week, so you’ll just have to go home and stare at this picture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instead.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   We will meet for two hours every Friday. The other hour is a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25-minute lecture you’ll have to watch every week. At the end of the pre-recorded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Zoom lecture is an assignment. On average, each assignment will take at least 50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minutes, and probably more. You will have to complete seven (7) of the 13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assignments I give you this semester.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   Important! Whether or not you do an assignment for a lecture, you must still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watch the lecture! If you don’t, E-Class will automatically count you absent.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   I will put a weekly Zoom lecture on E-Class “Lecture Contents” every Friday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morning at the latest. You will have about a week to watch the assignment from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b="1" dirty="0">
                <a:latin typeface="Times New Roman" pitchFamily="18" charset="0"/>
                <a:cs typeface="Times New Roman" pitchFamily="18" charset="0"/>
              </a:rPr>
              <a:t>the “Assignments” section and turn in your assignment.</a:t>
            </a:r>
            <a:endParaRPr kumimoji="0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42CC-491E-4690-BCDC-B2AE8AFBFC12}"/>
              </a:ext>
            </a:extLst>
          </p:cNvPr>
          <p:cNvSpPr txBox="1"/>
          <p:nvPr/>
        </p:nvSpPr>
        <p:spPr>
          <a:xfrm>
            <a:off x="0" y="6611779"/>
            <a:ext cx="4067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and photo on this slide copyright 2022 – Nelson Parish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91E7BE1-1E88-52FD-E7FC-F03B0A35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34849"/>
              </p:ext>
            </p:extLst>
          </p:nvPr>
        </p:nvGraphicFramePr>
        <p:xfrm>
          <a:off x="7020272" y="908720"/>
          <a:ext cx="2033972" cy="242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85714" imgH="5001323" progId="MSPhotoEd.3">
                  <p:embed/>
                </p:oleObj>
              </mc:Choice>
              <mc:Fallback>
                <p:oleObj r:id="rId3" imgW="3285714" imgH="5001323" progId="MSPhotoEd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636DAA-D0D0-42BC-8140-A1911E3B9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908720"/>
                        <a:ext cx="2033972" cy="24205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7">
            <a:extLst>
              <a:ext uri="{FF2B5EF4-FFF2-40B4-BE49-F238E27FC236}">
                <a16:creationId xmlns:a16="http://schemas.microsoft.com/office/drawing/2014/main" id="{7B143A9C-CD20-83B8-014E-B2A38CC56A10}"/>
              </a:ext>
            </a:extLst>
          </p:cNvPr>
          <p:cNvCxnSpPr>
            <a:cxnSpLocks/>
          </p:cNvCxnSpPr>
          <p:nvPr/>
        </p:nvCxnSpPr>
        <p:spPr>
          <a:xfrm flipV="1">
            <a:off x="6588224" y="198884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1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">
            <a:extLst>
              <a:ext uri="{FF2B5EF4-FFF2-40B4-BE49-F238E27FC236}">
                <a16:creationId xmlns:a16="http://schemas.microsoft.com/office/drawing/2014/main" id="{A41FB566-184A-4013-9EBB-F9DCC3C8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79500"/>
              </p:ext>
            </p:extLst>
          </p:nvPr>
        </p:nvGraphicFramePr>
        <p:xfrm>
          <a:off x="157914" y="876688"/>
          <a:ext cx="882817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sng" dirty="0">
                          <a:latin typeface="Times New Roman" pitchFamily="18" charset="0"/>
                          <a:cs typeface="Times New Roman" pitchFamily="18" charset="0"/>
                        </a:rPr>
                        <a:t>Action/Event</a:t>
                      </a:r>
                      <a:endParaRPr lang="en-US" sz="1600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                  </a:t>
                      </a:r>
                      <a:r>
                        <a:rPr lang="en-US" sz="1600" u="sng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are l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ate (</a:t>
                      </a:r>
                      <a:r>
                        <a:rPr lang="ko-KR" alt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지각</a:t>
                      </a:r>
                      <a:r>
                        <a:rPr lang="en-US" altLang="ko-KR" sz="1400" b="1" dirty="0">
                          <a:latin typeface="Times New Roman" pitchFamily="18" charset="0"/>
                          <a:cs typeface="Times New Roman" pitchFamily="18" charset="0"/>
                        </a:rPr>
                        <a:t>) three (3) times.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 absence (</a:t>
                      </a:r>
                      <a:r>
                        <a:rPr lang="ko-KR" alt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결석</a:t>
                      </a:r>
                      <a:r>
                        <a:rPr lang="en-US" altLang="ko-KR" sz="1400" b="1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4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l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eave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early (</a:t>
                      </a:r>
                      <a:r>
                        <a:rPr lang="ko-KR" alt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조퇴</a:t>
                      </a:r>
                      <a:r>
                        <a:rPr lang="en-US" altLang="ko-KR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) three (3)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times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with no explanation.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 absence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7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Your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p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revious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or next class is far away,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or you have a professor that always lets you out late, so you often arrive late or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leave early.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Tell me by next week,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and I will excuse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reasonable lateness/early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leaving.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are f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ive minutes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late to class.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OK – no </a:t>
                      </a:r>
                      <a:r>
                        <a:rPr lang="ko-KR" alt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지각</a:t>
                      </a:r>
                      <a:r>
                        <a:rPr lang="en-US" altLang="ko-KR" sz="1400" b="1" dirty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9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 are 20 or more minutes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late to class.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 absence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24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are a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bsent in 15 or more class hours </a:t>
                      </a:r>
                    </a:p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(including pre-recorded Zoom lectures).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“F” in the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24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are s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ick,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have an official DSU event,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military duty, etc.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No absence if you give me an excuse note. By DSU rules, you must give me a piece of paper or a scan of one as an excuse note – no texts,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are a</a:t>
                      </a:r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bsent on a test or quiz day.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You’ll get “0” on the test/quiz unless you have an excuse note.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76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The weather is bad (typhoon, </a:t>
                      </a:r>
                    </a:p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snowstorm, etc.).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safe! I won’t count you late. If you live far from campus and can’t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come to class safely, text me. I will TRY to excuse your absence (if </a:t>
                      </a:r>
                    </a:p>
                    <a:p>
                      <a:r>
                        <a:rPr lang="en-US" sz="14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DSU allows me to).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92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– Grading Scheme</a:t>
            </a:r>
            <a:endParaRPr kumimoji="0" lang="en-US" altLang="ko-KR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Attendance (10%)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1CB1F-0F4C-421A-AE93-1BA84127DF5A}"/>
              </a:ext>
            </a:extLst>
          </p:cNvPr>
          <p:cNvSpPr txBox="1"/>
          <p:nvPr/>
        </p:nvSpPr>
        <p:spPr>
          <a:xfrm>
            <a:off x="0" y="648866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Bang: http://www.dumpaday.com/funny-pictures/funny-pictures-of-the-day-45-pics-3/attachment/funny-big-bang-theory-sorry-i-am-late-sheldon-cooper-quotes/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73FC76-B556-4F97-8F30-3C073A2F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10" y="928645"/>
            <a:ext cx="3528106" cy="2737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C3A5B34-362E-4D1F-96CE-532F8EA4FA00}"/>
              </a:ext>
            </a:extLst>
          </p:cNvPr>
          <p:cNvSpPr txBox="1">
            <a:spLocks/>
          </p:cNvSpPr>
          <p:nvPr/>
        </p:nvSpPr>
        <p:spPr>
          <a:xfrm>
            <a:off x="153962" y="5662048"/>
            <a:ext cx="8828171" cy="102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  As the semester goes on, I might have to change attendance policy or make exceptions for students in special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situations. If you have a special situation, please tell me as soon as you can. After you get your final grade at the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end of the semester, it’s too late to tell me! Let’s try to solve our problems early when it’s easier. Keep me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informed!</a:t>
            </a: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220252" y="968030"/>
            <a:ext cx="3631667" cy="2790593"/>
          </a:xfrm>
        </p:spPr>
        <p:txBody>
          <a:bodyPr>
            <a:noAutofit/>
          </a:bodyPr>
          <a:lstStyle/>
          <a:p>
            <a:pPr algn="l"/>
            <a:r>
              <a:rPr lang="en-US" altLang="ko-K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This is a discussion class, so we will do a lot of speaking activities. I expect you to participate actively when I ask you to. It’s also important because I think you’ll learn a lot more by talking to your classmates than you will by listening to me!</a:t>
            </a:r>
          </a:p>
          <a:p>
            <a:pPr algn="l"/>
            <a:r>
              <a:rPr lang="en-US" altLang="ko-K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 almost every class hour, I will assign each of you from 0 to 3 participation points. </a:t>
            </a:r>
          </a:p>
          <a:p>
            <a:pPr algn="l"/>
            <a:r>
              <a:rPr lang="en-US" altLang="ko-K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Most students who get A+, A, and B+ grades are active in class, too.</a:t>
            </a:r>
          </a:p>
          <a:p>
            <a:pPr algn="l"/>
            <a:endParaRPr lang="en-US" altLang="ko-KR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altLang="ko-KR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92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– Grading Scheme</a:t>
            </a:r>
            <a:endParaRPr kumimoji="0" lang="en-US" altLang="ko-KR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9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Participation or “Learning Attitude” (</a:t>
            </a:r>
            <a:r>
              <a:rPr lang="ko-KR" altLang="en-US" sz="25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태도</a:t>
            </a:r>
            <a:r>
              <a:rPr lang="en-US" altLang="ko-KR" sz="29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) (20%)</a:t>
            </a:r>
            <a:endParaRPr kumimoji="0" lang="ko-KR" altLang="en-US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371-4850-4F73-ABB8-C41D10F5641E}"/>
              </a:ext>
            </a:extLst>
          </p:cNvPr>
          <p:cNvSpPr txBox="1"/>
          <p:nvPr/>
        </p:nvSpPr>
        <p:spPr>
          <a:xfrm>
            <a:off x="0" y="645789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Sleeping: https://www.hivehealthmedia.com/10-tips-good-nights-sleep/</a:t>
            </a:r>
          </a:p>
        </p:txBody>
      </p:sp>
      <p:pic>
        <p:nvPicPr>
          <p:cNvPr id="3" name="Picture 2" descr="Man Sleeping at Work Humor">
            <a:extLst>
              <a:ext uri="{FF2B5EF4-FFF2-40B4-BE49-F238E27FC236}">
                <a16:creationId xmlns:a16="http://schemas.microsoft.com/office/drawing/2014/main" id="{85B16449-089D-484D-81A5-30EDDCB0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" y="3856379"/>
            <a:ext cx="3646245" cy="25037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10B6A31D-9E1B-40C8-833C-801C2404F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383"/>
              </p:ext>
            </p:extLst>
          </p:nvPr>
        </p:nvGraphicFramePr>
        <p:xfrm>
          <a:off x="3851920" y="918978"/>
          <a:ext cx="5191704" cy="576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8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Points 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latin typeface="Times New Roman" pitchFamily="18" charset="0"/>
                          <a:cs typeface="Times New Roman" pitchFamily="18" charset="0"/>
                        </a:rPr>
                        <a:t>Reasons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participation points for that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class hour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1. You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sleep in class, even for a little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while.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2. You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use your cell phone in class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without my permission – texting,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playing games, etc.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3. You forget any class materials I </a:t>
                      </a: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ask you to bring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(Maybe once is OK, </a:t>
                      </a:r>
                    </a:p>
                    <a:p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but don’t do it too often.).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4. You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sit alone and don’t talk to </a:t>
                      </a:r>
                    </a:p>
                    <a:p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other students when I ask you to.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5. You don’t speak in English when I </a:t>
                      </a: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ask you to.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6. You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are </a:t>
                      </a: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rude to other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students or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me, including talking while I’m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talking, reading a novel or comic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during class, insulting others, etc.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1 participation point for that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class hour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You come to class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any class </a:t>
                      </a: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materials I ask you to bring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and do what I tell you to do – no extra.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2 or 3 participation points for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that class hour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1. You ask questions in class.</a:t>
                      </a:r>
                    </a:p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2. You answer questions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in class </a:t>
                      </a:r>
                    </a:p>
                    <a:p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(when no one else does).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You help other students</a:t>
                      </a: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(e.g.,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invite a shy </a:t>
                      </a:r>
                      <a:r>
                        <a:rPr lang="ko-KR" altLang="en-US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혼자 </a:t>
                      </a:r>
                      <a:r>
                        <a:rPr lang="en-US" altLang="ko-KR" sz="1300" b="1" baseline="0" dirty="0">
                          <a:latin typeface="Times New Roman" pitchFamily="18" charset="0"/>
                          <a:cs typeface="Times New Roman" pitchFamily="18" charset="0"/>
                        </a:rPr>
                        <a:t>student to talk, share your materials with students who forgot theirs, etc.).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92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– Grading Scheme</a:t>
            </a:r>
            <a:endParaRPr kumimoji="0" lang="en-US" altLang="ko-KR" sz="3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Homework (10%) – </a:t>
            </a:r>
            <a:r>
              <a:rPr lang="en-US" altLang="ko-KR" sz="3000" b="1" dirty="0">
                <a:latin typeface="Times New Roman" pitchFamily="18" charset="0"/>
                <a:ea typeface="+mj-ea"/>
                <a:cs typeface="Times New Roman" pitchFamily="18" charset="0"/>
              </a:rPr>
              <a:t>Pre-Recorded Lecture Assignments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293254" y="764704"/>
            <a:ext cx="3707903" cy="6093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will give you 13 homework (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AKA “HW”)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assignments this semester. You choose seven (7)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of them. Please do all seven assignments! </a:t>
            </a:r>
            <a:endParaRPr lang="en-US" altLang="ko-KR" sz="14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1400" b="1" i="0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tudents</a:t>
            </a: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who skip one or two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assignments </a:t>
            </a:r>
            <a:endParaRPr lang="en-US" altLang="ko-KR" sz="1400" b="1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400" b="1" i="0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ften</a:t>
            </a: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get C’s, and those who skip more often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get D’s or F’s.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  You CANNOT do eight or more assignments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to get extra points or replace a bad HW grade.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Be sure you try hard on each assignment. If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an assignment is too difficult or boring, or if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you’re too busy to do it that week, then wait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for other assignments.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  I don’t have time to regrade poorly done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assignments, but I am happy to answer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questions about your HW as you’re doing it!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Your first HW assignment is already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online! Watch the pre-recorded Zoom video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E-Class’s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400" b="1" i="0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ecture</a:t>
            </a: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Contents.” You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can do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assignment at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end of the lesson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you want to.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It’s due via email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 11:59 PM 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Friday, Sept. 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ko-KR" sz="14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altLang="ko-KR" sz="1400" b="1" i="0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87AF2-13BC-45AF-9744-11FD185E617E}"/>
              </a:ext>
            </a:extLst>
          </p:cNvPr>
          <p:cNvSpPr txBox="1"/>
          <p:nvPr/>
        </p:nvSpPr>
        <p:spPr>
          <a:xfrm>
            <a:off x="0" y="6457890"/>
            <a:ext cx="52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Homework?!: https://www.roblox.com/library/112193351/what-homework-funny-animal-picture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3844E3-6E73-4CE3-B7DA-142C2EBA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6" y="4509120"/>
            <a:ext cx="2278443" cy="2278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51679CD-07E0-4920-8180-6EB20C95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11224"/>
              </p:ext>
            </p:extLst>
          </p:nvPr>
        </p:nvGraphicFramePr>
        <p:xfrm>
          <a:off x="97821" y="889365"/>
          <a:ext cx="5195433" cy="536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sng" dirty="0">
                          <a:latin typeface="Times New Roman" pitchFamily="18" charset="0"/>
                          <a:cs typeface="Times New Roman" pitchFamily="18" charset="0"/>
                        </a:rPr>
                        <a:t>Action/Event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6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turn in HW one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(1) </a:t>
                      </a:r>
                    </a:p>
                    <a:p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 late with no excuse.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get -10%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assignment’s grade.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0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turn in HW two (2)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days late with no excuse.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get -20%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assignment’s grade.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turn in HW three (3)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days late with no excuse.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get -30%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assignment’s grade.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7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turn in HW four (4)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days late with no excuse.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get -40%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assignment’s grade.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turn in HW five (5)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or more days late with no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excuse.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get -50%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assignment’s grade.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72326"/>
                  </a:ext>
                </a:extLst>
              </a:tr>
              <a:tr h="4087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want to turn in HW </a:t>
                      </a:r>
                    </a:p>
                    <a:p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late with an excuse note.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Contact me by text </a:t>
                      </a:r>
                      <a:r>
                        <a:rPr lang="en-US" altLang="ko-KR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as soon as possible! I will tell you how and when to turn in your HW. You lose 10% of your HW grade every day it’s late!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73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You cheat by copying </a:t>
                      </a:r>
                    </a:p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from another student.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Both students will get “0” on any answer that is copied.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89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>
                <a:latin typeface="Times New Roman" pitchFamily="18" charset="0"/>
                <a:cs typeface="Times New Roman" pitchFamily="18" charset="0"/>
              </a:rPr>
              <a:t>Global Issues – Fall 2022 – Grading Scheme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800" b="1" dirty="0">
                <a:latin typeface="Times New Roman" pitchFamily="18" charset="0"/>
                <a:cs typeface="Times New Roman" pitchFamily="18" charset="0"/>
              </a:rPr>
              <a:t>Quizzes (10%)</a:t>
            </a:r>
            <a:endParaRPr lang="ko-KR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09ECF5C-B3F0-426A-A01A-683C0E861FF6}"/>
              </a:ext>
            </a:extLst>
          </p:cNvPr>
          <p:cNvSpPr txBox="1">
            <a:spLocks/>
          </p:cNvSpPr>
          <p:nvPr/>
        </p:nvSpPr>
        <p:spPr>
          <a:xfrm>
            <a:off x="166692" y="887914"/>
            <a:ext cx="8784976" cy="592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  I hope there will be two (2) written quizzes, each worth 5% of your grade. I will tell you more about the quizzes later as I’m not sure what form they will be yet, but they generally won’t take more than 20 minutes.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58DA17F3-370D-419D-8643-A53456CD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31640"/>
              </p:ext>
            </p:extLst>
          </p:nvPr>
        </p:nvGraphicFramePr>
        <p:xfrm>
          <a:off x="192332" y="2204864"/>
          <a:ext cx="5363122" cy="408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sng" dirty="0">
                          <a:latin typeface="Times New Roman" pitchFamily="18" charset="0"/>
                          <a:cs typeface="Times New Roman" pitchFamily="18" charset="0"/>
                        </a:rPr>
                        <a:t>Action/Event</a:t>
                      </a:r>
                      <a:endParaRPr lang="en-US" sz="24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8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are a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bsent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no excuse on a quiz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You get “0”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quiz.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are a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bsent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an excuse note on a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quiz day.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probably cannot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take the quiz, but your grade on the other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quiz will be used for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both quizzes.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cheat on a quiz.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will get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“0” on the quiz, as will anyone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who helped you cheat.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CE53D4-A6FF-4B8E-BD64-A0DD0A065782}"/>
              </a:ext>
            </a:extLst>
          </p:cNvPr>
          <p:cNvSpPr txBox="1"/>
          <p:nvPr/>
        </p:nvSpPr>
        <p:spPr>
          <a:xfrm>
            <a:off x="0" y="6457890"/>
            <a:ext cx="356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time: https://makeameme.org/meme/its-quiz-time-xmgn4d</a:t>
            </a:r>
          </a:p>
        </p:txBody>
      </p:sp>
      <p:pic>
        <p:nvPicPr>
          <p:cNvPr id="5122" name="Picture 2" descr="Evil Plotting Raccoon meme">
            <a:extLst>
              <a:ext uri="{FF2B5EF4-FFF2-40B4-BE49-F238E27FC236}">
                <a16:creationId xmlns:a16="http://schemas.microsoft.com/office/drawing/2014/main" id="{0CE0B532-998E-4B29-960E-49396050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58" y="2521394"/>
            <a:ext cx="3381714" cy="220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5004048" y="1027492"/>
            <a:ext cx="3932337" cy="5713876"/>
          </a:xfrm>
        </p:spPr>
        <p:txBody>
          <a:bodyPr>
            <a:noAutofit/>
          </a:bodyPr>
          <a:lstStyle/>
          <a:p>
            <a:pPr algn="l"/>
            <a:r>
              <a:rPr lang="en-US" altLang="ko-KR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There will be two (2) written tests. The midterm is worth 20% of your grade, and the final exam is worth 30%. I will give you more information about the exams later.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91440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– Grading Scheme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Tests (50%)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31692"/>
              </p:ext>
            </p:extLst>
          </p:nvPr>
        </p:nvGraphicFramePr>
        <p:xfrm>
          <a:off x="119840" y="1484784"/>
          <a:ext cx="4884208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sng" dirty="0">
                          <a:latin typeface="Times New Roman" pitchFamily="18" charset="0"/>
                          <a:cs typeface="Times New Roman" pitchFamily="18" charset="0"/>
                        </a:rPr>
                        <a:t>Action/Event</a:t>
                      </a:r>
                      <a:endParaRPr lang="en-US" sz="24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8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are a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bsent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no excuse on a test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day.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You get “0” on that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test.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are a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bsent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an excuse note on a </a:t>
                      </a:r>
                    </a:p>
                    <a:p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test day.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probably cannot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take the test, but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your grade on the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other test will be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used for both tests.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You cheat on a test </a:t>
                      </a:r>
                    </a:p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by talking to or </a:t>
                      </a:r>
                    </a:p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copying from </a:t>
                      </a:r>
                    </a:p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another student.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Both students will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r>
                        <a:rPr lang="en-US" sz="20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“0” on the test.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57F810-BC09-4F8D-ABAB-2F13E043D219}"/>
              </a:ext>
            </a:extLst>
          </p:cNvPr>
          <p:cNvSpPr txBox="1"/>
          <p:nvPr/>
        </p:nvSpPr>
        <p:spPr>
          <a:xfrm>
            <a:off x="0" y="6457890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copyright 2022 – Nelson Parish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sure…: http://hannahthien.blogspot.com/2012/06/in-midst-of-heat.html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5DD9A1-B056-49BE-AD13-45FFDB88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56384" cy="25922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1"/>
            <a:ext cx="9144000" cy="85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Global Issues – Fall 2022 –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Curves 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358246" cy="5929330"/>
          </a:xfrm>
        </p:spPr>
        <p:txBody>
          <a:bodyPr>
            <a:no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 use a standard university curve on all grades in this class except attendance. Thus, for participation, homework, quiz, and test grades, I’ll curve the class average to 80%. </a:t>
            </a:r>
          </a:p>
          <a:p>
            <a:pPr algn="l"/>
            <a:endParaRPr lang="en-US" altLang="ko-KR" sz="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example, if the class average on a test is 70%, the test was too difficult. Everyone’s grade will go up by about 14% (10/70 = 14%) to meet the 80% (average) curve.  If the average grade on a test is 90%, the test was too easy. Thus, everyone’s test grade will go down by about 11% (10/90 = 11%) to meet the 80% average.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ko-KR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ko-KR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ko-KR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967969871"/>
              </p:ext>
            </p:extLst>
          </p:nvPr>
        </p:nvGraphicFramePr>
        <p:xfrm>
          <a:off x="857224" y="2780928"/>
          <a:ext cx="7429552" cy="378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1D3025-4988-4765-BF56-E1884792DACF}"/>
              </a:ext>
            </a:extLst>
          </p:cNvPr>
          <p:cNvSpPr txBox="1"/>
          <p:nvPr/>
        </p:nvSpPr>
        <p:spPr>
          <a:xfrm>
            <a:off x="0" y="6589448"/>
            <a:ext cx="4211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and graph on this slide copyright 2022 – Nelson Parish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3446</Words>
  <Application>Microsoft Office PowerPoint</Application>
  <PresentationFormat>On-screen Show (4:3)</PresentationFormat>
  <Paragraphs>387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MSPhotoEd.3</vt:lpstr>
      <vt:lpstr>Global Issues – Fall 2022 Class Information</vt:lpstr>
      <vt:lpstr>Global Issues – Fall 2022 Materials Information – E-Class: Calendar and Lecture Resources</vt:lpstr>
      <vt:lpstr>Global Issues – Fall 2022 Materials Information – E-Class’s Lecture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Issues – Fall 2022  ID Card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Listening – Fall 2011 Nelson Parish</dc:title>
  <dc:creator>USER</dc:creator>
  <cp:lastModifiedBy>Parish A Nelson</cp:lastModifiedBy>
  <cp:revision>318</cp:revision>
  <dcterms:created xsi:type="dcterms:W3CDTF">2011-08-20T01:57:46Z</dcterms:created>
  <dcterms:modified xsi:type="dcterms:W3CDTF">2022-09-03T05:03:10Z</dcterms:modified>
</cp:coreProperties>
</file>