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69DEC-3BB6-43C9-ACCE-00A765C65D72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820B3-F8B1-4EE7-9292-AE01D446F8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3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820B3-F8B1-4EE7-9292-AE01D446F84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820B3-F8B1-4EE7-9292-AE01D446F84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820B3-F8B1-4EE7-9292-AE01D446F84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A39A-58C2-4A73-BAD3-AC3E9204928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001A-9765-4948-B999-E707891C1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85720" y="0"/>
            <a:ext cx="8501122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Global Issues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– </a:t>
            </a:r>
            <a:r>
              <a:rPr lang="en-US" altLang="ko-KR" sz="3200" b="1" dirty="0">
                <a:latin typeface="Times New Roman" pitchFamily="18" charset="0"/>
                <a:ea typeface="+mj-ea"/>
                <a:cs typeface="Times New Roman" pitchFamily="18" charset="0"/>
              </a:rPr>
              <a:t>Homework Instructions 1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51520" y="640935"/>
            <a:ext cx="8640960" cy="5956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  1) Remember: I will give you 13 homework (HW) assignments. You have to do only seven (7). You will </a:t>
            </a:r>
            <a:r>
              <a:rPr lang="en-US" altLang="ko-KR" sz="2500" b="1" i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 get extra points for doing more than seven HW assignments. </a:t>
            </a:r>
          </a:p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ko-KR" sz="25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  2) Every assignment has five (5) questions and is worth 20 points. </a:t>
            </a:r>
          </a:p>
          <a:p>
            <a:pPr lvl="0"/>
            <a:endParaRPr lang="en-US" altLang="ko-KR" sz="25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  3) You can write your homework by hand or use a computer. If you write by hand, please use black or blue ink or pencil. If you use a computer, please print it using black or dark blue ink. If you use other colors of ink, you’ll get -10%. </a:t>
            </a:r>
          </a:p>
          <a:p>
            <a:pPr lvl="0"/>
            <a:endParaRPr lang="en-US" altLang="ko-KR" sz="25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  4) If you hand in your HW in the classroom,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please use A4 paper only, not B5, A3, B10, etc.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Small papers are too</a:t>
            </a:r>
            <a:r>
              <a:rPr lang="ko-KR" alt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easy for me to lose and write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notes on to help you improve. Larger papers are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too big for me to scan into my computer after I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grade them. If you don’t use A4, you’ll get -10%.</a:t>
            </a:r>
          </a:p>
          <a:p>
            <a:pPr lvl="0"/>
            <a:endParaRPr lang="en-US" altLang="ko-KR" sz="25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  5) You can give me your HW in class every Friday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or by the email due date (usually Friday by 11:59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PM). If you give me late homework, you should also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give me an excuse note (</a:t>
            </a:r>
            <a:r>
              <a:rPr lang="ko-KR" altLang="en-US" sz="2500" b="1" dirty="0">
                <a:latin typeface="Times New Roman" pitchFamily="18" charset="0"/>
                <a:cs typeface="Times New Roman" pitchFamily="18" charset="0"/>
              </a:rPr>
              <a:t>사유서</a:t>
            </a:r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) with it, and there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will be no minus if you give it to me in a timely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manner. Otherwise, it’s -10% for every day (or </a:t>
            </a:r>
          </a:p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part of a day) that it’s late.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B7BBF-DC8A-4736-BAB0-8212413FF0F7}"/>
              </a:ext>
            </a:extLst>
          </p:cNvPr>
          <p:cNvSpPr txBox="1"/>
          <p:nvPr/>
        </p:nvSpPr>
        <p:spPr>
          <a:xfrm>
            <a:off x="16765" y="645789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2021 – Nelson Parish </a:t>
            </a: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Homerwork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https://missmonicaesl.blogspot.com/2020/05/actualizacion-de-deberes-semana-25-de.html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E5E5552-8701-44C6-AB9A-4B8C5AA68F5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62" y="2924944"/>
            <a:ext cx="3297583" cy="37155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pycopypastefunnygeekgeekypast">
            <a:extLst>
              <a:ext uri="{FF2B5EF4-FFF2-40B4-BE49-F238E27FC236}">
                <a16:creationId xmlns:a16="http://schemas.microsoft.com/office/drawing/2014/main" id="{B4854048-81C1-4698-BA6B-8923BCC7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09" y="626850"/>
            <a:ext cx="3666992" cy="2442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85720" y="0"/>
            <a:ext cx="8501122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Global Issues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– </a:t>
            </a:r>
            <a:r>
              <a:rPr lang="en-US" altLang="ko-KR" sz="3200" b="1" dirty="0">
                <a:latin typeface="Times New Roman" pitchFamily="18" charset="0"/>
                <a:ea typeface="+mj-ea"/>
                <a:cs typeface="Times New Roman" pitchFamily="18" charset="0"/>
              </a:rPr>
              <a:t>Homework Instructions 2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51520" y="561081"/>
            <a:ext cx="8640960" cy="5956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6) I will grade you on the substance (content) of your answers, 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not your English abilities. However, please be careful. If you 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write with very poor spelling, grammar, vocabulary, etc., I may 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not be able to understand your answer, and you might lose 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points.</a:t>
            </a:r>
          </a:p>
          <a:p>
            <a:pPr lvl="0"/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7) DO NOT:</a:t>
            </a:r>
          </a:p>
          <a:p>
            <a:pPr lvl="0"/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	- …copy from a friend. You will </a:t>
            </a:r>
            <a:r>
              <a:rPr lang="en-US" altLang="ko-KR" sz="1600" b="1" i="1" u="sng" dirty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get “0” for that 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question.</a:t>
            </a:r>
          </a:p>
          <a:p>
            <a:pPr lvl="0"/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	- …copy from the Internet, a book, etc. You will get 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“0” for that answer even if you copy just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sentence! It is very 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easy for me to know if you copy. If you need to copy something 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like a graph, picture, or quote, tell me where you got it (e.g., give 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the webpage address).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	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	- …copy from the Internet, etc., and then change just a few words. I can still tell when you’ve copied and pasted. For example, don’t do this: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	Original sentence from the Internet: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“According to the BBC, Tokyo is the </a:t>
            </a:r>
            <a:r>
              <a:rPr lang="en-US" altLang="ko-KR" sz="1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biggest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city </a:t>
            </a:r>
            <a:r>
              <a:rPr lang="en-US" altLang="ko-KR" sz="1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Earth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	You change it to: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“According to the BBC, Tokyo is the </a:t>
            </a:r>
            <a:r>
              <a:rPr lang="en-US" altLang="ko-KR" sz="1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largest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city </a:t>
            </a:r>
            <a:r>
              <a:rPr lang="en-US" altLang="ko-KR" sz="1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the world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 lvl="0"/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	- …use an internet translation program. You will get “0” for that answer.</a:t>
            </a:r>
          </a:p>
          <a:p>
            <a:pPr lvl="0"/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8) Read Rule #7 again.</a:t>
            </a:r>
          </a:p>
          <a:p>
            <a:pPr lvl="0"/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9) Lastly, please don’t be careless with your homework. If you are careless and get a bad grade, I won’t give you a chance to do it again. I’m too busy to re-grade carelessly done homework. If you have any questions for me while you’re doing your homework, please ask (in a timely manner)! I’m willing to help!</a:t>
            </a:r>
          </a:p>
          <a:p>
            <a:pPr lvl="0"/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Questions? Please text me at 010-2867-0341 or email me at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anparoikos@gmail.com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51857F68-58DD-4FDD-A890-78E5342B2909}"/>
              </a:ext>
            </a:extLst>
          </p:cNvPr>
          <p:cNvSpPr/>
          <p:nvPr/>
        </p:nvSpPr>
        <p:spPr>
          <a:xfrm>
            <a:off x="6084168" y="718265"/>
            <a:ext cx="2592288" cy="2318014"/>
          </a:xfrm>
          <a:prstGeom prst="noSmoking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07989-2DB4-4C78-B450-502E043B109D}"/>
              </a:ext>
            </a:extLst>
          </p:cNvPr>
          <p:cNvSpPr txBox="1"/>
          <p:nvPr/>
        </p:nvSpPr>
        <p:spPr>
          <a:xfrm>
            <a:off x="16765" y="6457890"/>
            <a:ext cx="390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2021 – Nelson Parish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Twins: https://photopick.wordpress.com/2009/02/20/copy-and-paste/</a:t>
            </a:r>
          </a:p>
        </p:txBody>
      </p:sp>
    </p:spTree>
    <p:extLst>
      <p:ext uri="{BB962C8B-B14F-4D97-AF65-F5344CB8AC3E}">
        <p14:creationId xmlns:p14="http://schemas.microsoft.com/office/powerpoint/2010/main" val="421341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85720" y="0"/>
            <a:ext cx="8501122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Global Issues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– </a:t>
            </a:r>
            <a:r>
              <a:rPr lang="en-US" altLang="ko-KR" sz="3200" b="1" dirty="0">
                <a:latin typeface="Times New Roman" pitchFamily="18" charset="0"/>
                <a:ea typeface="+mj-ea"/>
                <a:cs typeface="Times New Roman" pitchFamily="18" charset="0"/>
              </a:rPr>
              <a:t>Homework Instructions 3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51520" y="640935"/>
            <a:ext cx="8640960" cy="595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   Here are some examples of papers students wrote.</a:t>
            </a:r>
            <a:endParaRPr lang="ko-KR" alt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CBAC3CEF-37BC-4AA3-B8D3-E0D9220C6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1" y="1196752"/>
            <a:ext cx="2626406" cy="37170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75E3E2-1CCF-4418-A35A-A061DA29FE16}"/>
              </a:ext>
            </a:extLst>
          </p:cNvPr>
          <p:cNvCxnSpPr>
            <a:cxnSpLocks/>
          </p:cNvCxnSpPr>
          <p:nvPr/>
        </p:nvCxnSpPr>
        <p:spPr>
          <a:xfrm flipH="1">
            <a:off x="1835697" y="1638092"/>
            <a:ext cx="10728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15D04-F407-4DD2-B837-27DAF6AC7D7A}"/>
              </a:ext>
            </a:extLst>
          </p:cNvPr>
          <p:cNvSpPr txBox="1"/>
          <p:nvPr/>
        </p:nvSpPr>
        <p:spPr>
          <a:xfrm>
            <a:off x="2908503" y="1268760"/>
            <a:ext cx="28803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student did pretty well (17/20) but turned it in more than a week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with no excuse! That’s -50%!</a:t>
            </a:r>
          </a:p>
        </p:txBody>
      </p:sp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58DD24E-2449-4F9F-985B-48ADF99DEC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98" y="2892861"/>
            <a:ext cx="2586176" cy="36600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267DD1-C199-4A7B-A679-23FD9FCBC89F}"/>
              </a:ext>
            </a:extLst>
          </p:cNvPr>
          <p:cNvCxnSpPr>
            <a:cxnSpLocks/>
          </p:cNvCxnSpPr>
          <p:nvPr/>
        </p:nvCxnSpPr>
        <p:spPr>
          <a:xfrm flipV="1">
            <a:off x="2771800" y="3429000"/>
            <a:ext cx="1728192" cy="2040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15F6C0-406C-4B9C-AEF4-61D60082B4D0}"/>
              </a:ext>
            </a:extLst>
          </p:cNvPr>
          <p:cNvSpPr txBox="1"/>
          <p:nvPr/>
        </p:nvSpPr>
        <p:spPr>
          <a:xfrm>
            <a:off x="97145" y="5355124"/>
            <a:ext cx="281135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student didn’t put much care into his/her work – copying from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Internet, not answering the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fully, etc., so he/she got a low grade.</a:t>
            </a:r>
          </a:p>
        </p:txBody>
      </p:sp>
      <p:pic>
        <p:nvPicPr>
          <p:cNvPr id="23" name="Picture 22" descr="A screenshot of text&#10;&#10;Description automatically generated">
            <a:extLst>
              <a:ext uri="{FF2B5EF4-FFF2-40B4-BE49-F238E27FC236}">
                <a16:creationId xmlns:a16="http://schemas.microsoft.com/office/drawing/2014/main" id="{967A0535-15D2-4479-8171-B302B41D13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95" y="3138918"/>
            <a:ext cx="2508193" cy="3549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432B269-0EA1-474B-A343-5C68B6CD6A33}"/>
              </a:ext>
            </a:extLst>
          </p:cNvPr>
          <p:cNvSpPr txBox="1"/>
          <p:nvPr/>
        </p:nvSpPr>
        <p:spPr>
          <a:xfrm>
            <a:off x="6152326" y="1164724"/>
            <a:ext cx="288032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Wow! Great job! This student put a lot of care into his/her work. S/He provided sources and answered the questions fully. S/He didn’t even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more than one piece of paper to complete the assignment well!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Yay!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346EDD-2228-4E24-826F-653CB6F85504}"/>
              </a:ext>
            </a:extLst>
          </p:cNvPr>
          <p:cNvCxnSpPr>
            <a:cxnSpLocks/>
          </p:cNvCxnSpPr>
          <p:nvPr/>
        </p:nvCxnSpPr>
        <p:spPr>
          <a:xfrm>
            <a:off x="7164902" y="2765162"/>
            <a:ext cx="575450" cy="447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27928A-64A8-47BC-BEF7-8771EEA00C80}"/>
              </a:ext>
            </a:extLst>
          </p:cNvPr>
          <p:cNvSpPr txBox="1"/>
          <p:nvPr/>
        </p:nvSpPr>
        <p:spPr>
          <a:xfrm>
            <a:off x="0" y="6597352"/>
            <a:ext cx="419466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and all images on this page copyright 2021 – Nelson Parish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8D19BF-AD2D-46D9-89D0-0A2D7269DB7E}"/>
              </a:ext>
            </a:extLst>
          </p:cNvPr>
          <p:cNvSpPr/>
          <p:nvPr/>
        </p:nvSpPr>
        <p:spPr>
          <a:xfrm>
            <a:off x="1187624" y="2204864"/>
            <a:ext cx="720080" cy="720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B800D-68DC-4331-8EE1-2DCE8F22C52B}"/>
              </a:ext>
            </a:extLst>
          </p:cNvPr>
          <p:cNvSpPr/>
          <p:nvPr/>
        </p:nvSpPr>
        <p:spPr>
          <a:xfrm>
            <a:off x="6170801" y="3055268"/>
            <a:ext cx="720080" cy="720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B60B1-A700-43CF-BF35-B3EAC6374D89}"/>
              </a:ext>
            </a:extLst>
          </p:cNvPr>
          <p:cNvSpPr txBox="1"/>
          <p:nvPr/>
        </p:nvSpPr>
        <p:spPr>
          <a:xfrm>
            <a:off x="323528" y="16881"/>
            <a:ext cx="842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Grading Method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C80D4-3C40-4BB4-942F-8AC15E77C78D}"/>
              </a:ext>
            </a:extLst>
          </p:cNvPr>
          <p:cNvSpPr txBox="1"/>
          <p:nvPr/>
        </p:nvSpPr>
        <p:spPr>
          <a:xfrm>
            <a:off x="1" y="6539151"/>
            <a:ext cx="4932039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2021 – Nelson Parish</a:t>
            </a:r>
          </a:p>
          <a:p>
            <a:r>
              <a:rPr lang="en-US" sz="7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Rock: http://www.memecreator.com/meme/wanna-go-to-a-party-you-know-we-had-homework-due-tonight-right/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37C398-0231-4B91-9774-E9245CB931E7}"/>
              </a:ext>
            </a:extLst>
          </p:cNvPr>
          <p:cNvSpPr txBox="1"/>
          <p:nvPr/>
        </p:nvSpPr>
        <p:spPr>
          <a:xfrm>
            <a:off x="178874" y="555397"/>
            <a:ext cx="8756662" cy="614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Here is how I’ll grade your homework: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1) If you try to answer the question with at least one complete sentence, even if you get the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totally wrong, you get +1 point.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2) If I think you understood the question, you get +1 point.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3) If you answer the question fully (i.e., including sub-questions and giving explanations for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“yes/no” answers), you get +1 point.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4) If you make no factual errors, whether related to the material in the lesson or other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you get by researching, you get +1 point. This includes using the lesson’s vocabulary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correctly.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class is taught in English, but it’s not an English class.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I will not be grading you on grammar, spelling, etc. As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as I can understand your answer, you won’t lose points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writing skills.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Again, if you copy even one sentence from the internet or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source (including another student), you will get 0 for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question (The other student may also get 0.). You may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short quotes, graphics, etc., if you give me the sources,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these sentences do not make up all or most of your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answer. </a:t>
            </a:r>
          </a:p>
          <a:p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you do any research online, in books, etc., give me your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source(s). You can just copy and paste the webpage URL, for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example. If you don’t do this, you will get 0 for that answer.</a:t>
            </a:r>
          </a:p>
        </p:txBody>
      </p:sp>
      <p:pic>
        <p:nvPicPr>
          <p:cNvPr id="3074" name="Picture 2" descr="wanna-go-to-a-party-you-know-we-had-homework-due-tonight-right">
            <a:extLst>
              <a:ext uri="{FF2B5EF4-FFF2-40B4-BE49-F238E27FC236}">
                <a16:creationId xmlns:a16="http://schemas.microsoft.com/office/drawing/2014/main" id="{4A77D5B1-63D0-4719-A65C-605C5046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28" y="2708920"/>
            <a:ext cx="3268304" cy="40225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8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1138</Words>
  <Application>Microsoft Office PowerPoint</Application>
  <PresentationFormat>On-screen Show (4:3)</PresentationFormat>
  <Paragraphs>98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E-Action – Unit 7 Lecture Notes Introduction</dc:title>
  <dc:creator>USER</dc:creator>
  <cp:lastModifiedBy>Parish A Nelson</cp:lastModifiedBy>
  <cp:revision>120</cp:revision>
  <dcterms:created xsi:type="dcterms:W3CDTF">2011-09-05T01:02:14Z</dcterms:created>
  <dcterms:modified xsi:type="dcterms:W3CDTF">2022-08-29T02:07:49Z</dcterms:modified>
</cp:coreProperties>
</file>