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48" r:id="rId2"/>
    <p:sldId id="452" r:id="rId3"/>
    <p:sldId id="471" r:id="rId4"/>
    <p:sldId id="472" r:id="rId5"/>
    <p:sldId id="449" r:id="rId6"/>
    <p:sldId id="453" r:id="rId7"/>
    <p:sldId id="454" r:id="rId8"/>
    <p:sldId id="455" r:id="rId9"/>
    <p:sldId id="456" r:id="rId10"/>
    <p:sldId id="457" r:id="rId11"/>
    <p:sldId id="458" r:id="rId12"/>
    <p:sldId id="459" r:id="rId13"/>
    <p:sldId id="460" r:id="rId14"/>
    <p:sldId id="461" r:id="rId15"/>
    <p:sldId id="462" r:id="rId16"/>
    <p:sldId id="463" r:id="rId17"/>
    <p:sldId id="470" r:id="rId18"/>
    <p:sldId id="475" r:id="rId19"/>
    <p:sldId id="473" r:id="rId20"/>
    <p:sldId id="464" r:id="rId21"/>
    <p:sldId id="465" r:id="rId22"/>
    <p:sldId id="466" r:id="rId23"/>
    <p:sldId id="468" r:id="rId24"/>
    <p:sldId id="450" r:id="rId2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mine Germanus" initials="J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0BE5"/>
    <a:srgbClr val="FF064D"/>
    <a:srgbClr val="000F30"/>
    <a:srgbClr val="00FF00"/>
    <a:srgbClr val="34BFC1"/>
    <a:srgbClr val="EA36D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82246" autoAdjust="0"/>
  </p:normalViewPr>
  <p:slideViewPr>
    <p:cSldViewPr snapToGrid="0">
      <p:cViewPr varScale="1">
        <p:scale>
          <a:sx n="136" d="100"/>
          <a:sy n="136" d="100"/>
        </p:scale>
        <p:origin x="1260" y="1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6" d="100"/>
          <a:sy n="116" d="100"/>
        </p:scale>
        <p:origin x="515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B33470DC-EEC2-4157-BD2B-691675EE583E}" type="datetimeFigureOut">
              <a:rPr lang="en-ZA" smtClean="0"/>
              <a:t>2016/03/11</a:t>
            </a:fld>
            <a:endParaRPr lang="en-ZA"/>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BF75A95-E78D-401B-AFBF-BB84E2FCDE39}" type="slidenum">
              <a:rPr lang="en-ZA" smtClean="0"/>
              <a:t>‹#›</a:t>
            </a:fld>
            <a:endParaRPr lang="en-ZA"/>
          </a:p>
        </p:txBody>
      </p:sp>
    </p:spTree>
    <p:extLst>
      <p:ext uri="{BB962C8B-B14F-4D97-AF65-F5344CB8AC3E}">
        <p14:creationId xmlns:p14="http://schemas.microsoft.com/office/powerpoint/2010/main" val="3997256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dirty="0"/>
              <a:t>We have offices in Durban, Pretoria, Isle of </a:t>
            </a:r>
            <a:r>
              <a:rPr lang="en-ZA" dirty="0" smtClean="0"/>
              <a:t>Man, UK, </a:t>
            </a:r>
            <a:r>
              <a:rPr lang="en-ZA" dirty="0"/>
              <a:t>Estonia, </a:t>
            </a:r>
            <a:r>
              <a:rPr lang="en-ZA" dirty="0" smtClean="0"/>
              <a:t>Stockholm,</a:t>
            </a:r>
            <a:r>
              <a:rPr lang="en-ZA" baseline="0" dirty="0" smtClean="0"/>
              <a:t> </a:t>
            </a:r>
            <a:r>
              <a:rPr lang="en-ZA" dirty="0" smtClean="0"/>
              <a:t>Hong Kong</a:t>
            </a:r>
            <a:r>
              <a:rPr lang="en-ZA" baseline="0" dirty="0" smtClean="0"/>
              <a:t> </a:t>
            </a:r>
            <a:r>
              <a:rPr lang="en-ZA" baseline="0" smtClean="0"/>
              <a:t>and Australia.</a:t>
            </a:r>
            <a:endParaRPr lang="en-ZA" dirty="0"/>
          </a:p>
          <a:p>
            <a:pPr marL="0" marR="0" indent="0" algn="l" defTabSz="914400" rtl="0" eaLnBrk="1" fontAlgn="auto" latinLnBrk="0" hangingPunct="1">
              <a:lnSpc>
                <a:spcPct val="100000"/>
              </a:lnSpc>
              <a:spcBef>
                <a:spcPts val="0"/>
              </a:spcBef>
              <a:spcAft>
                <a:spcPts val="0"/>
              </a:spcAft>
              <a:buClrTx/>
              <a:buSzTx/>
              <a:buFontTx/>
              <a:buNone/>
              <a:tabLst/>
              <a:defRPr/>
            </a:pPr>
            <a:endParaRPr lang="en-ZA" dirty="0"/>
          </a:p>
          <a:p>
            <a:pPr marL="0" marR="0" indent="0" algn="l" defTabSz="914400" rtl="0" eaLnBrk="1" fontAlgn="auto" latinLnBrk="0" hangingPunct="1">
              <a:lnSpc>
                <a:spcPct val="100000"/>
              </a:lnSpc>
              <a:spcBef>
                <a:spcPts val="0"/>
              </a:spcBef>
              <a:spcAft>
                <a:spcPts val="0"/>
              </a:spcAft>
              <a:buClrTx/>
              <a:buSzTx/>
              <a:buFontTx/>
              <a:buNone/>
              <a:tabLst/>
              <a:defRPr/>
            </a:pPr>
            <a:r>
              <a:rPr lang="en-ZA" dirty="0"/>
              <a:t>Our Pretoria office has recently moved to </a:t>
            </a:r>
            <a:r>
              <a:rPr lang="en-ZA" dirty="0" err="1"/>
              <a:t>Menlyn</a:t>
            </a:r>
            <a:r>
              <a:rPr lang="en-ZA" dirty="0"/>
              <a:t> Office Park, where they are expected to grow to 50 people in the next few months. We’re looking for team leads, software developers, automation engineers, software testers and a business analyst… </a:t>
            </a:r>
          </a:p>
          <a:p>
            <a:endParaRPr lang="en-ZA" dirty="0"/>
          </a:p>
          <a:p>
            <a:endParaRPr lang="en-ZA" dirty="0"/>
          </a:p>
        </p:txBody>
      </p:sp>
      <p:sp>
        <p:nvSpPr>
          <p:cNvPr id="4" name="Slide Number Placeholder 3"/>
          <p:cNvSpPr>
            <a:spLocks noGrp="1"/>
          </p:cNvSpPr>
          <p:nvPr>
            <p:ph type="sldNum" sz="quarter" idx="10"/>
          </p:nvPr>
        </p:nvSpPr>
        <p:spPr/>
        <p:txBody>
          <a:bodyPr/>
          <a:lstStyle/>
          <a:p>
            <a:fld id="{BBF75A95-E78D-401B-AFBF-BB84E2FCDE39}" type="slidenum">
              <a:rPr lang="en-ZA" smtClean="0"/>
              <a:t>3</a:t>
            </a:fld>
            <a:endParaRPr lang="en-ZA"/>
          </a:p>
        </p:txBody>
      </p:sp>
    </p:spTree>
    <p:extLst>
      <p:ext uri="{BB962C8B-B14F-4D97-AF65-F5344CB8AC3E}">
        <p14:creationId xmlns:p14="http://schemas.microsoft.com/office/powerpoint/2010/main" val="209609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BBF75A95-E78D-401B-AFBF-BB84E2FCDE39}" type="slidenum">
              <a:rPr lang="en-ZA" smtClean="0"/>
              <a:t>4</a:t>
            </a:fld>
            <a:endParaRPr lang="en-ZA"/>
          </a:p>
        </p:txBody>
      </p:sp>
    </p:spTree>
    <p:extLst>
      <p:ext uri="{BB962C8B-B14F-4D97-AF65-F5344CB8AC3E}">
        <p14:creationId xmlns:p14="http://schemas.microsoft.com/office/powerpoint/2010/main" val="992512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 started my career at Telkom as a telephone technician, moving</a:t>
            </a:r>
            <a:r>
              <a:rPr lang="en-ZA" baseline="0" dirty="0"/>
              <a:t> quickly to an automation engineer position. At DD I worked as a web developer, and have been at </a:t>
            </a:r>
            <a:r>
              <a:rPr lang="en-ZA" baseline="0" dirty="0" err="1"/>
              <a:t>Derivco</a:t>
            </a:r>
            <a:r>
              <a:rPr lang="en-ZA" baseline="0" dirty="0"/>
              <a:t> for the last 8 years where I currently manage the DevOps team (shock and horror – we have a DevOps team </a:t>
            </a:r>
            <a:r>
              <a:rPr lang="en-ZA" baseline="0" dirty="0">
                <a:sym typeface="Wingdings" panose="05000000000000000000" pitchFamily="2" charset="2"/>
              </a:rPr>
              <a:t>)</a:t>
            </a:r>
            <a:endParaRPr lang="en-ZA" baseline="0" dirty="0"/>
          </a:p>
        </p:txBody>
      </p:sp>
      <p:sp>
        <p:nvSpPr>
          <p:cNvPr id="4" name="Slide Number Placeholder 3"/>
          <p:cNvSpPr>
            <a:spLocks noGrp="1"/>
          </p:cNvSpPr>
          <p:nvPr>
            <p:ph type="sldNum" sz="quarter" idx="10"/>
          </p:nvPr>
        </p:nvSpPr>
        <p:spPr/>
        <p:txBody>
          <a:bodyPr/>
          <a:lstStyle/>
          <a:p>
            <a:fld id="{BBF75A95-E78D-401B-AFBF-BB84E2FCDE39}" type="slidenum">
              <a:rPr lang="en-ZA" smtClean="0"/>
              <a:t>5</a:t>
            </a:fld>
            <a:endParaRPr lang="en-ZA"/>
          </a:p>
        </p:txBody>
      </p:sp>
    </p:spTree>
    <p:extLst>
      <p:ext uri="{BB962C8B-B14F-4D97-AF65-F5344CB8AC3E}">
        <p14:creationId xmlns:p14="http://schemas.microsoft.com/office/powerpoint/2010/main" val="166233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we’ll need is a base server image packaged up for us, and a place to locate it.</a:t>
            </a:r>
          </a:p>
          <a:p>
            <a:r>
              <a:rPr lang="en-US" dirty="0"/>
              <a:t>Then we’ll need some configuration and provisioning code.</a:t>
            </a:r>
          </a:p>
          <a:p>
            <a:r>
              <a:rPr lang="en-US" dirty="0"/>
              <a:t>We’ll need some management tools</a:t>
            </a:r>
            <a:r>
              <a:rPr lang="en-US" baseline="0" dirty="0"/>
              <a:t> to run the code.</a:t>
            </a:r>
          </a:p>
          <a:p>
            <a:r>
              <a:rPr lang="en-US" baseline="0" dirty="0"/>
              <a:t>And we’ll need a hypervisor to host the environment, but it can run on bare metal if necessary</a:t>
            </a:r>
          </a:p>
          <a:p>
            <a:endParaRPr lang="en-ZA" dirty="0"/>
          </a:p>
          <a:p>
            <a:endParaRPr lang="en-ZA" dirty="0"/>
          </a:p>
        </p:txBody>
      </p:sp>
      <p:sp>
        <p:nvSpPr>
          <p:cNvPr id="4" name="Slide Number Placeholder 3"/>
          <p:cNvSpPr>
            <a:spLocks noGrp="1"/>
          </p:cNvSpPr>
          <p:nvPr>
            <p:ph type="sldNum" sz="quarter" idx="10"/>
          </p:nvPr>
        </p:nvSpPr>
        <p:spPr/>
        <p:txBody>
          <a:bodyPr/>
          <a:lstStyle/>
          <a:p>
            <a:fld id="{BBF75A95-E78D-401B-AFBF-BB84E2FCDE39}" type="slidenum">
              <a:rPr lang="en-ZA" smtClean="0"/>
              <a:t>10</a:t>
            </a:fld>
            <a:endParaRPr lang="en-ZA"/>
          </a:p>
        </p:txBody>
      </p:sp>
    </p:spTree>
    <p:extLst>
      <p:ext uri="{BB962C8B-B14F-4D97-AF65-F5344CB8AC3E}">
        <p14:creationId xmlns:p14="http://schemas.microsoft.com/office/powerpoint/2010/main" val="226640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ZA" sz="1200" kern="1200" dirty="0">
                <a:solidFill>
                  <a:schemeClr val="tx1"/>
                </a:solidFill>
                <a:effectLst/>
                <a:latin typeface="+mn-lt"/>
                <a:ea typeface="+mn-ea"/>
                <a:cs typeface="+mn-cs"/>
              </a:rPr>
              <a:t>Developers write chef scripts and commit to their own branch in version control</a:t>
            </a:r>
          </a:p>
          <a:p>
            <a:pPr marL="228600" lvl="0" indent="-228600">
              <a:buFont typeface="+mj-lt"/>
              <a:buAutoNum type="arabicPeriod"/>
            </a:pPr>
            <a:r>
              <a:rPr lang="en-ZA" sz="1200" kern="1200" dirty="0">
                <a:solidFill>
                  <a:schemeClr val="tx1"/>
                </a:solidFill>
                <a:effectLst/>
                <a:latin typeface="+mn-lt"/>
                <a:ea typeface="+mn-ea"/>
                <a:cs typeface="+mn-cs"/>
              </a:rPr>
              <a:t>Merge request for merge into master</a:t>
            </a:r>
          </a:p>
          <a:p>
            <a:pPr marL="228600" lvl="0" indent="-228600">
              <a:buFont typeface="+mj-lt"/>
              <a:buAutoNum type="arabicPeriod"/>
            </a:pPr>
            <a:r>
              <a:rPr lang="en-ZA" sz="1200" kern="1200" dirty="0">
                <a:solidFill>
                  <a:schemeClr val="tx1"/>
                </a:solidFill>
                <a:effectLst/>
                <a:latin typeface="+mn-lt"/>
                <a:ea typeface="+mn-ea"/>
                <a:cs typeface="+mn-cs"/>
              </a:rPr>
              <a:t>Merge into master commits changes to the Chef server using Knife</a:t>
            </a:r>
          </a:p>
          <a:p>
            <a:pPr marL="228600" lvl="0" indent="-228600">
              <a:buFont typeface="+mj-lt"/>
              <a:buAutoNum type="arabicPeriod"/>
            </a:pPr>
            <a:r>
              <a:rPr lang="en-ZA" sz="1200" kern="1200" dirty="0">
                <a:solidFill>
                  <a:schemeClr val="tx1"/>
                </a:solidFill>
                <a:effectLst/>
                <a:latin typeface="+mn-lt"/>
                <a:ea typeface="+mn-ea"/>
                <a:cs typeface="+mn-cs"/>
              </a:rPr>
              <a:t>TeamCity runs the Chef agent on each build server every 6 hours (15mins before the hour)</a:t>
            </a:r>
          </a:p>
          <a:p>
            <a:pPr marL="228600" lvl="0" indent="-228600">
              <a:buFont typeface="+mj-lt"/>
              <a:buAutoNum type="arabicPeriod"/>
            </a:pPr>
            <a:r>
              <a:rPr lang="en-ZA" sz="1200" kern="1200" dirty="0">
                <a:solidFill>
                  <a:schemeClr val="tx1"/>
                </a:solidFill>
                <a:effectLst/>
                <a:latin typeface="+mn-lt"/>
                <a:ea typeface="+mn-ea"/>
                <a:cs typeface="+mn-cs"/>
              </a:rPr>
              <a:t>Chef agent on build server retrieves the latest cookbooks/recipes and applies them</a:t>
            </a:r>
          </a:p>
          <a:p>
            <a:endParaRPr lang="en-ZA" dirty="0"/>
          </a:p>
          <a:p>
            <a:endParaRPr lang="en-ZA" dirty="0"/>
          </a:p>
        </p:txBody>
      </p:sp>
      <p:sp>
        <p:nvSpPr>
          <p:cNvPr id="4" name="Slide Number Placeholder 3"/>
          <p:cNvSpPr>
            <a:spLocks noGrp="1"/>
          </p:cNvSpPr>
          <p:nvPr>
            <p:ph type="sldNum" sz="quarter" idx="10"/>
          </p:nvPr>
        </p:nvSpPr>
        <p:spPr/>
        <p:txBody>
          <a:bodyPr/>
          <a:lstStyle/>
          <a:p>
            <a:fld id="{BBF75A95-E78D-401B-AFBF-BB84E2FCDE39}" type="slidenum">
              <a:rPr lang="en-ZA" smtClean="0"/>
              <a:t>16</a:t>
            </a:fld>
            <a:endParaRPr lang="en-ZA"/>
          </a:p>
        </p:txBody>
      </p:sp>
    </p:spTree>
    <p:extLst>
      <p:ext uri="{BB962C8B-B14F-4D97-AF65-F5344CB8AC3E}">
        <p14:creationId xmlns:p14="http://schemas.microsoft.com/office/powerpoint/2010/main" val="407824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knife is a command-line tool that provides an interface between a local chef-repo and the Chef server. </a:t>
            </a:r>
          </a:p>
          <a:p>
            <a:r>
              <a:rPr lang="en-US" sz="1200" b="0" i="0" kern="1200" dirty="0">
                <a:solidFill>
                  <a:schemeClr val="tx1"/>
                </a:solidFill>
                <a:effectLst/>
                <a:latin typeface="+mn-lt"/>
                <a:ea typeface="+mn-ea"/>
                <a:cs typeface="+mn-cs"/>
              </a:rPr>
              <a:t>knife helps users to manage: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Nodes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Cookbooks and recipes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Roles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Stores of JSON data (data bags), including encrypted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Environments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Cloud resources, including provisioning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installation of the chef-client on management workstations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Searching of indexed data on the Chef server</a:t>
            </a:r>
          </a:p>
          <a:p>
            <a:pPr marL="171450" indent="-171450">
              <a:buFont typeface="Arial" panose="020B0604020202020204" pitchFamily="34" charset="0"/>
              <a:buChar char="•"/>
            </a:pPr>
            <a:endParaRPr lang="en-ZA" dirty="0"/>
          </a:p>
          <a:p>
            <a:endParaRPr lang="en-ZA" dirty="0"/>
          </a:p>
        </p:txBody>
      </p:sp>
      <p:sp>
        <p:nvSpPr>
          <p:cNvPr id="4" name="Slide Number Placeholder 3"/>
          <p:cNvSpPr>
            <a:spLocks noGrp="1"/>
          </p:cNvSpPr>
          <p:nvPr>
            <p:ph type="sldNum" sz="quarter" idx="10"/>
          </p:nvPr>
        </p:nvSpPr>
        <p:spPr/>
        <p:txBody>
          <a:bodyPr/>
          <a:lstStyle/>
          <a:p>
            <a:fld id="{BBF75A95-E78D-401B-AFBF-BB84E2FCDE39}" type="slidenum">
              <a:rPr lang="en-ZA" smtClean="0"/>
              <a:t>20</a:t>
            </a:fld>
            <a:endParaRPr lang="en-ZA"/>
          </a:p>
        </p:txBody>
      </p:sp>
    </p:spTree>
    <p:extLst>
      <p:ext uri="{BB962C8B-B14F-4D97-AF65-F5344CB8AC3E}">
        <p14:creationId xmlns:p14="http://schemas.microsoft.com/office/powerpoint/2010/main" val="2250487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83431" cy="1460247"/>
          </a:xfrm>
          <a:prstGeom prst="rect">
            <a:avLst/>
          </a:prstGeom>
        </p:spPr>
      </p:pic>
      <p:sp>
        <p:nvSpPr>
          <p:cNvPr id="2" name="Title 1"/>
          <p:cNvSpPr>
            <a:spLocks noGrp="1"/>
          </p:cNvSpPr>
          <p:nvPr>
            <p:ph type="title"/>
          </p:nvPr>
        </p:nvSpPr>
        <p:spPr>
          <a:xfrm>
            <a:off x="857250" y="365126"/>
            <a:ext cx="10496549" cy="768350"/>
          </a:xfrm>
        </p:spPr>
        <p:txBody>
          <a:bodyPr/>
          <a:lstStyle>
            <a:lvl1pPr>
              <a:defRPr>
                <a:solidFill>
                  <a:srgbClr val="00B0F0"/>
                </a:solidFill>
              </a:defRPr>
            </a:lvl1pPr>
          </a:lstStyle>
          <a:p>
            <a:r>
              <a:rPr lang="en-US"/>
              <a:t>Click to edit Master title style</a:t>
            </a:r>
            <a:endParaRPr lang="en-ZA"/>
          </a:p>
        </p:txBody>
      </p:sp>
      <p:sp>
        <p:nvSpPr>
          <p:cNvPr id="3" name="Content Placeholder 2"/>
          <p:cNvSpPr>
            <a:spLocks noGrp="1"/>
          </p:cNvSpPr>
          <p:nvPr>
            <p:ph idx="1"/>
          </p:nvPr>
        </p:nvSpPr>
        <p:spPr>
          <a:xfrm>
            <a:off x="876300" y="1419225"/>
            <a:ext cx="10477500" cy="4495800"/>
          </a:xfrm>
        </p:spPr>
        <p:txBody>
          <a:bodyPr/>
          <a:lstStyle>
            <a:lvl1pPr marL="266700" indent="-266700">
              <a:buFont typeface="Calibri Light" panose="020F0302020204030204" pitchFamily="34" charset="0"/>
              <a:buChar char="&gt;"/>
              <a:defRPr>
                <a:solidFill>
                  <a:schemeClr val="accent3"/>
                </a:solidFill>
              </a:defRPr>
            </a:lvl1pPr>
            <a:lvl2pPr>
              <a:defRPr>
                <a:solidFill>
                  <a:schemeClr val="bg1">
                    <a:lumMod val="65000"/>
                  </a:schemeClr>
                </a:solidFill>
              </a:defRPr>
            </a:lvl2pPr>
            <a:lvl3pPr>
              <a:defRPr>
                <a:solidFill>
                  <a:schemeClr val="bg1">
                    <a:lumMod val="65000"/>
                  </a:schemeClr>
                </a:solidFill>
              </a:defRPr>
            </a:lvl3pPr>
            <a:lvl4pPr>
              <a:defRPr>
                <a:solidFill>
                  <a:schemeClr val="bg1">
                    <a:lumMod val="65000"/>
                  </a:schemeClr>
                </a:solidFill>
              </a:defRPr>
            </a:lvl4pPr>
            <a:lvl5pPr>
              <a:defRPr>
                <a:solidFill>
                  <a:schemeClr val="bg1">
                    <a:lumMod val="6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42834" y="6321057"/>
            <a:ext cx="2281619" cy="508008"/>
          </a:xfrm>
          <a:prstGeom prst="rect">
            <a:avLst/>
          </a:prstGeom>
        </p:spPr>
      </p:pic>
    </p:spTree>
    <p:extLst>
      <p:ext uri="{BB962C8B-B14F-4D97-AF65-F5344CB8AC3E}">
        <p14:creationId xmlns:p14="http://schemas.microsoft.com/office/powerpoint/2010/main" val="418192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83431" cy="1460246"/>
          </a:xfrm>
          <a:prstGeom prst="rect">
            <a:avLst/>
          </a:prstGeom>
        </p:spPr>
      </p:pic>
      <p:sp>
        <p:nvSpPr>
          <p:cNvPr id="8" name="Title 1"/>
          <p:cNvSpPr>
            <a:spLocks noGrp="1"/>
          </p:cNvSpPr>
          <p:nvPr>
            <p:ph type="title"/>
          </p:nvPr>
        </p:nvSpPr>
        <p:spPr>
          <a:xfrm>
            <a:off x="857250" y="365126"/>
            <a:ext cx="10496549" cy="768350"/>
          </a:xfrm>
        </p:spPr>
        <p:txBody>
          <a:bodyPr/>
          <a:lstStyle>
            <a:lvl1pPr>
              <a:defRPr>
                <a:solidFill>
                  <a:schemeClr val="accent2"/>
                </a:solidFill>
              </a:defRPr>
            </a:lvl1pPr>
          </a:lstStyle>
          <a:p>
            <a:r>
              <a:rPr lang="en-US"/>
              <a:t>Click to edit Master title style</a:t>
            </a:r>
            <a:endParaRPr lang="en-ZA"/>
          </a:p>
        </p:txBody>
      </p:sp>
      <p:sp>
        <p:nvSpPr>
          <p:cNvPr id="9" name="Content Placeholder 2"/>
          <p:cNvSpPr>
            <a:spLocks noGrp="1"/>
          </p:cNvSpPr>
          <p:nvPr>
            <p:ph idx="1"/>
          </p:nvPr>
        </p:nvSpPr>
        <p:spPr>
          <a:xfrm>
            <a:off x="876300" y="1419225"/>
            <a:ext cx="10477500" cy="4495800"/>
          </a:xfrm>
        </p:spPr>
        <p:txBody>
          <a:bodyPr/>
          <a:lstStyle>
            <a:lvl1pPr marL="0" indent="0">
              <a:buFont typeface="Calibri Light" panose="020F0302020204030204" pitchFamily="34" charset="0"/>
              <a:buNone/>
              <a:defRPr>
                <a:solidFill>
                  <a:schemeClr val="accent3"/>
                </a:solidFill>
              </a:defRPr>
            </a:lvl1pPr>
            <a:lvl2pPr>
              <a:defRPr>
                <a:solidFill>
                  <a:schemeClr val="bg1">
                    <a:lumMod val="65000"/>
                  </a:schemeClr>
                </a:solidFill>
              </a:defRPr>
            </a:lvl2pPr>
            <a:lvl3pPr>
              <a:defRPr>
                <a:solidFill>
                  <a:schemeClr val="bg1">
                    <a:lumMod val="65000"/>
                  </a:schemeClr>
                </a:solidFill>
              </a:defRPr>
            </a:lvl3pPr>
            <a:lvl4pPr>
              <a:defRPr>
                <a:solidFill>
                  <a:schemeClr val="bg1">
                    <a:lumMod val="65000"/>
                  </a:schemeClr>
                </a:solidFill>
              </a:defRPr>
            </a:lvl4pPr>
            <a:lvl5pPr>
              <a:defRPr>
                <a:solidFill>
                  <a:schemeClr val="bg1">
                    <a:lumMod val="65000"/>
                  </a:schemeClr>
                </a:solidFill>
              </a:defRPr>
            </a:lvl5pPr>
          </a:lstStyle>
          <a:p>
            <a:pPr lvl="0"/>
            <a:endParaRPr lang="en-ZA" dirty="0"/>
          </a:p>
        </p:txBody>
      </p:sp>
      <p:pic>
        <p:nvPicPr>
          <p:cNvPr id="10" name="Content Placeholder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53761" y="5486989"/>
            <a:ext cx="1200075" cy="1200075"/>
          </a:xfrm>
          <a:prstGeom prst="rect">
            <a:avLst/>
          </a:prstGeom>
        </p:spPr>
      </p:pic>
    </p:spTree>
    <p:extLst>
      <p:ext uri="{BB962C8B-B14F-4D97-AF65-F5344CB8AC3E}">
        <p14:creationId xmlns:p14="http://schemas.microsoft.com/office/powerpoint/2010/main" val="6659433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F6173-99EB-4A31-9EA7-DF076F90448D}" type="datetimeFigureOut">
              <a:rPr lang="en-ZA" smtClean="0"/>
              <a:t>2016/03/11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20045-466B-4115-B027-442201EED3F4}" type="slidenum">
              <a:rPr lang="en-ZA" smtClean="0"/>
              <a:t>‹#›</a:t>
            </a:fld>
            <a:endParaRPr lang="en-ZA"/>
          </a:p>
        </p:txBody>
      </p:sp>
    </p:spTree>
    <p:extLst>
      <p:ext uri="{BB962C8B-B14F-4D97-AF65-F5344CB8AC3E}">
        <p14:creationId xmlns:p14="http://schemas.microsoft.com/office/powerpoint/2010/main" val="1441900260"/>
      </p:ext>
    </p:extLst>
  </p:cSld>
  <p:clrMap bg1="lt1" tx1="dk1" bg2="lt2" tx2="dk2" accent1="accent1" accent2="accent2" accent3="accent3" accent4="accent4" accent5="accent5" accent6="accent6" hlink="hlink" folHlink="folHlink"/>
  <p:sldLayoutIdLst>
    <p:sldLayoutId id="2147483650" r:id="rId1"/>
    <p:sldLayoutId id="214748366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xml"/><Relationship Id="rId1" Type="http://schemas.openxmlformats.org/officeDocument/2006/relationships/video" Target="https://www.youtube.com/embed/j8ImF23jZA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F3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952500" y="1983373"/>
            <a:ext cx="10287001" cy="646331"/>
          </a:xfrm>
          <a:prstGeom prst="rect">
            <a:avLst/>
          </a:prstGeom>
          <a:noFill/>
        </p:spPr>
        <p:txBody>
          <a:bodyPr wrap="square" rtlCol="0">
            <a:spAutoFit/>
          </a:bodyPr>
          <a:lstStyle/>
          <a:p>
            <a:r>
              <a:rPr lang="en-ZA" sz="3600" dirty="0">
                <a:solidFill>
                  <a:schemeClr val="bg1"/>
                </a:solidFill>
                <a:latin typeface="+mj-lt"/>
              </a:rPr>
              <a:t>STEVEN VAN HEERDEN</a:t>
            </a:r>
          </a:p>
        </p:txBody>
      </p:sp>
      <p:sp>
        <p:nvSpPr>
          <p:cNvPr id="10" name="TextBox 9"/>
          <p:cNvSpPr txBox="1"/>
          <p:nvPr/>
        </p:nvSpPr>
        <p:spPr>
          <a:xfrm>
            <a:off x="952501" y="2629019"/>
            <a:ext cx="9601200" cy="466025"/>
          </a:xfrm>
          <a:prstGeom prst="rect">
            <a:avLst/>
          </a:prstGeom>
          <a:noFill/>
        </p:spPr>
        <p:txBody>
          <a:bodyPr wrap="square" rtlCol="0">
            <a:spAutoFit/>
          </a:bodyPr>
          <a:lstStyle/>
          <a:p>
            <a:pPr>
              <a:lnSpc>
                <a:spcPts val="2900"/>
              </a:lnSpc>
            </a:pPr>
            <a:r>
              <a:rPr lang="en-US" sz="2800" dirty="0">
                <a:solidFill>
                  <a:srgbClr val="00B0F0"/>
                </a:solidFill>
                <a:latin typeface="+mj-lt"/>
              </a:rPr>
              <a:t>Infrastructure as Code – Using Chef to Manage Drift</a:t>
            </a:r>
            <a:endParaRPr lang="en-ZA" sz="2800" dirty="0">
              <a:solidFill>
                <a:srgbClr val="00B0F0"/>
              </a:solidFill>
              <a:latin typeface="+mj-lt"/>
            </a:endParaRPr>
          </a:p>
        </p:txBody>
      </p:sp>
      <p:sp>
        <p:nvSpPr>
          <p:cNvPr id="11" name="TextBox 10"/>
          <p:cNvSpPr txBox="1"/>
          <p:nvPr/>
        </p:nvSpPr>
        <p:spPr>
          <a:xfrm>
            <a:off x="9210676" y="1804571"/>
            <a:ext cx="2028825" cy="338554"/>
          </a:xfrm>
          <a:prstGeom prst="rect">
            <a:avLst/>
          </a:prstGeom>
          <a:noFill/>
        </p:spPr>
        <p:txBody>
          <a:bodyPr wrap="square" rtlCol="0">
            <a:spAutoFit/>
          </a:bodyPr>
          <a:lstStyle/>
          <a:p>
            <a:r>
              <a:rPr lang="en-ZA" sz="1600" dirty="0">
                <a:solidFill>
                  <a:srgbClr val="FF064D"/>
                </a:solidFill>
                <a:latin typeface="+mj-lt"/>
              </a:rPr>
              <a:t>DevOps &amp; Automation</a:t>
            </a:r>
          </a:p>
        </p:txBody>
      </p:sp>
      <p:cxnSp>
        <p:nvCxnSpPr>
          <p:cNvPr id="9" name="Straight Connector 8"/>
          <p:cNvCxnSpPr/>
          <p:nvPr/>
        </p:nvCxnSpPr>
        <p:spPr>
          <a:xfrm>
            <a:off x="9324974" y="2143125"/>
            <a:ext cx="2867025" cy="0"/>
          </a:xfrm>
          <a:prstGeom prst="line">
            <a:avLst/>
          </a:prstGeom>
          <a:ln>
            <a:solidFill>
              <a:schemeClr val="accent4">
                <a:alpha val="62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2699" y="5488432"/>
            <a:ext cx="1200075" cy="1200075"/>
          </a:xfrm>
        </p:spPr>
      </p:pic>
    </p:spTree>
    <p:extLst>
      <p:ext uri="{BB962C8B-B14F-4D97-AF65-F5344CB8AC3E}">
        <p14:creationId xmlns:p14="http://schemas.microsoft.com/office/powerpoint/2010/main" val="359087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The Basics – Pre-</a:t>
            </a:r>
            <a:r>
              <a:rPr lang="en-ZA" dirty="0" err="1"/>
              <a:t>Reqs</a:t>
            </a:r>
            <a:endParaRPr lang="en-ZA" dirty="0"/>
          </a:p>
        </p:txBody>
      </p:sp>
      <p:sp>
        <p:nvSpPr>
          <p:cNvPr id="6" name="Rounded Rectangle 5"/>
          <p:cNvSpPr/>
          <p:nvPr/>
        </p:nvSpPr>
        <p:spPr>
          <a:xfrm>
            <a:off x="2104767" y="2372294"/>
            <a:ext cx="819473" cy="1212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Base Server Image</a:t>
            </a:r>
            <a:endParaRPr lang="en-ZA" sz="1350" dirty="0"/>
          </a:p>
        </p:txBody>
      </p:sp>
      <p:grpSp>
        <p:nvGrpSpPr>
          <p:cNvPr id="7" name="Group 6"/>
          <p:cNvGrpSpPr/>
          <p:nvPr/>
        </p:nvGrpSpPr>
        <p:grpSpPr>
          <a:xfrm>
            <a:off x="6462684" y="2256594"/>
            <a:ext cx="1274708" cy="1466588"/>
            <a:chOff x="6343973" y="2676668"/>
            <a:chExt cx="1699610" cy="1955452"/>
          </a:xfrm>
        </p:grpSpPr>
        <p:sp>
          <p:nvSpPr>
            <p:cNvPr id="8" name="TextBox 7"/>
            <p:cNvSpPr txBox="1"/>
            <p:nvPr/>
          </p:nvSpPr>
          <p:spPr>
            <a:xfrm>
              <a:off x="6343973" y="4201233"/>
              <a:ext cx="1699610" cy="430887"/>
            </a:xfrm>
            <a:prstGeom prst="rect">
              <a:avLst/>
            </a:prstGeom>
            <a:noFill/>
          </p:spPr>
          <p:txBody>
            <a:bodyPr wrap="none" rtlCol="0">
              <a:spAutoFit/>
            </a:bodyPr>
            <a:lstStyle/>
            <a:p>
              <a:r>
                <a:rPr lang="en-US" sz="1500" dirty="0">
                  <a:solidFill>
                    <a:srgbClr val="4BACC6"/>
                  </a:solidFill>
                </a:rPr>
                <a:t>Management</a:t>
              </a:r>
              <a:endParaRPr lang="en-ZA" sz="1500" dirty="0">
                <a:solidFill>
                  <a:srgbClr val="4BACC6"/>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1094" y="2676668"/>
              <a:ext cx="1551469" cy="1524565"/>
            </a:xfrm>
            <a:prstGeom prst="rect">
              <a:avLst/>
            </a:prstGeom>
          </p:spPr>
        </p:pic>
      </p:grpSp>
      <p:grpSp>
        <p:nvGrpSpPr>
          <p:cNvPr id="10" name="Group 9"/>
          <p:cNvGrpSpPr/>
          <p:nvPr/>
        </p:nvGrpSpPr>
        <p:grpSpPr>
          <a:xfrm>
            <a:off x="7979718" y="2204862"/>
            <a:ext cx="2322871" cy="1570054"/>
            <a:chOff x="8512325" y="2538713"/>
            <a:chExt cx="3097161" cy="2093407"/>
          </a:xfrm>
        </p:grpSpPr>
        <p:sp>
          <p:nvSpPr>
            <p:cNvPr id="11" name="TextBox 10"/>
            <p:cNvSpPr txBox="1"/>
            <p:nvPr/>
          </p:nvSpPr>
          <p:spPr>
            <a:xfrm>
              <a:off x="9382676" y="4201233"/>
              <a:ext cx="1421757" cy="430887"/>
            </a:xfrm>
            <a:prstGeom prst="rect">
              <a:avLst/>
            </a:prstGeom>
            <a:noFill/>
          </p:spPr>
          <p:txBody>
            <a:bodyPr wrap="none" rtlCol="0">
              <a:spAutoFit/>
            </a:bodyPr>
            <a:lstStyle/>
            <a:p>
              <a:r>
                <a:rPr lang="en-US" sz="1500" dirty="0">
                  <a:solidFill>
                    <a:srgbClr val="4BACC6"/>
                  </a:solidFill>
                </a:rPr>
                <a:t>Hypervisor</a:t>
              </a:r>
              <a:endParaRPr lang="en-ZA" sz="1500" dirty="0">
                <a:solidFill>
                  <a:srgbClr val="4BACC6"/>
                </a:solidFill>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2325" y="2538713"/>
              <a:ext cx="3097161" cy="1719187"/>
            </a:xfrm>
            <a:prstGeom prst="rect">
              <a:avLst/>
            </a:prstGeom>
          </p:spPr>
        </p:pic>
      </p:gr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36009" y="2210799"/>
            <a:ext cx="2271014" cy="1535103"/>
          </a:xfrm>
          <a:prstGeom prst="rect">
            <a:avLst/>
          </a:prstGeom>
        </p:spPr>
      </p:pic>
      <p:pic>
        <p:nvPicPr>
          <p:cNvPr id="4100" name="Picture 4" descr="https://git-scm.com/images/logos/downloads/Git-Logo-1788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36009" y="4253101"/>
            <a:ext cx="2019566" cy="84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3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fade">
                                      <p:cBhvr>
                                        <p:cTn id="11" dur="500"/>
                                        <p:tgtEl>
                                          <p:spTgt spid="410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The Basics – Typical Features</a:t>
            </a:r>
          </a:p>
        </p:txBody>
      </p:sp>
      <p:sp>
        <p:nvSpPr>
          <p:cNvPr id="5" name="Content Placeholder 4"/>
          <p:cNvSpPr>
            <a:spLocks noGrp="1"/>
          </p:cNvSpPr>
          <p:nvPr>
            <p:ph idx="1"/>
          </p:nvPr>
        </p:nvSpPr>
        <p:spPr/>
        <p:txBody>
          <a:bodyPr/>
          <a:lstStyle/>
          <a:p>
            <a:r>
              <a:rPr lang="en-ZA" dirty="0"/>
              <a:t>Define a state for a resource</a:t>
            </a:r>
          </a:p>
          <a:p>
            <a:pPr lvl="1"/>
            <a:r>
              <a:rPr lang="en-ZA" dirty="0"/>
              <a:t>What is a resource?? </a:t>
            </a:r>
          </a:p>
          <a:p>
            <a:pPr lvl="2"/>
            <a:r>
              <a:rPr lang="en-ZA" dirty="0"/>
              <a:t>A folder is a type of resource</a:t>
            </a:r>
          </a:p>
          <a:p>
            <a:pPr lvl="2"/>
            <a:r>
              <a:rPr lang="en-ZA" dirty="0"/>
              <a:t>An application (e.g. Git) is also a type of resource</a:t>
            </a:r>
          </a:p>
          <a:p>
            <a:pPr lvl="1"/>
            <a:r>
              <a:rPr lang="en-ZA" dirty="0"/>
              <a:t>Example – The Git resource should be present, if not create (install) it</a:t>
            </a:r>
          </a:p>
          <a:p>
            <a:endParaRPr lang="en-ZA" dirty="0"/>
          </a:p>
        </p:txBody>
      </p:sp>
      <p:pic>
        <p:nvPicPr>
          <p:cNvPr id="6" name="Picture 2" descr="http://www.graphicsfuel.com/wp-content/uploads/2012/03/folder-icon-512x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2650" y="3511901"/>
            <a:ext cx="1428326" cy="1428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179092" y="3512480"/>
            <a:ext cx="4629150" cy="2286000"/>
          </a:xfrm>
          <a:prstGeom prst="rect">
            <a:avLst/>
          </a:prstGeom>
        </p:spPr>
      </p:pic>
    </p:spTree>
    <p:extLst>
      <p:ext uri="{BB962C8B-B14F-4D97-AF65-F5344CB8AC3E}">
        <p14:creationId xmlns:p14="http://schemas.microsoft.com/office/powerpoint/2010/main" val="405958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Typical Features</a:t>
            </a:r>
            <a:endParaRPr lang="en-ZA" dirty="0"/>
          </a:p>
        </p:txBody>
      </p:sp>
      <p:sp>
        <p:nvSpPr>
          <p:cNvPr id="5" name="Content Placeholder 4"/>
          <p:cNvSpPr>
            <a:spLocks noGrp="1"/>
          </p:cNvSpPr>
          <p:nvPr>
            <p:ph idx="1"/>
          </p:nvPr>
        </p:nvSpPr>
        <p:spPr/>
        <p:txBody>
          <a:bodyPr/>
          <a:lstStyle/>
          <a:p>
            <a:r>
              <a:rPr lang="en-ZA" dirty="0"/>
              <a:t>Configuration Drift</a:t>
            </a:r>
          </a:p>
          <a:p>
            <a:pPr lvl="1"/>
            <a:r>
              <a:rPr lang="en-ZA" dirty="0"/>
              <a:t>Occurs when a resource drifts from its desired state </a:t>
            </a:r>
          </a:p>
          <a:p>
            <a:pPr lvl="1"/>
            <a:r>
              <a:rPr lang="en-ZA" dirty="0"/>
              <a:t>Example – Someone manually changes a folders permissions from read-only to read/write</a:t>
            </a:r>
          </a:p>
          <a:p>
            <a:pPr lvl="1"/>
            <a:r>
              <a:rPr lang="en-ZA" dirty="0"/>
              <a:t>Only those settings that do not match will be set, resulting in faster run times</a:t>
            </a:r>
          </a:p>
          <a:p>
            <a:endParaRPr lang="en-ZA" dirty="0"/>
          </a:p>
        </p:txBody>
      </p:sp>
      <p:pic>
        <p:nvPicPr>
          <p:cNvPr id="6" name="Picture 2" descr="http://www.graphicsfuel.com/wp-content/uploads/2012/03/folder-icon-512x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6862" y="4123345"/>
            <a:ext cx="1428326" cy="14283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65188" y="4556490"/>
            <a:ext cx="1077132" cy="300082"/>
          </a:xfrm>
          <a:prstGeom prst="rect">
            <a:avLst/>
          </a:prstGeom>
          <a:noFill/>
        </p:spPr>
        <p:txBody>
          <a:bodyPr wrap="square" rtlCol="0">
            <a:spAutoFit/>
          </a:bodyPr>
          <a:lstStyle/>
          <a:p>
            <a:r>
              <a:rPr lang="en-ZA" sz="1350" dirty="0"/>
              <a:t>Read</a:t>
            </a:r>
          </a:p>
        </p:txBody>
      </p:sp>
      <p:sp>
        <p:nvSpPr>
          <p:cNvPr id="8" name="TextBox 7"/>
          <p:cNvSpPr txBox="1"/>
          <p:nvPr/>
        </p:nvSpPr>
        <p:spPr>
          <a:xfrm>
            <a:off x="5965188" y="4556489"/>
            <a:ext cx="1077132" cy="300082"/>
          </a:xfrm>
          <a:prstGeom prst="rect">
            <a:avLst/>
          </a:prstGeom>
          <a:noFill/>
        </p:spPr>
        <p:txBody>
          <a:bodyPr wrap="square" rtlCol="0">
            <a:spAutoFit/>
          </a:bodyPr>
          <a:lstStyle/>
          <a:p>
            <a:r>
              <a:rPr lang="en-ZA" sz="1350" dirty="0">
                <a:solidFill>
                  <a:srgbClr val="FF0000"/>
                </a:solidFill>
              </a:rPr>
              <a:t>Read/Write</a:t>
            </a:r>
          </a:p>
        </p:txBody>
      </p:sp>
      <p:sp>
        <p:nvSpPr>
          <p:cNvPr id="9" name="Rectangle 8"/>
          <p:cNvSpPr/>
          <p:nvPr/>
        </p:nvSpPr>
        <p:spPr>
          <a:xfrm>
            <a:off x="5903673" y="4717565"/>
            <a:ext cx="1683794" cy="692497"/>
          </a:xfrm>
          <a:prstGeom prst="rect">
            <a:avLst/>
          </a:prstGeom>
          <a:noFill/>
        </p:spPr>
        <p:txBody>
          <a:bodyPr wrap="none" lIns="68580" tIns="34290" rIns="68580" bIns="34290">
            <a:spAutoFit/>
          </a:bodyPr>
          <a:lstStyle/>
          <a:p>
            <a:pPr algn="ctr"/>
            <a:r>
              <a:rPr lang="en-US" sz="4050" b="1" dirty="0">
                <a:ln w="22225">
                  <a:solidFill>
                    <a:schemeClr val="accent2"/>
                  </a:solidFill>
                  <a:prstDash val="solid"/>
                </a:ln>
                <a:solidFill>
                  <a:schemeClr val="accent2">
                    <a:lumMod val="40000"/>
                    <a:lumOff val="60000"/>
                  </a:schemeClr>
                </a:solidFill>
              </a:rPr>
              <a:t>DRIFT!</a:t>
            </a:r>
          </a:p>
        </p:txBody>
      </p:sp>
      <p:sp>
        <p:nvSpPr>
          <p:cNvPr id="10" name="Rectangle 9"/>
          <p:cNvSpPr/>
          <p:nvPr/>
        </p:nvSpPr>
        <p:spPr>
          <a:xfrm rot="19076304">
            <a:off x="3895803" y="4491259"/>
            <a:ext cx="3171509" cy="692497"/>
          </a:xfrm>
          <a:prstGeom prst="rect">
            <a:avLst/>
          </a:prstGeom>
          <a:noFill/>
        </p:spPr>
        <p:txBody>
          <a:bodyPr wrap="none" lIns="68580" tIns="34290" rIns="68580" bIns="34290">
            <a:spAutoFit/>
          </a:bodyPr>
          <a:lstStyle/>
          <a:p>
            <a:pPr algn="ctr"/>
            <a:r>
              <a:rPr lang="en-US" sz="4050" b="1" dirty="0">
                <a:ln w="22225">
                  <a:solidFill>
                    <a:srgbClr val="00B050"/>
                  </a:solidFill>
                  <a:prstDash val="solid"/>
                </a:ln>
                <a:solidFill>
                  <a:srgbClr val="00B050"/>
                </a:solidFill>
              </a:rPr>
              <a:t>Desired State</a:t>
            </a:r>
          </a:p>
        </p:txBody>
      </p:sp>
    </p:spTree>
    <p:extLst>
      <p:ext uri="{BB962C8B-B14F-4D97-AF65-F5344CB8AC3E}">
        <p14:creationId xmlns:p14="http://schemas.microsoft.com/office/powerpoint/2010/main" val="236329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grpId="0" nodeType="clickEffect">
                                  <p:stCondLst>
                                    <p:cond delay="0"/>
                                  </p:stCondLst>
                                  <p:childTnLst>
                                    <p:animRot by="120000">
                                      <p:cBhvr>
                                        <p:cTn id="46" dur="100" fill="hold">
                                          <p:stCondLst>
                                            <p:cond delay="0"/>
                                          </p:stCondLst>
                                        </p:cTn>
                                        <p:tgtEl>
                                          <p:spTgt spid="10"/>
                                        </p:tgtEl>
                                        <p:attrNameLst>
                                          <p:attrName>r</p:attrName>
                                        </p:attrNameLst>
                                      </p:cBhvr>
                                    </p:animRot>
                                    <p:animRot by="-240000">
                                      <p:cBhvr>
                                        <p:cTn id="47" dur="200" fill="hold">
                                          <p:stCondLst>
                                            <p:cond delay="200"/>
                                          </p:stCondLst>
                                        </p:cTn>
                                        <p:tgtEl>
                                          <p:spTgt spid="10"/>
                                        </p:tgtEl>
                                        <p:attrNameLst>
                                          <p:attrName>r</p:attrName>
                                        </p:attrNameLst>
                                      </p:cBhvr>
                                    </p:animRot>
                                    <p:animRot by="240000">
                                      <p:cBhvr>
                                        <p:cTn id="48" dur="200" fill="hold">
                                          <p:stCondLst>
                                            <p:cond delay="400"/>
                                          </p:stCondLst>
                                        </p:cTn>
                                        <p:tgtEl>
                                          <p:spTgt spid="10"/>
                                        </p:tgtEl>
                                        <p:attrNameLst>
                                          <p:attrName>r</p:attrName>
                                        </p:attrNameLst>
                                      </p:cBhvr>
                                    </p:animRot>
                                    <p:animRot by="-240000">
                                      <p:cBhvr>
                                        <p:cTn id="49" dur="200" fill="hold">
                                          <p:stCondLst>
                                            <p:cond delay="600"/>
                                          </p:stCondLst>
                                        </p:cTn>
                                        <p:tgtEl>
                                          <p:spTgt spid="10"/>
                                        </p:tgtEl>
                                        <p:attrNameLst>
                                          <p:attrName>r</p:attrName>
                                        </p:attrNameLst>
                                      </p:cBhvr>
                                    </p:animRot>
                                    <p:animRot by="120000">
                                      <p:cBhvr>
                                        <p:cTn id="50" dur="200" fill="hold">
                                          <p:stCondLst>
                                            <p:cond delay="800"/>
                                          </p:stCondLst>
                                        </p:cTn>
                                        <p:tgtEl>
                                          <p:spTgt spid="10"/>
                                        </p:tgtEl>
                                        <p:attrNameLst>
                                          <p:attrName>r</p:attrName>
                                        </p:attrNameLst>
                                      </p:cBhvr>
                                    </p:animRot>
                                  </p:childTnLst>
                                </p:cTn>
                              </p:par>
                            </p:childTnLst>
                          </p:cTn>
                        </p:par>
                        <p:par>
                          <p:cTn id="51" fill="hold">
                            <p:stCondLst>
                              <p:cond delay="1000"/>
                            </p:stCondLst>
                            <p:childTnLst>
                              <p:par>
                                <p:cTn id="52" presetID="14" presetClass="exit" presetSubtype="10" fill="hold" grpId="1" nodeType="afterEffect">
                                  <p:stCondLst>
                                    <p:cond delay="0"/>
                                  </p:stCondLst>
                                  <p:childTnLst>
                                    <p:animEffect transition="out" filter="randombar(horizontal)">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childTnLst>
                          </p:cTn>
                        </p:par>
                        <p:par>
                          <p:cTn id="55" fill="hold">
                            <p:stCondLst>
                              <p:cond delay="1500"/>
                            </p:stCondLst>
                            <p:childTnLst>
                              <p:par>
                                <p:cTn id="56" presetID="10" presetClass="exit" presetSubtype="0" fill="hold" grpId="1" nodeType="afterEffect">
                                  <p:stCondLst>
                                    <p:cond delay="0"/>
                                  </p:stCondLst>
                                  <p:childTnLst>
                                    <p:animEffect transition="out" filter="fade">
                                      <p:cBhvr>
                                        <p:cTn id="57" dur="500"/>
                                        <p:tgtEl>
                                          <p:spTgt spid="8"/>
                                        </p:tgtEl>
                                      </p:cBhvr>
                                    </p:animEffect>
                                    <p:set>
                                      <p:cBhvr>
                                        <p:cTn id="58" dur="1" fill="hold">
                                          <p:stCondLst>
                                            <p:cond delay="499"/>
                                          </p:stCondLst>
                                        </p:cTn>
                                        <p:tgtEl>
                                          <p:spTgt spid="8"/>
                                        </p:tgtEl>
                                        <p:attrNameLst>
                                          <p:attrName>style.visibility</p:attrName>
                                        </p:attrNameLst>
                                      </p:cBhvr>
                                      <p:to>
                                        <p:strVal val="hidden"/>
                                      </p:to>
                                    </p:set>
                                  </p:childTnLst>
                                </p:cTn>
                              </p:par>
                            </p:childTnLst>
                          </p:cTn>
                        </p:par>
                        <p:par>
                          <p:cTn id="59" fill="hold">
                            <p:stCondLst>
                              <p:cond delay="2000"/>
                            </p:stCondLst>
                            <p:childTnLst>
                              <p:par>
                                <p:cTn id="60" presetID="1" presetClass="exit" presetSubtype="0" fill="hold" grpId="2" nodeType="afterEffect">
                                  <p:stCondLst>
                                    <p:cond delay="0"/>
                                  </p:stCondLst>
                                  <p:childTnLst>
                                    <p:set>
                                      <p:cBhvr>
                                        <p:cTn id="61" dur="1" fill="hold">
                                          <p:stCondLst>
                                            <p:cond delay="0"/>
                                          </p:stCondLst>
                                        </p:cTn>
                                        <p:tgtEl>
                                          <p:spTgt spid="10"/>
                                        </p:tgtEl>
                                        <p:attrNameLst>
                                          <p:attrName>style.visibility</p:attrName>
                                        </p:attrNameLst>
                                      </p:cBhvr>
                                      <p:to>
                                        <p:strVal val="hidden"/>
                                      </p:to>
                                    </p:set>
                                  </p:childTnLst>
                                </p:cTn>
                              </p:par>
                            </p:childTnLst>
                          </p:cTn>
                        </p:par>
                        <p:par>
                          <p:cTn id="62" fill="hold">
                            <p:stCondLst>
                              <p:cond delay="2000"/>
                            </p:stCondLst>
                            <p:childTnLst>
                              <p:par>
                                <p:cTn id="63" presetID="1" presetClass="entr" presetSubtype="0" fill="hold" grpId="2" nodeType="after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P spid="7" grpId="1"/>
      <p:bldP spid="7" grpId="2"/>
      <p:bldP spid="8" grpId="0"/>
      <p:bldP spid="8" grpId="1"/>
      <p:bldP spid="9" grpId="0"/>
      <p:bldP spid="9" grpId="1"/>
      <p:bldP spid="10" grpId="0"/>
      <p:bldP spid="10" grpId="1"/>
      <p:bldP spid="10"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Typical Features</a:t>
            </a:r>
            <a:endParaRPr lang="en-ZA" dirty="0"/>
          </a:p>
        </p:txBody>
      </p:sp>
      <p:sp>
        <p:nvSpPr>
          <p:cNvPr id="5" name="Content Placeholder 4"/>
          <p:cNvSpPr>
            <a:spLocks noGrp="1"/>
          </p:cNvSpPr>
          <p:nvPr>
            <p:ph idx="1"/>
          </p:nvPr>
        </p:nvSpPr>
        <p:spPr/>
        <p:txBody>
          <a:bodyPr/>
          <a:lstStyle/>
          <a:p>
            <a:r>
              <a:rPr lang="en-ZA" dirty="0" err="1"/>
              <a:t>Idempotency</a:t>
            </a:r>
            <a:endParaRPr lang="en-ZA" dirty="0"/>
          </a:p>
          <a:p>
            <a:pPr lvl="1"/>
            <a:r>
              <a:rPr lang="en-US" dirty="0"/>
              <a:t>Ensures that you can run the same configuration multiple times while achieving the same result</a:t>
            </a:r>
          </a:p>
          <a:p>
            <a:endParaRPr lang="en-ZA" dirty="0"/>
          </a:p>
        </p:txBody>
      </p:sp>
      <p:pic>
        <p:nvPicPr>
          <p:cNvPr id="6" name="Picture 2" descr="http://www.graphicsfuel.com/wp-content/uploads/2012/03/folder-icon-512x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0565" y="4104278"/>
            <a:ext cx="1428326" cy="14283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rot="19076304">
            <a:off x="4488975" y="4472192"/>
            <a:ext cx="3171509" cy="692497"/>
          </a:xfrm>
          <a:prstGeom prst="rect">
            <a:avLst/>
          </a:prstGeom>
          <a:noFill/>
        </p:spPr>
        <p:txBody>
          <a:bodyPr wrap="none" lIns="68580" tIns="34290" rIns="68580" bIns="34290">
            <a:spAutoFit/>
          </a:bodyPr>
          <a:lstStyle/>
          <a:p>
            <a:pPr algn="ctr"/>
            <a:r>
              <a:rPr lang="en-US" sz="4050" b="1" dirty="0">
                <a:ln w="22225">
                  <a:solidFill>
                    <a:srgbClr val="00B050"/>
                  </a:solidFill>
                  <a:prstDash val="solid"/>
                </a:ln>
                <a:solidFill>
                  <a:srgbClr val="00B050"/>
                </a:solidFill>
              </a:rPr>
              <a:t>Desired State</a:t>
            </a:r>
          </a:p>
        </p:txBody>
      </p:sp>
      <p:sp>
        <p:nvSpPr>
          <p:cNvPr id="8" name="TextBox 7"/>
          <p:cNvSpPr txBox="1"/>
          <p:nvPr/>
        </p:nvSpPr>
        <p:spPr>
          <a:xfrm>
            <a:off x="6814522" y="4657930"/>
            <a:ext cx="1077132" cy="300082"/>
          </a:xfrm>
          <a:prstGeom prst="rect">
            <a:avLst/>
          </a:prstGeom>
          <a:noFill/>
        </p:spPr>
        <p:txBody>
          <a:bodyPr wrap="square" rtlCol="0">
            <a:spAutoFit/>
          </a:bodyPr>
          <a:lstStyle/>
          <a:p>
            <a:r>
              <a:rPr lang="en-ZA" sz="1350" dirty="0"/>
              <a:t>Read</a:t>
            </a:r>
          </a:p>
        </p:txBody>
      </p:sp>
      <p:pic>
        <p:nvPicPr>
          <p:cNvPr id="9" name="Picture 2" descr="https://mjanja.ch/wordpress/wp-content/uploads/2013/08/Screenshot-from-2013-08-21-1515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887" y="3161073"/>
            <a:ext cx="4086225" cy="1435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44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grpId="0" nodeType="clickEffect">
                                  <p:stCondLst>
                                    <p:cond delay="0"/>
                                  </p:stCondLst>
                                  <p:childTnLst>
                                    <p:animRot by="120000">
                                      <p:cBhvr>
                                        <p:cTn id="32" dur="100" fill="hold">
                                          <p:stCondLst>
                                            <p:cond delay="0"/>
                                          </p:stCondLst>
                                        </p:cTn>
                                        <p:tgtEl>
                                          <p:spTgt spid="7"/>
                                        </p:tgtEl>
                                        <p:attrNameLst>
                                          <p:attrName>r</p:attrName>
                                        </p:attrNameLst>
                                      </p:cBhvr>
                                    </p:animRot>
                                    <p:animRot by="-240000">
                                      <p:cBhvr>
                                        <p:cTn id="33" dur="200" fill="hold">
                                          <p:stCondLst>
                                            <p:cond delay="200"/>
                                          </p:stCondLst>
                                        </p:cTn>
                                        <p:tgtEl>
                                          <p:spTgt spid="7"/>
                                        </p:tgtEl>
                                        <p:attrNameLst>
                                          <p:attrName>r</p:attrName>
                                        </p:attrNameLst>
                                      </p:cBhvr>
                                    </p:animRot>
                                    <p:animRot by="240000">
                                      <p:cBhvr>
                                        <p:cTn id="34" dur="200" fill="hold">
                                          <p:stCondLst>
                                            <p:cond delay="400"/>
                                          </p:stCondLst>
                                        </p:cTn>
                                        <p:tgtEl>
                                          <p:spTgt spid="7"/>
                                        </p:tgtEl>
                                        <p:attrNameLst>
                                          <p:attrName>r</p:attrName>
                                        </p:attrNameLst>
                                      </p:cBhvr>
                                    </p:animRot>
                                    <p:animRot by="-240000">
                                      <p:cBhvr>
                                        <p:cTn id="35" dur="200" fill="hold">
                                          <p:stCondLst>
                                            <p:cond delay="600"/>
                                          </p:stCondLst>
                                        </p:cTn>
                                        <p:tgtEl>
                                          <p:spTgt spid="7"/>
                                        </p:tgtEl>
                                        <p:attrNameLst>
                                          <p:attrName>r</p:attrName>
                                        </p:attrNameLst>
                                      </p:cBhvr>
                                    </p:animRot>
                                    <p:animRot by="120000">
                                      <p:cBhvr>
                                        <p:cTn id="36" dur="200" fill="hold">
                                          <p:stCondLst>
                                            <p:cond delay="800"/>
                                          </p:stCondLst>
                                        </p:cTn>
                                        <p:tgtEl>
                                          <p:spTgt spid="7"/>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2" nodeType="clickEffect">
                                  <p:stCondLst>
                                    <p:cond delay="0"/>
                                  </p:stCondLst>
                                  <p:childTnLst>
                                    <p:animEffect transition="out" filter="fade">
                                      <p:cBhvr>
                                        <p:cTn id="40" dur="500" tmFilter="0, 0; .2, .5; .8, .5; 1, 0"/>
                                        <p:tgtEl>
                                          <p:spTgt spid="7"/>
                                        </p:tgtEl>
                                      </p:cBhvr>
                                    </p:animEffect>
                                    <p:animScale>
                                      <p:cBhvr>
                                        <p:cTn id="41" dur="250" autoRev="1" fill="hold"/>
                                        <p:tgtEl>
                                          <p:spTgt spid="7"/>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3" nodeType="withEffect">
                                  <p:stCondLst>
                                    <p:cond delay="0"/>
                                  </p:stCondLst>
                                  <p:childTnLst>
                                    <p:animEffect transition="out" filter="fade">
                                      <p:cBhvr>
                                        <p:cTn id="51" dur="500"/>
                                        <p:tgtEl>
                                          <p:spTgt spid="7"/>
                                        </p:tgtEl>
                                      </p:cBhvr>
                                    </p:animEffect>
                                    <p:set>
                                      <p:cBhvr>
                                        <p:cTn id="5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7" grpId="1"/>
      <p:bldP spid="7" grpId="2"/>
      <p:bldP spid="7" grpId="3"/>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Infrastructure As Code Applications</a:t>
            </a:r>
          </a:p>
        </p:txBody>
      </p:sp>
      <p:sp>
        <p:nvSpPr>
          <p:cNvPr id="5" name="Content Placeholder 4"/>
          <p:cNvSpPr>
            <a:spLocks noGrp="1"/>
          </p:cNvSpPr>
          <p:nvPr>
            <p:ph idx="1"/>
          </p:nvPr>
        </p:nvSpPr>
        <p:spPr/>
        <p:txBody>
          <a:bodyPr/>
          <a:lstStyle/>
          <a:p>
            <a:r>
              <a:rPr lang="en-ZA" dirty="0"/>
              <a:t>Puppet</a:t>
            </a:r>
          </a:p>
          <a:p>
            <a:r>
              <a:rPr lang="en-ZA" dirty="0"/>
              <a:t>Chef</a:t>
            </a:r>
          </a:p>
          <a:p>
            <a:r>
              <a:rPr lang="en-ZA" dirty="0"/>
              <a:t>Ansible</a:t>
            </a:r>
          </a:p>
          <a:p>
            <a:r>
              <a:rPr lang="en-ZA" dirty="0"/>
              <a:t>PowerShell (ver. 4.0)</a:t>
            </a:r>
          </a:p>
          <a:p>
            <a:r>
              <a:rPr lang="en-ZA" dirty="0"/>
              <a:t>And more…</a:t>
            </a:r>
          </a:p>
          <a:p>
            <a:endParaRPr lang="en-ZA" dirty="0"/>
          </a:p>
        </p:txBody>
      </p:sp>
      <p:pic>
        <p:nvPicPr>
          <p:cNvPr id="6" name="Picture 5" descr="http://www.interclypse.com/images/uploads/puppet_labs_4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8041" y="2226470"/>
            <a:ext cx="563510" cy="763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b-i.forbesimg.com/benkepes/files/2013/12/Chef_Vertical_CCan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1586" y="4027347"/>
            <a:ext cx="728828" cy="7879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encrypted-tbn1.gstatic.com/images?q=tbn:ANd9GcQilEc3gpksDmBkKe62fAPU92qzXQCbtVhm1Tlvl7sVxacHN2La59xVJ_7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4222" y="3141109"/>
            <a:ext cx="819811" cy="648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4580750" y="4462405"/>
            <a:ext cx="838028" cy="838028"/>
          </a:xfrm>
          <a:prstGeom prst="rect">
            <a:avLst/>
          </a:prstGeom>
        </p:spPr>
      </p:pic>
      <p:pic>
        <p:nvPicPr>
          <p:cNvPr id="10" name="Picture 6" descr="http://img.deusm.com/informationweek/2014/12/1318346/microso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9353" y="2877668"/>
            <a:ext cx="3493294" cy="1564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24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par>
                          <p:cTn id="28" fill="hold">
                            <p:stCondLst>
                              <p:cond delay="500"/>
                            </p:stCondLst>
                            <p:childTnLst>
                              <p:par>
                                <p:cTn id="29" presetID="42" presetClass="path" presetSubtype="0" accel="50000" decel="50000" fill="hold" nodeType="afterEffect">
                                  <p:stCondLst>
                                    <p:cond delay="0"/>
                                  </p:stCondLst>
                                  <p:childTnLst>
                                    <p:animMotion origin="layout" path="M 0 4.07407E-6 L 0.05521 -0.28125 " pathEditMode="relative" rAng="0" ptsTypes="AA">
                                      <p:cBhvr>
                                        <p:cTn id="30" dur="2000" fill="hold"/>
                                        <p:tgtEl>
                                          <p:spTgt spid="7"/>
                                        </p:tgtEl>
                                        <p:attrNameLst>
                                          <p:attrName>ppt_x</p:attrName>
                                          <p:attrName>ppt_y</p:attrName>
                                        </p:attrNameLst>
                                      </p:cBhvr>
                                      <p:rCtr x="2760" y="-14074"/>
                                    </p:animMotion>
                                  </p:childTnLst>
                                </p:cTn>
                              </p:par>
                              <p:par>
                                <p:cTn id="31" presetID="42" presetClass="path" presetSubtype="0" accel="50000" decel="50000" fill="hold" nodeType="withEffect">
                                  <p:stCondLst>
                                    <p:cond delay="0"/>
                                  </p:stCondLst>
                                  <p:childTnLst>
                                    <p:animMotion origin="layout" path="M 3.95833E-6 4.44444E-6 L 0.07226 -0.35625 " pathEditMode="relative" rAng="0" ptsTypes="AA">
                                      <p:cBhvr>
                                        <p:cTn id="32" dur="2000" fill="hold"/>
                                        <p:tgtEl>
                                          <p:spTgt spid="9"/>
                                        </p:tgtEl>
                                        <p:attrNameLst>
                                          <p:attrName>ppt_x</p:attrName>
                                          <p:attrName>ppt_y</p:attrName>
                                        </p:attrNameLst>
                                      </p:cBhvr>
                                      <p:rCtr x="3607" y="-17824"/>
                                    </p:animMotion>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Managing Build Servers</a:t>
            </a:r>
          </a:p>
        </p:txBody>
      </p:sp>
      <p:sp>
        <p:nvSpPr>
          <p:cNvPr id="5" name="Content Placeholder 4"/>
          <p:cNvSpPr>
            <a:spLocks noGrp="1"/>
          </p:cNvSpPr>
          <p:nvPr>
            <p:ph idx="1"/>
          </p:nvPr>
        </p:nvSpPr>
        <p:spPr/>
        <p:txBody>
          <a:bodyPr/>
          <a:lstStyle/>
          <a:p>
            <a:r>
              <a:rPr lang="en-ZA" dirty="0"/>
              <a:t>We needed to manage 12 “identical” Windows build servers</a:t>
            </a:r>
          </a:p>
          <a:p>
            <a:r>
              <a:rPr lang="en-ZA" dirty="0"/>
              <a:t>Combat configuration drift</a:t>
            </a:r>
          </a:p>
          <a:p>
            <a:r>
              <a:rPr lang="en-ZA" dirty="0"/>
              <a:t>Tested Puppet, Ansible and Chef</a:t>
            </a:r>
          </a:p>
          <a:p>
            <a:pPr lvl="1"/>
            <a:r>
              <a:rPr lang="en-ZA" dirty="0"/>
              <a:t>POC was run over 6 weeks</a:t>
            </a:r>
          </a:p>
          <a:p>
            <a:pPr lvl="1"/>
            <a:r>
              <a:rPr lang="en-ZA" dirty="0"/>
              <a:t>We found knowledge was transferable between applications</a:t>
            </a:r>
          </a:p>
          <a:p>
            <a:pPr lvl="1"/>
            <a:r>
              <a:rPr lang="en-ZA" dirty="0"/>
              <a:t>All used PowerShell to perform Windows specific functions (e.g. restarts)</a:t>
            </a:r>
          </a:p>
        </p:txBody>
      </p:sp>
      <p:pic>
        <p:nvPicPr>
          <p:cNvPr id="10" name="Picture 5" descr="http://www.interclypse.com/images/uploads/puppet_labs_4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2757" y="2454704"/>
            <a:ext cx="563510" cy="7635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b-i.forbesimg.com/benkepes/files/2013/12/Chef_Vertical_CCan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4549" y="2278167"/>
            <a:ext cx="494095" cy="5341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encrypted-tbn1.gstatic.com/images?q=tbn:ANd9GcQilEc3gpksDmBkKe62fAPU92qzXQCbtVhm1Tlvl7sVxacHN2La59xVJ_7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7156" y="1749820"/>
            <a:ext cx="819811"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76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750"/>
                                        <p:tgtEl>
                                          <p:spTgt spid="10"/>
                                        </p:tgtEl>
                                      </p:cBhvr>
                                    </p:animEffect>
                                  </p:childTnLst>
                                </p:cTn>
                              </p:par>
                            </p:childTnLst>
                          </p:cTn>
                        </p:par>
                        <p:par>
                          <p:cTn id="21" fill="hold">
                            <p:stCondLst>
                              <p:cond delay="125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750"/>
                                        <p:tgtEl>
                                          <p:spTgt spid="11"/>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750"/>
                                        <p:tgtEl>
                                          <p:spTgt spid="12"/>
                                        </p:tgtEl>
                                      </p:cBhvr>
                                    </p:animEffect>
                                  </p:childTnLst>
                                </p:cTn>
                              </p:par>
                            </p:childTnLst>
                          </p:cTn>
                        </p:par>
                        <p:par>
                          <p:cTn id="29" fill="hold">
                            <p:stCondLst>
                              <p:cond delay="2750"/>
                            </p:stCondLst>
                            <p:childTnLst>
                              <p:par>
                                <p:cTn id="30" presetID="10" presetClass="entr" presetSubtype="0" fill="hold" nodeType="after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b-i.forbesimg.com/benkepes/files/2013/12/Chef_Vertical_CCan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8111" y="1958925"/>
            <a:ext cx="1010600" cy="10929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732" y="3745495"/>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a:xfrm>
            <a:off x="4293947" y="3249302"/>
            <a:ext cx="0" cy="1728192"/>
          </a:xfrm>
          <a:prstGeom prst="line">
            <a:avLst/>
          </a:prstGeom>
          <a:noFill/>
          <a:ln w="9525" cap="flat" cmpd="sng" algn="ctr">
            <a:solidFill>
              <a:srgbClr val="4F81BD">
                <a:shade val="95000"/>
                <a:satMod val="105000"/>
              </a:srgbClr>
            </a:solidFill>
            <a:prstDash val="dash"/>
          </a:ln>
          <a:effectLst/>
        </p:spPr>
      </p:cxn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3528" y="4182554"/>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270" y="4188113"/>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9953" y="4189503"/>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795" y="4185334"/>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1636" y="4183944"/>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3527" y="3305309"/>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270" y="3308540"/>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112" y="3303694"/>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9953" y="3309350"/>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794" y="3306925"/>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1636" y="3306117"/>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112" y="4179775"/>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4">
            <a:duotone>
              <a:srgbClr val="8064A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345793" y="4181164"/>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p:cNvPicPr>
            <a:picLocks noChangeAspect="1" noChangeArrowheads="1"/>
          </p:cNvPicPr>
          <p:nvPr/>
        </p:nvPicPr>
        <p:blipFill>
          <a:blip r:embed="rId4">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294111" y="3304501"/>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4">
            <a:duotone>
              <a:srgbClr val="8064A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294112" y="4190890"/>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4">
            <a:duotone>
              <a:srgbClr val="8064A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383528" y="3302886"/>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3"/>
          <p:cNvPicPr>
            <a:picLocks noChangeAspect="1" noChangeArrowheads="1"/>
          </p:cNvPicPr>
          <p:nvPr/>
        </p:nvPicPr>
        <p:blipFill>
          <a:blip r:embed="rId4">
            <a:duotone>
              <a:srgbClr val="F79646">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871635" y="4186723"/>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4">
            <a:duotone>
              <a:srgbClr val="F79646">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768269" y="3307732"/>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04777" y="3387471"/>
            <a:ext cx="689088" cy="288164"/>
          </a:xfrm>
          <a:prstGeom prst="rect">
            <a:avLst/>
          </a:prstGeom>
        </p:spPr>
      </p:pic>
      <p:pic>
        <p:nvPicPr>
          <p:cNvPr id="28" name="Picture 3"/>
          <p:cNvPicPr>
            <a:picLocks noChangeAspect="1" noChangeArrowheads="1"/>
          </p:cNvPicPr>
          <p:nvPr/>
        </p:nvPicPr>
        <p:blipFill>
          <a:blip r:embed="rId4">
            <a:duotone>
              <a:srgbClr val="4BACC6">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345793" y="4190890"/>
            <a:ext cx="492919" cy="73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2" descr="http://blogs.jetbrains.com/teamcity/wp-content/uploads/2008/09/teamcity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4901" y="3872043"/>
            <a:ext cx="482711" cy="482711"/>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p:nvPr/>
        </p:nvCxnSpPr>
        <p:spPr>
          <a:xfrm flipH="1">
            <a:off x="3793867" y="2265218"/>
            <a:ext cx="1993163" cy="104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rved Down Arrow 30"/>
          <p:cNvSpPr/>
          <p:nvPr/>
        </p:nvSpPr>
        <p:spPr>
          <a:xfrm>
            <a:off x="3144433" y="2662599"/>
            <a:ext cx="649432" cy="41777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a:solidFill>
                <a:schemeClr val="tx1"/>
              </a:solidFill>
            </a:endParaRPr>
          </a:p>
        </p:txBody>
      </p:sp>
      <p:sp>
        <p:nvSpPr>
          <p:cNvPr id="32" name="TextBox 31"/>
          <p:cNvSpPr txBox="1"/>
          <p:nvPr/>
        </p:nvSpPr>
        <p:spPr>
          <a:xfrm>
            <a:off x="3096618" y="3075541"/>
            <a:ext cx="695821" cy="300082"/>
          </a:xfrm>
          <a:prstGeom prst="rect">
            <a:avLst/>
          </a:prstGeom>
          <a:noFill/>
        </p:spPr>
        <p:txBody>
          <a:bodyPr wrap="square" rtlCol="0">
            <a:spAutoFit/>
          </a:bodyPr>
          <a:lstStyle/>
          <a:p>
            <a:r>
              <a:rPr lang="en-ZA" sz="1350" dirty="0">
                <a:solidFill>
                  <a:srgbClr val="0070C0"/>
                </a:solidFill>
              </a:rPr>
              <a:t>Master</a:t>
            </a:r>
          </a:p>
        </p:txBody>
      </p:sp>
      <p:sp>
        <p:nvSpPr>
          <p:cNvPr id="33" name="Curved Right Arrow 32"/>
          <p:cNvSpPr/>
          <p:nvPr/>
        </p:nvSpPr>
        <p:spPr>
          <a:xfrm>
            <a:off x="2443180" y="3616038"/>
            <a:ext cx="472786" cy="65462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a:solidFill>
                <a:schemeClr val="tx1"/>
              </a:solidFill>
            </a:endParaRPr>
          </a:p>
        </p:txBody>
      </p:sp>
      <p:cxnSp>
        <p:nvCxnSpPr>
          <p:cNvPr id="34" name="Straight Arrow Connector 33"/>
          <p:cNvCxnSpPr/>
          <p:nvPr/>
        </p:nvCxnSpPr>
        <p:spPr>
          <a:xfrm flipV="1">
            <a:off x="4121729" y="2421083"/>
            <a:ext cx="1782041" cy="1254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103669" y="2982192"/>
            <a:ext cx="716283" cy="267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561588" y="3051833"/>
            <a:ext cx="404478" cy="1974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044248" y="3101196"/>
            <a:ext cx="147643" cy="1481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403851" y="3100163"/>
            <a:ext cx="167699" cy="1491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6713490" y="3048359"/>
            <a:ext cx="396268" cy="2009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871635" y="2982192"/>
            <a:ext cx="758327" cy="267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11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1" presetClass="exit" presetSubtype="0" fill="hold" nodeType="withEffect">
                                  <p:stCondLst>
                                    <p:cond delay="0"/>
                                  </p:stCondLst>
                                  <p:childTnLst>
                                    <p:set>
                                      <p:cBhvr>
                                        <p:cTn id="9" dur="1" fill="hold">
                                          <p:stCondLst>
                                            <p:cond delay="0"/>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par>
                          <p:cTn id="73" fill="hold">
                            <p:stCondLst>
                              <p:cond delay="1500"/>
                            </p:stCondLst>
                            <p:childTnLst>
                              <p:par>
                                <p:cTn id="74" presetID="10" presetClass="entr" presetSubtype="0" fill="hold"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par>
                          <p:cTn id="81" fill="hold">
                            <p:stCondLst>
                              <p:cond delay="2500"/>
                            </p:stCondLst>
                            <p:childTnLst>
                              <p:par>
                                <p:cTn id="82" presetID="10" presetClass="entr" presetSubtype="0"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500"/>
                                        <p:tgtEl>
                                          <p:spTgt spid="26"/>
                                        </p:tgtEl>
                                      </p:cBhvr>
                                    </p:animEffec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27"/>
                                        </p:tgtEl>
                                      </p:cBhvr>
                                    </p:animEffect>
                                    <p:animScale>
                                      <p:cBhvr>
                                        <p:cTn id="93" dur="250" autoRev="1" fill="hold"/>
                                        <p:tgtEl>
                                          <p:spTgt spid="27"/>
                                        </p:tgtEl>
                                      </p:cBhvr>
                                      <p:by x="105000" y="105000"/>
                                    </p:animScale>
                                  </p:childTnLst>
                                </p:cTn>
                              </p:par>
                            </p:childTnLst>
                          </p:cTn>
                        </p:par>
                        <p:par>
                          <p:cTn id="94" fill="hold">
                            <p:stCondLst>
                              <p:cond delay="500"/>
                            </p:stCondLst>
                            <p:childTnLst>
                              <p:par>
                                <p:cTn id="95" presetID="26" presetClass="emph" presetSubtype="0" fill="hold" nodeType="afterEffect">
                                  <p:stCondLst>
                                    <p:cond delay="0"/>
                                  </p:stCondLst>
                                  <p:childTnLst>
                                    <p:animEffect transition="out" filter="fade">
                                      <p:cBhvr>
                                        <p:cTn id="96" dur="500" tmFilter="0, 0; .2, .5; .8, .5; 1, 0"/>
                                        <p:tgtEl>
                                          <p:spTgt spid="29"/>
                                        </p:tgtEl>
                                      </p:cBhvr>
                                    </p:animEffect>
                                    <p:animScale>
                                      <p:cBhvr>
                                        <p:cTn id="97" dur="250" autoRev="1" fill="hold"/>
                                        <p:tgtEl>
                                          <p:spTgt spid="29"/>
                                        </p:tgtEl>
                                      </p:cBhvr>
                                      <p:by x="105000" y="105000"/>
                                    </p:animScale>
                                  </p:childTnLst>
                                </p:cTn>
                              </p:par>
                            </p:childTnLst>
                          </p:cTn>
                        </p:par>
                        <p:par>
                          <p:cTn id="98" fill="hold">
                            <p:stCondLst>
                              <p:cond delay="1000"/>
                            </p:stCondLst>
                            <p:childTnLst>
                              <p:par>
                                <p:cTn id="99" presetID="10" presetClass="exit" presetSubtype="0" fill="hold" nodeType="after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childTnLst>
                          </p:cTn>
                        </p:par>
                        <p:par>
                          <p:cTn id="102" fill="hold">
                            <p:stCondLst>
                              <p:cond delay="1500"/>
                            </p:stCondLst>
                            <p:childTnLst>
                              <p:par>
                                <p:cTn id="103" presetID="10" presetClass="exit" presetSubtype="0" fill="hold" nodeType="afterEffect">
                                  <p:stCondLst>
                                    <p:cond delay="0"/>
                                  </p:stCondLst>
                                  <p:childTnLst>
                                    <p:animEffect transition="out" filter="fade">
                                      <p:cBhvr>
                                        <p:cTn id="104" dur="500"/>
                                        <p:tgtEl>
                                          <p:spTgt spid="21"/>
                                        </p:tgtEl>
                                      </p:cBhvr>
                                    </p:animEffect>
                                    <p:set>
                                      <p:cBhvr>
                                        <p:cTn id="105" dur="1" fill="hold">
                                          <p:stCondLst>
                                            <p:cond delay="499"/>
                                          </p:stCondLst>
                                        </p:cTn>
                                        <p:tgtEl>
                                          <p:spTgt spid="21"/>
                                        </p:tgtEl>
                                        <p:attrNameLst>
                                          <p:attrName>style.visibility</p:attrName>
                                        </p:attrNameLst>
                                      </p:cBhvr>
                                      <p:to>
                                        <p:strVal val="hidden"/>
                                      </p:to>
                                    </p:set>
                                  </p:childTnLst>
                                </p:cTn>
                              </p:par>
                            </p:childTnLst>
                          </p:cTn>
                        </p:par>
                        <p:par>
                          <p:cTn id="106" fill="hold">
                            <p:stCondLst>
                              <p:cond delay="2000"/>
                            </p:stCondLst>
                            <p:childTnLst>
                              <p:par>
                                <p:cTn id="107" presetID="10" presetClass="exit" presetSubtype="0" fill="hold" nodeType="afterEffect">
                                  <p:stCondLst>
                                    <p:cond delay="0"/>
                                  </p:stCondLst>
                                  <p:childTnLst>
                                    <p:animEffect transition="out" filter="fade">
                                      <p:cBhvr>
                                        <p:cTn id="108" dur="500"/>
                                        <p:tgtEl>
                                          <p:spTgt spid="28"/>
                                        </p:tgtEl>
                                      </p:cBhvr>
                                    </p:animEffect>
                                    <p:set>
                                      <p:cBhvr>
                                        <p:cTn id="109" dur="1" fill="hold">
                                          <p:stCondLst>
                                            <p:cond delay="499"/>
                                          </p:stCondLst>
                                        </p:cTn>
                                        <p:tgtEl>
                                          <p:spTgt spid="28"/>
                                        </p:tgtEl>
                                        <p:attrNameLst>
                                          <p:attrName>style.visibility</p:attrName>
                                        </p:attrNameLst>
                                      </p:cBhvr>
                                      <p:to>
                                        <p:strVal val="hidden"/>
                                      </p:to>
                                    </p:set>
                                  </p:childTnLst>
                                </p:cTn>
                              </p:par>
                            </p:childTnLst>
                          </p:cTn>
                        </p:par>
                        <p:par>
                          <p:cTn id="110" fill="hold">
                            <p:stCondLst>
                              <p:cond delay="2500"/>
                            </p:stCondLst>
                            <p:childTnLst>
                              <p:par>
                                <p:cTn id="111" presetID="10" presetClass="exit" presetSubtype="0" fill="hold" nodeType="afterEffect">
                                  <p:stCondLst>
                                    <p:cond delay="0"/>
                                  </p:stCondLst>
                                  <p:childTnLst>
                                    <p:animEffect transition="out" filter="fade">
                                      <p:cBhvr>
                                        <p:cTn id="112" dur="500"/>
                                        <p:tgtEl>
                                          <p:spTgt spid="23"/>
                                        </p:tgtEl>
                                      </p:cBhvr>
                                    </p:animEffect>
                                    <p:set>
                                      <p:cBhvr>
                                        <p:cTn id="113" dur="1" fill="hold">
                                          <p:stCondLst>
                                            <p:cond delay="499"/>
                                          </p:stCondLst>
                                        </p:cTn>
                                        <p:tgtEl>
                                          <p:spTgt spid="23"/>
                                        </p:tgtEl>
                                        <p:attrNameLst>
                                          <p:attrName>style.visibility</p:attrName>
                                        </p:attrNameLst>
                                      </p:cBhvr>
                                      <p:to>
                                        <p:strVal val="hidden"/>
                                      </p:to>
                                    </p:set>
                                  </p:childTnLst>
                                </p:cTn>
                              </p:par>
                            </p:childTnLst>
                          </p:cTn>
                        </p:par>
                        <p:par>
                          <p:cTn id="114" fill="hold">
                            <p:stCondLst>
                              <p:cond delay="3000"/>
                            </p:stCondLst>
                            <p:childTnLst>
                              <p:par>
                                <p:cTn id="115" presetID="10" presetClass="exit" presetSubtype="0" fill="hold" nodeType="after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childTnLst>
                          </p:cTn>
                        </p:par>
                        <p:par>
                          <p:cTn id="118" fill="hold">
                            <p:stCondLst>
                              <p:cond delay="3500"/>
                            </p:stCondLst>
                            <p:childTnLst>
                              <p:par>
                                <p:cTn id="119" presetID="10" presetClass="exit" presetSubtype="0" fill="hold" nodeType="afterEffect">
                                  <p:stCondLst>
                                    <p:cond delay="0"/>
                                  </p:stCondLst>
                                  <p:childTnLst>
                                    <p:animEffect transition="out" filter="fade">
                                      <p:cBhvr>
                                        <p:cTn id="120" dur="500"/>
                                        <p:tgtEl>
                                          <p:spTgt spid="25"/>
                                        </p:tgtEl>
                                      </p:cBhvr>
                                    </p:animEffect>
                                    <p:set>
                                      <p:cBhvr>
                                        <p:cTn id="121" dur="1" fill="hold">
                                          <p:stCondLst>
                                            <p:cond delay="499"/>
                                          </p:stCondLst>
                                        </p:cTn>
                                        <p:tgtEl>
                                          <p:spTgt spid="25"/>
                                        </p:tgtEl>
                                        <p:attrNameLst>
                                          <p:attrName>style.visibility</p:attrName>
                                        </p:attrNameLst>
                                      </p:cBhvr>
                                      <p:to>
                                        <p:strVal val="hidden"/>
                                      </p:to>
                                    </p:set>
                                  </p:childTnLst>
                                </p:cTn>
                              </p:par>
                            </p:childTnLst>
                          </p:cTn>
                        </p:par>
                        <p:par>
                          <p:cTn id="122" fill="hold">
                            <p:stCondLst>
                              <p:cond delay="4000"/>
                            </p:stCondLst>
                            <p:childTnLst>
                              <p:par>
                                <p:cTn id="123" presetID="10" presetClass="exit" presetSubtype="0" fill="hold" nodeType="afterEffect">
                                  <p:stCondLst>
                                    <p:cond delay="0"/>
                                  </p:stCondLst>
                                  <p:childTnLst>
                                    <p:animEffect transition="out" filter="fade">
                                      <p:cBhvr>
                                        <p:cTn id="124" dur="500"/>
                                        <p:tgtEl>
                                          <p:spTgt spid="26"/>
                                        </p:tgtEl>
                                      </p:cBhvr>
                                    </p:animEffect>
                                    <p:set>
                                      <p:cBhvr>
                                        <p:cTn id="125" dur="1" fill="hold">
                                          <p:stCondLst>
                                            <p:cond delay="499"/>
                                          </p:stCondLst>
                                        </p:cTn>
                                        <p:tgtEl>
                                          <p:spTgt spid="26"/>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2"/>
                                        </p:tgtEl>
                                        <p:attrNameLst>
                                          <p:attrName>style.visibility</p:attrName>
                                        </p:attrNameLst>
                                      </p:cBhvr>
                                      <p:to>
                                        <p:strVal val="visible"/>
                                      </p:to>
                                    </p:set>
                                    <p:animEffect transition="in" filter="fade">
                                      <p:cBhvr>
                                        <p:cTn id="130" dur="500"/>
                                        <p:tgtEl>
                                          <p:spTgt spid="22"/>
                                        </p:tgtEl>
                                      </p:cBhvr>
                                    </p:animEffect>
                                  </p:childTnLst>
                                </p:cTn>
                              </p:par>
                            </p:childTnLst>
                          </p:cTn>
                        </p:par>
                        <p:par>
                          <p:cTn id="131" fill="hold">
                            <p:stCondLst>
                              <p:cond delay="500"/>
                            </p:stCondLst>
                            <p:childTnLst>
                              <p:par>
                                <p:cTn id="132" presetID="10" presetClass="entr" presetSubtype="0" fill="hold" nodeType="after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par>
                          <p:cTn id="135" fill="hold">
                            <p:stCondLst>
                              <p:cond delay="1000"/>
                            </p:stCondLst>
                            <p:childTnLst>
                              <p:par>
                                <p:cTn id="136" presetID="10" presetClass="entr" presetSubtype="0" fill="hold" nodeType="afterEffect">
                                  <p:stCondLst>
                                    <p:cond delay="0"/>
                                  </p:stCondLst>
                                  <p:childTnLst>
                                    <p:set>
                                      <p:cBhvr>
                                        <p:cTn id="137" dur="1" fill="hold">
                                          <p:stCondLst>
                                            <p:cond delay="0"/>
                                          </p:stCondLst>
                                        </p:cTn>
                                        <p:tgtEl>
                                          <p:spTgt spid="23"/>
                                        </p:tgtEl>
                                        <p:attrNameLst>
                                          <p:attrName>style.visibility</p:attrName>
                                        </p:attrNameLst>
                                      </p:cBhvr>
                                      <p:to>
                                        <p:strVal val="visible"/>
                                      </p:to>
                                    </p:set>
                                    <p:animEffect transition="in" filter="fade">
                                      <p:cBhvr>
                                        <p:cTn id="138" dur="500"/>
                                        <p:tgtEl>
                                          <p:spTgt spid="23"/>
                                        </p:tgtEl>
                                      </p:cBhvr>
                                    </p:animEffect>
                                  </p:childTnLst>
                                </p:cTn>
                              </p:par>
                            </p:childTnLst>
                          </p:cTn>
                        </p:par>
                        <p:par>
                          <p:cTn id="139" fill="hold">
                            <p:stCondLst>
                              <p:cond delay="1500"/>
                            </p:stCondLst>
                            <p:childTnLst>
                              <p:par>
                                <p:cTn id="140" presetID="10" presetClass="entr" presetSubtype="0" fill="hold" nodeType="afterEffect">
                                  <p:stCondLst>
                                    <p:cond delay="0"/>
                                  </p:stCondLst>
                                  <p:childTnLst>
                                    <p:set>
                                      <p:cBhvr>
                                        <p:cTn id="141" dur="1" fill="hold">
                                          <p:stCondLst>
                                            <p:cond delay="0"/>
                                          </p:stCondLst>
                                        </p:cTn>
                                        <p:tgtEl>
                                          <p:spTgt spid="24"/>
                                        </p:tgtEl>
                                        <p:attrNameLst>
                                          <p:attrName>style.visibility</p:attrName>
                                        </p:attrNameLst>
                                      </p:cBhvr>
                                      <p:to>
                                        <p:strVal val="visible"/>
                                      </p:to>
                                    </p:set>
                                    <p:animEffect transition="in" filter="fade">
                                      <p:cBhvr>
                                        <p:cTn id="142" dur="500"/>
                                        <p:tgtEl>
                                          <p:spTgt spid="24"/>
                                        </p:tgtEl>
                                      </p:cBhvr>
                                    </p:animEffect>
                                  </p:childTnLst>
                                </p:cTn>
                              </p:par>
                            </p:childTnLst>
                          </p:cTn>
                        </p:par>
                        <p:par>
                          <p:cTn id="143" fill="hold">
                            <p:stCondLst>
                              <p:cond delay="2000"/>
                            </p:stCondLst>
                            <p:childTnLst>
                              <p:par>
                                <p:cTn id="144" presetID="10" presetClass="entr" presetSubtype="0" fill="hold" nodeType="afterEffect">
                                  <p:stCondLst>
                                    <p:cond delay="0"/>
                                  </p:stCondLst>
                                  <p:childTnLst>
                                    <p:set>
                                      <p:cBhvr>
                                        <p:cTn id="145" dur="1" fill="hold">
                                          <p:stCondLst>
                                            <p:cond delay="0"/>
                                          </p:stCondLst>
                                        </p:cTn>
                                        <p:tgtEl>
                                          <p:spTgt spid="25"/>
                                        </p:tgtEl>
                                        <p:attrNameLst>
                                          <p:attrName>style.visibility</p:attrName>
                                        </p:attrNameLst>
                                      </p:cBhvr>
                                      <p:to>
                                        <p:strVal val="visible"/>
                                      </p:to>
                                    </p:set>
                                    <p:animEffect transition="in" filter="fade">
                                      <p:cBhvr>
                                        <p:cTn id="146" dur="500"/>
                                        <p:tgtEl>
                                          <p:spTgt spid="25"/>
                                        </p:tgtEl>
                                      </p:cBhvr>
                                    </p:animEffect>
                                  </p:childTnLst>
                                </p:cTn>
                              </p:par>
                            </p:childTnLst>
                          </p:cTn>
                        </p:par>
                        <p:par>
                          <p:cTn id="147" fill="hold">
                            <p:stCondLst>
                              <p:cond delay="2500"/>
                            </p:stCondLst>
                            <p:childTnLst>
                              <p:par>
                                <p:cTn id="148" presetID="10" presetClass="entr" presetSubtype="0" fill="hold" nodeType="afterEffect">
                                  <p:stCondLst>
                                    <p:cond delay="0"/>
                                  </p:stCondLst>
                                  <p:childTnLst>
                                    <p:set>
                                      <p:cBhvr>
                                        <p:cTn id="149" dur="1" fill="hold">
                                          <p:stCondLst>
                                            <p:cond delay="0"/>
                                          </p:stCondLst>
                                        </p:cTn>
                                        <p:tgtEl>
                                          <p:spTgt spid="26"/>
                                        </p:tgtEl>
                                        <p:attrNameLst>
                                          <p:attrName>style.visibility</p:attrName>
                                        </p:attrNameLst>
                                      </p:cBhvr>
                                      <p:to>
                                        <p:strVal val="visible"/>
                                      </p:to>
                                    </p:set>
                                    <p:animEffect transition="in" filter="fade">
                                      <p:cBhvr>
                                        <p:cTn id="150" dur="500"/>
                                        <p:tgtEl>
                                          <p:spTgt spid="26"/>
                                        </p:tgtEl>
                                      </p:cBhvr>
                                    </p:animEffect>
                                  </p:childTnLst>
                                </p:cTn>
                              </p:par>
                            </p:childTnLst>
                          </p:cTn>
                        </p:par>
                      </p:childTnLst>
                    </p:cTn>
                  </p:par>
                  <p:par>
                    <p:cTn id="151" fill="hold">
                      <p:stCondLst>
                        <p:cond delay="indefinite"/>
                      </p:stCondLst>
                      <p:childTnLst>
                        <p:par>
                          <p:cTn id="152" fill="hold">
                            <p:stCondLst>
                              <p:cond delay="0"/>
                            </p:stCondLst>
                            <p:childTnLst>
                              <p:par>
                                <p:cTn id="153" presetID="26" presetClass="emph" presetSubtype="0" fill="hold" nodeType="clickEffect">
                                  <p:stCondLst>
                                    <p:cond delay="0"/>
                                  </p:stCondLst>
                                  <p:childTnLst>
                                    <p:animEffect transition="out" filter="fade">
                                      <p:cBhvr>
                                        <p:cTn id="154" dur="500" tmFilter="0, 0; .2, .5; .8, .5; 1, 0"/>
                                        <p:tgtEl>
                                          <p:spTgt spid="27"/>
                                        </p:tgtEl>
                                      </p:cBhvr>
                                    </p:animEffect>
                                    <p:animScale>
                                      <p:cBhvr>
                                        <p:cTn id="155" dur="250" autoRev="1" fill="hold"/>
                                        <p:tgtEl>
                                          <p:spTgt spid="27"/>
                                        </p:tgtEl>
                                      </p:cBhvr>
                                      <p:by x="105000" y="105000"/>
                                    </p:animScale>
                                  </p:childTnLst>
                                </p:cTn>
                              </p:par>
                            </p:childTnLst>
                          </p:cTn>
                        </p:par>
                        <p:par>
                          <p:cTn id="156" fill="hold">
                            <p:stCondLst>
                              <p:cond delay="500"/>
                            </p:stCondLst>
                            <p:childTnLst>
                              <p:par>
                                <p:cTn id="157" presetID="26" presetClass="emph" presetSubtype="0" fill="hold" nodeType="afterEffect">
                                  <p:stCondLst>
                                    <p:cond delay="0"/>
                                  </p:stCondLst>
                                  <p:childTnLst>
                                    <p:animEffect transition="out" filter="fade">
                                      <p:cBhvr>
                                        <p:cTn id="158" dur="500" tmFilter="0, 0; .2, .5; .8, .5; 1, 0"/>
                                        <p:tgtEl>
                                          <p:spTgt spid="29"/>
                                        </p:tgtEl>
                                      </p:cBhvr>
                                    </p:animEffect>
                                    <p:animScale>
                                      <p:cBhvr>
                                        <p:cTn id="159" dur="250" autoRev="1" fill="hold"/>
                                        <p:tgtEl>
                                          <p:spTgt spid="29"/>
                                        </p:tgtEl>
                                      </p:cBhvr>
                                      <p:by x="105000" y="105000"/>
                                    </p:animScale>
                                  </p:childTnLst>
                                </p:cTn>
                              </p:par>
                            </p:childTnLst>
                          </p:cTn>
                        </p:par>
                        <p:par>
                          <p:cTn id="160" fill="hold">
                            <p:stCondLst>
                              <p:cond delay="1000"/>
                            </p:stCondLst>
                            <p:childTnLst>
                              <p:par>
                                <p:cTn id="161" presetID="10" presetClass="exit" presetSubtype="0" fill="hold" nodeType="afterEffect">
                                  <p:stCondLst>
                                    <p:cond delay="0"/>
                                  </p:stCondLst>
                                  <p:childTnLst>
                                    <p:animEffect transition="out" filter="fade">
                                      <p:cBhvr>
                                        <p:cTn id="162" dur="500"/>
                                        <p:tgtEl>
                                          <p:spTgt spid="26"/>
                                        </p:tgtEl>
                                      </p:cBhvr>
                                    </p:animEffect>
                                    <p:set>
                                      <p:cBhvr>
                                        <p:cTn id="163" dur="1" fill="hold">
                                          <p:stCondLst>
                                            <p:cond delay="499"/>
                                          </p:stCondLst>
                                        </p:cTn>
                                        <p:tgtEl>
                                          <p:spTgt spid="26"/>
                                        </p:tgtEl>
                                        <p:attrNameLst>
                                          <p:attrName>style.visibility</p:attrName>
                                        </p:attrNameLst>
                                      </p:cBhvr>
                                      <p:to>
                                        <p:strVal val="hidden"/>
                                      </p:to>
                                    </p:set>
                                  </p:childTnLst>
                                </p:cTn>
                              </p:par>
                            </p:childTnLst>
                          </p:cTn>
                        </p:par>
                        <p:par>
                          <p:cTn id="164" fill="hold">
                            <p:stCondLst>
                              <p:cond delay="1500"/>
                            </p:stCondLst>
                            <p:childTnLst>
                              <p:par>
                                <p:cTn id="165" presetID="10" presetClass="exit" presetSubtype="0" fill="hold" nodeType="afterEffect">
                                  <p:stCondLst>
                                    <p:cond delay="0"/>
                                  </p:stCondLst>
                                  <p:childTnLst>
                                    <p:animEffect transition="out" filter="fade">
                                      <p:cBhvr>
                                        <p:cTn id="166" dur="500"/>
                                        <p:tgtEl>
                                          <p:spTgt spid="22"/>
                                        </p:tgtEl>
                                      </p:cBhvr>
                                    </p:animEffect>
                                    <p:set>
                                      <p:cBhvr>
                                        <p:cTn id="167" dur="1" fill="hold">
                                          <p:stCondLst>
                                            <p:cond delay="499"/>
                                          </p:stCondLst>
                                        </p:cTn>
                                        <p:tgtEl>
                                          <p:spTgt spid="22"/>
                                        </p:tgtEl>
                                        <p:attrNameLst>
                                          <p:attrName>style.visibility</p:attrName>
                                        </p:attrNameLst>
                                      </p:cBhvr>
                                      <p:to>
                                        <p:strVal val="hidden"/>
                                      </p:to>
                                    </p:set>
                                  </p:childTnLst>
                                </p:cTn>
                              </p:par>
                            </p:childTnLst>
                          </p:cTn>
                        </p:par>
                        <p:par>
                          <p:cTn id="168" fill="hold">
                            <p:stCondLst>
                              <p:cond delay="2000"/>
                            </p:stCondLst>
                            <p:childTnLst>
                              <p:par>
                                <p:cTn id="169" presetID="10" presetClass="exit" presetSubtype="0" fill="hold" nodeType="afterEffect">
                                  <p:stCondLst>
                                    <p:cond delay="0"/>
                                  </p:stCondLst>
                                  <p:childTnLst>
                                    <p:animEffect transition="out" filter="fade">
                                      <p:cBhvr>
                                        <p:cTn id="170" dur="500"/>
                                        <p:tgtEl>
                                          <p:spTgt spid="24"/>
                                        </p:tgtEl>
                                      </p:cBhvr>
                                    </p:animEffect>
                                    <p:set>
                                      <p:cBhvr>
                                        <p:cTn id="171" dur="1" fill="hold">
                                          <p:stCondLst>
                                            <p:cond delay="499"/>
                                          </p:stCondLst>
                                        </p:cTn>
                                        <p:tgtEl>
                                          <p:spTgt spid="24"/>
                                        </p:tgtEl>
                                        <p:attrNameLst>
                                          <p:attrName>style.visibility</p:attrName>
                                        </p:attrNameLst>
                                      </p:cBhvr>
                                      <p:to>
                                        <p:strVal val="hidden"/>
                                      </p:to>
                                    </p:set>
                                  </p:childTnLst>
                                </p:cTn>
                              </p:par>
                            </p:childTnLst>
                          </p:cTn>
                        </p:par>
                        <p:par>
                          <p:cTn id="172" fill="hold">
                            <p:stCondLst>
                              <p:cond delay="2500"/>
                            </p:stCondLst>
                            <p:childTnLst>
                              <p:par>
                                <p:cTn id="173" presetID="10" presetClass="exit" presetSubtype="0" fill="hold" nodeType="afterEffect">
                                  <p:stCondLst>
                                    <p:cond delay="0"/>
                                  </p:stCondLst>
                                  <p:childTnLst>
                                    <p:animEffect transition="out" filter="fade">
                                      <p:cBhvr>
                                        <p:cTn id="174" dur="500"/>
                                        <p:tgtEl>
                                          <p:spTgt spid="23"/>
                                        </p:tgtEl>
                                      </p:cBhvr>
                                    </p:animEffect>
                                    <p:set>
                                      <p:cBhvr>
                                        <p:cTn id="175" dur="1" fill="hold">
                                          <p:stCondLst>
                                            <p:cond delay="499"/>
                                          </p:stCondLst>
                                        </p:cTn>
                                        <p:tgtEl>
                                          <p:spTgt spid="23"/>
                                        </p:tgtEl>
                                        <p:attrNameLst>
                                          <p:attrName>style.visibility</p:attrName>
                                        </p:attrNameLst>
                                      </p:cBhvr>
                                      <p:to>
                                        <p:strVal val="hidden"/>
                                      </p:to>
                                    </p:set>
                                  </p:childTnLst>
                                </p:cTn>
                              </p:par>
                            </p:childTnLst>
                          </p:cTn>
                        </p:par>
                        <p:par>
                          <p:cTn id="176" fill="hold">
                            <p:stCondLst>
                              <p:cond delay="3000"/>
                            </p:stCondLst>
                            <p:childTnLst>
                              <p:par>
                                <p:cTn id="177" presetID="10" presetClass="exit" presetSubtype="0" fill="hold" nodeType="afterEffect">
                                  <p:stCondLst>
                                    <p:cond delay="0"/>
                                  </p:stCondLst>
                                  <p:childTnLst>
                                    <p:animEffect transition="out" filter="fade">
                                      <p:cBhvr>
                                        <p:cTn id="178" dur="500"/>
                                        <p:tgtEl>
                                          <p:spTgt spid="28"/>
                                        </p:tgtEl>
                                      </p:cBhvr>
                                    </p:animEffect>
                                    <p:set>
                                      <p:cBhvr>
                                        <p:cTn id="179" dur="1" fill="hold">
                                          <p:stCondLst>
                                            <p:cond delay="499"/>
                                          </p:stCondLst>
                                        </p:cTn>
                                        <p:tgtEl>
                                          <p:spTgt spid="28"/>
                                        </p:tgtEl>
                                        <p:attrNameLst>
                                          <p:attrName>style.visibility</p:attrName>
                                        </p:attrNameLst>
                                      </p:cBhvr>
                                      <p:to>
                                        <p:strVal val="hidden"/>
                                      </p:to>
                                    </p:set>
                                  </p:childTnLst>
                                </p:cTn>
                              </p:par>
                            </p:childTnLst>
                          </p:cTn>
                        </p:par>
                        <p:par>
                          <p:cTn id="180" fill="hold">
                            <p:stCondLst>
                              <p:cond delay="3500"/>
                            </p:stCondLst>
                            <p:childTnLst>
                              <p:par>
                                <p:cTn id="181" presetID="10" presetClass="exit" presetSubtype="0" fill="hold" nodeType="afterEffect">
                                  <p:stCondLst>
                                    <p:cond delay="0"/>
                                  </p:stCondLst>
                                  <p:childTnLst>
                                    <p:animEffect transition="out" filter="fade">
                                      <p:cBhvr>
                                        <p:cTn id="182" dur="500"/>
                                        <p:tgtEl>
                                          <p:spTgt spid="28"/>
                                        </p:tgtEl>
                                      </p:cBhvr>
                                    </p:animEffect>
                                    <p:set>
                                      <p:cBhvr>
                                        <p:cTn id="183" dur="1" fill="hold">
                                          <p:stCondLst>
                                            <p:cond delay="499"/>
                                          </p:stCondLst>
                                        </p:cTn>
                                        <p:tgtEl>
                                          <p:spTgt spid="28"/>
                                        </p:tgtEl>
                                        <p:attrNameLst>
                                          <p:attrName>style.visibility</p:attrName>
                                        </p:attrNameLst>
                                      </p:cBhvr>
                                      <p:to>
                                        <p:strVal val="hidden"/>
                                      </p:to>
                                    </p:set>
                                  </p:childTnLst>
                                </p:cTn>
                              </p:par>
                            </p:childTnLst>
                          </p:cTn>
                        </p:par>
                        <p:par>
                          <p:cTn id="184" fill="hold">
                            <p:stCondLst>
                              <p:cond delay="4000"/>
                            </p:stCondLst>
                            <p:childTnLst>
                              <p:par>
                                <p:cTn id="185" presetID="10" presetClass="exit" presetSubtype="0" fill="hold" nodeType="afterEffect">
                                  <p:stCondLst>
                                    <p:cond delay="0"/>
                                  </p:stCondLst>
                                  <p:childTnLst>
                                    <p:animEffect transition="out" filter="fade">
                                      <p:cBhvr>
                                        <p:cTn id="186" dur="500"/>
                                        <p:tgtEl>
                                          <p:spTgt spid="25"/>
                                        </p:tgtEl>
                                      </p:cBhvr>
                                    </p:animEffect>
                                    <p:set>
                                      <p:cBhvr>
                                        <p:cTn id="187" dur="1" fill="hold">
                                          <p:stCondLst>
                                            <p:cond delay="499"/>
                                          </p:stCondLst>
                                        </p:cTn>
                                        <p:tgtEl>
                                          <p:spTgt spid="25"/>
                                        </p:tgtEl>
                                        <p:attrNameLst>
                                          <p:attrName>style.visibility</p:attrName>
                                        </p:attrNameLst>
                                      </p:cBhvr>
                                      <p:to>
                                        <p:strVal val="hidden"/>
                                      </p:to>
                                    </p:set>
                                  </p:childTnLst>
                                </p:cTn>
                              </p:par>
                            </p:childTnLst>
                          </p:cTn>
                        </p:par>
                        <p:par>
                          <p:cTn id="188" fill="hold">
                            <p:stCondLst>
                              <p:cond delay="4500"/>
                            </p:stCondLst>
                            <p:childTnLst>
                              <p:par>
                                <p:cTn id="189" presetID="10" presetClass="exit" presetSubtype="0" fill="hold" nodeType="afterEffect">
                                  <p:stCondLst>
                                    <p:cond delay="0"/>
                                  </p:stCondLst>
                                  <p:childTnLst>
                                    <p:animEffect transition="out" filter="fade">
                                      <p:cBhvr>
                                        <p:cTn id="190" dur="500"/>
                                        <p:tgtEl>
                                          <p:spTgt spid="21"/>
                                        </p:tgtEl>
                                      </p:cBhvr>
                                    </p:animEffect>
                                    <p:set>
                                      <p:cBhvr>
                                        <p:cTn id="191" dur="1" fill="hold">
                                          <p:stCondLst>
                                            <p:cond delay="499"/>
                                          </p:stCondLst>
                                        </p:cTn>
                                        <p:tgtEl>
                                          <p:spTgt spid="2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nodeType="clickEffect">
                                  <p:stCondLst>
                                    <p:cond delay="0"/>
                                  </p:stCondLst>
                                  <p:childTnLst>
                                    <p:set>
                                      <p:cBhvr>
                                        <p:cTn id="195" dur="1" fill="hold">
                                          <p:stCondLst>
                                            <p:cond delay="0"/>
                                          </p:stCondLst>
                                        </p:cTn>
                                        <p:tgtEl>
                                          <p:spTgt spid="24"/>
                                        </p:tgtEl>
                                        <p:attrNameLst>
                                          <p:attrName>style.visibility</p:attrName>
                                        </p:attrNameLst>
                                      </p:cBhvr>
                                      <p:to>
                                        <p:strVal val="visible"/>
                                      </p:to>
                                    </p:set>
                                    <p:animEffect transition="in" filter="fade">
                                      <p:cBhvr>
                                        <p:cTn id="196" dur="500"/>
                                        <p:tgtEl>
                                          <p:spTgt spid="24"/>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nodeType="clickEffect">
                                  <p:stCondLst>
                                    <p:cond delay="0"/>
                                  </p:stCondLst>
                                  <p:childTnLst>
                                    <p:set>
                                      <p:cBhvr>
                                        <p:cTn id="200" dur="1" fill="hold">
                                          <p:stCondLst>
                                            <p:cond delay="0"/>
                                          </p:stCondLst>
                                        </p:cTn>
                                        <p:tgtEl>
                                          <p:spTgt spid="14"/>
                                        </p:tgtEl>
                                        <p:attrNameLst>
                                          <p:attrName>style.visibility</p:attrName>
                                        </p:attrNameLst>
                                      </p:cBhvr>
                                      <p:to>
                                        <p:strVal val="hidden"/>
                                      </p:to>
                                    </p:set>
                                  </p:childTnLst>
                                </p:cTn>
                              </p:par>
                            </p:childTnLst>
                          </p:cTn>
                        </p:par>
                        <p:par>
                          <p:cTn id="201" fill="hold">
                            <p:stCondLst>
                              <p:cond delay="0"/>
                            </p:stCondLst>
                            <p:childTnLst>
                              <p:par>
                                <p:cTn id="202" presetID="42" presetClass="exit" presetSubtype="0" fill="hold" nodeType="afterEffect">
                                  <p:stCondLst>
                                    <p:cond delay="0"/>
                                  </p:stCondLst>
                                  <p:childTnLst>
                                    <p:animEffect transition="out" filter="fade">
                                      <p:cBhvr>
                                        <p:cTn id="203" dur="500"/>
                                        <p:tgtEl>
                                          <p:spTgt spid="24"/>
                                        </p:tgtEl>
                                      </p:cBhvr>
                                    </p:animEffect>
                                    <p:anim calcmode="lin" valueType="num">
                                      <p:cBhvr>
                                        <p:cTn id="204" dur="500"/>
                                        <p:tgtEl>
                                          <p:spTgt spid="24"/>
                                        </p:tgtEl>
                                        <p:attrNameLst>
                                          <p:attrName>ppt_x</p:attrName>
                                        </p:attrNameLst>
                                      </p:cBhvr>
                                      <p:tavLst>
                                        <p:tav tm="0">
                                          <p:val>
                                            <p:strVal val="ppt_x"/>
                                          </p:val>
                                        </p:tav>
                                        <p:tav tm="100000">
                                          <p:val>
                                            <p:strVal val="ppt_x"/>
                                          </p:val>
                                        </p:tav>
                                      </p:tavLst>
                                    </p:anim>
                                    <p:anim calcmode="lin" valueType="num">
                                      <p:cBhvr>
                                        <p:cTn id="205" dur="500"/>
                                        <p:tgtEl>
                                          <p:spTgt spid="24"/>
                                        </p:tgtEl>
                                        <p:attrNameLst>
                                          <p:attrName>ppt_y</p:attrName>
                                        </p:attrNameLst>
                                      </p:cBhvr>
                                      <p:tavLst>
                                        <p:tav tm="0">
                                          <p:val>
                                            <p:strVal val="ppt_y"/>
                                          </p:val>
                                        </p:tav>
                                        <p:tav tm="100000">
                                          <p:val>
                                            <p:strVal val="ppt_y+.1"/>
                                          </p:val>
                                        </p:tav>
                                      </p:tavLst>
                                    </p:anim>
                                    <p:set>
                                      <p:cBhvr>
                                        <p:cTn id="206" dur="1" fill="hold">
                                          <p:stCondLst>
                                            <p:cond delay="499"/>
                                          </p:stCondLst>
                                        </p:cTn>
                                        <p:tgtEl>
                                          <p:spTgt spid="24"/>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42" presetClass="entr" presetSubtype="0" fill="hold" nodeType="clickEffect">
                                  <p:stCondLst>
                                    <p:cond delay="0"/>
                                  </p:stCondLst>
                                  <p:childTnLst>
                                    <p:set>
                                      <p:cBhvr>
                                        <p:cTn id="210" dur="1" fill="hold">
                                          <p:stCondLst>
                                            <p:cond delay="0"/>
                                          </p:stCondLst>
                                        </p:cTn>
                                        <p:tgtEl>
                                          <p:spTgt spid="14"/>
                                        </p:tgtEl>
                                        <p:attrNameLst>
                                          <p:attrName>style.visibility</p:attrName>
                                        </p:attrNameLst>
                                      </p:cBhvr>
                                      <p:to>
                                        <p:strVal val="visible"/>
                                      </p:to>
                                    </p:set>
                                    <p:animEffect transition="in" filter="fade">
                                      <p:cBhvr>
                                        <p:cTn id="211" dur="1000"/>
                                        <p:tgtEl>
                                          <p:spTgt spid="14"/>
                                        </p:tgtEl>
                                      </p:cBhvr>
                                    </p:animEffect>
                                    <p:anim calcmode="lin" valueType="num">
                                      <p:cBhvr>
                                        <p:cTn id="212" dur="1000" fill="hold"/>
                                        <p:tgtEl>
                                          <p:spTgt spid="14"/>
                                        </p:tgtEl>
                                        <p:attrNameLst>
                                          <p:attrName>ppt_x</p:attrName>
                                        </p:attrNameLst>
                                      </p:cBhvr>
                                      <p:tavLst>
                                        <p:tav tm="0">
                                          <p:val>
                                            <p:strVal val="#ppt_x"/>
                                          </p:val>
                                        </p:tav>
                                        <p:tav tm="100000">
                                          <p:val>
                                            <p:strVal val="#ppt_x"/>
                                          </p:val>
                                        </p:tav>
                                      </p:tavLst>
                                    </p:anim>
                                    <p:anim calcmode="lin" valueType="num">
                                      <p:cBhvr>
                                        <p:cTn id="2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nodeType="clickEffect">
                                  <p:stCondLst>
                                    <p:cond delay="0"/>
                                  </p:stCondLst>
                                  <p:childTnLst>
                                    <p:set>
                                      <p:cBhvr>
                                        <p:cTn id="217" dur="1" fill="hold">
                                          <p:stCondLst>
                                            <p:cond delay="0"/>
                                          </p:stCondLst>
                                        </p:cTn>
                                        <p:tgtEl>
                                          <p:spTgt spid="30"/>
                                        </p:tgtEl>
                                        <p:attrNameLst>
                                          <p:attrName>style.visibility</p:attrName>
                                        </p:attrNameLst>
                                      </p:cBhvr>
                                      <p:to>
                                        <p:strVal val="visible"/>
                                      </p:to>
                                    </p:set>
                                    <p:animEffect transition="in" filter="fade">
                                      <p:cBhvr>
                                        <p:cTn id="218" dur="500"/>
                                        <p:tgtEl>
                                          <p:spTgt spid="30"/>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xit" presetSubtype="0" fill="hold" nodeType="clickEffect">
                                  <p:stCondLst>
                                    <p:cond delay="0"/>
                                  </p:stCondLst>
                                  <p:childTnLst>
                                    <p:animEffect transition="out" filter="fade">
                                      <p:cBhvr>
                                        <p:cTn id="222" dur="500"/>
                                        <p:tgtEl>
                                          <p:spTgt spid="30"/>
                                        </p:tgtEl>
                                      </p:cBhvr>
                                    </p:animEffect>
                                    <p:set>
                                      <p:cBhvr>
                                        <p:cTn id="223" dur="1" fill="hold">
                                          <p:stCondLst>
                                            <p:cond delay="499"/>
                                          </p:stCondLst>
                                        </p:cTn>
                                        <p:tgtEl>
                                          <p:spTgt spid="30"/>
                                        </p:tgtEl>
                                        <p:attrNameLst>
                                          <p:attrName>style.visibility</p:attrName>
                                        </p:attrNameLst>
                                      </p:cBhvr>
                                      <p:to>
                                        <p:strVal val="hidden"/>
                                      </p:to>
                                    </p:set>
                                  </p:childTnLst>
                                </p:cTn>
                              </p:par>
                            </p:childTnLst>
                          </p:cTn>
                        </p:par>
                        <p:par>
                          <p:cTn id="224" fill="hold">
                            <p:stCondLst>
                              <p:cond delay="500"/>
                            </p:stCondLst>
                            <p:childTnLst>
                              <p:par>
                                <p:cTn id="225" presetID="10" presetClass="entr" presetSubtype="0" fill="hold" grpId="0" nodeType="afterEffect">
                                  <p:stCondLst>
                                    <p:cond delay="0"/>
                                  </p:stCondLst>
                                  <p:childTnLst>
                                    <p:set>
                                      <p:cBhvr>
                                        <p:cTn id="226" dur="1" fill="hold">
                                          <p:stCondLst>
                                            <p:cond delay="0"/>
                                          </p:stCondLst>
                                        </p:cTn>
                                        <p:tgtEl>
                                          <p:spTgt spid="31"/>
                                        </p:tgtEl>
                                        <p:attrNameLst>
                                          <p:attrName>style.visibility</p:attrName>
                                        </p:attrNameLst>
                                      </p:cBhvr>
                                      <p:to>
                                        <p:strVal val="visible"/>
                                      </p:to>
                                    </p:set>
                                    <p:animEffect transition="in" filter="fade">
                                      <p:cBhvr>
                                        <p:cTn id="227" dur="500"/>
                                        <p:tgtEl>
                                          <p:spTgt spid="31"/>
                                        </p:tgtEl>
                                      </p:cBhvr>
                                    </p:animEffect>
                                  </p:childTnLst>
                                </p:cTn>
                              </p:par>
                            </p:childTnLst>
                          </p:cTn>
                        </p:par>
                        <p:par>
                          <p:cTn id="228" fill="hold">
                            <p:stCondLst>
                              <p:cond delay="1000"/>
                            </p:stCondLst>
                            <p:childTnLst>
                              <p:par>
                                <p:cTn id="229" presetID="45" presetClass="entr" presetSubtype="0" fill="hold" grpId="0" nodeType="afterEffect">
                                  <p:stCondLst>
                                    <p:cond delay="0"/>
                                  </p:stCondLst>
                                  <p:childTnLst>
                                    <p:set>
                                      <p:cBhvr>
                                        <p:cTn id="230" dur="1" fill="hold">
                                          <p:stCondLst>
                                            <p:cond delay="0"/>
                                          </p:stCondLst>
                                        </p:cTn>
                                        <p:tgtEl>
                                          <p:spTgt spid="32"/>
                                        </p:tgtEl>
                                        <p:attrNameLst>
                                          <p:attrName>style.visibility</p:attrName>
                                        </p:attrNameLst>
                                      </p:cBhvr>
                                      <p:to>
                                        <p:strVal val="visible"/>
                                      </p:to>
                                    </p:set>
                                    <p:animEffect transition="in" filter="fade">
                                      <p:cBhvr>
                                        <p:cTn id="231" dur="2000"/>
                                        <p:tgtEl>
                                          <p:spTgt spid="32"/>
                                        </p:tgtEl>
                                      </p:cBhvr>
                                    </p:animEffect>
                                    <p:anim calcmode="lin" valueType="num">
                                      <p:cBhvr>
                                        <p:cTn id="232" dur="2000" fill="hold"/>
                                        <p:tgtEl>
                                          <p:spTgt spid="32"/>
                                        </p:tgtEl>
                                        <p:attrNameLst>
                                          <p:attrName>ppt_w</p:attrName>
                                        </p:attrNameLst>
                                      </p:cBhvr>
                                      <p:tavLst>
                                        <p:tav tm="0" fmla="#ppt_w*sin(2.5*pi*$)">
                                          <p:val>
                                            <p:fltVal val="0"/>
                                          </p:val>
                                        </p:tav>
                                        <p:tav tm="100000">
                                          <p:val>
                                            <p:fltVal val="1"/>
                                          </p:val>
                                        </p:tav>
                                      </p:tavLst>
                                    </p:anim>
                                    <p:anim calcmode="lin" valueType="num">
                                      <p:cBhvr>
                                        <p:cTn id="233" dur="20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234" fill="hold">
                      <p:stCondLst>
                        <p:cond delay="indefinite"/>
                      </p:stCondLst>
                      <p:childTnLst>
                        <p:par>
                          <p:cTn id="235" fill="hold">
                            <p:stCondLst>
                              <p:cond delay="0"/>
                            </p:stCondLst>
                            <p:childTnLst>
                              <p:par>
                                <p:cTn id="236" presetID="10" presetClass="exit" presetSubtype="0" fill="hold" grpId="1" nodeType="clickEffect">
                                  <p:stCondLst>
                                    <p:cond delay="0"/>
                                  </p:stCondLst>
                                  <p:childTnLst>
                                    <p:animEffect transition="out" filter="fade">
                                      <p:cBhvr>
                                        <p:cTn id="237" dur="500"/>
                                        <p:tgtEl>
                                          <p:spTgt spid="31"/>
                                        </p:tgtEl>
                                      </p:cBhvr>
                                    </p:animEffect>
                                    <p:set>
                                      <p:cBhvr>
                                        <p:cTn id="238" dur="1" fill="hold">
                                          <p:stCondLst>
                                            <p:cond delay="499"/>
                                          </p:stCondLst>
                                        </p:cTn>
                                        <p:tgtEl>
                                          <p:spTgt spid="31"/>
                                        </p:tgtEl>
                                        <p:attrNameLst>
                                          <p:attrName>style.visibility</p:attrName>
                                        </p:attrNameLst>
                                      </p:cBhvr>
                                      <p:to>
                                        <p:strVal val="hidden"/>
                                      </p:to>
                                    </p:set>
                                  </p:childTnLst>
                                </p:cTn>
                              </p:par>
                              <p:par>
                                <p:cTn id="239" presetID="10" presetClass="exit" presetSubtype="0" fill="hold" grpId="1" nodeType="withEffect">
                                  <p:stCondLst>
                                    <p:cond delay="0"/>
                                  </p:stCondLst>
                                  <p:childTnLst>
                                    <p:animEffect transition="out" filter="fade">
                                      <p:cBhvr>
                                        <p:cTn id="240" dur="500"/>
                                        <p:tgtEl>
                                          <p:spTgt spid="32"/>
                                        </p:tgtEl>
                                      </p:cBhvr>
                                    </p:animEffect>
                                    <p:set>
                                      <p:cBhvr>
                                        <p:cTn id="241" dur="1" fill="hold">
                                          <p:stCondLst>
                                            <p:cond delay="499"/>
                                          </p:stCondLst>
                                        </p:cTn>
                                        <p:tgtEl>
                                          <p:spTgt spid="32"/>
                                        </p:tgtEl>
                                        <p:attrNameLst>
                                          <p:attrName>style.visibility</p:attrName>
                                        </p:attrNameLst>
                                      </p:cBhvr>
                                      <p:to>
                                        <p:strVal val="hidden"/>
                                      </p:to>
                                    </p:set>
                                  </p:childTnLst>
                                </p:cTn>
                              </p:par>
                            </p:childTnLst>
                          </p:cTn>
                        </p:par>
                        <p:par>
                          <p:cTn id="242" fill="hold">
                            <p:stCondLst>
                              <p:cond delay="500"/>
                            </p:stCondLst>
                            <p:childTnLst>
                              <p:par>
                                <p:cTn id="243" presetID="1" presetClass="entr" presetSubtype="0" fill="hold" grpId="0" nodeType="afterEffect">
                                  <p:stCondLst>
                                    <p:cond delay="0"/>
                                  </p:stCondLst>
                                  <p:childTnLst>
                                    <p:set>
                                      <p:cBhvr>
                                        <p:cTn id="244" dur="1" fill="hold">
                                          <p:stCondLst>
                                            <p:cond delay="0"/>
                                          </p:stCondLst>
                                        </p:cTn>
                                        <p:tgtEl>
                                          <p:spTgt spid="33"/>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0" presetClass="exit" presetSubtype="0" fill="hold" grpId="1" nodeType="clickEffect">
                                  <p:stCondLst>
                                    <p:cond delay="0"/>
                                  </p:stCondLst>
                                  <p:childTnLst>
                                    <p:animEffect transition="out" filter="fade">
                                      <p:cBhvr>
                                        <p:cTn id="248" dur="500"/>
                                        <p:tgtEl>
                                          <p:spTgt spid="33"/>
                                        </p:tgtEl>
                                      </p:cBhvr>
                                    </p:animEffect>
                                    <p:set>
                                      <p:cBhvr>
                                        <p:cTn id="249" dur="1" fill="hold">
                                          <p:stCondLst>
                                            <p:cond delay="499"/>
                                          </p:stCondLst>
                                        </p:cTn>
                                        <p:tgtEl>
                                          <p:spTgt spid="33"/>
                                        </p:tgtEl>
                                        <p:attrNameLst>
                                          <p:attrName>style.visibility</p:attrName>
                                        </p:attrNameLst>
                                      </p:cBhvr>
                                      <p:to>
                                        <p:strVal val="hidden"/>
                                      </p:to>
                                    </p:set>
                                  </p:childTnLst>
                                </p:cTn>
                              </p:par>
                            </p:childTnLst>
                          </p:cTn>
                        </p:par>
                        <p:par>
                          <p:cTn id="250" fill="hold">
                            <p:stCondLst>
                              <p:cond delay="500"/>
                            </p:stCondLst>
                            <p:childTnLst>
                              <p:par>
                                <p:cTn id="251" presetID="10" presetClass="entr" presetSubtype="0" fill="hold" nodeType="afterEffect">
                                  <p:stCondLst>
                                    <p:cond delay="0"/>
                                  </p:stCondLst>
                                  <p:childTnLst>
                                    <p:set>
                                      <p:cBhvr>
                                        <p:cTn id="252" dur="1" fill="hold">
                                          <p:stCondLst>
                                            <p:cond delay="0"/>
                                          </p:stCondLst>
                                        </p:cTn>
                                        <p:tgtEl>
                                          <p:spTgt spid="34"/>
                                        </p:tgtEl>
                                        <p:attrNameLst>
                                          <p:attrName>style.visibility</p:attrName>
                                        </p:attrNameLst>
                                      </p:cBhvr>
                                      <p:to>
                                        <p:strVal val="visible"/>
                                      </p:to>
                                    </p:set>
                                    <p:animEffect transition="in" filter="fade">
                                      <p:cBhvr>
                                        <p:cTn id="253" dur="500"/>
                                        <p:tgtEl>
                                          <p:spTgt spid="34"/>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xit" presetSubtype="0" fill="hold" nodeType="clickEffect">
                                  <p:stCondLst>
                                    <p:cond delay="0"/>
                                  </p:stCondLst>
                                  <p:childTnLst>
                                    <p:animEffect transition="out" filter="fade">
                                      <p:cBhvr>
                                        <p:cTn id="257" dur="500"/>
                                        <p:tgtEl>
                                          <p:spTgt spid="34"/>
                                        </p:tgtEl>
                                      </p:cBhvr>
                                    </p:animEffect>
                                    <p:set>
                                      <p:cBhvr>
                                        <p:cTn id="258" dur="1" fill="hold">
                                          <p:stCondLst>
                                            <p:cond delay="499"/>
                                          </p:stCondLst>
                                        </p:cTn>
                                        <p:tgtEl>
                                          <p:spTgt spid="34"/>
                                        </p:tgtEl>
                                        <p:attrNameLst>
                                          <p:attrName>style.visibility</p:attrName>
                                        </p:attrNameLst>
                                      </p:cBhvr>
                                      <p:to>
                                        <p:strVal val="hidden"/>
                                      </p:to>
                                    </p:set>
                                  </p:childTnLst>
                                </p:cTn>
                              </p:par>
                            </p:childTnLst>
                          </p:cTn>
                        </p:par>
                        <p:par>
                          <p:cTn id="259" fill="hold">
                            <p:stCondLst>
                              <p:cond delay="500"/>
                            </p:stCondLst>
                            <p:childTnLst>
                              <p:par>
                                <p:cTn id="260" presetID="26" presetClass="emph" presetSubtype="0" fill="hold" nodeType="afterEffect">
                                  <p:stCondLst>
                                    <p:cond delay="0"/>
                                  </p:stCondLst>
                                  <p:childTnLst>
                                    <p:animEffect transition="out" filter="fade">
                                      <p:cBhvr>
                                        <p:cTn id="261" dur="500" tmFilter="0, 0; .2, .5; .8, .5; 1, 0"/>
                                        <p:tgtEl>
                                          <p:spTgt spid="29"/>
                                        </p:tgtEl>
                                      </p:cBhvr>
                                    </p:animEffect>
                                    <p:animScale>
                                      <p:cBhvr>
                                        <p:cTn id="262" dur="250" autoRev="1" fill="hold"/>
                                        <p:tgtEl>
                                          <p:spTgt spid="29"/>
                                        </p:tgtEl>
                                      </p:cBhvr>
                                      <p:by x="105000" y="105000"/>
                                    </p:animScale>
                                  </p:childTnLst>
                                </p:cTn>
                              </p:par>
                            </p:childTnLst>
                          </p:cTn>
                        </p:par>
                        <p:par>
                          <p:cTn id="263" fill="hold">
                            <p:stCondLst>
                              <p:cond delay="1000"/>
                            </p:stCondLst>
                            <p:childTnLst>
                              <p:par>
                                <p:cTn id="264" presetID="10" presetClass="entr" presetSubtype="0" fill="hold" nodeType="afterEffect">
                                  <p:stCondLst>
                                    <p:cond delay="0"/>
                                  </p:stCondLst>
                                  <p:childTnLst>
                                    <p:set>
                                      <p:cBhvr>
                                        <p:cTn id="265" dur="1" fill="hold">
                                          <p:stCondLst>
                                            <p:cond delay="0"/>
                                          </p:stCondLst>
                                        </p:cTn>
                                        <p:tgtEl>
                                          <p:spTgt spid="35"/>
                                        </p:tgtEl>
                                        <p:attrNameLst>
                                          <p:attrName>style.visibility</p:attrName>
                                        </p:attrNameLst>
                                      </p:cBhvr>
                                      <p:to>
                                        <p:strVal val="visible"/>
                                      </p:to>
                                    </p:set>
                                    <p:animEffect transition="in" filter="fade">
                                      <p:cBhvr>
                                        <p:cTn id="266" dur="500"/>
                                        <p:tgtEl>
                                          <p:spTgt spid="35"/>
                                        </p:tgtEl>
                                      </p:cBhvr>
                                    </p:animEffect>
                                  </p:childTnLst>
                                </p:cTn>
                              </p:par>
                              <p:par>
                                <p:cTn id="267" presetID="10" presetClass="entr" presetSubtype="0" fill="hold" nodeType="withEffect">
                                  <p:stCondLst>
                                    <p:cond delay="0"/>
                                  </p:stCondLst>
                                  <p:childTnLst>
                                    <p:set>
                                      <p:cBhvr>
                                        <p:cTn id="268" dur="1" fill="hold">
                                          <p:stCondLst>
                                            <p:cond delay="0"/>
                                          </p:stCondLst>
                                        </p:cTn>
                                        <p:tgtEl>
                                          <p:spTgt spid="36"/>
                                        </p:tgtEl>
                                        <p:attrNameLst>
                                          <p:attrName>style.visibility</p:attrName>
                                        </p:attrNameLst>
                                      </p:cBhvr>
                                      <p:to>
                                        <p:strVal val="visible"/>
                                      </p:to>
                                    </p:set>
                                    <p:animEffect transition="in" filter="fade">
                                      <p:cBhvr>
                                        <p:cTn id="269" dur="500"/>
                                        <p:tgtEl>
                                          <p:spTgt spid="36"/>
                                        </p:tgtEl>
                                      </p:cBhvr>
                                    </p:animEffect>
                                  </p:childTnLst>
                                </p:cTn>
                              </p:par>
                              <p:par>
                                <p:cTn id="270" presetID="10" presetClass="entr" presetSubtype="0" fill="hold" nodeType="withEffect">
                                  <p:stCondLst>
                                    <p:cond delay="0"/>
                                  </p:stCondLst>
                                  <p:childTnLst>
                                    <p:set>
                                      <p:cBhvr>
                                        <p:cTn id="271" dur="1" fill="hold">
                                          <p:stCondLst>
                                            <p:cond delay="0"/>
                                          </p:stCondLst>
                                        </p:cTn>
                                        <p:tgtEl>
                                          <p:spTgt spid="37"/>
                                        </p:tgtEl>
                                        <p:attrNameLst>
                                          <p:attrName>style.visibility</p:attrName>
                                        </p:attrNameLst>
                                      </p:cBhvr>
                                      <p:to>
                                        <p:strVal val="visible"/>
                                      </p:to>
                                    </p:set>
                                    <p:animEffect transition="in" filter="fade">
                                      <p:cBhvr>
                                        <p:cTn id="272" dur="500"/>
                                        <p:tgtEl>
                                          <p:spTgt spid="37"/>
                                        </p:tgtEl>
                                      </p:cBhvr>
                                    </p:animEffect>
                                  </p:childTnLst>
                                </p:cTn>
                              </p:par>
                              <p:par>
                                <p:cTn id="273" presetID="10" presetClass="entr" presetSubtype="0" fill="hold" nodeType="withEffect">
                                  <p:stCondLst>
                                    <p:cond delay="0"/>
                                  </p:stCondLst>
                                  <p:childTnLst>
                                    <p:set>
                                      <p:cBhvr>
                                        <p:cTn id="274" dur="1" fill="hold">
                                          <p:stCondLst>
                                            <p:cond delay="0"/>
                                          </p:stCondLst>
                                        </p:cTn>
                                        <p:tgtEl>
                                          <p:spTgt spid="38"/>
                                        </p:tgtEl>
                                        <p:attrNameLst>
                                          <p:attrName>style.visibility</p:attrName>
                                        </p:attrNameLst>
                                      </p:cBhvr>
                                      <p:to>
                                        <p:strVal val="visible"/>
                                      </p:to>
                                    </p:set>
                                    <p:animEffect transition="in" filter="fade">
                                      <p:cBhvr>
                                        <p:cTn id="275" dur="500"/>
                                        <p:tgtEl>
                                          <p:spTgt spid="38"/>
                                        </p:tgtEl>
                                      </p:cBhvr>
                                    </p:animEffect>
                                  </p:childTnLst>
                                </p:cTn>
                              </p:par>
                              <p:par>
                                <p:cTn id="276" presetID="10" presetClass="entr" presetSubtype="0" fill="hold" nodeType="withEffect">
                                  <p:stCondLst>
                                    <p:cond delay="0"/>
                                  </p:stCondLst>
                                  <p:childTnLst>
                                    <p:set>
                                      <p:cBhvr>
                                        <p:cTn id="277" dur="1" fill="hold">
                                          <p:stCondLst>
                                            <p:cond delay="0"/>
                                          </p:stCondLst>
                                        </p:cTn>
                                        <p:tgtEl>
                                          <p:spTgt spid="39"/>
                                        </p:tgtEl>
                                        <p:attrNameLst>
                                          <p:attrName>style.visibility</p:attrName>
                                        </p:attrNameLst>
                                      </p:cBhvr>
                                      <p:to>
                                        <p:strVal val="visible"/>
                                      </p:to>
                                    </p:set>
                                    <p:animEffect transition="in" filter="fade">
                                      <p:cBhvr>
                                        <p:cTn id="278" dur="500"/>
                                        <p:tgtEl>
                                          <p:spTgt spid="39"/>
                                        </p:tgtEl>
                                      </p:cBhvr>
                                    </p:animEffect>
                                  </p:childTnLst>
                                </p:cTn>
                              </p:par>
                              <p:par>
                                <p:cTn id="279" presetID="10" presetClass="entr" presetSubtype="0" fill="hold" nodeType="withEffect">
                                  <p:stCondLst>
                                    <p:cond delay="0"/>
                                  </p:stCondLst>
                                  <p:childTnLst>
                                    <p:set>
                                      <p:cBhvr>
                                        <p:cTn id="280" dur="1" fill="hold">
                                          <p:stCondLst>
                                            <p:cond delay="0"/>
                                          </p:stCondLst>
                                        </p:cTn>
                                        <p:tgtEl>
                                          <p:spTgt spid="40"/>
                                        </p:tgtEl>
                                        <p:attrNameLst>
                                          <p:attrName>style.visibility</p:attrName>
                                        </p:attrNameLst>
                                      </p:cBhvr>
                                      <p:to>
                                        <p:strVal val="visible"/>
                                      </p:to>
                                    </p:set>
                                    <p:animEffect transition="in" filter="fade">
                                      <p:cBhvr>
                                        <p:cTn id="28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p:bldP spid="32" grpId="1"/>
      <p:bldP spid="33" grpId="0" animBg="1"/>
      <p:bldP spid="3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What We Have Learnt</a:t>
            </a:r>
          </a:p>
        </p:txBody>
      </p:sp>
      <p:sp>
        <p:nvSpPr>
          <p:cNvPr id="5" name="Content Placeholder 4"/>
          <p:cNvSpPr>
            <a:spLocks noGrp="1"/>
          </p:cNvSpPr>
          <p:nvPr>
            <p:ph idx="1"/>
          </p:nvPr>
        </p:nvSpPr>
        <p:spPr/>
        <p:txBody>
          <a:bodyPr>
            <a:normAutofit/>
          </a:bodyPr>
          <a:lstStyle/>
          <a:p>
            <a:r>
              <a:rPr lang="en-ZA" dirty="0"/>
              <a:t>Running any infrastructure as code tool is a difficult balancing act alongside enterprise security</a:t>
            </a:r>
          </a:p>
          <a:p>
            <a:pPr lvl="1"/>
            <a:r>
              <a:rPr lang="en-ZA" dirty="0"/>
              <a:t>Security needs, although necessary will probably make your life difficult</a:t>
            </a:r>
          </a:p>
          <a:p>
            <a:pPr lvl="1"/>
            <a:r>
              <a:rPr lang="en-ZA" dirty="0"/>
              <a:t>Always keep your security department happy!</a:t>
            </a:r>
          </a:p>
        </p:txBody>
      </p:sp>
    </p:spTree>
    <p:extLst>
      <p:ext uri="{BB962C8B-B14F-4D97-AF65-F5344CB8AC3E}">
        <p14:creationId xmlns:p14="http://schemas.microsoft.com/office/powerpoint/2010/main" val="189010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What We Have Learnt</a:t>
            </a:r>
          </a:p>
        </p:txBody>
      </p:sp>
      <p:sp>
        <p:nvSpPr>
          <p:cNvPr id="5" name="Content Placeholder 4"/>
          <p:cNvSpPr>
            <a:spLocks noGrp="1"/>
          </p:cNvSpPr>
          <p:nvPr>
            <p:ph idx="1"/>
          </p:nvPr>
        </p:nvSpPr>
        <p:spPr/>
        <p:txBody>
          <a:bodyPr>
            <a:normAutofit/>
          </a:bodyPr>
          <a:lstStyle/>
          <a:p>
            <a:r>
              <a:rPr lang="en-ZA" dirty="0" err="1"/>
              <a:t>Gotchas</a:t>
            </a:r>
            <a:r>
              <a:rPr lang="en-ZA" dirty="0"/>
              <a:t> on Windows!	</a:t>
            </a:r>
          </a:p>
          <a:p>
            <a:pPr lvl="1"/>
            <a:r>
              <a:rPr lang="en-ZA" dirty="0"/>
              <a:t>Applications downloaded from the internet require you to unblock them, or Chef won’t be able to work with them</a:t>
            </a:r>
          </a:p>
          <a:p>
            <a:pPr lvl="1"/>
            <a:r>
              <a:rPr lang="en-ZA" dirty="0"/>
              <a:t>Use full names of applications in your recipes, or Windows won’t recognise them correctly</a:t>
            </a:r>
          </a:p>
        </p:txBody>
      </p:sp>
      <p:pic>
        <p:nvPicPr>
          <p:cNvPr id="9" name="Picture 8"/>
          <p:cNvPicPr>
            <a:picLocks noChangeAspect="1"/>
          </p:cNvPicPr>
          <p:nvPr/>
        </p:nvPicPr>
        <p:blipFill>
          <a:blip r:embed="rId2"/>
          <a:stretch>
            <a:fillRect/>
          </a:stretch>
        </p:blipFill>
        <p:spPr>
          <a:xfrm>
            <a:off x="3661243" y="3675970"/>
            <a:ext cx="4676775" cy="18383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2550460" y="3360694"/>
            <a:ext cx="6898340" cy="28818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3382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What We Have Learnt</a:t>
            </a:r>
          </a:p>
        </p:txBody>
      </p:sp>
      <p:sp>
        <p:nvSpPr>
          <p:cNvPr id="5" name="Content Placeholder 4"/>
          <p:cNvSpPr>
            <a:spLocks noGrp="1"/>
          </p:cNvSpPr>
          <p:nvPr>
            <p:ph idx="1"/>
          </p:nvPr>
        </p:nvSpPr>
        <p:spPr/>
        <p:txBody>
          <a:bodyPr>
            <a:normAutofit/>
          </a:bodyPr>
          <a:lstStyle/>
          <a:p>
            <a:r>
              <a:rPr lang="en-ZA" dirty="0"/>
              <a:t>If we started again…</a:t>
            </a:r>
          </a:p>
          <a:p>
            <a:pPr lvl="1"/>
            <a:r>
              <a:rPr lang="en-ZA" dirty="0"/>
              <a:t>Any of the leading tools (Puppet, Chef, </a:t>
            </a:r>
            <a:r>
              <a:rPr lang="en-ZA" dirty="0" err="1"/>
              <a:t>Ansible</a:t>
            </a:r>
            <a:r>
              <a:rPr lang="en-ZA" dirty="0"/>
              <a:t>, etc.) in combination with PowerShell DSC provide a suitable solution</a:t>
            </a:r>
          </a:p>
          <a:p>
            <a:r>
              <a:rPr lang="en-ZA" dirty="0"/>
              <a:t>Chef can do so much more than manage a handful of build servers</a:t>
            </a:r>
          </a:p>
        </p:txBody>
      </p:sp>
      <p:pic>
        <p:nvPicPr>
          <p:cNvPr id="9" name="Picture 2" descr="full-workflow-b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3675" y="3737161"/>
            <a:ext cx="5363694" cy="2620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interclypse.com/images/uploads/puppet_labs_4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2572" y="3430376"/>
            <a:ext cx="563510" cy="7635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b-i.forbesimg.com/benkepes/files/2013/12/Chef_Vertical_CCan_Re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0815" y="3471438"/>
            <a:ext cx="728828" cy="7879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encrypted-tbn1.gstatic.com/images?q=tbn:ANd9GcQilEc3gpksDmBkKe62fAPU92qzXQCbtVhm1Tlvl7sVxacHN2La59xVJ_7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8543" y="3430376"/>
            <a:ext cx="819811" cy="6480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6"/>
          <a:stretch>
            <a:fillRect/>
          </a:stretch>
        </p:blipFill>
        <p:spPr>
          <a:xfrm>
            <a:off x="7786715" y="3335398"/>
            <a:ext cx="838028" cy="838028"/>
          </a:xfrm>
          <a:prstGeom prst="rect">
            <a:avLst/>
          </a:prstGeom>
        </p:spPr>
      </p:pic>
    </p:spTree>
    <p:extLst>
      <p:ext uri="{BB962C8B-B14F-4D97-AF65-F5344CB8AC3E}">
        <p14:creationId xmlns:p14="http://schemas.microsoft.com/office/powerpoint/2010/main" val="108183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75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fade">
                                      <p:cBhvr>
                                        <p:cTn id="41" dur="500"/>
                                        <p:tgtEl>
                                          <p:spTgt spid="5">
                                            <p:txEl>
                                              <p:pRg st="2" end="2"/>
                                            </p:txEl>
                                          </p:spTgt>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We Do</a:t>
            </a:r>
          </a:p>
        </p:txBody>
      </p:sp>
      <p:sp>
        <p:nvSpPr>
          <p:cNvPr id="3" name="Content Placeholder 2"/>
          <p:cNvSpPr>
            <a:spLocks noGrp="1"/>
          </p:cNvSpPr>
          <p:nvPr>
            <p:ph idx="1"/>
          </p:nvPr>
        </p:nvSpPr>
        <p:spPr/>
        <p:txBody>
          <a:bodyPr/>
          <a:lstStyle/>
          <a:p>
            <a:r>
              <a:rPr lang="en-US" dirty="0"/>
              <a:t>Derivco is a leading developer of software for the online gaming industry, used on both PC and mobile phones.</a:t>
            </a:r>
            <a:endParaRPr lang="en-ZA"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8770" y="3568387"/>
            <a:ext cx="6096000" cy="319125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330" y="3867055"/>
            <a:ext cx="5525478" cy="2892588"/>
          </a:xfrm>
          <a:prstGeom prst="rect">
            <a:avLst/>
          </a:prstGeom>
        </p:spPr>
      </p:pic>
    </p:spTree>
    <p:extLst>
      <p:ext uri="{BB962C8B-B14F-4D97-AF65-F5344CB8AC3E}">
        <p14:creationId xmlns:p14="http://schemas.microsoft.com/office/powerpoint/2010/main" val="221249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Chef Terminology</a:t>
            </a:r>
          </a:p>
        </p:txBody>
      </p:sp>
      <p:sp>
        <p:nvSpPr>
          <p:cNvPr id="5" name="Content Placeholder 4"/>
          <p:cNvSpPr>
            <a:spLocks noGrp="1"/>
          </p:cNvSpPr>
          <p:nvPr>
            <p:ph idx="1"/>
          </p:nvPr>
        </p:nvSpPr>
        <p:spPr/>
        <p:txBody>
          <a:bodyPr>
            <a:normAutofit/>
          </a:bodyPr>
          <a:lstStyle/>
          <a:p>
            <a:r>
              <a:rPr lang="en-ZA" dirty="0"/>
              <a:t>Recipes</a:t>
            </a:r>
          </a:p>
          <a:p>
            <a:r>
              <a:rPr lang="en-ZA" dirty="0"/>
              <a:t>Cookbooks</a:t>
            </a:r>
          </a:p>
          <a:p>
            <a:r>
              <a:rPr lang="en-ZA" dirty="0"/>
              <a:t>Knife</a:t>
            </a:r>
          </a:p>
          <a:p>
            <a:r>
              <a:rPr lang="en-ZA" dirty="0"/>
              <a:t>Test Kitchen</a:t>
            </a:r>
          </a:p>
          <a:p>
            <a:pPr lvl="1"/>
            <a:r>
              <a:rPr lang="en-US" dirty="0"/>
              <a:t>Test harness for different </a:t>
            </a:r>
          </a:p>
          <a:p>
            <a:pPr marL="342900" lvl="1" indent="0">
              <a:buNone/>
            </a:pPr>
            <a:r>
              <a:rPr lang="en-US" dirty="0"/>
              <a:t>    platforms e.g. Vagrant, Amazon, etc.</a:t>
            </a:r>
            <a:endParaRPr lang="en-ZA" dirty="0"/>
          </a:p>
          <a:p>
            <a:r>
              <a:rPr lang="en-ZA" dirty="0"/>
              <a:t>Food critic</a:t>
            </a:r>
          </a:p>
          <a:p>
            <a:pPr lvl="1"/>
            <a:r>
              <a:rPr lang="en-ZA" dirty="0"/>
              <a:t>Ensures recipes are “Kosher” </a:t>
            </a:r>
            <a:r>
              <a:rPr lang="en-ZA" dirty="0">
                <a:sym typeface="Wingdings" panose="05000000000000000000" pitchFamily="2" charset="2"/>
              </a:rPr>
              <a:t></a:t>
            </a:r>
            <a:endParaRPr lang="en-ZA" dirty="0"/>
          </a:p>
        </p:txBody>
      </p:sp>
    </p:spTree>
    <p:extLst>
      <p:ext uri="{BB962C8B-B14F-4D97-AF65-F5344CB8AC3E}">
        <p14:creationId xmlns:p14="http://schemas.microsoft.com/office/powerpoint/2010/main" val="233832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Chef Basics… Getting Started </a:t>
            </a:r>
            <a:r>
              <a:rPr lang="en-ZA" dirty="0">
                <a:sym typeface="Wingdings" panose="05000000000000000000" pitchFamily="2" charset="2"/>
              </a:rPr>
              <a:t></a:t>
            </a:r>
            <a:endParaRPr lang="en-ZA" dirty="0"/>
          </a:p>
        </p:txBody>
      </p:sp>
      <p:sp>
        <p:nvSpPr>
          <p:cNvPr id="5" name="Content Placeholder 4"/>
          <p:cNvSpPr>
            <a:spLocks noGrp="1"/>
          </p:cNvSpPr>
          <p:nvPr>
            <p:ph idx="1"/>
          </p:nvPr>
        </p:nvSpPr>
        <p:spPr/>
        <p:txBody>
          <a:bodyPr/>
          <a:lstStyle/>
          <a:p>
            <a:r>
              <a:rPr lang="en-ZA" dirty="0"/>
              <a:t>Resource</a:t>
            </a:r>
          </a:p>
          <a:p>
            <a:pPr lvl="1"/>
            <a:r>
              <a:rPr lang="en-ZA" dirty="0"/>
              <a:t>Represents a piece of the system</a:t>
            </a:r>
          </a:p>
          <a:p>
            <a:r>
              <a:rPr lang="en-ZA" dirty="0"/>
              <a:t>Recipe</a:t>
            </a:r>
          </a:p>
          <a:p>
            <a:pPr lvl="1"/>
            <a:r>
              <a:rPr lang="en-US" dirty="0"/>
              <a:t>a collection of resources (instructions &amp;                                                                    configuration data) that achieve a                                                                          goal </a:t>
            </a:r>
            <a:r>
              <a:rPr lang="en-ZA" dirty="0"/>
              <a:t>(written in Ruby)</a:t>
            </a:r>
          </a:p>
          <a:p>
            <a:r>
              <a:rPr lang="en-ZA" dirty="0"/>
              <a:t>Cookbook</a:t>
            </a:r>
          </a:p>
          <a:p>
            <a:pPr lvl="1"/>
            <a:r>
              <a:rPr lang="en-US" dirty="0"/>
              <a:t>a container that holds one or more recipes, templates, </a:t>
            </a:r>
            <a:r>
              <a:rPr lang="en-ZA" dirty="0"/>
              <a:t>configuration </a:t>
            </a:r>
            <a:r>
              <a:rPr lang="en-US" dirty="0"/>
              <a:t>settings, and metadata that work together to provide a package or perform an actionable item such as installing PostgreSQL</a:t>
            </a:r>
            <a:endParaRPr lang="en-ZA" dirty="0"/>
          </a:p>
          <a:p>
            <a:endParaRPr lang="en-ZA" dirty="0"/>
          </a:p>
        </p:txBody>
      </p:sp>
      <p:pic>
        <p:nvPicPr>
          <p:cNvPr id="6" name="Picture 5"/>
          <p:cNvPicPr>
            <a:picLocks noChangeAspect="1"/>
          </p:cNvPicPr>
          <p:nvPr/>
        </p:nvPicPr>
        <p:blipFill>
          <a:blip r:embed="rId2"/>
          <a:stretch>
            <a:fillRect/>
          </a:stretch>
        </p:blipFill>
        <p:spPr>
          <a:xfrm>
            <a:off x="6960666" y="2033414"/>
            <a:ext cx="4846109" cy="20244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1518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Chef Basics</a:t>
            </a:r>
          </a:p>
        </p:txBody>
      </p:sp>
      <p:sp>
        <p:nvSpPr>
          <p:cNvPr id="5" name="Content Placeholder 4"/>
          <p:cNvSpPr>
            <a:spLocks noGrp="1"/>
          </p:cNvSpPr>
          <p:nvPr>
            <p:ph idx="1"/>
          </p:nvPr>
        </p:nvSpPr>
        <p:spPr/>
        <p:txBody>
          <a:bodyPr/>
          <a:lstStyle/>
          <a:p>
            <a:r>
              <a:rPr lang="en-ZA" dirty="0"/>
              <a:t>Roles</a:t>
            </a:r>
          </a:p>
          <a:p>
            <a:pPr lvl="1"/>
            <a:r>
              <a:rPr lang="en-US" dirty="0"/>
              <a:t>user-defined collection of recipes and configuration values that describe some sort of common configuration e.g. </a:t>
            </a:r>
            <a:r>
              <a:rPr lang="en-ZA" dirty="0"/>
              <a:t>"MySQL Server"</a:t>
            </a:r>
            <a:endParaRPr lang="en-US" dirty="0"/>
          </a:p>
          <a:p>
            <a:r>
              <a:rPr lang="en-ZA" dirty="0"/>
              <a:t>Nodes</a:t>
            </a:r>
          </a:p>
          <a:p>
            <a:pPr lvl="1"/>
            <a:r>
              <a:rPr lang="en-ZA" dirty="0"/>
              <a:t>Servers</a:t>
            </a:r>
            <a:endParaRPr lang="en-ZA" sz="1400" dirty="0"/>
          </a:p>
          <a:p>
            <a:r>
              <a:rPr lang="en-ZA" dirty="0"/>
              <a:t>Environments</a:t>
            </a:r>
          </a:p>
          <a:p>
            <a:pPr lvl="1"/>
            <a:r>
              <a:rPr lang="en-ZA" dirty="0"/>
              <a:t>Dev, Test, etc.</a:t>
            </a:r>
            <a:endParaRPr lang="en-ZA" sz="1400" dirty="0"/>
          </a:p>
          <a:p>
            <a:endParaRPr lang="en-ZA" dirty="0"/>
          </a:p>
        </p:txBody>
      </p:sp>
      <p:sp>
        <p:nvSpPr>
          <p:cNvPr id="9" name="Content Placeholder 4"/>
          <p:cNvSpPr txBox="1">
            <a:spLocks/>
          </p:cNvSpPr>
          <p:nvPr/>
        </p:nvSpPr>
        <p:spPr>
          <a:xfrm>
            <a:off x="6240016" y="1484785"/>
            <a:ext cx="4038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dirty="0">
                <a:solidFill>
                  <a:schemeClr val="accent3"/>
                </a:solidFill>
              </a:rPr>
              <a:t>&gt; Chef Local Mode</a:t>
            </a:r>
          </a:p>
          <a:p>
            <a:pPr lvl="1"/>
            <a:r>
              <a:rPr lang="en-ZA" dirty="0">
                <a:solidFill>
                  <a:schemeClr val="bg1">
                    <a:lumMod val="65000"/>
                  </a:schemeClr>
                </a:solidFill>
              </a:rPr>
              <a:t>Great for learning and testing cookbooks/recipes</a:t>
            </a:r>
          </a:p>
          <a:p>
            <a:pPr marL="0" indent="0">
              <a:buNone/>
            </a:pPr>
            <a:r>
              <a:rPr lang="en-ZA" dirty="0">
                <a:solidFill>
                  <a:schemeClr val="accent3"/>
                </a:solidFill>
              </a:rPr>
              <a:t>&gt; Chef Server </a:t>
            </a:r>
          </a:p>
          <a:p>
            <a:pPr lvl="1"/>
            <a:r>
              <a:rPr lang="en-ZA" dirty="0">
                <a:solidFill>
                  <a:schemeClr val="bg1">
                    <a:lumMod val="65000"/>
                  </a:schemeClr>
                </a:solidFill>
              </a:rPr>
              <a:t>Free for 25 nodes</a:t>
            </a:r>
          </a:p>
          <a:p>
            <a:pPr marL="0" indent="0">
              <a:buNone/>
            </a:pPr>
            <a:r>
              <a:rPr lang="en-ZA" dirty="0">
                <a:solidFill>
                  <a:schemeClr val="accent3"/>
                </a:solidFill>
              </a:rPr>
              <a:t>&gt; Chef Enterprise</a:t>
            </a:r>
          </a:p>
          <a:p>
            <a:pPr lvl="1"/>
            <a:r>
              <a:rPr lang="en-ZA" dirty="0">
                <a:solidFill>
                  <a:schemeClr val="bg1">
                    <a:lumMod val="65000"/>
                  </a:schemeClr>
                </a:solidFill>
              </a:rPr>
              <a:t>Free for 5 nodes</a:t>
            </a:r>
          </a:p>
          <a:p>
            <a:endParaRPr lang="en-ZA" dirty="0"/>
          </a:p>
        </p:txBody>
      </p:sp>
      <p:pic>
        <p:nvPicPr>
          <p:cNvPr id="10" name="Picture 9"/>
          <p:cNvPicPr>
            <a:picLocks noChangeAspect="1"/>
          </p:cNvPicPr>
          <p:nvPr/>
        </p:nvPicPr>
        <p:blipFill>
          <a:blip r:embed="rId2"/>
          <a:stretch>
            <a:fillRect/>
          </a:stretch>
        </p:blipFill>
        <p:spPr>
          <a:xfrm>
            <a:off x="1283511" y="2093501"/>
            <a:ext cx="4499294" cy="22141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6713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
                                            <p:txEl>
                                              <p:pRg st="0" end="0"/>
                                            </p:txEl>
                                          </p:spTgt>
                                        </p:tgtEl>
                                      </p:cBhvr>
                                    </p:animEffect>
                                    <p:set>
                                      <p:cBhvr>
                                        <p:cTn id="31" dur="1" fill="hold">
                                          <p:stCondLst>
                                            <p:cond delay="499"/>
                                          </p:stCondLst>
                                        </p:cTn>
                                        <p:tgtEl>
                                          <p:spTgt spid="5">
                                            <p:txEl>
                                              <p:pRg st="0" end="0"/>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
                                            <p:txEl>
                                              <p:pRg st="1" end="1"/>
                                            </p:txEl>
                                          </p:spTgt>
                                        </p:tgtEl>
                                      </p:cBhvr>
                                    </p:animEffect>
                                    <p:set>
                                      <p:cBhvr>
                                        <p:cTn id="34" dur="1" fill="hold">
                                          <p:stCondLst>
                                            <p:cond delay="499"/>
                                          </p:stCondLst>
                                        </p:cTn>
                                        <p:tgtEl>
                                          <p:spTgt spid="5">
                                            <p:txEl>
                                              <p:pRg st="1" end="1"/>
                                            </p:txEl>
                                          </p:spTgt>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
                                            <p:txEl>
                                              <p:pRg st="2" end="2"/>
                                            </p:txEl>
                                          </p:spTgt>
                                        </p:tgtEl>
                                      </p:cBhvr>
                                    </p:animEffect>
                                    <p:set>
                                      <p:cBhvr>
                                        <p:cTn id="37" dur="1" fill="hold">
                                          <p:stCondLst>
                                            <p:cond delay="499"/>
                                          </p:stCondLst>
                                        </p:cTn>
                                        <p:tgtEl>
                                          <p:spTgt spid="5">
                                            <p:txEl>
                                              <p:pRg st="2" end="2"/>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
                                            <p:txEl>
                                              <p:pRg st="3" end="3"/>
                                            </p:txEl>
                                          </p:spTgt>
                                        </p:tgtEl>
                                      </p:cBhvr>
                                    </p:animEffect>
                                    <p:set>
                                      <p:cBhvr>
                                        <p:cTn id="40" dur="1" fill="hold">
                                          <p:stCondLst>
                                            <p:cond delay="499"/>
                                          </p:stCondLst>
                                        </p:cTn>
                                        <p:tgtEl>
                                          <p:spTgt spid="5">
                                            <p:txEl>
                                              <p:pRg st="3" end="3"/>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5">
                                            <p:txEl>
                                              <p:pRg st="4" end="4"/>
                                            </p:txEl>
                                          </p:spTgt>
                                        </p:tgtEl>
                                      </p:cBhvr>
                                    </p:animEffect>
                                    <p:set>
                                      <p:cBhvr>
                                        <p:cTn id="43" dur="1" fill="hold">
                                          <p:stCondLst>
                                            <p:cond delay="499"/>
                                          </p:stCondLst>
                                        </p:cTn>
                                        <p:tgtEl>
                                          <p:spTgt spid="5">
                                            <p:txEl>
                                              <p:pRg st="4" end="4"/>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5">
                                            <p:txEl>
                                              <p:pRg st="5" end="5"/>
                                            </p:txEl>
                                          </p:spTgt>
                                        </p:tgtEl>
                                      </p:cBhvr>
                                    </p:animEffect>
                                    <p:set>
                                      <p:cBhvr>
                                        <p:cTn id="46" dur="1" fill="hold">
                                          <p:stCondLst>
                                            <p:cond delay="499"/>
                                          </p:stCondLst>
                                        </p:cTn>
                                        <p:tgtEl>
                                          <p:spTgt spid="5">
                                            <p:txEl>
                                              <p:pRg st="5" end="5"/>
                                            </p:txEl>
                                          </p:spTgt>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fade">
                                      <p:cBhvr>
                                        <p:cTn id="50" dur="500"/>
                                        <p:tgtEl>
                                          <p:spTgt spid="9">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9">
                                            <p:txEl>
                                              <p:pRg st="1" end="1"/>
                                            </p:txEl>
                                          </p:spTgt>
                                        </p:tgtEl>
                                        <p:attrNameLst>
                                          <p:attrName>style.visibility</p:attrName>
                                        </p:attrNameLst>
                                      </p:cBhvr>
                                      <p:to>
                                        <p:strVal val="visible"/>
                                      </p:to>
                                    </p:set>
                                    <p:animEffect transition="in" filter="fade">
                                      <p:cBhvr>
                                        <p:cTn id="54" dur="500"/>
                                        <p:tgtEl>
                                          <p:spTgt spid="9">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animEffect transition="in" filter="fade">
                                      <p:cBhvr>
                                        <p:cTn id="59" dur="500"/>
                                        <p:tgtEl>
                                          <p:spTgt spid="9">
                                            <p:txEl>
                                              <p:pRg st="2" end="2"/>
                                            </p:txEl>
                                          </p:spTgt>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animEffect transition="in" filter="fade">
                                      <p:cBhvr>
                                        <p:cTn id="63" dur="500"/>
                                        <p:tgtEl>
                                          <p:spTgt spid="9">
                                            <p:txEl>
                                              <p:pRg st="3" end="3"/>
                                            </p:txEl>
                                          </p:spTgt>
                                        </p:tgtEl>
                                      </p:cBhvr>
                                    </p:animEffect>
                                  </p:childTnLst>
                                </p:cTn>
                              </p:par>
                              <p:par>
                                <p:cTn id="64" presetID="21" presetClass="entr" presetSubtype="1"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heel(1)">
                                      <p:cBhvr>
                                        <p:cTn id="66" dur="20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
                                            <p:txEl>
                                              <p:pRg st="4" end="4"/>
                                            </p:txEl>
                                          </p:spTgt>
                                        </p:tgtEl>
                                        <p:attrNameLst>
                                          <p:attrName>style.visibility</p:attrName>
                                        </p:attrNameLst>
                                      </p:cBhvr>
                                      <p:to>
                                        <p:strVal val="visible"/>
                                      </p:to>
                                    </p:set>
                                    <p:animEffect transition="in" filter="fade">
                                      <p:cBhvr>
                                        <p:cTn id="71" dur="500"/>
                                        <p:tgtEl>
                                          <p:spTgt spid="9">
                                            <p:txEl>
                                              <p:pRg st="4" end="4"/>
                                            </p:txEl>
                                          </p:spTgt>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9">
                                            <p:txEl>
                                              <p:pRg st="5" end="5"/>
                                            </p:txEl>
                                          </p:spTgt>
                                        </p:tgtEl>
                                        <p:attrNameLst>
                                          <p:attrName>style.visibility</p:attrName>
                                        </p:attrNameLst>
                                      </p:cBhvr>
                                      <p:to>
                                        <p:strVal val="visible"/>
                                      </p:to>
                                    </p:set>
                                    <p:animEffect transition="in" filter="fade">
                                      <p:cBhvr>
                                        <p:cTn id="7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Questions??</a:t>
            </a:r>
          </a:p>
        </p:txBody>
      </p:sp>
      <p:sp>
        <p:nvSpPr>
          <p:cNvPr id="5" name="Content Placeholder 4"/>
          <p:cNvSpPr>
            <a:spLocks noGrp="1"/>
          </p:cNvSpPr>
          <p:nvPr>
            <p:ph idx="1"/>
          </p:nvPr>
        </p:nvSpPr>
        <p:spPr/>
        <p:txBody>
          <a:bodyPr/>
          <a:lstStyle/>
          <a:p>
            <a:r>
              <a:rPr lang="en-ZA" dirty="0"/>
              <a:t>https://www.chef.io/</a:t>
            </a:r>
          </a:p>
          <a:p>
            <a:r>
              <a:rPr lang="en-ZA" dirty="0"/>
              <a:t>https://learn.chef.io/</a:t>
            </a:r>
          </a:p>
          <a:p>
            <a:r>
              <a:rPr lang="en-ZA" dirty="0"/>
              <a:t>http://learnrubythehardway.org/book/</a:t>
            </a:r>
          </a:p>
          <a:p>
            <a:endParaRPr lang="en-ZA" dirty="0"/>
          </a:p>
        </p:txBody>
      </p:sp>
      <p:pic>
        <p:nvPicPr>
          <p:cNvPr id="7" name="Picture 6" descr="http://www.hdwallpapersinn.com/wp-content/uploads/2013/01/question-mark-nothing.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32104" y="476672"/>
            <a:ext cx="3240360" cy="324036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087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F3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6" name="TextBox 5"/>
          <p:cNvSpPr txBox="1"/>
          <p:nvPr/>
        </p:nvSpPr>
        <p:spPr>
          <a:xfrm>
            <a:off x="7810500" y="649873"/>
            <a:ext cx="4381499" cy="646331"/>
          </a:xfrm>
          <a:prstGeom prst="rect">
            <a:avLst/>
          </a:prstGeom>
          <a:noFill/>
        </p:spPr>
        <p:txBody>
          <a:bodyPr wrap="square" rtlCol="0">
            <a:spAutoFit/>
          </a:bodyPr>
          <a:lstStyle/>
          <a:p>
            <a:r>
              <a:rPr lang="en-ZA" sz="3600" dirty="0">
                <a:solidFill>
                  <a:schemeClr val="bg1"/>
                </a:solidFill>
              </a:rPr>
              <a:t>/* THANK YOU*/</a:t>
            </a:r>
          </a:p>
        </p:txBody>
      </p:sp>
      <p:sp>
        <p:nvSpPr>
          <p:cNvPr id="11" name="TextBox 10"/>
          <p:cNvSpPr txBox="1"/>
          <p:nvPr/>
        </p:nvSpPr>
        <p:spPr>
          <a:xfrm>
            <a:off x="7877175" y="1551742"/>
            <a:ext cx="4314824" cy="338554"/>
          </a:xfrm>
          <a:prstGeom prst="rect">
            <a:avLst/>
          </a:prstGeom>
          <a:noFill/>
        </p:spPr>
        <p:txBody>
          <a:bodyPr wrap="square" rtlCol="0">
            <a:spAutoFit/>
          </a:bodyPr>
          <a:lstStyle/>
          <a:p>
            <a:r>
              <a:rPr lang="en-ZA" sz="1600" dirty="0">
                <a:solidFill>
                  <a:srgbClr val="FF064D"/>
                </a:solidFill>
                <a:latin typeface="+mj-lt"/>
              </a:rPr>
              <a:t>STEVEN VAN HEERDEN</a:t>
            </a:r>
          </a:p>
        </p:txBody>
      </p:sp>
      <p:cxnSp>
        <p:nvCxnSpPr>
          <p:cNvPr id="9" name="Straight Connector 8"/>
          <p:cNvCxnSpPr/>
          <p:nvPr/>
        </p:nvCxnSpPr>
        <p:spPr>
          <a:xfrm>
            <a:off x="7877175" y="1890296"/>
            <a:ext cx="4314824" cy="0"/>
          </a:xfrm>
          <a:prstGeom prst="line">
            <a:avLst/>
          </a:prstGeom>
          <a:ln>
            <a:solidFill>
              <a:schemeClr val="accent4">
                <a:alpha val="62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77176" y="1894642"/>
            <a:ext cx="4314824" cy="1077218"/>
          </a:xfrm>
          <a:prstGeom prst="rect">
            <a:avLst/>
          </a:prstGeom>
          <a:noFill/>
        </p:spPr>
        <p:txBody>
          <a:bodyPr wrap="square" rtlCol="0">
            <a:spAutoFit/>
          </a:bodyPr>
          <a:lstStyle/>
          <a:p>
            <a:r>
              <a:rPr lang="en-ZA" sz="1600" dirty="0">
                <a:solidFill>
                  <a:schemeClr val="accent3"/>
                </a:solidFill>
                <a:latin typeface="+mj-lt"/>
              </a:rPr>
              <a:t>Derivco</a:t>
            </a:r>
          </a:p>
          <a:p>
            <a:r>
              <a:rPr lang="en-ZA" sz="1600" dirty="0">
                <a:solidFill>
                  <a:schemeClr val="accent3"/>
                </a:solidFill>
                <a:latin typeface="+mj-lt"/>
              </a:rPr>
              <a:t>steven.vanheerden@derivco.co.za</a:t>
            </a:r>
          </a:p>
          <a:p>
            <a:r>
              <a:rPr lang="en-ZA" sz="1600" dirty="0">
                <a:solidFill>
                  <a:schemeClr val="accent3"/>
                </a:solidFill>
                <a:latin typeface="+mj-lt"/>
              </a:rPr>
              <a:t>+27 31 5801000</a:t>
            </a:r>
          </a:p>
          <a:p>
            <a:r>
              <a:rPr lang="en-ZA" sz="1600" dirty="0">
                <a:solidFill>
                  <a:schemeClr val="accent3"/>
                </a:solidFill>
                <a:latin typeface="+mj-lt"/>
              </a:rPr>
              <a:t>http://jointhelegacy.co.za/</a:t>
            </a:r>
          </a:p>
        </p:txBody>
      </p:sp>
      <p:sp>
        <p:nvSpPr>
          <p:cNvPr id="4" name="Rounded Rectangle 3"/>
          <p:cNvSpPr/>
          <p:nvPr/>
        </p:nvSpPr>
        <p:spPr>
          <a:xfrm>
            <a:off x="3695700" y="3428999"/>
            <a:ext cx="4638675" cy="56197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http://www.devconf.co.za/</a:t>
            </a:r>
          </a:p>
        </p:txBody>
      </p:sp>
      <p:pic>
        <p:nvPicPr>
          <p:cNvPr id="10"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4769" y="5486597"/>
            <a:ext cx="1200075" cy="1200075"/>
          </a:xfrm>
        </p:spPr>
      </p:pic>
    </p:spTree>
    <p:extLst>
      <p:ext uri="{BB962C8B-B14F-4D97-AF65-F5344CB8AC3E}">
        <p14:creationId xmlns:p14="http://schemas.microsoft.com/office/powerpoint/2010/main" val="162403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Where We Are</a:t>
            </a:r>
          </a:p>
        </p:txBody>
      </p:sp>
      <p:sp>
        <p:nvSpPr>
          <p:cNvPr id="3" name="Content Placeholder 2"/>
          <p:cNvSpPr>
            <a:spLocks noGrp="1"/>
          </p:cNvSpPr>
          <p:nvPr>
            <p:ph idx="1"/>
          </p:nvPr>
        </p:nvSpPr>
        <p:spPr/>
        <p:txBody>
          <a:bodyPr>
            <a:normAutofit/>
          </a:bodyPr>
          <a:lstStyle/>
          <a:p>
            <a:endParaRPr lang="en-ZA" sz="1800" dirty="0"/>
          </a:p>
          <a:p>
            <a:pPr marL="457200" indent="-457200">
              <a:buFont typeface="Calibri Light" panose="020F0302020204030204" pitchFamily="34" charset="0"/>
              <a:buChar char="&gt;"/>
            </a:pPr>
            <a:endParaRPr lang="en-ZA" dirty="0"/>
          </a:p>
        </p:txBody>
      </p:sp>
      <p:pic>
        <p:nvPicPr>
          <p:cNvPr id="3074" name="Picture 2" descr="http://jointhelegacy.co.za.dedi890.jnb1.host-h.net/wp-content/uploads/revslider/home/slider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441" y="1058535"/>
            <a:ext cx="8236323" cy="56496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3443287" y="2224087"/>
            <a:ext cx="5343525" cy="2886075"/>
          </a:xfrm>
          <a:prstGeom prst="rect">
            <a:avLst/>
          </a:prstGeom>
        </p:spPr>
      </p:pic>
    </p:spTree>
    <p:extLst>
      <p:ext uri="{BB962C8B-B14F-4D97-AF65-F5344CB8AC3E}">
        <p14:creationId xmlns:p14="http://schemas.microsoft.com/office/powerpoint/2010/main" val="418492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074"/>
                                        </p:tgtEl>
                                      </p:cBhvr>
                                    </p:animEffect>
                                    <p:set>
                                      <p:cBhvr>
                                        <p:cTn id="11" dur="1" fill="hold">
                                          <p:stCondLst>
                                            <p:cond delay="499"/>
                                          </p:stCondLst>
                                        </p:cTn>
                                        <p:tgtEl>
                                          <p:spTgt spid="3074"/>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We Create</a:t>
            </a:r>
          </a:p>
        </p:txBody>
      </p:sp>
      <p:sp>
        <p:nvSpPr>
          <p:cNvPr id="3" name="Content Placeholder 2"/>
          <p:cNvSpPr>
            <a:spLocks noGrp="1"/>
          </p:cNvSpPr>
          <p:nvPr>
            <p:ph idx="1"/>
          </p:nvPr>
        </p:nvSpPr>
        <p:spPr/>
        <p:txBody>
          <a:bodyPr/>
          <a:lstStyle/>
          <a:p>
            <a:r>
              <a:rPr lang="en-ZA" dirty="0"/>
              <a:t>Derivco produces world-class gaming software and e-commerce applications for some of the largest gaming businesses in the world. The diverse variety of cutting edge games created by Derivco has rewarded many of the gaming businesses with prestigious awards. Derivco is proud to have products that set the industry bar higher than those of our competitors.</a:t>
            </a:r>
          </a:p>
          <a:p>
            <a:endParaRPr lang="en-ZA" dirty="0"/>
          </a:p>
          <a:p>
            <a:endParaRPr lang="en-ZA" dirty="0"/>
          </a:p>
          <a:p>
            <a:endParaRPr lang="en-ZA" dirty="0"/>
          </a:p>
        </p:txBody>
      </p:sp>
    </p:spTree>
    <p:extLst>
      <p:ext uri="{BB962C8B-B14F-4D97-AF65-F5344CB8AC3E}">
        <p14:creationId xmlns:p14="http://schemas.microsoft.com/office/powerpoint/2010/main" val="12846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2834" y="6321057"/>
            <a:ext cx="2281619" cy="508008"/>
          </a:xfrm>
          <a:prstGeom prst="rect">
            <a:avLst/>
          </a:prstGeom>
        </p:spPr>
      </p:pic>
      <p:pic>
        <p:nvPicPr>
          <p:cNvPr id="6" name="Picture 8" descr="https://lh4.googleusercontent.com/-EhJz5gi4YnE/UhNMIKqcRdI/AAAAAAAAABk/7UHlsVuXr78/s0/Icon.jpg"/>
          <p:cNvPicPr>
            <a:picLocks noChangeAspect="1" noChangeArrowheads="1"/>
          </p:cNvPicPr>
          <p:nvPr/>
        </p:nvPicPr>
        <p:blipFill>
          <a:blip r:embed="rId4"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8076427" y="1687905"/>
            <a:ext cx="2861647" cy="286164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3985" y="2017680"/>
            <a:ext cx="2920697" cy="2190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9876" y="2565346"/>
            <a:ext cx="2232248" cy="109519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26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par>
                          <p:cTn id="21" fill="hold">
                            <p:stCondLst>
                              <p:cond delay="500"/>
                            </p:stCondLst>
                            <p:childTnLst>
                              <p:par>
                                <p:cTn id="22" presetID="10" presetClass="exit" presetSubtype="0" fill="hold" nodeType="after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par>
                          <p:cTn id="25" fill="hold">
                            <p:stCondLst>
                              <p:cond delay="1000"/>
                            </p:stCondLst>
                            <p:childTnLst>
                              <p:par>
                                <p:cTn id="26" presetID="42" presetClass="path" presetSubtype="0" accel="50000" decel="50000" fill="hold" nodeType="afterEffect">
                                  <p:stCondLst>
                                    <p:cond delay="0"/>
                                  </p:stCondLst>
                                  <p:childTnLst>
                                    <p:animMotion origin="layout" path="M 2.29167E-6 3.7037E-7 L -0.27904 -0.00232 " pathEditMode="relative" rAng="0" ptsTypes="AA">
                                      <p:cBhvr>
                                        <p:cTn id="27" dur="2000" fill="hold"/>
                                        <p:tgtEl>
                                          <p:spTgt spid="6"/>
                                        </p:tgtEl>
                                        <p:attrNameLst>
                                          <p:attrName>ppt_x</p:attrName>
                                          <p:attrName>ppt_y</p:attrName>
                                        </p:attrNameLst>
                                      </p:cBhvr>
                                      <p:rCtr x="-13958"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ZA" dirty="0"/>
              <a:t>Infrastructure As Code</a:t>
            </a:r>
          </a:p>
        </p:txBody>
      </p:sp>
      <p:sp>
        <p:nvSpPr>
          <p:cNvPr id="5" name="Content Placeholder 4"/>
          <p:cNvSpPr>
            <a:spLocks noGrp="1"/>
          </p:cNvSpPr>
          <p:nvPr>
            <p:ph idx="1"/>
          </p:nvPr>
        </p:nvSpPr>
        <p:spPr/>
        <p:txBody>
          <a:bodyPr/>
          <a:lstStyle/>
          <a:p>
            <a:r>
              <a:rPr lang="en-US" dirty="0"/>
              <a:t>Allows you to define your software environment using configuration scripts, and automate the provisioning of your environments</a:t>
            </a:r>
          </a:p>
          <a:p>
            <a:endParaRPr lang="en-ZA" dirty="0"/>
          </a:p>
        </p:txBody>
      </p:sp>
      <p:pic>
        <p:nvPicPr>
          <p:cNvPr id="27" name="Picture 26" descr="stamp-effect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3717032"/>
            <a:ext cx="8496944"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 name="AutoShape 12"/>
          <p:cNvSpPr>
            <a:spLocks noChangeArrowheads="1"/>
          </p:cNvSpPr>
          <p:nvPr/>
        </p:nvSpPr>
        <p:spPr bwMode="auto">
          <a:xfrm>
            <a:off x="1849756" y="4446307"/>
            <a:ext cx="1753072" cy="940162"/>
          </a:xfrm>
          <a:prstGeom prst="roundRect">
            <a:avLst>
              <a:gd name="adj" fmla="val 16667"/>
            </a:avLst>
          </a:prstGeom>
          <a:noFill/>
          <a:ln w="152400">
            <a:solidFill>
              <a:srgbClr val="92D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4400" b="1" i="0" u="none" strike="noStrike" kern="1200" cap="none" spc="0" normalizeH="0" baseline="0" noProof="0" dirty="0">
                <a:ln w="22225">
                  <a:solidFill>
                    <a:srgbClr val="80C34F"/>
                  </a:solidFill>
                  <a:prstDash val="solid"/>
                </a:ln>
                <a:solidFill>
                  <a:srgbClr val="80C34F">
                    <a:lumMod val="40000"/>
                    <a:lumOff val="60000"/>
                  </a:srgbClr>
                </a:solidFill>
                <a:effectLst/>
                <a:uLnTx/>
                <a:uFillTx/>
                <a:latin typeface="Arial" panose="020B0604020202020204" pitchFamily="34" charset="0"/>
                <a:ea typeface="+mn-ea"/>
                <a:cs typeface="+mn-cs"/>
              </a:rPr>
              <a:t>Dev</a:t>
            </a:r>
            <a:endParaRPr kumimoji="0" lang="en-GB" altLang="en-US" sz="4800" b="1" i="0" u="none" strike="noStrike" kern="1200" cap="none" spc="0" normalizeH="0" baseline="0" noProof="0" dirty="0">
              <a:ln w="22225">
                <a:solidFill>
                  <a:srgbClr val="80C34F"/>
                </a:solidFill>
                <a:prstDash val="solid"/>
              </a:ln>
              <a:solidFill>
                <a:srgbClr val="80C34F">
                  <a:lumMod val="40000"/>
                  <a:lumOff val="60000"/>
                </a:srgbClr>
              </a:solidFill>
              <a:effectLst/>
              <a:uLnTx/>
              <a:uFillTx/>
              <a:latin typeface="Arial" panose="020B0604020202020204" pitchFamily="34" charset="0"/>
              <a:ea typeface="+mn-ea"/>
              <a:cs typeface="+mn-cs"/>
            </a:endParaRPr>
          </a:p>
        </p:txBody>
      </p:sp>
      <p:sp>
        <p:nvSpPr>
          <p:cNvPr id="29" name="AutoShape 12"/>
          <p:cNvSpPr>
            <a:spLocks noChangeArrowheads="1"/>
          </p:cNvSpPr>
          <p:nvPr/>
        </p:nvSpPr>
        <p:spPr bwMode="auto">
          <a:xfrm>
            <a:off x="3937988" y="4446307"/>
            <a:ext cx="1753072" cy="940162"/>
          </a:xfrm>
          <a:prstGeom prst="roundRect">
            <a:avLst>
              <a:gd name="adj" fmla="val 16667"/>
            </a:avLst>
          </a:prstGeom>
          <a:noFill/>
          <a:ln w="152400">
            <a:solidFill>
              <a:sysClr val="windowText" lastClr="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4400" b="1" i="0" u="none" strike="noStrike" kern="1200" cap="none" spc="0" normalizeH="0" baseline="0" noProof="0" dirty="0">
                <a:ln w="9525">
                  <a:solidFill>
                    <a:prstClr val="white"/>
                  </a:solidFill>
                  <a:prstDash val="solid"/>
                </a:ln>
                <a:solidFill>
                  <a:prstClr val="black"/>
                </a:solidFill>
                <a:effectLst>
                  <a:outerShdw blurRad="12700" dist="38100" dir="2700000" algn="tl" rotWithShape="0">
                    <a:prstClr val="white">
                      <a:lumMod val="50000"/>
                    </a:prstClr>
                  </a:outerShdw>
                </a:effectLst>
                <a:uLnTx/>
                <a:uFillTx/>
                <a:latin typeface="Arial" panose="020B0604020202020204" pitchFamily="34" charset="0"/>
                <a:ea typeface="+mn-ea"/>
                <a:cs typeface="+mn-cs"/>
              </a:rPr>
              <a:t>Test</a:t>
            </a:r>
            <a:endParaRPr kumimoji="0" lang="en-GB" altLang="en-US" sz="4800" b="1" i="0" u="none" strike="noStrike" kern="1200" cap="none" spc="0" normalizeH="0" baseline="0" noProof="0" dirty="0">
              <a:ln w="9525">
                <a:solidFill>
                  <a:prstClr val="white"/>
                </a:solidFill>
                <a:prstDash val="solid"/>
              </a:ln>
              <a:solidFill>
                <a:prstClr val="black"/>
              </a:solidFill>
              <a:effectLst>
                <a:outerShdw blurRad="12700" dist="38100" dir="2700000" algn="tl" rotWithShape="0">
                  <a:prstClr val="white">
                    <a:lumMod val="50000"/>
                  </a:prstClr>
                </a:outerShdw>
              </a:effectLst>
              <a:uLnTx/>
              <a:uFillTx/>
              <a:latin typeface="Arial" panose="020B0604020202020204" pitchFamily="34" charset="0"/>
              <a:ea typeface="+mn-ea"/>
              <a:cs typeface="+mn-cs"/>
            </a:endParaRPr>
          </a:p>
        </p:txBody>
      </p:sp>
      <p:sp>
        <p:nvSpPr>
          <p:cNvPr id="30" name="AutoShape 12"/>
          <p:cNvSpPr>
            <a:spLocks noChangeArrowheads="1"/>
          </p:cNvSpPr>
          <p:nvPr/>
        </p:nvSpPr>
        <p:spPr bwMode="auto">
          <a:xfrm>
            <a:off x="5991669" y="4446307"/>
            <a:ext cx="1753072" cy="940162"/>
          </a:xfrm>
          <a:prstGeom prst="roundRect">
            <a:avLst>
              <a:gd name="adj" fmla="val 16667"/>
            </a:avLst>
          </a:prstGeom>
          <a:noFill/>
          <a:ln w="152400">
            <a:solidFill>
              <a:sysClr val="windowText" lastClr="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4400" b="1" i="0" u="none" strike="noStrike" kern="1200" cap="none" spc="0" normalizeH="0" baseline="0" noProof="0" dirty="0">
                <a:ln w="13462">
                  <a:solidFill>
                    <a:prstClr val="white"/>
                  </a:solidFill>
                  <a:prstDash val="solid"/>
                </a:ln>
                <a:solidFill>
                  <a:prstClr val="black">
                    <a:lumMod val="85000"/>
                    <a:lumOff val="15000"/>
                  </a:prstClr>
                </a:solidFill>
                <a:effectLst>
                  <a:outerShdw dist="38100" dir="2700000" algn="bl" rotWithShape="0">
                    <a:srgbClr val="D64787"/>
                  </a:outerShdw>
                </a:effectLst>
                <a:uLnTx/>
                <a:uFillTx/>
                <a:latin typeface="Arial" panose="020B0604020202020204" pitchFamily="34" charset="0"/>
                <a:ea typeface="+mn-ea"/>
                <a:cs typeface="+mn-cs"/>
              </a:rPr>
              <a:t>Stage</a:t>
            </a:r>
            <a:endParaRPr kumimoji="0" lang="en-GB" altLang="en-US" sz="4800" b="1" i="0" u="none" strike="noStrike" kern="1200" cap="none" spc="0" normalizeH="0" baseline="0" noProof="0" dirty="0">
              <a:ln w="13462">
                <a:solidFill>
                  <a:prstClr val="white"/>
                </a:solidFill>
                <a:prstDash val="solid"/>
              </a:ln>
              <a:solidFill>
                <a:prstClr val="black">
                  <a:lumMod val="85000"/>
                  <a:lumOff val="15000"/>
                </a:prstClr>
              </a:solidFill>
              <a:effectLst>
                <a:outerShdw dist="38100" dir="2700000" algn="bl" rotWithShape="0">
                  <a:srgbClr val="D64787"/>
                </a:outerShdw>
              </a:effectLst>
              <a:uLnTx/>
              <a:uFillTx/>
              <a:latin typeface="Arial" panose="020B0604020202020204" pitchFamily="34" charset="0"/>
              <a:ea typeface="+mn-ea"/>
              <a:cs typeface="+mn-cs"/>
            </a:endParaRPr>
          </a:p>
        </p:txBody>
      </p:sp>
      <p:sp>
        <p:nvSpPr>
          <p:cNvPr id="31" name="AutoShape 12"/>
          <p:cNvSpPr>
            <a:spLocks noChangeArrowheads="1"/>
          </p:cNvSpPr>
          <p:nvPr/>
        </p:nvSpPr>
        <p:spPr bwMode="auto">
          <a:xfrm>
            <a:off x="8045350" y="4446307"/>
            <a:ext cx="1753072" cy="940162"/>
          </a:xfrm>
          <a:prstGeom prst="roundRect">
            <a:avLst>
              <a:gd name="adj" fmla="val 16667"/>
            </a:avLst>
          </a:prstGeom>
          <a:noFill/>
          <a:ln w="152400">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4400" b="1" i="0" u="none" strike="noStrike" kern="1200" cap="none" spc="0" normalizeH="0" baseline="0" noProof="0" dirty="0">
                <a:ln>
                  <a:noFill/>
                </a:ln>
                <a:solidFill>
                  <a:srgbClr val="990033"/>
                </a:solidFill>
                <a:effectLst/>
                <a:uLnTx/>
                <a:uFillTx/>
                <a:latin typeface="Arial" panose="020B0604020202020204" pitchFamily="34" charset="0"/>
                <a:ea typeface="+mn-ea"/>
                <a:cs typeface="+mn-cs"/>
              </a:rPr>
              <a:t>Prod</a:t>
            </a:r>
            <a:endParaRPr kumimoji="0" lang="en-GB" altLang="en-US" sz="4800" b="1" i="0" u="none" strike="noStrike" kern="1200" cap="none" spc="0" normalizeH="0" baseline="0" noProof="0" dirty="0">
              <a:ln>
                <a:noFill/>
              </a:ln>
              <a:solidFill>
                <a:srgbClr val="990033"/>
              </a:solidFill>
              <a:effectLst/>
              <a:uLnTx/>
              <a:uFillTx/>
              <a:latin typeface="Arial" panose="020B0604020202020204" pitchFamily="34" charset="0"/>
              <a:ea typeface="+mn-ea"/>
              <a:cs typeface="+mn-cs"/>
            </a:endParaRPr>
          </a:p>
        </p:txBody>
      </p:sp>
      <p:sp>
        <p:nvSpPr>
          <p:cNvPr id="32" name="AutoShape 12"/>
          <p:cNvSpPr>
            <a:spLocks noChangeArrowheads="1"/>
          </p:cNvSpPr>
          <p:nvPr/>
        </p:nvSpPr>
        <p:spPr bwMode="auto">
          <a:xfrm>
            <a:off x="1849756" y="4446307"/>
            <a:ext cx="1753072" cy="940162"/>
          </a:xfrm>
          <a:prstGeom prst="roundRect">
            <a:avLst>
              <a:gd name="adj" fmla="val 16667"/>
            </a:avLst>
          </a:prstGeom>
          <a:noFill/>
          <a:ln w="152400">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4400" b="1" i="0" u="none" strike="noStrike" kern="1200" cap="none" spc="0" normalizeH="0" baseline="0" noProof="0" dirty="0">
                <a:ln>
                  <a:noFill/>
                </a:ln>
                <a:solidFill>
                  <a:srgbClr val="990033"/>
                </a:solidFill>
                <a:effectLst/>
                <a:uLnTx/>
                <a:uFillTx/>
                <a:latin typeface="Arial" panose="020B0604020202020204" pitchFamily="34" charset="0"/>
                <a:ea typeface="+mn-ea"/>
                <a:cs typeface="+mn-cs"/>
              </a:rPr>
              <a:t>Dev</a:t>
            </a:r>
            <a:endParaRPr kumimoji="0" lang="en-GB" altLang="en-US" sz="4800" b="1" i="0" u="none" strike="noStrike" kern="1200" cap="none" spc="0" normalizeH="0" baseline="0" noProof="0" dirty="0">
              <a:ln>
                <a:noFill/>
              </a:ln>
              <a:solidFill>
                <a:srgbClr val="990033"/>
              </a:solidFill>
              <a:effectLst/>
              <a:uLnTx/>
              <a:uFillTx/>
              <a:latin typeface="Arial" panose="020B0604020202020204" pitchFamily="34" charset="0"/>
              <a:ea typeface="+mn-ea"/>
              <a:cs typeface="+mn-cs"/>
            </a:endParaRPr>
          </a:p>
        </p:txBody>
      </p:sp>
      <p:sp>
        <p:nvSpPr>
          <p:cNvPr id="33" name="AutoShape 12"/>
          <p:cNvSpPr>
            <a:spLocks noChangeArrowheads="1"/>
          </p:cNvSpPr>
          <p:nvPr/>
        </p:nvSpPr>
        <p:spPr bwMode="auto">
          <a:xfrm>
            <a:off x="3935757" y="4446307"/>
            <a:ext cx="1753072" cy="940162"/>
          </a:xfrm>
          <a:prstGeom prst="roundRect">
            <a:avLst>
              <a:gd name="adj" fmla="val 16667"/>
            </a:avLst>
          </a:prstGeom>
          <a:noFill/>
          <a:ln w="152400">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4400" b="1" i="0" u="none" strike="noStrike" kern="1200" cap="none" spc="0" normalizeH="0" baseline="0" noProof="0" dirty="0">
                <a:ln>
                  <a:noFill/>
                </a:ln>
                <a:solidFill>
                  <a:srgbClr val="990033"/>
                </a:solidFill>
                <a:effectLst/>
                <a:uLnTx/>
                <a:uFillTx/>
                <a:latin typeface="Arial" panose="020B0604020202020204" pitchFamily="34" charset="0"/>
                <a:ea typeface="+mn-ea"/>
                <a:cs typeface="+mn-cs"/>
              </a:rPr>
              <a:t>Test</a:t>
            </a:r>
            <a:endParaRPr kumimoji="0" lang="en-GB" altLang="en-US" sz="4800" b="1" i="0" u="none" strike="noStrike" kern="1200" cap="none" spc="0" normalizeH="0" baseline="0" noProof="0" dirty="0">
              <a:ln>
                <a:noFill/>
              </a:ln>
              <a:solidFill>
                <a:srgbClr val="990033"/>
              </a:solidFill>
              <a:effectLst/>
              <a:uLnTx/>
              <a:uFillTx/>
              <a:latin typeface="Arial" panose="020B0604020202020204" pitchFamily="34" charset="0"/>
              <a:ea typeface="+mn-ea"/>
              <a:cs typeface="+mn-cs"/>
            </a:endParaRPr>
          </a:p>
        </p:txBody>
      </p:sp>
      <p:sp>
        <p:nvSpPr>
          <p:cNvPr id="34" name="AutoShape 12"/>
          <p:cNvSpPr>
            <a:spLocks noChangeArrowheads="1"/>
          </p:cNvSpPr>
          <p:nvPr/>
        </p:nvSpPr>
        <p:spPr bwMode="auto">
          <a:xfrm>
            <a:off x="5991669" y="4446307"/>
            <a:ext cx="1753072" cy="940162"/>
          </a:xfrm>
          <a:prstGeom prst="roundRect">
            <a:avLst>
              <a:gd name="adj" fmla="val 16667"/>
            </a:avLst>
          </a:prstGeom>
          <a:noFill/>
          <a:ln w="152400">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4400" b="1" i="0" u="none" strike="noStrike" kern="1200" cap="none" spc="0" normalizeH="0" baseline="0" noProof="0" dirty="0">
                <a:ln>
                  <a:noFill/>
                </a:ln>
                <a:solidFill>
                  <a:srgbClr val="990033"/>
                </a:solidFill>
                <a:effectLst/>
                <a:uLnTx/>
                <a:uFillTx/>
                <a:latin typeface="Arial" panose="020B0604020202020204" pitchFamily="34" charset="0"/>
                <a:ea typeface="+mn-ea"/>
                <a:cs typeface="+mn-cs"/>
              </a:rPr>
              <a:t>Stage</a:t>
            </a:r>
            <a:endParaRPr kumimoji="0" lang="en-GB" altLang="en-US" sz="4800" b="1" i="0" u="none" strike="noStrike" kern="1200" cap="none" spc="0" normalizeH="0" baseline="0" noProof="0" dirty="0">
              <a:ln>
                <a:noFill/>
              </a:ln>
              <a:solidFill>
                <a:srgbClr val="990033"/>
              </a:solidFill>
              <a:effectLst/>
              <a:uLnTx/>
              <a:uFillTx/>
              <a:latin typeface="Arial" panose="020B0604020202020204" pitchFamily="34" charset="0"/>
              <a:ea typeface="+mn-ea"/>
              <a:cs typeface="+mn-cs"/>
            </a:endParaRPr>
          </a:p>
        </p:txBody>
      </p:sp>
      <p:sp>
        <p:nvSpPr>
          <p:cNvPr id="35" name="AutoShape 12"/>
          <p:cNvSpPr>
            <a:spLocks noChangeArrowheads="1"/>
          </p:cNvSpPr>
          <p:nvPr/>
        </p:nvSpPr>
        <p:spPr bwMode="auto">
          <a:xfrm>
            <a:off x="8045350" y="4446307"/>
            <a:ext cx="1753072" cy="940162"/>
          </a:xfrm>
          <a:prstGeom prst="roundRect">
            <a:avLst>
              <a:gd name="adj" fmla="val 16667"/>
            </a:avLst>
          </a:prstGeom>
          <a:noFill/>
          <a:ln w="152400">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4400" b="1" i="0" u="none" strike="noStrike" kern="1200" cap="none" spc="0" normalizeH="0" baseline="0" noProof="0" dirty="0">
                <a:ln>
                  <a:noFill/>
                </a:ln>
                <a:solidFill>
                  <a:srgbClr val="990033"/>
                </a:solidFill>
                <a:effectLst/>
                <a:uLnTx/>
                <a:uFillTx/>
                <a:latin typeface="Arial" panose="020B0604020202020204" pitchFamily="34" charset="0"/>
                <a:ea typeface="+mn-ea"/>
                <a:cs typeface="+mn-cs"/>
              </a:rPr>
              <a:t>Prod</a:t>
            </a:r>
            <a:endParaRPr kumimoji="0" lang="en-GB" altLang="en-US" sz="4800" b="1" i="0" u="none" strike="noStrike" kern="1200" cap="none" spc="0" normalizeH="0" baseline="0" noProof="0" dirty="0">
              <a:ln>
                <a:noFill/>
              </a:ln>
              <a:solidFill>
                <a:srgbClr val="990033"/>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3075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8"/>
                                        </p:tgtEl>
                                      </p:cBhvr>
                                    </p:animEffect>
                                    <p:set>
                                      <p:cBhvr>
                                        <p:cTn id="29" dur="1" fill="hold">
                                          <p:stCondLst>
                                            <p:cond delay="499"/>
                                          </p:stCondLst>
                                        </p:cTn>
                                        <p:tgtEl>
                                          <p:spTgt spid="28"/>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30"/>
                                        </p:tgtEl>
                                      </p:cBhvr>
                                    </p:animEffect>
                                    <p:set>
                                      <p:cBhvr>
                                        <p:cTn id="45" dur="1" fill="hold">
                                          <p:stCondLst>
                                            <p:cond delay="499"/>
                                          </p:stCondLst>
                                        </p:cTn>
                                        <p:tgtEl>
                                          <p:spTgt spid="30"/>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8" grpId="0" animBg="1"/>
      <p:bldP spid="28" grpId="1" animBg="1"/>
      <p:bldP spid="29" grpId="0" animBg="1"/>
      <p:bldP spid="29" grpId="1" animBg="1"/>
      <p:bldP spid="30" grpId="0" animBg="1"/>
      <p:bldP spid="30" grpId="1" animBg="1"/>
      <p:bldP spid="31" grpId="0" animBg="1"/>
      <p:bldP spid="32"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j8ImF23jZAg"/>
          <p:cNvPicPr>
            <a:picLocks noRot="1" noChangeAspect="1"/>
          </p:cNvPicPr>
          <p:nvPr>
            <a:videoFile r:link="rId1"/>
          </p:nvPr>
        </p:nvPicPr>
        <p:blipFill>
          <a:blip r:embed="rId3"/>
          <a:stretch>
            <a:fillRect/>
          </a:stretch>
        </p:blipFill>
        <p:spPr>
          <a:xfrm>
            <a:off x="3810000" y="2143125"/>
            <a:ext cx="4572000" cy="2571750"/>
          </a:xfrm>
          <a:prstGeom prst="rect">
            <a:avLst/>
          </a:prstGeom>
        </p:spPr>
      </p:pic>
    </p:spTree>
    <p:extLst>
      <p:ext uri="{BB962C8B-B14F-4D97-AF65-F5344CB8AC3E}">
        <p14:creationId xmlns:p14="http://schemas.microsoft.com/office/powerpoint/2010/main" val="203167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Started</a:t>
            </a:r>
            <a:endParaRPr lang="en-ZA" dirty="0"/>
          </a:p>
        </p:txBody>
      </p:sp>
      <p:sp>
        <p:nvSpPr>
          <p:cNvPr id="5" name="Content Placeholder 4"/>
          <p:cNvSpPr>
            <a:spLocks noGrp="1"/>
          </p:cNvSpPr>
          <p:nvPr>
            <p:ph idx="1"/>
          </p:nvPr>
        </p:nvSpPr>
        <p:spPr/>
        <p:txBody>
          <a:bodyPr/>
          <a:lstStyle/>
          <a:p>
            <a:pPr marL="0" indent="0">
              <a:buNone/>
            </a:pPr>
            <a:r>
              <a:rPr lang="en-US" dirty="0"/>
              <a:t>We should not treat our servers like pets... </a:t>
            </a:r>
          </a:p>
          <a:p>
            <a:pPr marL="0" indent="0">
              <a:buNone/>
            </a:pPr>
            <a:r>
              <a:rPr lang="en-US" dirty="0"/>
              <a:t>In the past we gave them a name, and when they got sick we cared for them until they were better</a:t>
            </a:r>
          </a:p>
          <a:p>
            <a:endParaRPr lang="en-ZA" dirty="0"/>
          </a:p>
        </p:txBody>
      </p:sp>
    </p:spTree>
    <p:extLst>
      <p:ext uri="{BB962C8B-B14F-4D97-AF65-F5344CB8AC3E}">
        <p14:creationId xmlns:p14="http://schemas.microsoft.com/office/powerpoint/2010/main" val="350458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Important Lesson!</a:t>
            </a:r>
          </a:p>
        </p:txBody>
      </p:sp>
      <p:sp>
        <p:nvSpPr>
          <p:cNvPr id="5" name="Content Placeholder 4"/>
          <p:cNvSpPr>
            <a:spLocks noGrp="1"/>
          </p:cNvSpPr>
          <p:nvPr>
            <p:ph idx="1"/>
          </p:nvPr>
        </p:nvSpPr>
        <p:spPr/>
        <p:txBody>
          <a:bodyPr/>
          <a:lstStyle/>
          <a:p>
            <a:pPr marL="0" indent="0">
              <a:buNone/>
            </a:pPr>
            <a:r>
              <a:rPr lang="en-US" dirty="0"/>
              <a:t>We should rather treat our servers like cattle…</a:t>
            </a:r>
          </a:p>
          <a:p>
            <a:pPr marL="0" indent="0">
              <a:buNone/>
            </a:pPr>
            <a:r>
              <a:rPr lang="en-US" dirty="0"/>
              <a:t>They get a number</a:t>
            </a:r>
          </a:p>
          <a:p>
            <a:pPr marL="0" indent="0">
              <a:buNone/>
            </a:pPr>
            <a:r>
              <a:rPr lang="en-US" dirty="0"/>
              <a:t>When they get sick we light the braai!</a:t>
            </a:r>
          </a:p>
          <a:p>
            <a:endParaRPr lang="en-ZA" dirty="0"/>
          </a:p>
          <a:p>
            <a:endParaRPr lang="en-ZA" dirty="0"/>
          </a:p>
        </p:txBody>
      </p:sp>
      <p:sp>
        <p:nvSpPr>
          <p:cNvPr id="8" name="Title 1"/>
          <p:cNvSpPr txBox="1">
            <a:spLocks/>
          </p:cNvSpPr>
          <p:nvPr/>
        </p:nvSpPr>
        <p:spPr>
          <a:xfrm>
            <a:off x="2152650" y="820271"/>
            <a:ext cx="7886700" cy="100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rgbClr val="4BACC6"/>
                </a:solidFill>
                <a:latin typeface="+mn-lt"/>
                <a:ea typeface="+mj-ea"/>
                <a:cs typeface="+mj-cs"/>
              </a:defRPr>
            </a:lvl1pPr>
          </a:lstStyle>
          <a:p>
            <a:r>
              <a:rPr lang="en-ZA" dirty="0">
                <a:solidFill>
                  <a:srgbClr val="00B0F0"/>
                </a:solidFill>
                <a:latin typeface="+mj-lt"/>
              </a:rPr>
              <a:t>Focus on the herd, and not the individual </a:t>
            </a:r>
          </a:p>
          <a:p>
            <a:r>
              <a:rPr lang="en-ZA" sz="2000" dirty="0">
                <a:solidFill>
                  <a:srgbClr val="00B0F0"/>
                </a:solidFill>
                <a:latin typeface="+mj-lt"/>
              </a:rPr>
              <a:t>Jeffrey </a:t>
            </a:r>
            <a:r>
              <a:rPr lang="en-ZA" sz="2000" dirty="0" err="1">
                <a:solidFill>
                  <a:srgbClr val="00B0F0"/>
                </a:solidFill>
                <a:latin typeface="+mj-lt"/>
              </a:rPr>
              <a:t>Snover</a:t>
            </a:r>
            <a:endParaRPr lang="en-ZA" sz="2000" dirty="0">
              <a:solidFill>
                <a:srgbClr val="00B0F0"/>
              </a:solidFill>
              <a:latin typeface="+mj-lt"/>
            </a:endParaRPr>
          </a:p>
        </p:txBody>
      </p:sp>
    </p:spTree>
    <p:extLst>
      <p:ext uri="{BB962C8B-B14F-4D97-AF65-F5344CB8AC3E}">
        <p14:creationId xmlns:p14="http://schemas.microsoft.com/office/powerpoint/2010/main" val="303711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xit" presetSubtype="0" fill="hold" grpId="1" nodeType="withEffect">
                                  <p:stCondLst>
                                    <p:cond delay="0"/>
                                  </p:stCondLst>
                                  <p:childTnLst>
                                    <p:animEffect transition="out" filter="fade">
                                      <p:cBhvr>
                                        <p:cTn id="19" dur="500"/>
                                        <p:tgtEl>
                                          <p:spTgt spid="5">
                                            <p:txEl>
                                              <p:pRg st="0" end="0"/>
                                            </p:txEl>
                                          </p:spTgt>
                                        </p:tgtEl>
                                      </p:cBhvr>
                                    </p:animEffect>
                                    <p:set>
                                      <p:cBhvr>
                                        <p:cTn id="20" dur="1" fill="hold">
                                          <p:stCondLst>
                                            <p:cond delay="499"/>
                                          </p:stCondLst>
                                        </p:cTn>
                                        <p:tgtEl>
                                          <p:spTgt spid="5">
                                            <p:txEl>
                                              <p:pRg st="0" end="0"/>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xEl>
                                              <p:pRg st="1" end="1"/>
                                            </p:txEl>
                                          </p:spTgt>
                                        </p:tgtEl>
                                      </p:cBhvr>
                                    </p:animEffect>
                                    <p:set>
                                      <p:cBhvr>
                                        <p:cTn id="23" dur="1" fill="hold">
                                          <p:stCondLst>
                                            <p:cond delay="499"/>
                                          </p:stCondLst>
                                        </p:cTn>
                                        <p:tgtEl>
                                          <p:spTgt spid="5">
                                            <p:txEl>
                                              <p:pRg st="1" end="1"/>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xEl>
                                              <p:pRg st="2" end="2"/>
                                            </p:txEl>
                                          </p:spTgt>
                                        </p:tgtEl>
                                      </p:cBhvr>
                                    </p:animEffect>
                                    <p:set>
                                      <p:cBhvr>
                                        <p:cTn id="26" dur="1" fill="hold">
                                          <p:stCondLst>
                                            <p:cond delay="499"/>
                                          </p:stCondLst>
                                        </p:cTn>
                                        <p:tgtEl>
                                          <p:spTgt spid="5">
                                            <p:txEl>
                                              <p:pRg st="2" end="2"/>
                                            </p:txEl>
                                          </p:spTgt>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1"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1000"/>
                            </p:stCondLst>
                            <p:childTnLst>
                              <p:par>
                                <p:cTn id="32" presetID="42" presetClass="path" presetSubtype="0" accel="50000" decel="50000" fill="hold" grpId="0" nodeType="afterEffect">
                                  <p:stCondLst>
                                    <p:cond delay="0"/>
                                  </p:stCondLst>
                                  <p:childTnLst>
                                    <p:animMotion origin="layout" path="M 0 -4.07407E-6 L 0 0.25 " pathEditMode="relative" rAng="0" ptsTypes="AA">
                                      <p:cBhvr>
                                        <p:cTn id="33" dur="2000" fill="hold"/>
                                        <p:tgtEl>
                                          <p:spTgt spid="8"/>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P spid="8" grpId="0"/>
      <p:bldP spid="8" grpId="1"/>
    </p:bldLst>
  </p:timing>
</p:sld>
</file>

<file path=ppt/theme/theme1.xml><?xml version="1.0" encoding="utf-8"?>
<a:theme xmlns:a="http://schemas.openxmlformats.org/drawingml/2006/main" name="Office Theme">
  <a:themeElements>
    <a:clrScheme name="DEVConf">
      <a:dk1>
        <a:sysClr val="windowText" lastClr="000000"/>
      </a:dk1>
      <a:lt1>
        <a:sysClr val="window" lastClr="FFFFFF"/>
      </a:lt1>
      <a:dk2>
        <a:srgbClr val="000F2F"/>
      </a:dk2>
      <a:lt2>
        <a:srgbClr val="F2F2F2"/>
      </a:lt2>
      <a:accent1>
        <a:srgbClr val="00B0F0"/>
      </a:accent1>
      <a:accent2>
        <a:srgbClr val="FF064D"/>
      </a:accent2>
      <a:accent3>
        <a:srgbClr val="757070"/>
      </a:accent3>
      <a:accent4>
        <a:srgbClr val="B30843"/>
      </a:accent4>
      <a:accent5>
        <a:srgbClr val="00355E"/>
      </a:accent5>
      <a:accent6>
        <a:srgbClr val="70AD47"/>
      </a:accent6>
      <a:hlink>
        <a:srgbClr val="0563C1"/>
      </a:hlink>
      <a:folHlink>
        <a:srgbClr val="D0CECE"/>
      </a:folHlink>
    </a:clrScheme>
    <a:fontScheme name="Calibri LIGHT">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14151</TotalTime>
  <Words>993</Words>
  <Application>Microsoft Office PowerPoint</Application>
  <PresentationFormat>Widescreen</PresentationFormat>
  <Paragraphs>148</Paragraphs>
  <Slides>24</Slides>
  <Notes>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PowerPoint Presentation</vt:lpstr>
      <vt:lpstr>What We Do</vt:lpstr>
      <vt:lpstr>Where We Are</vt:lpstr>
      <vt:lpstr>What We Create</vt:lpstr>
      <vt:lpstr>About Me</vt:lpstr>
      <vt:lpstr>Infrastructure As Code</vt:lpstr>
      <vt:lpstr>PowerPoint Presentation</vt:lpstr>
      <vt:lpstr>Getting Started</vt:lpstr>
      <vt:lpstr>Important Lesson!</vt:lpstr>
      <vt:lpstr>The Basics – Pre-Reqs</vt:lpstr>
      <vt:lpstr>The Basics – Typical Features</vt:lpstr>
      <vt:lpstr>The Basics – Typical Features</vt:lpstr>
      <vt:lpstr>The Basics – Typical Features</vt:lpstr>
      <vt:lpstr>Infrastructure As Code Applications</vt:lpstr>
      <vt:lpstr>Managing Build Servers</vt:lpstr>
      <vt:lpstr>PowerPoint Presentation</vt:lpstr>
      <vt:lpstr>What We Have Learnt</vt:lpstr>
      <vt:lpstr>What We Have Learnt</vt:lpstr>
      <vt:lpstr>What We Have Learnt</vt:lpstr>
      <vt:lpstr>Chef Terminology</vt:lpstr>
      <vt:lpstr>Chef Basics… Getting Started </vt:lpstr>
      <vt:lpstr>Chef Basics</vt:lpstr>
      <vt:lpstr>Questions??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 Germanus</dc:creator>
  <cp:lastModifiedBy>Steven Van Heerden</cp:lastModifiedBy>
  <cp:revision>1856</cp:revision>
  <cp:lastPrinted>2015-05-26T15:41:20Z</cp:lastPrinted>
  <dcterms:created xsi:type="dcterms:W3CDTF">2015-04-11T08:44:41Z</dcterms:created>
  <dcterms:modified xsi:type="dcterms:W3CDTF">2016-03-11T11:32:20Z</dcterms:modified>
</cp:coreProperties>
</file>