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0" y="216000"/>
            <a:ext cx="775800" cy="11520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Segoe UI"/>
              <a:buChar char="&gt;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39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982800" cy="14594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57160" y="365040"/>
            <a:ext cx="10495800" cy="76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76240" y="1419120"/>
            <a:ext cx="10476720" cy="4494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Z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ZA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Z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Z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Z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Z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Z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77" name="Picture 8" descr=""/>
          <p:cNvPicPr/>
          <p:nvPr/>
        </p:nvPicPr>
        <p:blipFill>
          <a:blip r:embed="rId3"/>
          <a:stretch/>
        </p:blipFill>
        <p:spPr>
          <a:xfrm>
            <a:off x="0" y="0"/>
            <a:ext cx="982800" cy="145944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57160" y="365040"/>
            <a:ext cx="10495800" cy="76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76240" y="1419120"/>
            <a:ext cx="10476720" cy="4494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lang="en-Z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5" name="Picture 6" descr=""/>
          <p:cNvPicPr/>
          <p:nvPr/>
        </p:nvPicPr>
        <p:blipFill>
          <a:blip r:embed="rId3"/>
          <a:stretch/>
        </p:blipFill>
        <p:spPr>
          <a:xfrm>
            <a:off x="-36000" y="216000"/>
            <a:ext cx="824400" cy="1224000"/>
          </a:xfrm>
          <a:prstGeom prst="rect">
            <a:avLst/>
          </a:prstGeom>
          <a:ln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Z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Z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download.java.net/mave/2/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plugins.gradle.org/" TargetMode="External"/><Relationship Id="rId2" Type="http://schemas.openxmlformats.org/officeDocument/2006/relationships/hyperlink" Target="https://github.com/nebula-plugins" TargetMode="External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mailto:corneil@jumpco.io" TargetMode="External"/><Relationship Id="rId3" Type="http://schemas.openxmlformats.org/officeDocument/2006/relationships/hyperlink" Target="https://github.com/corneil/gradle-docs" TargetMode="External"/><Relationship Id="rId4" Type="http://schemas.openxmlformats.org/officeDocument/2006/relationships/hyperlink" Target="http://www.devconf.co.za/Rate" TargetMode="External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maven-v4_0_0.xsd" TargetMode="External"/><Relationship Id="rId3" Type="http://schemas.openxmlformats.org/officeDocument/2006/relationships/hyperlink" Target="http://maven.apache.org/" TargetMode="External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952560" y="1983240"/>
            <a:ext cx="10286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Z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Corneil du Plessis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52560" y="2629080"/>
            <a:ext cx="9600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61"/>
              </a:lnSpc>
            </a:pPr>
            <a:r>
              <a:rPr lang="en-ZA" sz="2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Gradle: The Build system you have been waiting for!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9210600" y="1804680"/>
            <a:ext cx="2028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ZA" sz="1600" spc="-1" strike="noStrike">
                <a:solidFill>
                  <a:srgbClr val="ff064d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DevOps &amp; Automation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6" name="Line 4"/>
          <p:cNvSpPr/>
          <p:nvPr/>
        </p:nvSpPr>
        <p:spPr>
          <a:xfrm>
            <a:off x="9324720" y="2143080"/>
            <a:ext cx="2867040" cy="0"/>
          </a:xfrm>
          <a:prstGeom prst="line">
            <a:avLst/>
          </a:prstGeom>
          <a:ln w="93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What does it look like?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build.gradle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apply plugin: 'java'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apply plugin: 'war'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repositories {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    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mavenCentral()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}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group = 'io.jumpco.samples'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version = '1.0-SNAPSHOT'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sourceCompatibility = 1.8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dependencies {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  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compile “org.springframework:spring-core:$springVersion”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  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compile “org.springframework:spring-web:$springVersion”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  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compile “org.springframework:spring-webmvc:$springVersion”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  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testCompile group: 'junit', name: 'junit', version: junitVersion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}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
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1"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settings.gradle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rootProject.name = 'SampleWebApp'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
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b="1"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gradle.properties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springVersion=4.2.4.RELEASE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Microsoft YaHei"/>
              </a:rPr>
              <a:t>junitVersion=4.11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Is Groovy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DSL Handlers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Closures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repositories {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maven {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url '</a:t>
            </a:r>
            <a:r>
              <a:rPr lang="en-ZA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1"/>
              </a:rPr>
              <a:t>http://download.java.net/mave/2/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Strings</a:t>
            </a: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'org.springframework:spring-core:' + springVersion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“org.springframework:spring-core:$springVersion”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Artifacts</a:t>
            </a:r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76240" y="1419120"/>
            <a:ext cx="5112360" cy="44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build.gradle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buildScript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configurations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dependencies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apply plugin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artifacts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sourceSets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other dsl sections and Groovy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6244560" y="1419120"/>
            <a:ext cx="5112360" cy="44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settings.gradle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subprojects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gradle.properties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Global properties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buildSrc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Custom tasks</a:t>
            </a:r>
            <a:endParaRPr lang="en-Z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Builtin Support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Ant Projects, Tasks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Java, Jar, War, Ear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Scala, Groovy, GNU Compilers, Clang, Visual C++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 Reporting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ANTLR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OSGi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Sonar, Pmd, Jacoco, CheckStyle, FindBugs, CodeNarc, JDepend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Maven Publish, Ivy Publish, Signing, Distribution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Jetty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Announcements (Twitter, Growl, Snarl, notify-send)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IDE Support</a:t>
            </a:r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Eclipse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IntelliJ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Netbeans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 your imagination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Create scripts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gradle init –type basic|pom|java-library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 build.gradle and other files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Basic, Java Library, Scala Library, Groovy Library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Choose test framework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Convert pom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IDE New Gradle Project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Checkout lazybones at</a:t>
            </a: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ZA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https://github.com/pledbrook/lazybones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Wrapper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gradle wrapper</a:t>
            </a: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Creates gradlew, gradlew.bat, gradle folder. Small enough to checkin.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./gradlew build</a:t>
            </a: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Downloads Gradle version and executes build task.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Other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 UI – Swing application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 Daemon will remain running and will reload only modified scripts to improve execution time.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--continuous</a:t>
            </a: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option. Gradle will remain running and trigger build when input artefacts modified.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New Build Model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3</a:t>
            </a:r>
            <a:r>
              <a:rPr lang="en-ZA" sz="4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rd</a:t>
            </a:r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Party plugins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1"/>
              </a:rPr>
              <a:t>http://plugins.gradle.org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Google Android Development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Bintray publishing.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Artifactory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 IO Framework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https://github.com/nebula-plugins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Google App Engine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Tomcat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lessCss, minCss, minJs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266760" indent="-266040">
              <a:lnSpc>
                <a:spcPct val="100000"/>
              </a:lnSpc>
              <a:buClr>
                <a:srgbClr val="757070"/>
              </a:buClr>
              <a:buFont typeface="Calibri Light"/>
              <a:buChar char="&gt;"/>
            </a:pPr>
            <a:r>
              <a:rPr lang="en-ZA" sz="2800" spc="-1" strike="noStrike">
                <a:solidFill>
                  <a:srgbClr val="75707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Cases Studies</a:t>
            </a:r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</a:t>
            </a: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2000 components, 1000 release builds per day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</a:t>
            </a: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Nebula. Patched Gradle.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Enterprise Projects with &gt; 300 modules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Partial Local build.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Generate documentation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 automation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296000" y="1296000"/>
            <a:ext cx="684000" cy="68400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1314720" y="2044080"/>
            <a:ext cx="684000" cy="684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ZA" sz="4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Introduction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Scope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History Lesson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Maven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it?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 Groovy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Artefacts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Builtin Support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Case studies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Summary</a:t>
            </a:r>
            <a:endParaRPr lang="en-Z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Made for Customisation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Robust Dependency Management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Build Reporting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flexible Build Model for both continuous integration and local development.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One source of the truth</a:t>
            </a:r>
            <a:endParaRPr lang="en-Z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7810560" y="649800"/>
            <a:ext cx="4380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ZA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/* THANK YOU*/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877160" y="1551600"/>
            <a:ext cx="4314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Z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Corneil du Plessis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1" name="Line 3"/>
          <p:cNvSpPr/>
          <p:nvPr/>
        </p:nvSpPr>
        <p:spPr>
          <a:xfrm>
            <a:off x="7877160" y="1890000"/>
            <a:ext cx="4314600" cy="0"/>
          </a:xfrm>
          <a:prstGeom prst="line">
            <a:avLst/>
          </a:prstGeom>
          <a:ln w="93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>
            <a:off x="7877160" y="1894680"/>
            <a:ext cx="431424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Z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JumpCo (formerly TSC Technologies)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2"/>
              </a:rPr>
              <a:t>corneil@jumpco.io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corneil.duplessis@gmail.com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https://about.me/corneil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3744000" y="3312000"/>
            <a:ext cx="4637880" cy="1368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Z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 project:</a:t>
            </a:r>
            <a:r>
              <a:rPr lang="en-Z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
</a:t>
            </a:r>
            <a:r>
              <a:rPr lang="en-Z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3"/>
              </a:rPr>
              <a:t>https://github.com/corneil/gradle-docs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en-Z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
</a:t>
            </a:r>
            <a:r>
              <a:rPr lang="en-Z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  <a:hlinkClick r:id="rId4"/>
              </a:rPr>
              <a:t>http://www.devconf.co.za/Rate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Make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Targets, dependencies, rules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Sample: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CFLAGS ?= -g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all: helloworld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helloworld: helloworld.o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# Commands start with TAB not spaces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$(CC) $(LDFLAGS) -o $@ $^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helloworld.o: helloworld.c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$(CC) $(CFLAGS) -c -o $@ $&lt;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Suffix rules: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.c.o: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$(CC) $(CFLAGS) -c $&lt;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Ant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Projects, targets, dependency, built-in tasks, taskdef.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&lt;project name="SampleWebApp" default="all" basedir="."&gt;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&lt;property name="app.name"      value="SampleWebApp"/&gt;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&lt;property name="lib.dir"       value="${basedir}/lib"/&gt;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&lt;property name="work.dir"      value="${basedir}/work"/&gt;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&lt;property name="dist.dir"      value="${basedir}/dist"/&gt;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&lt;property name="src.dir"       value="${basedir}/src"/&gt;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&lt;property name="web.dir"       value="${basedir}/web"/&gt;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&lt;path id="compile.classpath"&gt;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&lt;fileset dir="${lib.dir}"&gt;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&lt;include name="*.jar"/&gt;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&lt;/fileset&gt;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&lt;/path&gt;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Ant – cont.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&lt;target name="all" depends="clean,compile,dist" description="Clean dirs,compile,create a WAR"/&gt;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&lt;target name="clean" description="Delete old work and dist directories"&gt;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&lt;delete dir="${work.dir}"/&gt;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&lt;delete dir="${dist.dir}"/&gt;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&lt;/target&gt;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&lt;target name="prepare" depends="clean" description="Create work dirs copy static files to work dir"&gt;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&lt;mkdir  dir="${dist.dir}"/&gt;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&lt;mkdir  dir="${work.dir}/WEB-INF/classes"/&gt;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&lt;copy todir="${work.dir}"&gt;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&lt;fileset dir="${web.dir}"/&gt;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&lt;/copy&gt;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&lt;/target&gt;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&lt;target name="compile" depends="prepare" description="Compile sources and copy to WEB-INF/classes dir"&gt;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&lt;javac srcdir="${src.dir}" destdir="${work.dir}/WEB-INF/classes"&gt;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&lt;classpath refid="compile.classpath"/&gt;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&lt;/javac&gt;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&lt;copy  todir="${work.dir}/WEB-INF/classes"&gt;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&lt;fileset dir="${src.dir}" excludes="**/*.java"/&gt;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&lt;/copy&gt;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&lt;/target&gt;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&lt;target name="dist" depends="compile" description="Create WAR file for binary distribution"&gt;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&lt;jar jarfile="${dist.dir}/${app.name}.war" basedir="${work.dir}"/&gt;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&lt;/target&gt;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&lt;/project&gt;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Maven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POM, Goals, Lifecycle, Plugins, Profiles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Maven Repository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&lt;project xmlns="http://maven.apache.org/POM/4.0.0" 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xmlns:xsi="</a:t>
            </a:r>
            <a:r>
              <a:rPr lang="en-ZA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1"/>
              </a:rPr>
              <a:t>http://www.w3.org/2001/XMLSchema-instance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xsi:schemaLocation="http://maven.apache.org/POM/4.0.0 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2"/>
              </a:rPr>
              <a:t>http://maven.apache.org/maven-v4_0_0.xsd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&lt;modelVersion&gt;4.0.0&lt;/modelVersion&gt;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&lt;groupId&gt;io.jumpco.samples&lt;/groupId&gt;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&lt;artifactId&gt;SampleWebApp&lt;/artifactId&gt;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&lt;packaging&gt;war&lt;/packaging&gt;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&lt;version&gt;1.0-SNAPSHOT&lt;/version&gt;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&lt;name&gt;SampleWebApp Maven Web App&lt;/name&gt;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&lt;url&gt;</a:t>
            </a:r>
            <a:r>
              <a:rPr lang="en-ZA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hlinkClick r:id="rId3"/>
              </a:rPr>
              <a:t>http://maven.apache.org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&lt;/url&gt;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&lt;properties&gt;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&lt;spring.version&gt;4.2.4.RELEASE&lt;/spring.version&gt;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&lt;junit.version&gt;4.12&lt;/junit.version&gt;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&lt;jdk.version&gt;1.8&lt;/jdk.version&gt;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&lt;/properties&gt;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Maven – cont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&lt;dependencies&gt;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&lt;!-- Spring 3 dependencies →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&lt;dependency&gt;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&lt;groupId&gt;org.springframework&lt;/groupId&gt;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&lt;artifactId&gt;spring-core&lt;/artifactId&gt;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&lt;version&gt;${spring.version}&lt;/version&gt;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&lt;/dependency&gt;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&lt;dependency&gt;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&lt;groupId&gt;org.springframework&lt;/groupId&gt;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&lt;artifactId&gt;spring-web&lt;/artifactId&gt;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&lt;version&gt;${spring.version}&lt;/version&gt;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&lt;/dependency&gt;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&lt;dependency&gt;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&lt;groupId&gt;org.springframework&lt;/groupId&gt;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&lt;artifactId&gt;spring-webmvc&lt;/artifactId&gt;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&lt;version&gt;${spring.version}&lt;/version&gt;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&lt;/dependency&gt;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&lt;dependency&gt;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&lt;groupId&gt;junit&lt;/groupId&gt;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&lt;artifactId&gt;junit&lt;/artifactId&gt;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&lt;version&gt;${junit.version}&lt;/version&gt;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&lt;scope&gt;test&lt;/scope&gt;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&lt;/dependency&gt;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&lt;/dependencies&gt;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Maven – cont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&lt;build&gt;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&lt;finalName&gt;SampleWebApp&lt;/finalName&gt;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&lt;plugins&gt;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&lt;plugin&gt;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&lt;groupId&gt;org.apache.maven.plugins&lt;/groupId&gt;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&lt;artifactId&gt;maven-compiler-plugin&lt;/artifactId&gt;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&lt;version&gt;3.0&lt;/version&gt;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&lt;configuration&gt;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&lt;source&gt;${jdk.version}&lt;/source&gt;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&lt;target&gt;${jdk.version}&lt;/target&gt;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&lt;/configuration&gt;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&lt;/plugin&gt;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&lt;/plugins&gt;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&lt;/build&gt;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lang="en-Z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&lt;/project&gt;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57160" y="365040"/>
            <a:ext cx="1049580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Z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Gradle: What is it?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76240" y="1419120"/>
            <a:ext cx="10476720" cy="44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 is a Groovy DSL for creating build scripts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 has a beautiful designed model for Tasks, Dependencies, Conventions etc.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 understands Ivy and Maven repositories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Gradle can execute Ant scripts and tasks directly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This is a valid Gradle build script:</a:t>
            </a: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Z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apply plugin: 'war'</a:t>
            </a:r>
            <a:endParaRPr lang="en-Z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Application>LibreOffice/5.0.4.2$Windows_X86_64 LibreOffice_project/2b9802c1994aa0b7dc6079e128979269cf95bc78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2015-04-11T08:44:41Z</dcterms:created>
  <dc:creator>Jasmine Germanus</dc:creator>
  <dc:language>en-ZA</dc:language>
  <cp:lastPrinted>2015-05-26T15:41:20Z</cp:lastPrinted>
  <dcterms:modified xsi:type="dcterms:W3CDTF">2016-03-08T23:36:35Z</dcterms:modified>
  <cp:revision>1831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