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16" r:id="rId3"/>
    <p:sldId id="496" r:id="rId4"/>
    <p:sldId id="510" r:id="rId5"/>
    <p:sldId id="497" r:id="rId6"/>
    <p:sldId id="434" r:id="rId7"/>
    <p:sldId id="501" r:id="rId8"/>
    <p:sldId id="512" r:id="rId9"/>
    <p:sldId id="502" r:id="rId10"/>
    <p:sldId id="500" r:id="rId11"/>
    <p:sldId id="513" r:id="rId12"/>
    <p:sldId id="477" r:id="rId13"/>
    <p:sldId id="509" r:id="rId14"/>
    <p:sldId id="479" r:id="rId15"/>
    <p:sldId id="481" r:id="rId16"/>
    <p:sldId id="499" r:id="rId17"/>
    <p:sldId id="478" r:id="rId18"/>
    <p:sldId id="480" r:id="rId19"/>
    <p:sldId id="483" r:id="rId20"/>
    <p:sldId id="514" r:id="rId21"/>
    <p:sldId id="488" r:id="rId22"/>
    <p:sldId id="484" r:id="rId23"/>
    <p:sldId id="511" r:id="rId24"/>
    <p:sldId id="508" r:id="rId25"/>
    <p:sldId id="506" r:id="rId26"/>
    <p:sldId id="507" r:id="rId27"/>
    <p:sldId id="31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6C0"/>
    <a:srgbClr val="CB0000"/>
    <a:srgbClr val="5FB5A6"/>
    <a:srgbClr val="AA3BB7"/>
    <a:srgbClr val="75DDCA"/>
    <a:srgbClr val="FFD133"/>
    <a:srgbClr val="8FD53D"/>
    <a:srgbClr val="60B3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9107" autoAdjust="0"/>
  </p:normalViewPr>
  <p:slideViewPr>
    <p:cSldViewPr>
      <p:cViewPr varScale="1">
        <p:scale>
          <a:sx n="104" d="100"/>
          <a:sy n="104" d="100"/>
        </p:scale>
        <p:origin x="19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50218-A29C-4747-ADD2-8C936BB53301}" type="datetimeFigureOut">
              <a:rPr lang="en-US" smtClean="0"/>
              <a:pPr/>
              <a:t>3/7/2016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D0DA4-1973-4F40-AD66-E220050CB46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1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504297-CD5C-4D35-ADEE-F2D549A9E77D}" type="slidenum">
              <a:rPr lang="en-GB" altLang="en-US" sz="1400" smtClean="0">
                <a:latin typeface="Trebuchet MS" panose="020B0603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 sz="1400" smtClean="0">
              <a:latin typeface="Trebuchet MS" panose="020B0603020202020204" pitchFamily="34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738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dirty="0" smtClean="0">
                <a:solidFill>
                  <a:schemeClr val="tx2"/>
                </a:solidFill>
              </a:rPr>
              <a:t>project-new</a:t>
            </a:r>
            <a:r>
              <a:rPr lang="en-ZA" sz="1200" dirty="0" smtClean="0"/>
              <a:t> </a:t>
            </a:r>
            <a:r>
              <a:rPr lang="en-ZA" sz="1200" dirty="0" smtClean="0">
                <a:solidFill>
                  <a:schemeClr val="accent2">
                    <a:lumMod val="50000"/>
                  </a:schemeClr>
                </a:solidFill>
              </a:rPr>
              <a:t>--named </a:t>
            </a:r>
            <a:r>
              <a:rPr lang="en-ZA" sz="1200" dirty="0" err="1" smtClean="0"/>
              <a:t>shoppinglist</a:t>
            </a:r>
            <a:r>
              <a:rPr lang="en-ZA" sz="1200" dirty="0" smtClean="0"/>
              <a:t> --</a:t>
            </a:r>
            <a:r>
              <a:rPr lang="en-ZA" sz="1200" dirty="0" err="1" smtClean="0"/>
              <a:t>topLevelPackage</a:t>
            </a:r>
            <a:r>
              <a:rPr lang="en-ZA" sz="1200" dirty="0" smtClean="0"/>
              <a:t> </a:t>
            </a:r>
            <a:r>
              <a:rPr lang="en-ZA" sz="1200" dirty="0" err="1" smtClean="0"/>
              <a:t>com.bbd</a:t>
            </a:r>
            <a:r>
              <a:rPr lang="en-ZA" sz="1200" dirty="0" smtClean="0"/>
              <a:t>;</a:t>
            </a:r>
          </a:p>
          <a:p>
            <a:r>
              <a:rPr lang="en-ZA" sz="1200" dirty="0" err="1" smtClean="0">
                <a:solidFill>
                  <a:schemeClr val="tx2"/>
                </a:solidFill>
              </a:rPr>
              <a:t>jpa</a:t>
            </a:r>
            <a:r>
              <a:rPr lang="en-ZA" sz="1200" dirty="0" smtClean="0">
                <a:solidFill>
                  <a:schemeClr val="tx2"/>
                </a:solidFill>
              </a:rPr>
              <a:t>-new-entity</a:t>
            </a:r>
            <a:r>
              <a:rPr lang="en-ZA" sz="1200" dirty="0" smtClean="0"/>
              <a:t> </a:t>
            </a:r>
            <a:r>
              <a:rPr lang="en-ZA" sz="1200" dirty="0" smtClean="0">
                <a:solidFill>
                  <a:schemeClr val="accent2">
                    <a:lumMod val="50000"/>
                  </a:schemeClr>
                </a:solidFill>
              </a:rPr>
              <a:t>--named</a:t>
            </a:r>
            <a:r>
              <a:rPr lang="en-ZA" sz="1200" dirty="0" smtClean="0"/>
              <a:t> </a:t>
            </a:r>
            <a:r>
              <a:rPr lang="en-ZA" sz="1200" dirty="0" smtClean="0">
                <a:solidFill>
                  <a:srgbClr val="0070C0"/>
                </a:solidFill>
              </a:rPr>
              <a:t>shopping</a:t>
            </a:r>
            <a:r>
              <a:rPr lang="en-ZA" sz="1200" dirty="0" smtClean="0"/>
              <a:t>;</a:t>
            </a:r>
          </a:p>
          <a:p>
            <a:r>
              <a:rPr lang="en-ZA" sz="1200" dirty="0" err="1" smtClean="0">
                <a:solidFill>
                  <a:schemeClr val="tx2"/>
                </a:solidFill>
              </a:rPr>
              <a:t>jpa</a:t>
            </a:r>
            <a:r>
              <a:rPr lang="en-ZA" sz="1200" dirty="0" smtClean="0">
                <a:solidFill>
                  <a:schemeClr val="tx2"/>
                </a:solidFill>
              </a:rPr>
              <a:t>-new-field</a:t>
            </a:r>
            <a:r>
              <a:rPr lang="en-ZA" sz="1200" dirty="0" smtClean="0"/>
              <a:t> --</a:t>
            </a:r>
            <a:r>
              <a:rPr lang="en-ZA" sz="1200" dirty="0" smtClean="0">
                <a:solidFill>
                  <a:schemeClr val="accent2">
                    <a:lumMod val="50000"/>
                  </a:schemeClr>
                </a:solidFill>
              </a:rPr>
              <a:t>named</a:t>
            </a:r>
            <a:r>
              <a:rPr lang="en-ZA" sz="1200" dirty="0" smtClean="0"/>
              <a:t> </a:t>
            </a:r>
            <a:r>
              <a:rPr lang="en-ZA" sz="1200" dirty="0" smtClean="0">
                <a:solidFill>
                  <a:srgbClr val="0070C0"/>
                </a:solidFill>
              </a:rPr>
              <a:t>item</a:t>
            </a:r>
            <a:r>
              <a:rPr lang="en-ZA" sz="1200" dirty="0" smtClean="0"/>
              <a:t>;</a:t>
            </a:r>
          </a:p>
          <a:p>
            <a:r>
              <a:rPr lang="en-ZA" sz="1200" dirty="0" smtClean="0">
                <a:solidFill>
                  <a:schemeClr val="tx2"/>
                </a:solidFill>
              </a:rPr>
              <a:t>scaffold-setup</a:t>
            </a:r>
            <a:r>
              <a:rPr lang="en-ZA" sz="1200" dirty="0" smtClean="0"/>
              <a:t> </a:t>
            </a:r>
            <a:r>
              <a:rPr lang="en-ZA" sz="1200" dirty="0" smtClean="0">
                <a:solidFill>
                  <a:schemeClr val="accent2">
                    <a:lumMod val="50000"/>
                  </a:schemeClr>
                </a:solidFill>
              </a:rPr>
              <a:t>--provider</a:t>
            </a:r>
            <a:r>
              <a:rPr lang="en-ZA" sz="1200" dirty="0" smtClean="0"/>
              <a:t> </a:t>
            </a:r>
            <a:r>
              <a:rPr lang="en-ZA" sz="1200" dirty="0" smtClean="0">
                <a:solidFill>
                  <a:srgbClr val="0070C0"/>
                </a:solidFill>
              </a:rPr>
              <a:t>Faces</a:t>
            </a:r>
            <a:r>
              <a:rPr lang="en-ZA" sz="1200" dirty="0" smtClean="0"/>
              <a:t>;</a:t>
            </a:r>
          </a:p>
          <a:p>
            <a:r>
              <a:rPr lang="en-ZA" sz="1200" dirty="0" smtClean="0">
                <a:solidFill>
                  <a:schemeClr val="tx2"/>
                </a:solidFill>
              </a:rPr>
              <a:t>scaffold-generate</a:t>
            </a:r>
            <a:r>
              <a:rPr lang="en-ZA" sz="1200" dirty="0" smtClean="0"/>
              <a:t> </a:t>
            </a:r>
            <a:r>
              <a:rPr lang="en-ZA" sz="1200" dirty="0" smtClean="0">
                <a:solidFill>
                  <a:schemeClr val="accent2">
                    <a:lumMod val="50000"/>
                  </a:schemeClr>
                </a:solidFill>
              </a:rPr>
              <a:t>--provider</a:t>
            </a:r>
            <a:r>
              <a:rPr lang="en-ZA" sz="1200" dirty="0" smtClean="0"/>
              <a:t> </a:t>
            </a:r>
            <a:r>
              <a:rPr lang="en-ZA" sz="1200" dirty="0" smtClean="0">
                <a:solidFill>
                  <a:srgbClr val="0070C0"/>
                </a:solidFill>
              </a:rPr>
              <a:t>Faces</a:t>
            </a:r>
            <a:r>
              <a:rPr lang="en-ZA" sz="1200" dirty="0" smtClean="0"/>
              <a:t> --targets </a:t>
            </a:r>
            <a:r>
              <a:rPr lang="en-ZA" sz="1200" dirty="0" err="1" smtClean="0"/>
              <a:t>com.bbd.model</a:t>
            </a:r>
            <a:r>
              <a:rPr lang="en-ZA" sz="1200" dirty="0" smtClean="0"/>
              <a:t>.*;</a:t>
            </a:r>
          </a:p>
          <a:p>
            <a:r>
              <a:rPr lang="en-ZA" sz="1200" dirty="0" smtClean="0">
                <a:solidFill>
                  <a:schemeClr val="tx2"/>
                </a:solidFill>
              </a:rPr>
              <a:t>build</a:t>
            </a:r>
            <a:r>
              <a:rPr lang="en-ZA" sz="1200" dirty="0" smtClean="0"/>
              <a:t>;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8299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504297-CD5C-4D35-ADEE-F2D549A9E77D}" type="slidenum">
              <a:rPr lang="en-GB" altLang="en-US" sz="1400" smtClean="0">
                <a:latin typeface="Trebuchet MS" panose="020B0603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 sz="1400" smtClean="0">
              <a:latin typeface="Trebuchet MS" panose="020B0603020202020204" pitchFamily="34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167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683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ZA" dirty="0" smtClean="0"/>
              <a:t>project-new --named </a:t>
            </a:r>
            <a:r>
              <a:rPr lang="en-ZA" dirty="0" err="1" smtClean="0"/>
              <a:t>conferenceang</a:t>
            </a:r>
            <a:r>
              <a:rPr lang="en-ZA" dirty="0" smtClean="0"/>
              <a:t> --</a:t>
            </a:r>
            <a:r>
              <a:rPr lang="en-ZA" dirty="0" err="1" smtClean="0"/>
              <a:t>topLevelPackage</a:t>
            </a:r>
            <a:r>
              <a:rPr lang="en-ZA" dirty="0" smtClean="0"/>
              <a:t> </a:t>
            </a:r>
            <a:r>
              <a:rPr lang="en-ZA" dirty="0" err="1" smtClean="0"/>
              <a:t>org.example</a:t>
            </a:r>
            <a:r>
              <a:rPr lang="en-ZA" dirty="0" smtClean="0"/>
              <a:t> --type war --</a:t>
            </a:r>
            <a:r>
              <a:rPr lang="en-ZA" dirty="0" err="1" smtClean="0"/>
              <a:t>finalName</a:t>
            </a:r>
            <a:r>
              <a:rPr lang="en-ZA" dirty="0" smtClean="0"/>
              <a:t> </a:t>
            </a:r>
            <a:r>
              <a:rPr lang="en-ZA" dirty="0" err="1" smtClean="0"/>
              <a:t>conferenceang</a:t>
            </a:r>
            <a:r>
              <a:rPr lang="en-ZA" dirty="0" smtClean="0"/>
              <a:t>;</a:t>
            </a:r>
          </a:p>
          <a:p>
            <a:endParaRPr lang="en-ZA" dirty="0" smtClean="0"/>
          </a:p>
          <a:p>
            <a:r>
              <a:rPr lang="en-ZA" dirty="0" err="1" smtClean="0"/>
              <a:t>jpa</a:t>
            </a:r>
            <a:r>
              <a:rPr lang="en-ZA" dirty="0" smtClean="0"/>
              <a:t>-setup --provider Hibernate --container WILDFLY;</a:t>
            </a:r>
          </a:p>
          <a:p>
            <a:endParaRPr lang="en-ZA" dirty="0" smtClean="0"/>
          </a:p>
          <a:p>
            <a:r>
              <a:rPr lang="en-ZA" dirty="0" err="1" smtClean="0"/>
              <a:t>jpa</a:t>
            </a:r>
            <a:r>
              <a:rPr lang="en-ZA" dirty="0" smtClean="0"/>
              <a:t>-new-entity --named Speaker --</a:t>
            </a:r>
            <a:r>
              <a:rPr lang="en-ZA" dirty="0" err="1" smtClean="0"/>
              <a:t>targetPackage</a:t>
            </a:r>
            <a:r>
              <a:rPr lang="en-ZA" dirty="0" smtClean="0"/>
              <a:t> </a:t>
            </a:r>
            <a:r>
              <a:rPr lang="en-ZA" dirty="0" err="1" smtClean="0"/>
              <a:t>org.example.model</a:t>
            </a:r>
            <a:r>
              <a:rPr lang="en-ZA" dirty="0" smtClean="0"/>
              <a:t>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</a:t>
            </a:r>
            <a:r>
              <a:rPr lang="en-ZA" dirty="0" err="1" smtClean="0"/>
              <a:t>firstname</a:t>
            </a:r>
            <a:r>
              <a:rPr lang="en-ZA" dirty="0" smtClean="0"/>
              <a:t>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surname;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bio --length 2000;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twitter;</a:t>
            </a:r>
          </a:p>
          <a:p>
            <a:endParaRPr lang="en-ZA" dirty="0" smtClean="0"/>
          </a:p>
          <a:p>
            <a:r>
              <a:rPr lang="en-ZA" dirty="0" smtClean="0"/>
              <a:t>constraint-add --</a:t>
            </a:r>
            <a:r>
              <a:rPr lang="en-ZA" dirty="0" err="1" smtClean="0"/>
              <a:t>onProperty</a:t>
            </a:r>
            <a:r>
              <a:rPr lang="en-ZA" dirty="0" smtClean="0"/>
              <a:t> </a:t>
            </a:r>
            <a:r>
              <a:rPr lang="en-ZA" dirty="0" err="1" smtClean="0"/>
              <a:t>firstname</a:t>
            </a:r>
            <a:r>
              <a:rPr lang="en-ZA" dirty="0" smtClean="0"/>
              <a:t> --constraint </a:t>
            </a:r>
            <a:r>
              <a:rPr lang="en-ZA" dirty="0" err="1" smtClean="0"/>
              <a:t>NotNull</a:t>
            </a:r>
            <a:r>
              <a:rPr lang="en-ZA" dirty="0" smtClean="0"/>
              <a:t>;</a:t>
            </a:r>
          </a:p>
          <a:p>
            <a:r>
              <a:rPr lang="en-ZA" dirty="0" smtClean="0"/>
              <a:t>constraint-add --</a:t>
            </a:r>
            <a:r>
              <a:rPr lang="en-ZA" dirty="0" err="1" smtClean="0"/>
              <a:t>onProperty</a:t>
            </a:r>
            <a:r>
              <a:rPr lang="en-ZA" dirty="0" smtClean="0"/>
              <a:t> surname --constraint </a:t>
            </a:r>
            <a:r>
              <a:rPr lang="en-ZA" dirty="0" err="1" smtClean="0"/>
              <a:t>NotNull</a:t>
            </a:r>
            <a:r>
              <a:rPr lang="en-ZA" dirty="0" smtClean="0"/>
              <a:t>;</a:t>
            </a:r>
          </a:p>
          <a:p>
            <a:r>
              <a:rPr lang="en-ZA" dirty="0" smtClean="0"/>
              <a:t>constraint-add --</a:t>
            </a:r>
            <a:r>
              <a:rPr lang="en-ZA" dirty="0" err="1" smtClean="0"/>
              <a:t>onProperty</a:t>
            </a:r>
            <a:r>
              <a:rPr lang="en-ZA" dirty="0" smtClean="0"/>
              <a:t> bio --constraint Size --max 2000;</a:t>
            </a:r>
          </a:p>
          <a:p>
            <a:endParaRPr lang="en-ZA" dirty="0" smtClean="0"/>
          </a:p>
          <a:p>
            <a:r>
              <a:rPr lang="en-ZA" dirty="0" err="1" smtClean="0"/>
              <a:t>jpa</a:t>
            </a:r>
            <a:r>
              <a:rPr lang="en-ZA" dirty="0" smtClean="0"/>
              <a:t>-new-entity --named Talk --</a:t>
            </a:r>
            <a:r>
              <a:rPr lang="en-ZA" dirty="0" err="1" smtClean="0"/>
              <a:t>targetPackage</a:t>
            </a:r>
            <a:r>
              <a:rPr lang="en-ZA" dirty="0" smtClean="0"/>
              <a:t> </a:t>
            </a:r>
            <a:r>
              <a:rPr lang="en-ZA" dirty="0" err="1" smtClean="0"/>
              <a:t>org.example.model</a:t>
            </a:r>
            <a:r>
              <a:rPr lang="en-ZA" dirty="0" smtClean="0"/>
              <a:t>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title;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description --length 2000;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room;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date --type </a:t>
            </a:r>
            <a:r>
              <a:rPr lang="en-ZA" dirty="0" err="1" smtClean="0"/>
              <a:t>java.util.Date</a:t>
            </a:r>
            <a:r>
              <a:rPr lang="en-ZA" dirty="0" smtClean="0"/>
              <a:t> --</a:t>
            </a:r>
            <a:r>
              <a:rPr lang="en-ZA" dirty="0" err="1" smtClean="0"/>
              <a:t>temporalType</a:t>
            </a:r>
            <a:r>
              <a:rPr lang="en-ZA" dirty="0" smtClean="0"/>
              <a:t> DATE;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speakers --type </a:t>
            </a:r>
            <a:r>
              <a:rPr lang="en-ZA" dirty="0" err="1" smtClean="0"/>
              <a:t>org.example.model.Speaker</a:t>
            </a:r>
            <a:r>
              <a:rPr lang="en-ZA" dirty="0" smtClean="0"/>
              <a:t> --</a:t>
            </a:r>
            <a:r>
              <a:rPr lang="en-ZA" dirty="0" err="1" smtClean="0"/>
              <a:t>relationshipType</a:t>
            </a:r>
            <a:r>
              <a:rPr lang="en-ZA" dirty="0" smtClean="0"/>
              <a:t> One-to-Many;</a:t>
            </a:r>
          </a:p>
          <a:p>
            <a:endParaRPr lang="en-ZA" dirty="0" smtClean="0"/>
          </a:p>
          <a:p>
            <a:r>
              <a:rPr lang="en-ZA" dirty="0" smtClean="0"/>
              <a:t>constraint-add --</a:t>
            </a:r>
            <a:r>
              <a:rPr lang="en-ZA" dirty="0" err="1" smtClean="0"/>
              <a:t>onProperty</a:t>
            </a:r>
            <a:r>
              <a:rPr lang="en-ZA" dirty="0" smtClean="0"/>
              <a:t> title --constraint </a:t>
            </a:r>
            <a:r>
              <a:rPr lang="en-ZA" dirty="0" err="1" smtClean="0"/>
              <a:t>NotNull</a:t>
            </a:r>
            <a:r>
              <a:rPr lang="en-ZA" dirty="0" smtClean="0"/>
              <a:t>;</a:t>
            </a:r>
          </a:p>
          <a:p>
            <a:r>
              <a:rPr lang="en-ZA" dirty="0" smtClean="0"/>
              <a:t>constraint-add --</a:t>
            </a:r>
            <a:r>
              <a:rPr lang="en-ZA" dirty="0" err="1" smtClean="0"/>
              <a:t>onProperty</a:t>
            </a:r>
            <a:r>
              <a:rPr lang="en-ZA" dirty="0" smtClean="0"/>
              <a:t> room --constraint </a:t>
            </a:r>
            <a:r>
              <a:rPr lang="en-ZA" dirty="0" err="1" smtClean="0"/>
              <a:t>NotNull</a:t>
            </a:r>
            <a:r>
              <a:rPr lang="en-ZA" dirty="0" smtClean="0"/>
              <a:t>;</a:t>
            </a:r>
          </a:p>
          <a:p>
            <a:r>
              <a:rPr lang="en-ZA" dirty="0" smtClean="0"/>
              <a:t>constraint-add --</a:t>
            </a:r>
            <a:r>
              <a:rPr lang="en-ZA" dirty="0" err="1" smtClean="0"/>
              <a:t>onProperty</a:t>
            </a:r>
            <a:r>
              <a:rPr lang="en-ZA" dirty="0" smtClean="0"/>
              <a:t> description --constraint Size --max 2000;</a:t>
            </a:r>
          </a:p>
          <a:p>
            <a:endParaRPr lang="en-ZA" dirty="0" smtClean="0"/>
          </a:p>
          <a:p>
            <a:r>
              <a:rPr lang="en-ZA" dirty="0" smtClean="0"/>
              <a:t>java-new-</a:t>
            </a:r>
            <a:r>
              <a:rPr lang="en-ZA" dirty="0" err="1" smtClean="0"/>
              <a:t>enum</a:t>
            </a:r>
            <a:r>
              <a:rPr lang="en-ZA" dirty="0" smtClean="0"/>
              <a:t> --named Language --</a:t>
            </a:r>
            <a:r>
              <a:rPr lang="en-ZA" dirty="0" err="1" smtClean="0"/>
              <a:t>targetPackage</a:t>
            </a:r>
            <a:r>
              <a:rPr lang="en-ZA" dirty="0" smtClean="0"/>
              <a:t> </a:t>
            </a:r>
            <a:r>
              <a:rPr lang="en-ZA" dirty="0" err="1" smtClean="0"/>
              <a:t>org.example.model</a:t>
            </a:r>
            <a:r>
              <a:rPr lang="en-ZA" dirty="0" smtClean="0"/>
              <a:t>;</a:t>
            </a:r>
          </a:p>
          <a:p>
            <a:r>
              <a:rPr lang="en-ZA" dirty="0" smtClean="0"/>
              <a:t>java-new-</a:t>
            </a:r>
            <a:r>
              <a:rPr lang="en-ZA" dirty="0" err="1" smtClean="0"/>
              <a:t>enum</a:t>
            </a:r>
            <a:r>
              <a:rPr lang="en-ZA" dirty="0" smtClean="0"/>
              <a:t>-</a:t>
            </a:r>
            <a:r>
              <a:rPr lang="en-ZA" dirty="0" err="1" smtClean="0"/>
              <a:t>const</a:t>
            </a:r>
            <a:r>
              <a:rPr lang="en-ZA" dirty="0" smtClean="0"/>
              <a:t> ENGLISH;</a:t>
            </a:r>
          </a:p>
          <a:p>
            <a:r>
              <a:rPr lang="en-ZA" dirty="0" smtClean="0"/>
              <a:t>java-new-</a:t>
            </a:r>
            <a:r>
              <a:rPr lang="en-ZA" dirty="0" err="1" smtClean="0"/>
              <a:t>enum</a:t>
            </a:r>
            <a:r>
              <a:rPr lang="en-ZA" dirty="0" smtClean="0"/>
              <a:t>-</a:t>
            </a:r>
            <a:r>
              <a:rPr lang="en-ZA" dirty="0" err="1" smtClean="0"/>
              <a:t>const</a:t>
            </a:r>
            <a:r>
              <a:rPr lang="en-ZA" dirty="0" smtClean="0"/>
              <a:t> FRENCH;</a:t>
            </a:r>
          </a:p>
          <a:p>
            <a:endParaRPr lang="en-ZA" dirty="0" smtClean="0"/>
          </a:p>
          <a:p>
            <a:r>
              <a:rPr lang="en-ZA" dirty="0" err="1" smtClean="0"/>
              <a:t>jpa</a:t>
            </a:r>
            <a:r>
              <a:rPr lang="en-ZA" dirty="0" smtClean="0"/>
              <a:t>-new-entity --named Book --</a:t>
            </a:r>
            <a:r>
              <a:rPr lang="en-ZA" dirty="0" err="1" smtClean="0"/>
              <a:t>targetPackage</a:t>
            </a:r>
            <a:r>
              <a:rPr lang="en-ZA" dirty="0" smtClean="0"/>
              <a:t> </a:t>
            </a:r>
            <a:r>
              <a:rPr lang="en-ZA" dirty="0" err="1" smtClean="0"/>
              <a:t>org.example.model</a:t>
            </a:r>
            <a:r>
              <a:rPr lang="en-ZA" dirty="0" smtClean="0"/>
              <a:t>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</a:t>
            </a:r>
            <a:r>
              <a:rPr lang="en-ZA" dirty="0" err="1" smtClean="0"/>
              <a:t>isbn</a:t>
            </a:r>
            <a:r>
              <a:rPr lang="en-ZA" dirty="0" smtClean="0"/>
              <a:t>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title;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author;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description --length 2000;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price --type </a:t>
            </a:r>
            <a:r>
              <a:rPr lang="en-ZA" dirty="0" err="1" smtClean="0"/>
              <a:t>java.lang.Float</a:t>
            </a:r>
            <a:r>
              <a:rPr lang="en-ZA" dirty="0" smtClean="0"/>
              <a:t>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</a:t>
            </a:r>
            <a:r>
              <a:rPr lang="en-ZA" dirty="0" err="1" smtClean="0"/>
              <a:t>nbOfPages</a:t>
            </a:r>
            <a:r>
              <a:rPr lang="en-ZA" dirty="0" smtClean="0"/>
              <a:t> --type </a:t>
            </a:r>
            <a:r>
              <a:rPr lang="en-ZA" dirty="0" err="1" smtClean="0"/>
              <a:t>java.lang.Integer</a:t>
            </a:r>
            <a:r>
              <a:rPr lang="en-ZA" dirty="0" smtClean="0"/>
              <a:t>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</a:t>
            </a:r>
            <a:r>
              <a:rPr lang="en-ZA" dirty="0" err="1" smtClean="0"/>
              <a:t>publicationDate</a:t>
            </a:r>
            <a:r>
              <a:rPr lang="en-ZA" dirty="0" smtClean="0"/>
              <a:t> --</a:t>
            </a:r>
            <a:r>
              <a:rPr lang="en-ZA" dirty="0" err="1" smtClean="0"/>
              <a:t>typeName</a:t>
            </a:r>
            <a:r>
              <a:rPr lang="en-ZA" dirty="0" smtClean="0"/>
              <a:t> </a:t>
            </a:r>
            <a:r>
              <a:rPr lang="en-ZA" dirty="0" err="1" smtClean="0"/>
              <a:t>java.util.Date</a:t>
            </a:r>
            <a:r>
              <a:rPr lang="en-ZA" dirty="0" smtClean="0"/>
              <a:t> --</a:t>
            </a:r>
            <a:r>
              <a:rPr lang="en-ZA" dirty="0" err="1" smtClean="0"/>
              <a:t>temporalType</a:t>
            </a:r>
            <a:r>
              <a:rPr lang="en-ZA" dirty="0" smtClean="0"/>
              <a:t> DATE;</a:t>
            </a:r>
          </a:p>
          <a:p>
            <a:r>
              <a:rPr lang="en-ZA" dirty="0" err="1" smtClean="0"/>
              <a:t>jpa</a:t>
            </a:r>
            <a:r>
              <a:rPr lang="en-ZA" dirty="0" smtClean="0"/>
              <a:t>-new-field --named language --type </a:t>
            </a:r>
            <a:r>
              <a:rPr lang="en-ZA" dirty="0" err="1" smtClean="0"/>
              <a:t>org.example.model.Language</a:t>
            </a:r>
            <a:r>
              <a:rPr lang="en-ZA" dirty="0" smtClean="0"/>
              <a:t>;</a:t>
            </a:r>
          </a:p>
          <a:p>
            <a:r>
              <a:rPr lang="en-ZA" dirty="0" smtClean="0"/>
              <a:t>cd ..;</a:t>
            </a:r>
          </a:p>
          <a:p>
            <a:endParaRPr lang="en-ZA" dirty="0" smtClean="0"/>
          </a:p>
          <a:p>
            <a:r>
              <a:rPr lang="en-ZA" dirty="0" smtClean="0"/>
              <a:t>rest-setup;</a:t>
            </a:r>
          </a:p>
          <a:p>
            <a:r>
              <a:rPr lang="en-ZA" dirty="0" smtClean="0"/>
              <a:t>rest-generate-endpoints-from-entities --targets </a:t>
            </a:r>
            <a:r>
              <a:rPr lang="en-ZA" dirty="0" err="1" smtClean="0"/>
              <a:t>org.example.model</a:t>
            </a:r>
            <a:r>
              <a:rPr lang="en-ZA" dirty="0" smtClean="0"/>
              <a:t>.*;</a:t>
            </a:r>
          </a:p>
          <a:p>
            <a:endParaRPr lang="en-ZA" dirty="0" smtClean="0"/>
          </a:p>
          <a:p>
            <a:r>
              <a:rPr lang="en-ZA" dirty="0" smtClean="0"/>
              <a:t>scaffold-setup --provider AngularJS ;</a:t>
            </a:r>
          </a:p>
          <a:p>
            <a:r>
              <a:rPr lang="en-ZA" dirty="0" smtClean="0"/>
              <a:t>scaffold-generate --provider AngularJS --targets </a:t>
            </a:r>
            <a:r>
              <a:rPr lang="en-ZA" dirty="0" err="1" smtClean="0"/>
              <a:t>org.example.model</a:t>
            </a:r>
            <a:r>
              <a:rPr lang="en-ZA" dirty="0" smtClean="0"/>
              <a:t>.*;</a:t>
            </a:r>
          </a:p>
          <a:p>
            <a:r>
              <a:rPr lang="en-ZA" dirty="0" smtClean="0"/>
              <a:t>swagger-setup;</a:t>
            </a:r>
          </a:p>
          <a:p>
            <a:r>
              <a:rPr lang="en-ZA" dirty="0" smtClean="0"/>
              <a:t>swagger-generate;</a:t>
            </a:r>
          </a:p>
          <a:p>
            <a:r>
              <a:rPr lang="en-ZA" dirty="0" smtClean="0"/>
              <a:t>cd ~~;</a:t>
            </a:r>
          </a:p>
          <a:p>
            <a:endParaRPr lang="en-ZA" dirty="0" smtClean="0"/>
          </a:p>
          <a:p>
            <a:r>
              <a:rPr lang="en-ZA" dirty="0" smtClean="0"/>
              <a:t>build;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765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478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504297-CD5C-4D35-ADEE-F2D549A9E77D}" type="slidenum">
              <a:rPr lang="en-GB" altLang="en-US" sz="1400" smtClean="0">
                <a:latin typeface="Trebuchet MS" panose="020B0603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 sz="1400" smtClean="0">
              <a:latin typeface="Trebuchet MS" panose="020B0603020202020204" pitchFamily="34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68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project-new --named </a:t>
            </a:r>
            <a:r>
              <a:rPr lang="en-ZA" dirty="0" err="1" smtClean="0"/>
              <a:t>facemash</a:t>
            </a:r>
            <a:r>
              <a:rPr lang="en-ZA" dirty="0" smtClean="0"/>
              <a:t> --</a:t>
            </a:r>
            <a:r>
              <a:rPr lang="en-ZA" dirty="0" err="1" smtClean="0"/>
              <a:t>topLevelPackage</a:t>
            </a:r>
            <a:r>
              <a:rPr lang="en-ZA" dirty="0" smtClean="0"/>
              <a:t> </a:t>
            </a:r>
            <a:r>
              <a:rPr lang="en-ZA" dirty="0" err="1" smtClean="0"/>
              <a:t>org.example</a:t>
            </a:r>
            <a:r>
              <a:rPr lang="en-ZA" dirty="0" smtClean="0"/>
              <a:t> --type war --</a:t>
            </a:r>
            <a:r>
              <a:rPr lang="en-ZA" dirty="0" err="1" smtClean="0"/>
              <a:t>finalName</a:t>
            </a:r>
            <a:r>
              <a:rPr lang="en-ZA" dirty="0" smtClean="0"/>
              <a:t> </a:t>
            </a:r>
            <a:r>
              <a:rPr lang="en-ZA" dirty="0" err="1" smtClean="0"/>
              <a:t>facemash</a:t>
            </a:r>
            <a:r>
              <a:rPr lang="en-ZA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java-new-</a:t>
            </a:r>
            <a:r>
              <a:rPr lang="en-ZA" dirty="0" err="1" smtClean="0"/>
              <a:t>enum</a:t>
            </a:r>
            <a:r>
              <a:rPr lang="en-ZA" dirty="0" smtClean="0"/>
              <a:t> --named Category --</a:t>
            </a:r>
            <a:r>
              <a:rPr lang="en-ZA" dirty="0" err="1" smtClean="0"/>
              <a:t>targetPackage</a:t>
            </a:r>
            <a:r>
              <a:rPr lang="en-ZA" dirty="0" smtClean="0"/>
              <a:t> </a:t>
            </a:r>
            <a:r>
              <a:rPr lang="en-ZA" dirty="0" err="1" smtClean="0"/>
              <a:t>org.example.model</a:t>
            </a:r>
            <a:r>
              <a:rPr lang="en-ZA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java-new-</a:t>
            </a:r>
            <a:r>
              <a:rPr lang="en-ZA" dirty="0" err="1" smtClean="0"/>
              <a:t>enum</a:t>
            </a:r>
            <a:r>
              <a:rPr lang="en-ZA" dirty="0" smtClean="0"/>
              <a:t>-</a:t>
            </a:r>
            <a:r>
              <a:rPr lang="en-ZA" dirty="0" err="1" smtClean="0"/>
              <a:t>const</a:t>
            </a:r>
            <a:r>
              <a:rPr lang="en-ZA" dirty="0" smtClean="0"/>
              <a:t> celebrity;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java-new-</a:t>
            </a:r>
            <a:r>
              <a:rPr lang="en-ZA" dirty="0" err="1" smtClean="0"/>
              <a:t>enum</a:t>
            </a:r>
            <a:r>
              <a:rPr lang="en-ZA" dirty="0" smtClean="0"/>
              <a:t>-</a:t>
            </a:r>
            <a:r>
              <a:rPr lang="en-ZA" dirty="0" err="1" smtClean="0"/>
              <a:t>const</a:t>
            </a:r>
            <a:r>
              <a:rPr lang="en-ZA" dirty="0" smtClean="0"/>
              <a:t> car;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err="1" smtClean="0"/>
              <a:t>jpa</a:t>
            </a:r>
            <a:r>
              <a:rPr lang="en-ZA" dirty="0" smtClean="0"/>
              <a:t>-setup --provider Hibernate --container WILDFLY;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err="1" smtClean="0"/>
              <a:t>jpa</a:t>
            </a:r>
            <a:r>
              <a:rPr lang="en-ZA" dirty="0" smtClean="0"/>
              <a:t>-new-entity --named Item --</a:t>
            </a:r>
            <a:r>
              <a:rPr lang="en-ZA" dirty="0" err="1" smtClean="0"/>
              <a:t>targetPackage</a:t>
            </a:r>
            <a:r>
              <a:rPr lang="en-ZA" dirty="0" smtClean="0"/>
              <a:t> </a:t>
            </a:r>
            <a:r>
              <a:rPr lang="en-ZA" dirty="0" err="1" smtClean="0"/>
              <a:t>org.example.model</a:t>
            </a:r>
            <a:r>
              <a:rPr lang="en-ZA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err="1" smtClean="0"/>
              <a:t>jpa</a:t>
            </a:r>
            <a:r>
              <a:rPr lang="en-ZA" dirty="0" smtClean="0"/>
              <a:t>-new-field --named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err="1" smtClean="0"/>
              <a:t>jpa</a:t>
            </a:r>
            <a:r>
              <a:rPr lang="en-ZA" dirty="0" smtClean="0"/>
              <a:t>-new-field --named category --type </a:t>
            </a:r>
            <a:r>
              <a:rPr lang="en-ZA" dirty="0" err="1" smtClean="0"/>
              <a:t>org.example.model.Category</a:t>
            </a:r>
            <a:r>
              <a:rPr lang="en-ZA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err="1" smtClean="0"/>
              <a:t>jpa</a:t>
            </a:r>
            <a:r>
              <a:rPr lang="en-ZA" dirty="0" smtClean="0"/>
              <a:t>-new-field --named hot --type </a:t>
            </a:r>
            <a:r>
              <a:rPr lang="en-ZA" dirty="0" err="1" smtClean="0"/>
              <a:t>java.lang.Boolean</a:t>
            </a:r>
            <a:r>
              <a:rPr lang="en-ZA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constraint-add --</a:t>
            </a:r>
            <a:r>
              <a:rPr lang="en-ZA" dirty="0" err="1" smtClean="0"/>
              <a:t>onProperty</a:t>
            </a:r>
            <a:r>
              <a:rPr lang="en-ZA" dirty="0" smtClean="0"/>
              <a:t> name --constraint </a:t>
            </a:r>
            <a:r>
              <a:rPr lang="en-ZA" dirty="0" err="1" smtClean="0"/>
              <a:t>NotNull</a:t>
            </a:r>
            <a:r>
              <a:rPr lang="en-ZA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constraint-add --</a:t>
            </a:r>
            <a:r>
              <a:rPr lang="en-ZA" dirty="0" err="1" smtClean="0"/>
              <a:t>onProperty</a:t>
            </a:r>
            <a:r>
              <a:rPr lang="en-ZA" dirty="0" smtClean="0"/>
              <a:t> category --constraint </a:t>
            </a:r>
            <a:r>
              <a:rPr lang="en-ZA" dirty="0" err="1" smtClean="0"/>
              <a:t>NotNull</a:t>
            </a:r>
            <a:r>
              <a:rPr lang="en-ZA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cd ..;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rest-setup;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rest-generate-endpoints-from-entities --targets </a:t>
            </a:r>
            <a:r>
              <a:rPr lang="en-ZA" dirty="0" err="1" smtClean="0"/>
              <a:t>org.example.model</a:t>
            </a:r>
            <a:r>
              <a:rPr lang="en-ZA" dirty="0" smtClean="0"/>
              <a:t>.*;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scaffold-setup --provider AngularJS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scaffold-generate --provider AngularJS --targets </a:t>
            </a:r>
            <a:r>
              <a:rPr lang="en-ZA" dirty="0" err="1" smtClean="0"/>
              <a:t>org.example.model</a:t>
            </a:r>
            <a:r>
              <a:rPr lang="en-ZA" dirty="0" smtClean="0"/>
              <a:t>.*;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cd ~~;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 smtClean="0"/>
              <a:t>build;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53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759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504297-CD5C-4D35-ADEE-F2D549A9E77D}" type="slidenum">
              <a:rPr lang="en-GB" altLang="en-US" sz="1400" smtClean="0">
                <a:latin typeface="Trebuchet MS" panose="020B0603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 sz="1400" smtClean="0">
              <a:latin typeface="Trebuchet MS" panose="020B0603020202020204" pitchFamily="34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068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seam-gen was oriented at Seam 2; Forge at standard Java EE 6 and Java SE projects.</a:t>
            </a:r>
          </a:p>
          <a:p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seam-gen is a batch process built over Ant; Forge is an interactive shell built over Maven.</a:t>
            </a:r>
          </a:p>
          <a:p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seam-gen is a one-time generation; Forge allows you to add new Entities, fields within them, and so on, at any time.</a:t>
            </a:r>
          </a:p>
          <a:p>
            <a:endParaRPr lang="en-Z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Z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silver bullet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- http://www.cs.nott.ac.uk/~pszcah/G51ISS/Documents/NoSilverBullet.html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78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dirty="0" smtClean="0">
                <a:solidFill>
                  <a:schemeClr val="accent5">
                    <a:lumMod val="75000"/>
                  </a:schemeClr>
                </a:solidFill>
              </a:rPr>
              <a:t>Evolutionary prototyping is different from Agile methodologies too. Agile is about iterations and frequent milestones where a fully functional product can be released to manufacturing. If you have a working product every Thursday, you're doing Agile. In evolutionary prototyping, you expand the prototype, but nothing forces you to have a fully-functional product regularly. You can spend two months creating the first prototype, than expand it with a few features in respectively two and three days, and then spend three months on another feature. You can't have this sort of irregular patterns in Agile.</a:t>
            </a: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59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66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 went on JBoss training in 2013. Discovered Forge and have tried</a:t>
            </a:r>
            <a:r>
              <a:rPr lang="en-ZA" baseline="0" dirty="0" smtClean="0"/>
              <a:t> to incorporate it into development ever since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07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504297-CD5C-4D35-ADEE-F2D549A9E77D}" type="slidenum">
              <a:rPr lang="en-GB" altLang="en-US" sz="1400" smtClean="0">
                <a:latin typeface="Trebuchet MS" panose="020B0603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 sz="1400" smtClean="0">
              <a:latin typeface="Trebuchet MS" panose="020B0603020202020204" pitchFamily="34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555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50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D0DA4-1973-4F40-AD66-E220050CB466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41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n-ZA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CC0-5A24-4909-9C11-44ED26C8DB4E}" type="datetimeFigureOut">
              <a:rPr lang="en-US" smtClean="0"/>
              <a:pPr/>
              <a:t>3/7/2016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4A52-035F-4B84-B86B-B742A0B879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CC0-5A24-4909-9C11-44ED26C8DB4E}" type="datetimeFigureOut">
              <a:rPr lang="en-US" smtClean="0"/>
              <a:pPr/>
              <a:t>3/7/2016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4A52-035F-4B84-B86B-B742A0B879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CC0-5A24-4909-9C11-44ED26C8DB4E}" type="datetimeFigureOut">
              <a:rPr lang="en-US" smtClean="0"/>
              <a:pPr/>
              <a:t>3/7/2016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4A52-035F-4B84-B86B-B742A0B879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6CC0-5A24-4909-9C11-44ED26C8DB4E}" type="datetimeFigureOut">
              <a:rPr lang="en-US" smtClean="0"/>
              <a:pPr/>
              <a:t>3/7/2016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4A52-035F-4B84-B86B-B742A0B87931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8" name="Picture 7" descr="Template-Images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/>
          <a:stretch/>
        </p:blipFill>
        <p:spPr>
          <a:xfrm rot="10800000" flipH="1">
            <a:off x="0" y="0"/>
            <a:ext cx="82804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hoppinglis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onferencea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conferenceang/apidocs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791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10050" y="5157876"/>
            <a:ext cx="3048000" cy="609600"/>
          </a:xfrm>
          <a:noFill/>
        </p:spPr>
        <p:txBody>
          <a:bodyPr>
            <a:normAutofit/>
          </a:bodyPr>
          <a:lstStyle/>
          <a:p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&gt; Rory Preddy</a:t>
            </a:r>
            <a:endParaRPr lang="pl-PL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7696200" cy="5257799"/>
          </a:xfrm>
        </p:spPr>
        <p:txBody>
          <a:bodyPr>
            <a:normAutofit/>
          </a:bodyPr>
          <a:lstStyle/>
          <a:p>
            <a:r>
              <a:rPr lang="en-ZA" sz="6000" b="1" dirty="0" smtClean="0">
                <a:latin typeface="Helvetica"/>
                <a:cs typeface="Helvetica"/>
              </a:rPr>
              <a:t>Rapid prototyping with JBoss Forge</a:t>
            </a:r>
            <a:endParaRPr lang="pl-PL" sz="6000" b="1" dirty="0">
              <a:latin typeface="Helvetica"/>
              <a:cs typeface="Helvetic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876298"/>
            <a:ext cx="2971800" cy="4101387"/>
            <a:chOff x="-29033" y="1676400"/>
            <a:chExt cx="2730233" cy="3768000"/>
          </a:xfrm>
        </p:grpSpPr>
        <p:sp>
          <p:nvSpPr>
            <p:cNvPr id="6" name="Oval 5"/>
            <p:cNvSpPr/>
            <p:nvPr/>
          </p:nvSpPr>
          <p:spPr>
            <a:xfrm>
              <a:off x="2133600" y="1676400"/>
              <a:ext cx="360000" cy="360000"/>
            </a:xfrm>
            <a:prstGeom prst="ellipse">
              <a:avLst/>
            </a:prstGeom>
            <a:solidFill>
              <a:srgbClr val="6856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19200" y="1752600"/>
              <a:ext cx="467999" cy="4679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00" y="2133600"/>
              <a:ext cx="540000" cy="540000"/>
            </a:xfrm>
            <a:prstGeom prst="ellipse">
              <a:avLst/>
            </a:prstGeom>
            <a:solidFill>
              <a:srgbClr val="60B3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-29033" y="2895600"/>
              <a:ext cx="612000" cy="612000"/>
            </a:xfrm>
            <a:prstGeom prst="ellipse">
              <a:avLst/>
            </a:prstGeom>
            <a:solidFill>
              <a:srgbClr val="8FD53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0" y="3810000"/>
              <a:ext cx="720000" cy="720000"/>
            </a:xfrm>
            <a:prstGeom prst="ellipse">
              <a:avLst/>
            </a:prstGeom>
            <a:solidFill>
              <a:srgbClr val="FFD1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38200" y="4495800"/>
              <a:ext cx="762000" cy="76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28800" y="4572000"/>
              <a:ext cx="872400" cy="87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5791199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822092"/>
            <a:ext cx="2435795" cy="103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2360" y="0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StarSymbol"/>
              <a:buNone/>
            </a:pPr>
            <a:r>
              <a:rPr lang="en-US" sz="4800" b="1" dirty="0" smtClean="0"/>
              <a:t>Scaffolding</a:t>
            </a:r>
            <a:endParaRPr lang="en-US" sz="4800" b="1" dirty="0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685800" y="1608137"/>
            <a:ext cx="8229600" cy="5287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Ruby on </a:t>
            </a:r>
            <a:r>
              <a:rPr lang="en-ZA" dirty="0" smtClean="0">
                <a:solidFill>
                  <a:schemeClr val="accent2">
                    <a:lumMod val="75000"/>
                  </a:schemeClr>
                </a:solidFill>
              </a:rPr>
              <a:t>Rails - 2007</a:t>
            </a:r>
            <a:endParaRPr lang="en-ZA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/>
              <a:t>Popularized </a:t>
            </a:r>
          </a:p>
          <a:p>
            <a:pPr lvl="2"/>
            <a:r>
              <a:rPr lang="en-ZA" dirty="0"/>
              <a:t>inbuilt ORM</a:t>
            </a:r>
          </a:p>
          <a:p>
            <a:pPr lvl="2"/>
            <a:r>
              <a:rPr lang="en-ZA" dirty="0" smtClean="0"/>
              <a:t>CRUD scaffolding </a:t>
            </a:r>
            <a:endParaRPr lang="en-ZA" dirty="0"/>
          </a:p>
          <a:p>
            <a:pPr lvl="2"/>
            <a:r>
              <a:rPr lang="en-ZA" dirty="0"/>
              <a:t>simple CLI commands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 smtClean="0"/>
              <a:t>Started the </a:t>
            </a:r>
            <a:r>
              <a:rPr lang="en-ZA" i="1" dirty="0" smtClean="0"/>
              <a:t>Hipster</a:t>
            </a:r>
            <a:r>
              <a:rPr lang="en-ZA" dirty="0" smtClean="0"/>
              <a:t> IT movement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ZA" dirty="0" smtClean="0"/>
              <a:t> </a:t>
            </a:r>
            <a:r>
              <a:rPr lang="en-ZA" dirty="0"/>
              <a:t>“Inventors or first adopters of novelties” </a:t>
            </a:r>
          </a:p>
          <a:p>
            <a:r>
              <a:rPr lang="en-ZA" dirty="0" smtClean="0"/>
              <a:t>Shipped with Mac </a:t>
            </a:r>
            <a:r>
              <a:rPr lang="en-ZA" dirty="0"/>
              <a:t>OS X </a:t>
            </a:r>
            <a:r>
              <a:rPr lang="en-ZA" dirty="0" smtClean="0"/>
              <a:t>v10.5</a:t>
            </a:r>
          </a:p>
          <a:p>
            <a:pPr marL="0" indent="0">
              <a:buNone/>
            </a:pPr>
            <a:endParaRPr lang="en-ZA" dirty="0" smtClean="0"/>
          </a:p>
          <a:p>
            <a:pPr marL="57150" indent="0">
              <a:buNone/>
            </a:pPr>
            <a:r>
              <a:rPr lang="en-Z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 </a:t>
            </a:r>
            <a:r>
              <a:rPr lang="en-Z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ruby script/generate scaffold </a:t>
            </a:r>
            <a:r>
              <a:rPr lang="en-ZA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Movie</a:t>
            </a:r>
            <a:r>
              <a:rPr lang="en-Z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Z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title:string</a:t>
            </a:r>
            <a:r>
              <a:rPr lang="en-Z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524000"/>
            <a:ext cx="786452" cy="9388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store.storeimages.cdn-apple.com/4973/as-images.apple.com/is/image/AppleInc/aos/published/images/m/ac/mac/osx/mac-osx-snow-leopard?wid=400&amp;hei=400&amp;fmt=jpeg&amp;qlt=95&amp;op_sharpen=0&amp;resMode=bicub&amp;op_usm=0.5,0.5,0,0&amp;iccEmbed=0&amp;layer=comp&amp;.v=14534796976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5" y="4286754"/>
            <a:ext cx="1603375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 know kung fu - I Now know Ruby on R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2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A “little” bit about me</a:t>
            </a:r>
          </a:p>
          <a:p>
            <a:r>
              <a:rPr lang="en-ZA" sz="3600" dirty="0" smtClean="0">
                <a:solidFill>
                  <a:schemeClr val="bg1">
                    <a:lumMod val="85000"/>
                  </a:schemeClr>
                </a:solidFill>
              </a:rPr>
              <a:t>Prototyping </a:t>
            </a: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and Scaffolding</a:t>
            </a:r>
          </a:p>
          <a:p>
            <a:r>
              <a:rPr lang="en-ZA" sz="4600" dirty="0"/>
              <a:t>Forge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4600" dirty="0"/>
              <a:t>Forge 101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4600" dirty="0"/>
              <a:t>Building a </a:t>
            </a:r>
            <a:r>
              <a:rPr lang="en-ZA" sz="4600" dirty="0" smtClean="0"/>
              <a:t>basic app</a:t>
            </a:r>
            <a:endParaRPr lang="en-ZA" sz="4600" dirty="0"/>
          </a:p>
          <a:p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Getting Fancy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Angular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Swagger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Face-Mash Demo</a:t>
            </a:r>
          </a:p>
        </p:txBody>
      </p:sp>
      <p:pic>
        <p:nvPicPr>
          <p:cNvPr id="6" name="Picture 5" descr="fo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743200"/>
            <a:ext cx="2209800" cy="9715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mplate-Imag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/>
          <a:stretch/>
        </p:blipFill>
        <p:spPr>
          <a:xfrm rot="10800000" flipH="1">
            <a:off x="0" y="0"/>
            <a:ext cx="8280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1579" y="25179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ZA" sz="4800" b="1" dirty="0" smtClean="0"/>
              <a:t>My Forge Journey</a:t>
            </a:r>
            <a:endParaRPr lang="en-US" sz="4800" b="1" dirty="0">
              <a:latin typeface="Helvetica"/>
              <a:cs typeface="Helvetica"/>
            </a:endParaRPr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685800" y="1752600"/>
            <a:ext cx="8229600" cy="5105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In 2013 I </a:t>
            </a:r>
            <a:r>
              <a:rPr lang="en-ZA" dirty="0" smtClean="0"/>
              <a:t>started </a:t>
            </a:r>
            <a:r>
              <a:rPr lang="en-ZA" dirty="0" smtClean="0"/>
              <a:t>to </a:t>
            </a:r>
            <a:r>
              <a:rPr lang="en-ZA" dirty="0" smtClean="0"/>
              <a:t>teach</a:t>
            </a:r>
            <a:endParaRPr lang="en-ZA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/>
              <a:t>EJB/JPA/JSF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 smtClean="0"/>
              <a:t>Angular/REST</a:t>
            </a:r>
          </a:p>
          <a:p>
            <a:pPr>
              <a:buFont typeface="Wingdings" panose="05000000000000000000" pitchFamily="2" charset="2"/>
              <a:buChar char="§"/>
            </a:pPr>
            <a:endParaRPr lang="en-ZA" dirty="0" smtClean="0"/>
          </a:p>
          <a:p>
            <a:r>
              <a:rPr lang="en-ZA" dirty="0" smtClean="0"/>
              <a:t>A JBoss course introduced me to Forge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2200" dirty="0" smtClean="0">
                <a:latin typeface="Helvetica"/>
                <a:cs typeface="Helvetica"/>
              </a:rPr>
              <a:t>“</a:t>
            </a:r>
            <a:r>
              <a:rPr lang="en-ZA" sz="2200" i="1" dirty="0" smtClean="0">
                <a:latin typeface="Helvetica"/>
                <a:cs typeface="Helvetica"/>
              </a:rPr>
              <a:t>Over-zealous-just-been-on-training</a:t>
            </a:r>
            <a:r>
              <a:rPr lang="en-ZA" sz="2200" dirty="0">
                <a:latin typeface="Helvetica"/>
                <a:cs typeface="Helvetica"/>
              </a:rPr>
              <a:t>” </a:t>
            </a:r>
            <a:r>
              <a:rPr lang="en-ZA" sz="2600" dirty="0" smtClean="0">
                <a:latin typeface="Helvetica"/>
                <a:cs typeface="Helvetica"/>
              </a:rPr>
              <a:t>Anti-pattern</a:t>
            </a: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r>
              <a:rPr lang="en-ZA" dirty="0" smtClean="0"/>
              <a:t>Recently, at one of the Big 4 Banks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 smtClean="0"/>
              <a:t>Used forge to prototype </a:t>
            </a:r>
            <a:r>
              <a:rPr lang="en-ZA" dirty="0" smtClean="0"/>
              <a:t>an </a:t>
            </a:r>
            <a:r>
              <a:rPr lang="en-ZA" dirty="0"/>
              <a:t>invoice processing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 smtClean="0"/>
              <a:t>With a team </a:t>
            </a:r>
            <a:r>
              <a:rPr lang="en-ZA" dirty="0" smtClean="0"/>
              <a:t>of 8 high school grads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 smtClean="0"/>
              <a:t>They had </a:t>
            </a:r>
            <a:r>
              <a:rPr lang="en-ZA" u="sng" dirty="0" smtClean="0"/>
              <a:t>NO</a:t>
            </a:r>
            <a:r>
              <a:rPr lang="en-ZA" dirty="0" smtClean="0"/>
              <a:t> prior Enterprise experience</a:t>
            </a:r>
          </a:p>
          <a:p>
            <a:endParaRPr lang="en-ZA" dirty="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2360" y="-12700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US" sz="4800" b="1" dirty="0"/>
              <a:t>Forge </a:t>
            </a:r>
            <a:r>
              <a:rPr lang="en-US" sz="4800" b="1" dirty="0" smtClean="0"/>
              <a:t>101</a:t>
            </a:r>
            <a:endParaRPr lang="en-US" sz="4800" b="1" dirty="0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762000" y="20574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Similar to Rails: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/>
              <a:t>S</a:t>
            </a:r>
            <a:r>
              <a:rPr lang="en-ZA" dirty="0" smtClean="0"/>
              <a:t>caffolding for Java 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 smtClean="0"/>
              <a:t>JPA (e.g. Hibernate) as ORM</a:t>
            </a:r>
            <a:endParaRPr lang="en-ZA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 smtClean="0"/>
              <a:t>CLI commands - REPL</a:t>
            </a:r>
          </a:p>
          <a:p>
            <a:r>
              <a:rPr lang="en-ZA" dirty="0"/>
              <a:t>Takes care of </a:t>
            </a:r>
            <a:r>
              <a:rPr lang="en-ZA" dirty="0" smtClean="0"/>
              <a:t>JEE integration</a:t>
            </a:r>
            <a:endParaRPr lang="en-ZA" dirty="0"/>
          </a:p>
          <a:p>
            <a:r>
              <a:rPr lang="en-ZA" dirty="0" smtClean="0"/>
              <a:t>Includes Wizards for your favourite IDE</a:t>
            </a:r>
            <a:endParaRPr lang="en-ZA" dirty="0"/>
          </a:p>
          <a:p>
            <a:pPr lvl="1">
              <a:buFont typeface="Wingdings" panose="05000000000000000000" pitchFamily="2" charset="2"/>
              <a:buChar char="§"/>
            </a:pPr>
            <a:endParaRPr lang="en-ZA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mplate-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2700" y="0"/>
            <a:ext cx="84455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-300370" y="-10998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US" sz="4800" b="1" dirty="0" smtClean="0"/>
              <a:t>Forge 101 - Installation</a:t>
            </a:r>
            <a:endParaRPr lang="en-US" sz="4800" b="1" dirty="0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228600" y="135096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 smtClean="0">
              <a:latin typeface="Helvetica"/>
              <a:cs typeface="Helvetic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/>
              <a:t>Unzip Forge installation and run Forge.bat</a:t>
            </a:r>
          </a:p>
          <a:p>
            <a:pPr marL="457200" lvl="1" indent="0" algn="ctr">
              <a:buNone/>
            </a:pPr>
            <a:r>
              <a:rPr lang="en-ZA" dirty="0"/>
              <a:t>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/>
              <a:t>Red Hat Eclipse IDE </a:t>
            </a:r>
            <a:r>
              <a:rPr lang="en-ZA" dirty="0" smtClean="0"/>
              <a:t>(</a:t>
            </a:r>
            <a:r>
              <a:rPr lang="en-ZA" dirty="0"/>
              <a:t>Preferred)</a:t>
            </a:r>
          </a:p>
          <a:p>
            <a:pPr marL="457200" lvl="1" indent="0" algn="ctr">
              <a:buNone/>
            </a:pPr>
            <a:r>
              <a:rPr lang="en-ZA" dirty="0"/>
              <a:t>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/>
              <a:t>Plugins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ZA" dirty="0"/>
              <a:t>Eclipse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ZA" dirty="0"/>
              <a:t>IntelliJ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ZA" dirty="0"/>
              <a:t>Netbeans</a:t>
            </a:r>
          </a:p>
        </p:txBody>
      </p:sp>
      <p:pic>
        <p:nvPicPr>
          <p:cNvPr id="1026" name="Picture 2" descr="jboss forge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96" y="5029200"/>
            <a:ext cx="580072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-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2700" y="0"/>
            <a:ext cx="84455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0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US" sz="4800" b="1" dirty="0"/>
              <a:t>Forge </a:t>
            </a:r>
            <a:r>
              <a:rPr lang="en-US" sz="4800" b="1" dirty="0" smtClean="0"/>
              <a:t>101 - add-ons</a:t>
            </a:r>
            <a:endParaRPr lang="en-US" sz="4800" b="1" dirty="0"/>
          </a:p>
        </p:txBody>
      </p:sp>
      <p:sp>
        <p:nvSpPr>
          <p:cNvPr id="19" name="Symbol zastępczy zawartości 2"/>
          <p:cNvSpPr txBox="1">
            <a:spLocks/>
          </p:cNvSpPr>
          <p:nvPr/>
        </p:nvSpPr>
        <p:spPr>
          <a:xfrm>
            <a:off x="685800" y="1676400"/>
            <a:ext cx="317774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b="1" dirty="0" smtClean="0">
                <a:latin typeface="Helvetica"/>
                <a:cs typeface="Helvetica"/>
              </a:rPr>
              <a:t>Core</a:t>
            </a:r>
            <a:endParaRPr lang="en-ZA" sz="2800" b="1" dirty="0">
              <a:latin typeface="Helvetica"/>
              <a:cs typeface="Helvetic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JPA</a:t>
            </a:r>
            <a:endParaRPr lang="en-ZA" sz="2800" dirty="0">
              <a:latin typeface="Helvetica"/>
              <a:cs typeface="Helvetic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Scaffold</a:t>
            </a:r>
            <a:endParaRPr lang="en-ZA" sz="2800" dirty="0">
              <a:latin typeface="Helvetica"/>
              <a:cs typeface="Helvetic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Maven</a:t>
            </a:r>
            <a:endParaRPr lang="en-ZA" sz="2800" dirty="0">
              <a:latin typeface="Helvetica"/>
              <a:cs typeface="Helvetic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REST</a:t>
            </a:r>
            <a:endParaRPr lang="en-ZA" sz="2800" dirty="0">
              <a:latin typeface="Helvetica"/>
              <a:cs typeface="Helvetic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Angular</a:t>
            </a:r>
            <a:endParaRPr lang="en-ZA" sz="2800" dirty="0">
              <a:latin typeface="Helvetica"/>
              <a:cs typeface="Helvetica"/>
            </a:endParaRPr>
          </a:p>
        </p:txBody>
      </p:sp>
      <p:sp>
        <p:nvSpPr>
          <p:cNvPr id="21" name="Symbol zastępczy zawartości 2"/>
          <p:cNvSpPr txBox="1">
            <a:spLocks/>
          </p:cNvSpPr>
          <p:nvPr/>
        </p:nvSpPr>
        <p:spPr>
          <a:xfrm>
            <a:off x="4267200" y="1676400"/>
            <a:ext cx="3939741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b="1" dirty="0" smtClean="0">
                <a:latin typeface="Helvetica"/>
                <a:cs typeface="Helvetica"/>
              </a:rPr>
              <a:t>Community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OAuth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Twitter</a:t>
            </a:r>
            <a:endParaRPr lang="en-ZA" sz="2800" dirty="0">
              <a:latin typeface="Helvetica"/>
              <a:cs typeface="Helvetic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Camel</a:t>
            </a:r>
            <a:endParaRPr lang="en-ZA" sz="2800" dirty="0">
              <a:latin typeface="Helvetica"/>
              <a:cs typeface="Helvetic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Confluence/JIRA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Wildfly-Swarm</a:t>
            </a:r>
            <a:endParaRPr lang="en-ZA" sz="2800" dirty="0">
              <a:latin typeface="Helvetica"/>
              <a:cs typeface="Helvetic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Docker</a:t>
            </a:r>
            <a:endParaRPr lang="en-ZA" sz="2800" dirty="0">
              <a:latin typeface="Helvetica"/>
              <a:cs typeface="Helvetic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Portlets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2800" dirty="0" smtClean="0">
                <a:latin typeface="Helvetica"/>
                <a:cs typeface="Helvetica"/>
              </a:rPr>
              <a:t>Swagger</a:t>
            </a:r>
            <a:endParaRPr lang="en-ZA" sz="2800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6071154"/>
            <a:ext cx="88430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ZA" sz="2100" dirty="0" smtClean="0">
                <a:solidFill>
                  <a:srgbClr val="4F81BD">
                    <a:lumMod val="75000"/>
                  </a:srgbClr>
                </a:solidFill>
              </a:rPr>
              <a:t>&gt; </a:t>
            </a:r>
            <a:r>
              <a:rPr lang="en-ZA" sz="2100" dirty="0" err="1" smtClean="0">
                <a:solidFill>
                  <a:srgbClr val="4F81BD">
                    <a:lumMod val="75000"/>
                  </a:srgbClr>
                </a:solidFill>
              </a:rPr>
              <a:t>addon</a:t>
            </a:r>
            <a:r>
              <a:rPr lang="en-ZA" sz="2100" dirty="0" smtClean="0">
                <a:solidFill>
                  <a:srgbClr val="4F81BD">
                    <a:lumMod val="75000"/>
                  </a:srgbClr>
                </a:solidFill>
              </a:rPr>
              <a:t>-install-from-git </a:t>
            </a:r>
            <a:r>
              <a:rPr lang="en-ZA" sz="2100" dirty="0"/>
              <a:t>--url </a:t>
            </a:r>
            <a:r>
              <a:rPr lang="en-ZA" sz="2100" dirty="0">
                <a:solidFill>
                  <a:srgbClr val="7030A0"/>
                </a:solidFill>
              </a:rPr>
              <a:t>https://github.com/rmpestano/swagger-addon.git</a:t>
            </a:r>
          </a:p>
        </p:txBody>
      </p:sp>
    </p:spTree>
    <p:extLst>
      <p:ext uri="{BB962C8B-B14F-4D97-AF65-F5344CB8AC3E}">
        <p14:creationId xmlns:p14="http://schemas.microsoft.com/office/powerpoint/2010/main" val="64865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0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StarSymbol"/>
              <a:buNone/>
            </a:pPr>
            <a:r>
              <a:rPr lang="en-US" sz="4800" b="1" dirty="0" smtClean="0"/>
              <a:t>Forge 101 - Tasks</a:t>
            </a:r>
            <a:endParaRPr lang="en-US" sz="4800" b="1" dirty="0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708459" y="15149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 smtClean="0">
              <a:latin typeface="Helvetica"/>
              <a:cs typeface="Helvetica"/>
            </a:endParaRPr>
          </a:p>
          <a:p>
            <a:r>
              <a:rPr lang="en-ZA" b="1" dirty="0" smtClean="0">
                <a:latin typeface="Helvetica"/>
                <a:cs typeface="Helvetica"/>
              </a:rPr>
              <a:t>Core Tasks</a:t>
            </a:r>
          </a:p>
          <a:p>
            <a:pPr lvl="1">
              <a:buFont typeface="Wingdings" charset="2"/>
              <a:buChar char="§"/>
            </a:pPr>
            <a:r>
              <a:rPr lang="en-ZA" dirty="0" smtClean="0">
                <a:latin typeface="Helvetica"/>
                <a:cs typeface="Helvetica"/>
              </a:rPr>
              <a:t>Add JPA entities </a:t>
            </a:r>
          </a:p>
          <a:p>
            <a:pPr lvl="1">
              <a:buFont typeface="Wingdings" charset="2"/>
              <a:buChar char="§"/>
            </a:pPr>
            <a:r>
              <a:rPr lang="en-ZA" dirty="0" smtClean="0">
                <a:latin typeface="Helvetica"/>
                <a:cs typeface="Helvetica"/>
              </a:rPr>
              <a:t>Scaffold a </a:t>
            </a:r>
            <a:r>
              <a:rPr lang="en-ZA" dirty="0">
                <a:latin typeface="Helvetica"/>
                <a:cs typeface="Helvetica"/>
              </a:rPr>
              <a:t>view </a:t>
            </a:r>
            <a:r>
              <a:rPr lang="en-ZA" dirty="0" smtClean="0">
                <a:latin typeface="Helvetica"/>
                <a:cs typeface="Helvetica"/>
              </a:rPr>
              <a:t>layer </a:t>
            </a:r>
          </a:p>
          <a:p>
            <a:pPr lvl="2"/>
            <a:r>
              <a:rPr lang="en-ZA" dirty="0" smtClean="0">
                <a:latin typeface="Helvetica"/>
                <a:cs typeface="Helvetica"/>
              </a:rPr>
              <a:t>Pure JSF</a:t>
            </a:r>
          </a:p>
          <a:p>
            <a:pPr marL="914400" lvl="2" indent="0">
              <a:buNone/>
            </a:pPr>
            <a:r>
              <a:rPr lang="en-ZA" dirty="0" smtClean="0">
                <a:latin typeface="Helvetica"/>
                <a:cs typeface="Helvetica"/>
              </a:rPr>
              <a:t>	or</a:t>
            </a:r>
          </a:p>
          <a:p>
            <a:pPr lvl="2"/>
            <a:r>
              <a:rPr lang="en-ZA" dirty="0" smtClean="0">
                <a:latin typeface="Helvetica"/>
                <a:cs typeface="Helvetica"/>
              </a:rPr>
              <a:t>Angular reverse-engineered </a:t>
            </a:r>
            <a:r>
              <a:rPr lang="en-ZA" dirty="0">
                <a:latin typeface="Helvetica"/>
                <a:cs typeface="Helvetica"/>
              </a:rPr>
              <a:t>from </a:t>
            </a:r>
            <a:r>
              <a:rPr lang="en-ZA" dirty="0" smtClean="0">
                <a:latin typeface="Helvetica"/>
                <a:cs typeface="Helvetica"/>
              </a:rPr>
              <a:t>REST Layer</a:t>
            </a:r>
            <a:endParaRPr lang="en-ZA" dirty="0">
              <a:latin typeface="Helvetica"/>
              <a:cs typeface="Helvetica"/>
            </a:endParaRPr>
          </a:p>
          <a:p>
            <a:pPr lvl="1">
              <a:buFont typeface="Wingdings" charset="2"/>
              <a:buChar char="§"/>
            </a:pPr>
            <a:r>
              <a:rPr lang="en-ZA" dirty="0" smtClean="0">
                <a:latin typeface="Helvetica"/>
                <a:cs typeface="Helvetica"/>
              </a:rPr>
              <a:t>Deploy </a:t>
            </a:r>
            <a:r>
              <a:rPr lang="en-ZA" dirty="0">
                <a:latin typeface="Helvetica"/>
                <a:cs typeface="Helvetica"/>
              </a:rPr>
              <a:t>to an application server</a:t>
            </a:r>
            <a:endParaRPr lang="en-ZA" dirty="0" smtClean="0">
              <a:latin typeface="Helvetica"/>
              <a:cs typeface="Helvetica"/>
            </a:endParaRPr>
          </a:p>
          <a:p>
            <a:endParaRPr lang="en-ZA" dirty="0" smtClean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6960" y="0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US" sz="4800" b="1" dirty="0" smtClean="0"/>
              <a:t>Building a Basic App</a:t>
            </a:r>
            <a:endParaRPr lang="en-US" sz="4800" b="1" dirty="0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708459" y="15149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dirty="0" smtClean="0"/>
          </a:p>
        </p:txBody>
      </p:sp>
      <p:sp>
        <p:nvSpPr>
          <p:cNvPr id="9" name="Rectangle 8"/>
          <p:cNvSpPr/>
          <p:nvPr/>
        </p:nvSpPr>
        <p:spPr>
          <a:xfrm>
            <a:off x="46960" y="1472969"/>
            <a:ext cx="93256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 smtClean="0">
                <a:solidFill>
                  <a:schemeClr val="tx2"/>
                </a:solidFill>
              </a:rPr>
              <a:t>project-new</a:t>
            </a:r>
            <a:r>
              <a:rPr lang="en-ZA" sz="2800" dirty="0" smtClean="0"/>
              <a:t> </a:t>
            </a:r>
            <a:r>
              <a:rPr lang="en-ZA" sz="2800" dirty="0">
                <a:solidFill>
                  <a:schemeClr val="accent2">
                    <a:lumMod val="50000"/>
                  </a:schemeClr>
                </a:solidFill>
              </a:rPr>
              <a:t>--named </a:t>
            </a:r>
            <a:r>
              <a:rPr lang="en-ZA" sz="2800" dirty="0" err="1" smtClean="0"/>
              <a:t>shoppinglist</a:t>
            </a:r>
            <a:r>
              <a:rPr lang="en-ZA" sz="2800" dirty="0" smtClean="0"/>
              <a:t> --</a:t>
            </a:r>
            <a:r>
              <a:rPr lang="en-ZA" sz="2800" dirty="0" err="1"/>
              <a:t>topLevelPackage</a:t>
            </a:r>
            <a:r>
              <a:rPr lang="en-ZA" sz="2800" dirty="0"/>
              <a:t> </a:t>
            </a:r>
            <a:r>
              <a:rPr lang="en-ZA" sz="2800" dirty="0" err="1" smtClean="0"/>
              <a:t>com.bbd</a:t>
            </a:r>
            <a:r>
              <a:rPr lang="en-ZA" sz="2800" dirty="0" smtClean="0"/>
              <a:t>;</a:t>
            </a:r>
            <a:endParaRPr lang="en-ZA" sz="2800" dirty="0"/>
          </a:p>
          <a:p>
            <a:r>
              <a:rPr lang="en-ZA" sz="2800" dirty="0">
                <a:solidFill>
                  <a:schemeClr val="tx2"/>
                </a:solidFill>
              </a:rPr>
              <a:t>jpa-new-entity</a:t>
            </a:r>
            <a:r>
              <a:rPr lang="en-ZA" sz="2800" dirty="0"/>
              <a:t> </a:t>
            </a:r>
            <a:r>
              <a:rPr lang="en-ZA" sz="2800" dirty="0">
                <a:solidFill>
                  <a:schemeClr val="accent2">
                    <a:lumMod val="50000"/>
                  </a:schemeClr>
                </a:solidFill>
              </a:rPr>
              <a:t>--named</a:t>
            </a:r>
            <a:r>
              <a:rPr lang="en-ZA" sz="2800" dirty="0"/>
              <a:t> </a:t>
            </a:r>
            <a:r>
              <a:rPr lang="en-ZA" sz="2800" dirty="0" smtClean="0">
                <a:solidFill>
                  <a:srgbClr val="0070C0"/>
                </a:solidFill>
              </a:rPr>
              <a:t>shopping</a:t>
            </a:r>
            <a:r>
              <a:rPr lang="en-ZA" sz="2800" dirty="0" smtClean="0"/>
              <a:t>;</a:t>
            </a:r>
            <a:endParaRPr lang="en-ZA" sz="2800" dirty="0"/>
          </a:p>
          <a:p>
            <a:r>
              <a:rPr lang="en-ZA" sz="2800" dirty="0">
                <a:solidFill>
                  <a:schemeClr val="tx2"/>
                </a:solidFill>
              </a:rPr>
              <a:t>jpa-new-field</a:t>
            </a:r>
            <a:r>
              <a:rPr lang="en-ZA" sz="2800" dirty="0"/>
              <a:t> --</a:t>
            </a:r>
            <a:r>
              <a:rPr lang="en-ZA" sz="2800" dirty="0">
                <a:solidFill>
                  <a:schemeClr val="accent2">
                    <a:lumMod val="50000"/>
                  </a:schemeClr>
                </a:solidFill>
              </a:rPr>
              <a:t>named</a:t>
            </a:r>
            <a:r>
              <a:rPr lang="en-ZA" sz="2800" dirty="0"/>
              <a:t> </a:t>
            </a:r>
            <a:r>
              <a:rPr lang="en-ZA" sz="2800" dirty="0" smtClean="0">
                <a:solidFill>
                  <a:srgbClr val="0070C0"/>
                </a:solidFill>
              </a:rPr>
              <a:t>item</a:t>
            </a:r>
            <a:r>
              <a:rPr lang="en-ZA" sz="2800" dirty="0" smtClean="0"/>
              <a:t>;</a:t>
            </a:r>
          </a:p>
          <a:p>
            <a:r>
              <a:rPr lang="en-ZA" sz="2800" dirty="0">
                <a:solidFill>
                  <a:schemeClr val="tx2"/>
                </a:solidFill>
              </a:rPr>
              <a:t>scaffold-setup</a:t>
            </a:r>
            <a:r>
              <a:rPr lang="en-ZA" sz="2800" dirty="0"/>
              <a:t> </a:t>
            </a:r>
            <a:r>
              <a:rPr lang="en-ZA" sz="2800" dirty="0">
                <a:solidFill>
                  <a:schemeClr val="accent2">
                    <a:lumMod val="50000"/>
                  </a:schemeClr>
                </a:solidFill>
              </a:rPr>
              <a:t>--provider</a:t>
            </a:r>
            <a:r>
              <a:rPr lang="en-ZA" sz="2800" dirty="0"/>
              <a:t> </a:t>
            </a:r>
            <a:r>
              <a:rPr lang="en-ZA" sz="2800" dirty="0" smtClean="0">
                <a:solidFill>
                  <a:srgbClr val="0070C0"/>
                </a:solidFill>
              </a:rPr>
              <a:t>Faces</a:t>
            </a:r>
            <a:r>
              <a:rPr lang="en-ZA" sz="2800" dirty="0" smtClean="0"/>
              <a:t>;</a:t>
            </a:r>
            <a:endParaRPr lang="en-ZA" sz="2800" dirty="0"/>
          </a:p>
          <a:p>
            <a:r>
              <a:rPr lang="en-ZA" sz="2800" dirty="0">
                <a:solidFill>
                  <a:schemeClr val="tx2"/>
                </a:solidFill>
              </a:rPr>
              <a:t>scaffold-generate</a:t>
            </a:r>
            <a:r>
              <a:rPr lang="en-ZA" sz="2800" dirty="0"/>
              <a:t> </a:t>
            </a:r>
            <a:r>
              <a:rPr lang="en-ZA" sz="2800" dirty="0">
                <a:solidFill>
                  <a:schemeClr val="accent2">
                    <a:lumMod val="50000"/>
                  </a:schemeClr>
                </a:solidFill>
              </a:rPr>
              <a:t>--provider</a:t>
            </a:r>
            <a:r>
              <a:rPr lang="en-ZA" sz="2800" dirty="0"/>
              <a:t> </a:t>
            </a:r>
            <a:r>
              <a:rPr lang="en-ZA" sz="2800" dirty="0">
                <a:solidFill>
                  <a:srgbClr val="0070C0"/>
                </a:solidFill>
              </a:rPr>
              <a:t>Faces</a:t>
            </a:r>
            <a:r>
              <a:rPr lang="en-ZA" sz="2800" dirty="0"/>
              <a:t> </a:t>
            </a:r>
            <a:r>
              <a:rPr lang="en-ZA" sz="2800" dirty="0" smtClean="0"/>
              <a:t>--</a:t>
            </a:r>
            <a:r>
              <a:rPr lang="en-ZA" sz="2800" dirty="0"/>
              <a:t>targets </a:t>
            </a:r>
            <a:r>
              <a:rPr lang="en-ZA" sz="2800" dirty="0" err="1" smtClean="0"/>
              <a:t>com.bbd.model</a:t>
            </a:r>
            <a:r>
              <a:rPr lang="en-ZA" sz="2800" dirty="0" smtClean="0"/>
              <a:t>.*;</a:t>
            </a:r>
            <a:endParaRPr lang="en-ZA" sz="2800" dirty="0"/>
          </a:p>
          <a:p>
            <a:r>
              <a:rPr lang="en-ZA" sz="2800" dirty="0">
                <a:solidFill>
                  <a:schemeClr val="tx2"/>
                </a:solidFill>
              </a:rPr>
              <a:t>build</a:t>
            </a:r>
            <a:r>
              <a:rPr lang="en-ZA" sz="2800" dirty="0" smtClean="0"/>
              <a:t>;</a:t>
            </a:r>
          </a:p>
          <a:p>
            <a:endParaRPr lang="en-ZA" sz="2800" dirty="0" smtClean="0">
              <a:solidFill>
                <a:srgbClr val="002060"/>
              </a:solidFill>
            </a:endParaRPr>
          </a:p>
          <a:p>
            <a:r>
              <a:rPr lang="en-ZA" sz="2800" dirty="0" smtClean="0">
                <a:solidFill>
                  <a:srgbClr val="002060"/>
                </a:solidFill>
              </a:rPr>
              <a:t>Copy to server or Right </a:t>
            </a:r>
            <a:r>
              <a:rPr lang="en-ZA" sz="2800" dirty="0">
                <a:solidFill>
                  <a:srgbClr val="002060"/>
                </a:solidFill>
              </a:rPr>
              <a:t>click “run as server”</a:t>
            </a:r>
          </a:p>
          <a:p>
            <a:endParaRPr lang="en-ZA" sz="2800" dirty="0" smtClean="0">
              <a:solidFill>
                <a:srgbClr val="002060"/>
              </a:solidFill>
            </a:endParaRPr>
          </a:p>
          <a:p>
            <a:pPr algn="ctr"/>
            <a:r>
              <a:rPr lang="en-ZA" sz="2800" dirty="0" smtClean="0">
                <a:solidFill>
                  <a:srgbClr val="7030A0"/>
                </a:solidFill>
                <a:hlinkClick r:id="rId3"/>
              </a:rPr>
              <a:t>http://</a:t>
            </a:r>
            <a:r>
              <a:rPr lang="en-ZA" sz="2800" dirty="0" smtClean="0">
                <a:solidFill>
                  <a:srgbClr val="7030A0"/>
                </a:solidFill>
                <a:hlinkClick r:id="rId3"/>
              </a:rPr>
              <a:t>localhost:8080/shoppinglist</a:t>
            </a:r>
            <a:endParaRPr lang="en-ZA" sz="2800" dirty="0" smtClean="0">
              <a:solidFill>
                <a:srgbClr val="7030A0"/>
              </a:solidFill>
            </a:endParaRPr>
          </a:p>
          <a:p>
            <a:pPr algn="ctr"/>
            <a:endParaRPr lang="en-ZA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A “little” bit about me</a:t>
            </a:r>
          </a:p>
          <a:p>
            <a:r>
              <a:rPr lang="en-ZA" sz="3600" dirty="0" smtClean="0">
                <a:solidFill>
                  <a:schemeClr val="bg1">
                    <a:lumMod val="85000"/>
                  </a:schemeClr>
                </a:solidFill>
              </a:rPr>
              <a:t>Prototyping </a:t>
            </a: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and Scaffolding</a:t>
            </a:r>
          </a:p>
          <a:p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Forge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Forge 101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Building a basic app</a:t>
            </a:r>
          </a:p>
          <a:p>
            <a:r>
              <a:rPr lang="en-ZA" sz="4600" dirty="0"/>
              <a:t>Getting Fancy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4600" dirty="0"/>
              <a:t>Angular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4600" dirty="0"/>
              <a:t>Swagger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Face-Mash Demo</a:t>
            </a:r>
          </a:p>
        </p:txBody>
      </p:sp>
      <p:pic>
        <p:nvPicPr>
          <p:cNvPr id="9" name="Picture 8" descr="angular-j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33" y="3247478"/>
            <a:ext cx="1957067" cy="1957067"/>
          </a:xfrm>
          <a:prstGeom prst="rect">
            <a:avLst/>
          </a:prstGeom>
        </p:spPr>
      </p:pic>
      <p:pic>
        <p:nvPicPr>
          <p:cNvPr id="10" name="Picture 2" descr="https://avatars2.githubusercontent.com/u/7658037?v=3&amp;s=4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68" y="4705947"/>
            <a:ext cx="997196" cy="9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mplate-Imag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/>
          <a:stretch/>
        </p:blipFill>
        <p:spPr>
          <a:xfrm rot="10800000" flipH="1">
            <a:off x="0" y="0"/>
            <a:ext cx="8280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21714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/>
          <p:cNvSpPr txBox="1">
            <a:spLocks/>
          </p:cNvSpPr>
          <p:nvPr/>
        </p:nvSpPr>
        <p:spPr>
          <a:xfrm>
            <a:off x="457200" y="152400"/>
            <a:ext cx="8229600" cy="58213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200" b="1" dirty="0" smtClean="0">
                <a:latin typeface="Helvetica"/>
                <a:ea typeface="ＭＳ Ｐゴシック" charset="0"/>
                <a:cs typeface="Helvetica"/>
              </a:rPr>
              <a:t>Agenda</a:t>
            </a:r>
          </a:p>
          <a:p>
            <a:pPr marL="0" indent="0">
              <a:buNone/>
            </a:pPr>
            <a:endParaRPr lang="en-US" sz="4000" dirty="0" smtClean="0">
              <a:latin typeface="Helvetica"/>
              <a:cs typeface="Helvetica"/>
            </a:endParaRPr>
          </a:p>
          <a:p>
            <a:endParaRPr lang="en-ZA" sz="2800" dirty="0" smtClean="0">
              <a:latin typeface="Helvetica"/>
              <a:cs typeface="Helvetica"/>
            </a:endParaRPr>
          </a:p>
          <a:p>
            <a:r>
              <a:rPr lang="en-ZA" sz="3900" dirty="0"/>
              <a:t>A “little” bit about me</a:t>
            </a:r>
          </a:p>
          <a:p>
            <a:r>
              <a:rPr lang="en-ZA" sz="3900" dirty="0" smtClean="0"/>
              <a:t>Prototyping </a:t>
            </a:r>
            <a:r>
              <a:rPr lang="en-ZA" sz="3900" dirty="0"/>
              <a:t>and Scaffolding</a:t>
            </a:r>
          </a:p>
          <a:p>
            <a:r>
              <a:rPr lang="en-ZA" sz="3900" dirty="0"/>
              <a:t>Forge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500" dirty="0"/>
              <a:t>Forge 101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500" dirty="0" smtClean="0"/>
              <a:t>Building </a:t>
            </a:r>
            <a:r>
              <a:rPr lang="en-ZA" sz="3500" dirty="0"/>
              <a:t>a basic app</a:t>
            </a:r>
          </a:p>
          <a:p>
            <a:r>
              <a:rPr lang="en-ZA" sz="3900" dirty="0"/>
              <a:t>Getting Fancy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500" dirty="0" smtClean="0"/>
              <a:t>Angular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500" dirty="0" smtClean="0"/>
              <a:t>Swagger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3900" dirty="0" smtClean="0"/>
              <a:t>Face-Mash Demo</a:t>
            </a:r>
            <a:endParaRPr lang="en-ZA" sz="3900" dirty="0"/>
          </a:p>
          <a:p>
            <a:pPr marL="0" indent="0">
              <a:buNone/>
            </a:pPr>
            <a:endParaRPr lang="en-ZA" sz="3900" dirty="0" smtClean="0"/>
          </a:p>
          <a:p>
            <a:endParaRPr lang="en-ZA" sz="3900" dirty="0"/>
          </a:p>
        </p:txBody>
      </p:sp>
      <p:pic>
        <p:nvPicPr>
          <p:cNvPr id="2" name="Picture 1" descr="angular-j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83" y="3211250"/>
            <a:ext cx="1454742" cy="1454742"/>
          </a:xfrm>
          <a:prstGeom prst="rect">
            <a:avLst/>
          </a:prstGeom>
        </p:spPr>
      </p:pic>
      <p:pic>
        <p:nvPicPr>
          <p:cNvPr id="4" name="Picture 3" descr="for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196" y="2524913"/>
            <a:ext cx="2209800" cy="971589"/>
          </a:xfrm>
          <a:prstGeom prst="rect">
            <a:avLst/>
          </a:prstGeom>
        </p:spPr>
      </p:pic>
      <p:pic>
        <p:nvPicPr>
          <p:cNvPr id="2050" name="Picture 2" descr="https://avatars2.githubusercontent.com/u/7658037?v=3&amp;s=4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211" y="4308349"/>
            <a:ext cx="715286" cy="7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acac.files.wordpress.com/2014/04/facebook_like_thum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44" y="5023635"/>
            <a:ext cx="685753" cy="5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One Does Not Simply - One does not simply create an Angular Ap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2" y="1"/>
            <a:ext cx="6857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6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2700" y="1219200"/>
            <a:ext cx="91567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-12700" y="0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StarSymbol"/>
              <a:buNone/>
            </a:pPr>
            <a:r>
              <a:rPr lang="en-US" sz="4800" b="1" dirty="0" smtClean="0"/>
              <a:t>Angular</a:t>
            </a:r>
            <a:endParaRPr lang="en-US" sz="4800" b="1" dirty="0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708459" y="15149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3401" y="1752600"/>
            <a:ext cx="840465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Create a conference </a:t>
            </a:r>
            <a:r>
              <a:rPr lang="en-ZA" sz="2800" dirty="0" smtClean="0"/>
              <a:t>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Add </a:t>
            </a:r>
            <a:r>
              <a:rPr lang="en-ZA" sz="2800" dirty="0" err="1" smtClean="0"/>
              <a:t>Entites</a:t>
            </a:r>
            <a:r>
              <a:rPr lang="en-ZA" sz="2800" dirty="0" smtClean="0"/>
              <a:t> </a:t>
            </a:r>
            <a:r>
              <a:rPr lang="en-ZA" sz="2800" dirty="0"/>
              <a:t>“Speaker”, “Talk”, “Book”</a:t>
            </a:r>
          </a:p>
          <a:p>
            <a:endParaRPr lang="en-ZA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Add REST layer</a:t>
            </a:r>
            <a:endParaRPr lang="en-ZA" sz="2800" dirty="0" smtClean="0">
              <a:solidFill>
                <a:srgbClr val="002060"/>
              </a:solidFill>
            </a:endParaRPr>
          </a:p>
          <a:p>
            <a:pPr lvl="1"/>
            <a:endParaRPr lang="en-ZA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Generate Angular Scaffold</a:t>
            </a:r>
          </a:p>
          <a:p>
            <a:endParaRPr lang="en-ZA" sz="2800" dirty="0" smtClean="0"/>
          </a:p>
          <a:p>
            <a:pPr algn="ctr"/>
            <a:r>
              <a:rPr lang="en-ZA" sz="2400" dirty="0">
                <a:solidFill>
                  <a:srgbClr val="7030A0"/>
                </a:solidFill>
                <a:hlinkClick r:id="rId3"/>
              </a:rPr>
              <a:t>http://</a:t>
            </a:r>
            <a:r>
              <a:rPr lang="en-ZA" sz="2400" dirty="0" smtClean="0">
                <a:solidFill>
                  <a:srgbClr val="7030A0"/>
                </a:solidFill>
                <a:hlinkClick r:id="rId3"/>
              </a:rPr>
              <a:t>localhost:8080/conferenceang</a:t>
            </a:r>
            <a:endParaRPr lang="en-ZA" sz="2400" dirty="0" smtClean="0">
              <a:solidFill>
                <a:srgbClr val="7030A0"/>
              </a:solidFill>
            </a:endParaRPr>
          </a:p>
          <a:p>
            <a:pPr algn="ctr"/>
            <a:r>
              <a:rPr lang="en-ZA" sz="2400" dirty="0" smtClean="0">
                <a:solidFill>
                  <a:srgbClr val="7030A0"/>
                </a:solidFill>
              </a:rPr>
              <a:t>(mobile ready)</a:t>
            </a:r>
            <a:endParaRPr lang="en-ZA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Swagger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1"/>
            <a:ext cx="2940288" cy="2514599"/>
          </a:xfrm>
        </p:spPr>
        <p:txBody>
          <a:bodyPr>
            <a:normAutofit/>
          </a:bodyPr>
          <a:lstStyle/>
          <a:p>
            <a:r>
              <a:rPr lang="en-ZA" sz="2000" dirty="0" smtClean="0"/>
              <a:t>Interactive Documentation </a:t>
            </a:r>
          </a:p>
          <a:p>
            <a:endParaRPr lang="en-ZA" sz="2000" dirty="0" smtClean="0"/>
          </a:p>
          <a:p>
            <a:r>
              <a:rPr lang="en-ZA" sz="2000" dirty="0"/>
              <a:t>C</a:t>
            </a:r>
            <a:r>
              <a:rPr lang="en-ZA" sz="2000" dirty="0" smtClean="0"/>
              <a:t>lient </a:t>
            </a:r>
            <a:r>
              <a:rPr lang="en-ZA" sz="2000" dirty="0"/>
              <a:t>SDK G</a:t>
            </a:r>
            <a:r>
              <a:rPr lang="en-ZA" sz="2000" dirty="0" smtClean="0"/>
              <a:t>eneration </a:t>
            </a:r>
          </a:p>
          <a:p>
            <a:endParaRPr lang="en-ZA" sz="2000" dirty="0" smtClean="0"/>
          </a:p>
          <a:p>
            <a:r>
              <a:rPr lang="en-ZA" sz="2000" dirty="0"/>
              <a:t>D</a:t>
            </a:r>
            <a:r>
              <a:rPr lang="en-ZA" sz="2000" dirty="0" smtClean="0"/>
              <a:t>iscoverability</a:t>
            </a:r>
            <a:endParaRPr lang="en-ZA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167" t="9232" r="25417" b="7691"/>
          <a:stretch/>
        </p:blipFill>
        <p:spPr>
          <a:xfrm>
            <a:off x="3511788" y="1297500"/>
            <a:ext cx="5632213" cy="502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6357181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ZA" sz="2400" dirty="0">
                <a:solidFill>
                  <a:srgbClr val="7030A0"/>
                </a:solidFill>
                <a:hlinkClick r:id="rId4"/>
              </a:rPr>
              <a:t>http://</a:t>
            </a:r>
            <a:r>
              <a:rPr lang="en-ZA" sz="2400" dirty="0" smtClean="0">
                <a:solidFill>
                  <a:srgbClr val="7030A0"/>
                </a:solidFill>
                <a:hlinkClick r:id="rId4"/>
              </a:rPr>
              <a:t>localhost:8080/conferenceang/apidocs/index.html</a:t>
            </a:r>
            <a:endParaRPr lang="en-ZA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A “little” bit about me</a:t>
            </a:r>
          </a:p>
          <a:p>
            <a:r>
              <a:rPr lang="en-ZA" sz="3600" dirty="0" smtClean="0">
                <a:solidFill>
                  <a:schemeClr val="bg1">
                    <a:lumMod val="85000"/>
                  </a:schemeClr>
                </a:solidFill>
              </a:rPr>
              <a:t>Prototyping </a:t>
            </a: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and Scaffolding</a:t>
            </a:r>
          </a:p>
          <a:p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Forge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Forge 101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Building a basic app</a:t>
            </a:r>
          </a:p>
          <a:p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Getting Fancy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Angular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Swagger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4600" dirty="0"/>
              <a:t>Face-Mash Demo</a:t>
            </a:r>
          </a:p>
        </p:txBody>
      </p:sp>
      <p:pic>
        <p:nvPicPr>
          <p:cNvPr id="7" name="Picture 2" descr="https://wacac.files.wordpress.com/2014/04/facebook_like_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130586" cy="9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mplate-Imag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/>
          <a:stretch/>
        </p:blipFill>
        <p:spPr>
          <a:xfrm rot="10800000" flipH="1">
            <a:off x="0" y="0"/>
            <a:ext cx="8280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1579" y="25179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ZA" sz="4800" b="1" dirty="0" smtClean="0"/>
              <a:t>Face-Mash</a:t>
            </a:r>
            <a:endParaRPr lang="en-US" sz="4800" b="1" dirty="0">
              <a:latin typeface="Helvetica"/>
              <a:cs typeface="Helvetica"/>
            </a:endParaRPr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685800" y="1752600"/>
            <a:ext cx="3733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ZA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 smtClean="0"/>
              <a:t>Vote for Cars </a:t>
            </a:r>
            <a:r>
              <a:rPr lang="en-ZA" dirty="0"/>
              <a:t>and </a:t>
            </a:r>
            <a:r>
              <a:rPr lang="en-ZA" dirty="0" smtClean="0"/>
              <a:t>Celebrities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ZA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/>
              <a:t>Using </a:t>
            </a:r>
            <a:r>
              <a:rPr lang="en-ZA" dirty="0" smtClean="0"/>
              <a:t>Forge IDE Wizards</a:t>
            </a: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uturama Fry - NOT SURE IF HOT OR N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555" y="20574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-12700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US" sz="4800" b="1" dirty="0" smtClean="0"/>
              <a:t>How-to </a:t>
            </a:r>
            <a:r>
              <a:rPr lang="en-US" sz="4800" b="1" dirty="0" smtClean="0"/>
              <a:t>with IDE Forge Wizards</a:t>
            </a:r>
            <a:endParaRPr lang="en-US" sz="4800" b="1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708459" y="15149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1" y="1570407"/>
            <a:ext cx="4800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2060"/>
                </a:solidFill>
              </a:rPr>
              <a:t>Eclipse - CTRL+4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2060"/>
                </a:solidFill>
              </a:rPr>
              <a:t>Netbeans – CTRL+I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2060"/>
                </a:solidFill>
              </a:rPr>
              <a:t>IntelliJ – CTRL+ALT+4</a:t>
            </a:r>
          </a:p>
          <a:p>
            <a:endParaRPr lang="en-ZA" sz="2800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20675"/>
          <a:stretch/>
        </p:blipFill>
        <p:spPr>
          <a:xfrm>
            <a:off x="2956359" y="3245963"/>
            <a:ext cx="5981700" cy="3581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5527" y="4113441"/>
            <a:ext cx="32090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dirty="0"/>
              <a:t>Create a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Add </a:t>
            </a:r>
            <a:r>
              <a:rPr lang="en-ZA" dirty="0" err="1" smtClean="0"/>
              <a:t>Enums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Add </a:t>
            </a:r>
            <a:r>
              <a:rPr lang="en-ZA" dirty="0" smtClean="0"/>
              <a:t>an Entity</a:t>
            </a:r>
            <a:endParaRPr lang="en-ZA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ZA" dirty="0" smtClean="0"/>
              <a:t>With some fields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Generate Scaffold</a:t>
            </a:r>
          </a:p>
          <a:p>
            <a:pPr marL="457200" indent="-457200">
              <a:buFont typeface="+mj-lt"/>
              <a:buAutoNum type="arabicPeriod"/>
            </a:pPr>
            <a:endParaRPr lang="en-ZA" dirty="0"/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Deploy to Server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mplate-Imag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/>
          <a:stretch/>
        </p:blipFill>
        <p:spPr>
          <a:xfrm rot="10800000" flipH="1">
            <a:off x="0" y="0"/>
            <a:ext cx="8280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1579" y="25179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ZA" sz="4800" b="1" dirty="0" smtClean="0"/>
              <a:t>Summary</a:t>
            </a:r>
            <a:endParaRPr lang="en-US" sz="4800" b="1" dirty="0">
              <a:latin typeface="Helvetica"/>
              <a:cs typeface="Helvetica"/>
            </a:endParaRPr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685800" y="17526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Forge </a:t>
            </a:r>
            <a:r>
              <a:rPr lang="en-ZA" dirty="0"/>
              <a:t>is the Fastest way to build Maven-based Java EE </a:t>
            </a:r>
            <a:r>
              <a:rPr lang="en-ZA" dirty="0" smtClean="0"/>
              <a:t>projects</a:t>
            </a:r>
            <a:endParaRPr lang="en-ZA" dirty="0"/>
          </a:p>
          <a:p>
            <a:endParaRPr lang="en-ZA" dirty="0" smtClean="0"/>
          </a:p>
          <a:p>
            <a:r>
              <a:rPr lang="en-ZA" dirty="0"/>
              <a:t>Enterprise Java </a:t>
            </a:r>
            <a:r>
              <a:rPr lang="en-ZA" dirty="0" smtClean="0"/>
              <a:t>can be prototyped!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 smtClean="0"/>
              <a:t>Use CLI or IDE wizards</a:t>
            </a:r>
          </a:p>
          <a:p>
            <a:endParaRPr lang="en-ZA" dirty="0"/>
          </a:p>
          <a:p>
            <a:r>
              <a:rPr lang="en-ZA" dirty="0"/>
              <a:t>I</a:t>
            </a:r>
            <a:r>
              <a:rPr lang="en-ZA" dirty="0" smtClean="0"/>
              <a:t>s this as close to </a:t>
            </a:r>
            <a:r>
              <a:rPr lang="en-ZA" i="1" dirty="0"/>
              <a:t>H</a:t>
            </a:r>
            <a:r>
              <a:rPr lang="en-ZA" i="1" dirty="0" smtClean="0"/>
              <a:t>ipster</a:t>
            </a:r>
            <a:r>
              <a:rPr lang="en-ZA" dirty="0" smtClean="0"/>
              <a:t> that Java can get?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rgbClr val="0070C0"/>
                </a:solidFill>
              </a:rPr>
              <a:t>Java 9 REPL?</a:t>
            </a:r>
            <a:endParaRPr lang="en-ZA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5589665"/>
            <a:ext cx="2457450" cy="1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2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9436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62000" y="2362200"/>
            <a:ext cx="51816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Questions?</a:t>
            </a:r>
            <a:endParaRPr lang="en-US" b="1" dirty="0" smtClean="0"/>
          </a:p>
        </p:txBody>
      </p:sp>
      <p:pic>
        <p:nvPicPr>
          <p:cNvPr id="7" name="Picture 6" descr="Icons_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00" y="533400"/>
            <a:ext cx="4687800" cy="4687800"/>
          </a:xfrm>
          <a:prstGeom prst="rect">
            <a:avLst/>
          </a:prstGeom>
        </p:spPr>
      </p:pic>
      <p:sp>
        <p:nvSpPr>
          <p:cNvPr id="6" name="Podtytuł 2"/>
          <p:cNvSpPr txBox="1">
            <a:spLocks/>
          </p:cNvSpPr>
          <p:nvPr/>
        </p:nvSpPr>
        <p:spPr>
          <a:xfrm>
            <a:off x="4582297" y="5145000"/>
            <a:ext cx="30480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&gt; Rory Preddy</a:t>
            </a:r>
            <a:endParaRPr lang="pl-PL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5924479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5966843"/>
            <a:ext cx="2133600" cy="84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mplate-Imag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/>
          <a:stretch/>
        </p:blipFill>
        <p:spPr>
          <a:xfrm rot="10800000" flipH="1">
            <a:off x="-50451" y="0"/>
            <a:ext cx="8280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1579" y="25179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ZA" sz="4800" dirty="0"/>
              <a:t>A “little” bit about me</a:t>
            </a:r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685800" y="17526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Java Evangelist </a:t>
            </a:r>
            <a:r>
              <a:rPr lang="en-ZA" dirty="0"/>
              <a:t>at </a:t>
            </a:r>
            <a:r>
              <a:rPr lang="en-ZA" dirty="0" smtClean="0"/>
              <a:t>BBD</a:t>
            </a:r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/>
              <a:t>Trained </a:t>
            </a:r>
            <a:r>
              <a:rPr lang="en-ZA" dirty="0"/>
              <a:t>150 developers last year</a:t>
            </a:r>
          </a:p>
          <a:p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r>
              <a:rPr lang="en-ZA" dirty="0" smtClean="0"/>
              <a:t>Organizer for the Jozi-JUG </a:t>
            </a:r>
          </a:p>
          <a:p>
            <a:endParaRPr lang="en-ZA" dirty="0"/>
          </a:p>
          <a:p>
            <a:pPr marL="0" indent="0" algn="ctr">
              <a:buNone/>
            </a:pPr>
            <a:r>
              <a:rPr lang="en-ZA" dirty="0" smtClean="0">
                <a:solidFill>
                  <a:srgbClr val="00B0F0"/>
                </a:solidFill>
              </a:rPr>
              <a:t>www.meetup.com/Jozi-Jug</a:t>
            </a:r>
            <a:endParaRPr lang="en-ZA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://photos3.meetupstatic.com/photos/event/b/6/a/a/global_43774676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76800"/>
            <a:ext cx="17145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3600" dirty="0">
                <a:solidFill>
                  <a:schemeClr val="bg1">
                    <a:lumMod val="85000"/>
                  </a:schemeClr>
                </a:solidFill>
              </a:rPr>
              <a:t>A “little” bit about me</a:t>
            </a:r>
          </a:p>
          <a:p>
            <a:r>
              <a:rPr lang="en-ZA" sz="4600" dirty="0" smtClean="0"/>
              <a:t>Prototyping </a:t>
            </a:r>
            <a:r>
              <a:rPr lang="en-ZA" sz="4600" dirty="0" smtClean="0"/>
              <a:t>and Scaffolding</a:t>
            </a:r>
          </a:p>
          <a:p>
            <a:r>
              <a:rPr lang="en-ZA" sz="4100" dirty="0" smtClean="0">
                <a:solidFill>
                  <a:schemeClr val="bg1">
                    <a:lumMod val="85000"/>
                  </a:schemeClr>
                </a:solidFill>
              </a:rPr>
              <a:t>Forge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4100" dirty="0" smtClean="0">
                <a:solidFill>
                  <a:schemeClr val="bg1">
                    <a:lumMod val="85000"/>
                  </a:schemeClr>
                </a:solidFill>
              </a:rPr>
              <a:t>Forge 101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4100" dirty="0" smtClean="0">
                <a:solidFill>
                  <a:schemeClr val="bg1">
                    <a:lumMod val="85000"/>
                  </a:schemeClr>
                </a:solidFill>
              </a:rPr>
              <a:t>Building a basic app</a:t>
            </a:r>
          </a:p>
          <a:p>
            <a:r>
              <a:rPr lang="en-ZA" sz="4100" dirty="0" smtClean="0">
                <a:solidFill>
                  <a:schemeClr val="bg1">
                    <a:lumMod val="85000"/>
                  </a:schemeClr>
                </a:solidFill>
              </a:rPr>
              <a:t>Getting Fancy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4100" dirty="0" smtClean="0">
                <a:solidFill>
                  <a:schemeClr val="bg1">
                    <a:lumMod val="85000"/>
                  </a:schemeClr>
                </a:solidFill>
              </a:rPr>
              <a:t>Angular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4100" dirty="0" smtClean="0">
                <a:solidFill>
                  <a:schemeClr val="bg1">
                    <a:lumMod val="85000"/>
                  </a:schemeClr>
                </a:solidFill>
              </a:rPr>
              <a:t>Swagger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4100" dirty="0">
                <a:solidFill>
                  <a:schemeClr val="bg1">
                    <a:lumMod val="85000"/>
                  </a:schemeClr>
                </a:solidFill>
              </a:rPr>
              <a:t>Face-Mash Demo</a:t>
            </a:r>
          </a:p>
        </p:txBody>
      </p:sp>
      <p:pic>
        <p:nvPicPr>
          <p:cNvPr id="5" name="Picture 4" descr="405954_2000x200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2" r="23886"/>
          <a:stretch/>
        </p:blipFill>
        <p:spPr>
          <a:xfrm>
            <a:off x="7467600" y="1524000"/>
            <a:ext cx="1425279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1877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US" sz="4800" b="1" dirty="0">
                <a:latin typeface="Helvetica"/>
                <a:cs typeface="Helvetica"/>
              </a:rPr>
              <a:t>H</a:t>
            </a:r>
            <a:r>
              <a:rPr lang="en-US" sz="4800" b="1" dirty="0" smtClean="0">
                <a:latin typeface="Helvetica"/>
                <a:cs typeface="Helvetica"/>
              </a:rPr>
              <a:t>istory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457200" y="1265914"/>
            <a:ext cx="8480859" cy="54396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/>
              <a:t>1960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1400" dirty="0"/>
              <a:t>Ada prototyping</a:t>
            </a:r>
          </a:p>
          <a:p>
            <a:r>
              <a:rPr lang="en-ZA" sz="1800" dirty="0"/>
              <a:t>1970/1980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1400" dirty="0"/>
              <a:t> ”</a:t>
            </a:r>
            <a:r>
              <a:rPr lang="en-ZA" sz="1400" i="1" dirty="0"/>
              <a:t>Mythical Man-Month</a:t>
            </a:r>
            <a:r>
              <a:rPr lang="en-ZA" sz="1400" dirty="0"/>
              <a:t>” and </a:t>
            </a:r>
            <a:r>
              <a:rPr lang="en-ZA" sz="1200" dirty="0"/>
              <a:t>“</a:t>
            </a:r>
            <a:r>
              <a:rPr lang="en-ZA" sz="1400" i="1" dirty="0"/>
              <a:t>No Silver Bullet</a:t>
            </a:r>
            <a:r>
              <a:rPr lang="en-ZA" sz="1400" dirty="0"/>
              <a:t>” books</a:t>
            </a:r>
          </a:p>
          <a:p>
            <a:r>
              <a:rPr lang="en-ZA" sz="2000" dirty="0" smtClean="0"/>
              <a:t>1990</a:t>
            </a:r>
            <a:endParaRPr lang="en-ZA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1600" dirty="0" smtClean="0"/>
              <a:t>RAD</a:t>
            </a:r>
            <a:endParaRPr lang="en-ZA" sz="1600" dirty="0"/>
          </a:p>
          <a:p>
            <a:r>
              <a:rPr lang="en-ZA" sz="2400" b="1" dirty="0" smtClean="0">
                <a:solidFill>
                  <a:schemeClr val="tx2"/>
                </a:solidFill>
              </a:rPr>
              <a:t>2006/2007</a:t>
            </a:r>
            <a:endParaRPr lang="en-ZA" sz="2400" b="1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1800" dirty="0">
                <a:solidFill>
                  <a:schemeClr val="tx2"/>
                </a:solidFill>
              </a:rPr>
              <a:t>Ruby-on-Rails 2</a:t>
            </a:r>
            <a:endParaRPr lang="en-ZA" sz="1800" b="1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1800" dirty="0">
                <a:solidFill>
                  <a:schemeClr val="tx2"/>
                </a:solidFill>
              </a:rPr>
              <a:t>Seam-Gen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1800" dirty="0" smtClean="0">
                <a:solidFill>
                  <a:schemeClr val="tx2"/>
                </a:solidFill>
              </a:rPr>
              <a:t>ASP.NET </a:t>
            </a:r>
            <a:r>
              <a:rPr lang="en-ZA" sz="1800" dirty="0">
                <a:solidFill>
                  <a:schemeClr val="tx2"/>
                </a:solidFill>
              </a:rPr>
              <a:t>Dynamic </a:t>
            </a:r>
            <a:r>
              <a:rPr lang="en-ZA" sz="1800" dirty="0" smtClean="0">
                <a:solidFill>
                  <a:schemeClr val="tx2"/>
                </a:solidFill>
              </a:rPr>
              <a:t>Data</a:t>
            </a:r>
            <a:endParaRPr lang="en-ZA" sz="1600" dirty="0" smtClean="0">
              <a:solidFill>
                <a:schemeClr val="tx2"/>
              </a:solidFill>
            </a:endParaRPr>
          </a:p>
          <a:p>
            <a:r>
              <a:rPr lang="en-ZA" sz="2000" dirty="0" smtClean="0"/>
              <a:t>2009</a:t>
            </a:r>
            <a:endParaRPr lang="en-ZA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1600" dirty="0"/>
              <a:t>Spring Roo</a:t>
            </a:r>
          </a:p>
          <a:p>
            <a:r>
              <a:rPr lang="en-ZA" sz="2000" dirty="0"/>
              <a:t>2012</a:t>
            </a:r>
            <a:r>
              <a:rPr lang="en-ZA" sz="18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1600" dirty="0"/>
              <a:t>Yeoman (</a:t>
            </a:r>
            <a:r>
              <a:rPr lang="en-ZA" sz="1600" dirty="0" err="1"/>
              <a:t>Node.Js</a:t>
            </a:r>
            <a:r>
              <a:rPr lang="en-ZA" sz="16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1600" dirty="0" smtClean="0"/>
              <a:t>Forge 1.0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2000" b="1" dirty="0" smtClean="0"/>
              <a:t>2016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1600" dirty="0" smtClean="0"/>
              <a:t>Forge 3.0</a:t>
            </a:r>
            <a:endParaRPr lang="en-ZA" sz="1600" dirty="0"/>
          </a:p>
        </p:txBody>
      </p:sp>
      <p:pic>
        <p:nvPicPr>
          <p:cNvPr id="3" name="Picture 2" descr="7-zYLc_G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 t="39773" r="7954" b="40530"/>
          <a:stretch/>
        </p:blipFill>
        <p:spPr>
          <a:xfrm>
            <a:off x="6832168" y="3884518"/>
            <a:ext cx="2108200" cy="485073"/>
          </a:xfrm>
          <a:prstGeom prst="rect">
            <a:avLst/>
          </a:prstGeom>
        </p:spPr>
      </p:pic>
      <p:pic>
        <p:nvPicPr>
          <p:cNvPr id="7" name="Picture 6" descr="mythical-man-month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6" t="3973" r="25234" b="3973"/>
          <a:stretch/>
        </p:blipFill>
        <p:spPr>
          <a:xfrm rot="20212929">
            <a:off x="6810180" y="1501951"/>
            <a:ext cx="827808" cy="1307560"/>
          </a:xfrm>
          <a:prstGeom prst="rect">
            <a:avLst/>
          </a:prstGeom>
        </p:spPr>
      </p:pic>
      <p:pic>
        <p:nvPicPr>
          <p:cNvPr id="2050" name="Picture 2" descr="http://ecx.images-amazon.com/images/I/51HsSqoVCtL._SX330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4722">
            <a:off x="8016895" y="1514384"/>
            <a:ext cx="870259" cy="13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68" y="4486708"/>
            <a:ext cx="2051789" cy="503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352" y="2919521"/>
            <a:ext cx="789832" cy="939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yeoman.io/static/yeoman-003.6c5165efb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10" y="4879395"/>
            <a:ext cx="1066800" cy="150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6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mplate-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2700" y="0"/>
            <a:ext cx="84455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25179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None/>
            </a:pPr>
            <a:r>
              <a:rPr lang="en-US" sz="4800" b="1" dirty="0" smtClean="0">
                <a:latin typeface="Helvetica"/>
                <a:cs typeface="Helvetica"/>
              </a:rPr>
              <a:t>Prototyping</a:t>
            </a:r>
            <a:endParaRPr lang="en-US" sz="4800" b="1" dirty="0">
              <a:latin typeface="Helvetica"/>
              <a:cs typeface="Helvetica"/>
            </a:endParaRPr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284061" y="1251527"/>
            <a:ext cx="8480859" cy="54540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ZA" sz="3600" dirty="0" smtClean="0"/>
          </a:p>
          <a:p>
            <a:pPr marL="0" indent="0">
              <a:lnSpc>
                <a:spcPct val="120000"/>
              </a:lnSpc>
              <a:buNone/>
            </a:pPr>
            <a:endParaRPr lang="en-ZA" sz="2800" dirty="0" smtClean="0">
              <a:solidFill>
                <a:srgbClr val="CB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ZA" sz="2800" dirty="0" smtClean="0">
                <a:solidFill>
                  <a:srgbClr val="CB0000"/>
                </a:solidFill>
              </a:rPr>
              <a:t>Throwaway</a:t>
            </a:r>
            <a:endParaRPr lang="en-ZA" sz="2800" dirty="0">
              <a:solidFill>
                <a:srgbClr val="CB0000"/>
              </a:solidFill>
            </a:endParaRPr>
          </a:p>
          <a:p>
            <a:pPr>
              <a:lnSpc>
                <a:spcPct val="120000"/>
              </a:lnSpc>
            </a:pPr>
            <a:endParaRPr lang="en-ZA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ZA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ZA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ZA" sz="2800" dirty="0" smtClean="0">
                <a:solidFill>
                  <a:schemeClr val="accent5">
                    <a:lumMod val="75000"/>
                  </a:schemeClr>
                </a:solidFill>
              </a:rPr>
              <a:t>Evolutionary</a:t>
            </a:r>
            <a:endParaRPr lang="en-ZA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ZA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665"/>
          <a:stretch/>
        </p:blipFill>
        <p:spPr>
          <a:xfrm>
            <a:off x="2296259" y="1274617"/>
            <a:ext cx="6847741" cy="2794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3511"/>
          <a:stretch/>
        </p:blipFill>
        <p:spPr>
          <a:xfrm>
            <a:off x="2296260" y="4063967"/>
            <a:ext cx="6847740" cy="27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2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1877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StarSymbol"/>
              <a:buNone/>
            </a:pPr>
            <a:r>
              <a:rPr lang="en-US" sz="4800" b="1" dirty="0" smtClean="0">
                <a:latin typeface="Helvetica"/>
                <a:cs typeface="Helvetica"/>
              </a:rPr>
              <a:t>Advantages</a:t>
            </a:r>
            <a:endParaRPr lang="en-US" sz="4800" b="1" dirty="0">
              <a:latin typeface="Helvetica"/>
              <a:cs typeface="Helvetica"/>
            </a:endParaRPr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990600" y="1981200"/>
            <a:ext cx="8480859" cy="3505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>
                <a:latin typeface="Helvetica"/>
                <a:cs typeface="Helvetica"/>
              </a:rPr>
              <a:t>Business now </a:t>
            </a:r>
          </a:p>
          <a:p>
            <a:r>
              <a:rPr lang="en-ZA" sz="2800" dirty="0" smtClean="0">
                <a:latin typeface="Helvetica"/>
                <a:cs typeface="Helvetica"/>
              </a:rPr>
              <a:t>Understand 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2400" dirty="0">
                <a:latin typeface="Helvetica"/>
                <a:cs typeface="Helvetica"/>
              </a:rPr>
              <a:t>We don’t pretend to understand them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2400" dirty="0" smtClean="0">
                <a:latin typeface="Helvetica"/>
                <a:cs typeface="Helvetica"/>
              </a:rPr>
              <a:t>They </a:t>
            </a:r>
            <a:r>
              <a:rPr lang="en-ZA" sz="2400" dirty="0">
                <a:latin typeface="Helvetica"/>
                <a:cs typeface="Helvetica"/>
              </a:rPr>
              <a:t>can even code</a:t>
            </a:r>
            <a:r>
              <a:rPr lang="en-ZA" sz="2400" dirty="0" smtClean="0">
                <a:latin typeface="Helvetica"/>
                <a:cs typeface="Helvetica"/>
              </a:rPr>
              <a:t>!</a:t>
            </a:r>
            <a:endParaRPr lang="en-ZA" sz="2800" dirty="0">
              <a:latin typeface="Helvetica"/>
              <a:cs typeface="Helvetica"/>
            </a:endParaRPr>
          </a:p>
          <a:p>
            <a:endParaRPr lang="en-ZA" sz="2800" dirty="0" smtClean="0">
              <a:latin typeface="Helvetica"/>
              <a:cs typeface="Helvetica"/>
            </a:endParaRPr>
          </a:p>
          <a:p>
            <a:r>
              <a:rPr lang="en-ZA" sz="2800" dirty="0" smtClean="0">
                <a:latin typeface="Helvetica"/>
                <a:cs typeface="Helvetica"/>
              </a:rPr>
              <a:t>Work </a:t>
            </a:r>
            <a:r>
              <a:rPr lang="en-ZA" sz="2800" dirty="0">
                <a:latin typeface="Helvetica"/>
                <a:cs typeface="Helvetica"/>
              </a:rPr>
              <a:t>with 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2400" dirty="0" smtClean="0">
                <a:latin typeface="Helvetica"/>
                <a:cs typeface="Helvetica"/>
              </a:rPr>
              <a:t>Don’t </a:t>
            </a:r>
            <a:r>
              <a:rPr lang="en-ZA" sz="2400" dirty="0">
                <a:latin typeface="Helvetica"/>
                <a:cs typeface="Helvetica"/>
              </a:rPr>
              <a:t>scream at </a:t>
            </a:r>
            <a:r>
              <a:rPr lang="en-ZA" sz="2400" dirty="0" smtClean="0">
                <a:latin typeface="Helvetica"/>
                <a:cs typeface="Helvetica"/>
              </a:rPr>
              <a:t>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2400" dirty="0" smtClean="0">
                <a:latin typeface="Helvetica"/>
                <a:cs typeface="Helvetica"/>
              </a:rPr>
              <a:t>They see delivery!</a:t>
            </a:r>
            <a:endParaRPr lang="en-ZA" sz="2400" dirty="0">
              <a:latin typeface="Helvetica"/>
              <a:cs typeface="Helvetica"/>
            </a:endParaRPr>
          </a:p>
        </p:txBody>
      </p:sp>
      <p:pic>
        <p:nvPicPr>
          <p:cNvPr id="2" name="Picture 1" descr="11521794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 b="46328"/>
          <a:stretch/>
        </p:blipFill>
        <p:spPr>
          <a:xfrm>
            <a:off x="6324600" y="1676400"/>
            <a:ext cx="2603500" cy="1601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76325" y="5867400"/>
            <a:ext cx="1852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ZA" sz="3600" dirty="0">
                <a:solidFill>
                  <a:srgbClr val="6856C0"/>
                </a:solidFill>
                <a:latin typeface="Helvetica"/>
                <a:cs typeface="Helvetica"/>
              </a:rPr>
              <a:t>Trust!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saster Girl - customer loved the high fidelity prototype Dev's problem n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4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3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15217943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53213" r="-1626" b="-6885"/>
          <a:stretch/>
        </p:blipFill>
        <p:spPr>
          <a:xfrm>
            <a:off x="6553200" y="1447800"/>
            <a:ext cx="2590800" cy="1676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2594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8400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0"/>
            <a:ext cx="9071640" cy="12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lvl="1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lvl="2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lvl="3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lvl="4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lvl="5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lvl="6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lvl="7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lvl="8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StarSymbol"/>
              <a:buNone/>
            </a:pPr>
            <a:r>
              <a:rPr lang="en-US" sz="4800" b="1" dirty="0" smtClean="0"/>
              <a:t>Disadvantages</a:t>
            </a:r>
            <a:endParaRPr lang="en-US" sz="4800" b="1" dirty="0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419100" y="1524000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3000" dirty="0" smtClean="0">
                <a:latin typeface="Helvetica"/>
                <a:cs typeface="Helvetica"/>
              </a:rPr>
              <a:t>Code-and-Repair </a:t>
            </a:r>
            <a:endParaRPr lang="en-ZA" sz="3000" dirty="0">
              <a:latin typeface="Helvetica"/>
              <a:cs typeface="Helvetica"/>
            </a:endParaRPr>
          </a:p>
          <a:p>
            <a:r>
              <a:rPr lang="en-ZA" sz="3000" dirty="0" smtClean="0">
                <a:latin typeface="Helvetica"/>
                <a:cs typeface="Helvetica"/>
              </a:rPr>
              <a:t>Scope </a:t>
            </a:r>
            <a:r>
              <a:rPr lang="en-ZA" sz="3000" dirty="0">
                <a:latin typeface="Helvetica"/>
                <a:cs typeface="Helvetica"/>
              </a:rPr>
              <a:t>creep</a:t>
            </a:r>
          </a:p>
          <a:p>
            <a:r>
              <a:rPr lang="en-ZA" sz="3000" dirty="0">
                <a:latin typeface="Helvetica"/>
                <a:cs typeface="Helvetica"/>
              </a:rPr>
              <a:t>Do we have to maintain it also? </a:t>
            </a:r>
            <a:endParaRPr lang="en-ZA" sz="3000" dirty="0" smtClean="0">
              <a:latin typeface="Helvetica"/>
              <a:cs typeface="Helvetica"/>
            </a:endParaRPr>
          </a:p>
          <a:p>
            <a:r>
              <a:rPr lang="en-ZA" sz="3000" dirty="0" smtClean="0">
                <a:latin typeface="Helvetica"/>
                <a:cs typeface="Helvetica"/>
              </a:rPr>
              <a:t>Loyalty </a:t>
            </a:r>
            <a:r>
              <a:rPr lang="en-ZA" sz="3000" dirty="0">
                <a:latin typeface="Helvetica"/>
                <a:cs typeface="Helvetica"/>
              </a:rPr>
              <a:t>to the </a:t>
            </a:r>
            <a:r>
              <a:rPr lang="en-ZA" sz="3000" dirty="0" smtClean="0">
                <a:latin typeface="Helvetica"/>
                <a:cs typeface="Helvetica"/>
              </a:rPr>
              <a:t>throw-away</a:t>
            </a:r>
          </a:p>
          <a:p>
            <a:pPr marL="0" indent="0">
              <a:buNone/>
            </a:pPr>
            <a:endParaRPr lang="en-ZA" sz="3000" dirty="0">
              <a:latin typeface="Helvetica"/>
              <a:cs typeface="Helvetica"/>
            </a:endParaRPr>
          </a:p>
          <a:p>
            <a:r>
              <a:rPr lang="en-ZA" sz="2600" dirty="0" smtClean="0">
                <a:latin typeface="Helvetica"/>
                <a:cs typeface="Helvetica"/>
              </a:rPr>
              <a:t>Over-zealous-just-been-on-training</a:t>
            </a:r>
            <a:r>
              <a:rPr lang="en-ZA" sz="2600" dirty="0">
                <a:latin typeface="Helvetica"/>
                <a:cs typeface="Helvetica"/>
              </a:rPr>
              <a:t>” </a:t>
            </a:r>
            <a:r>
              <a:rPr lang="en-ZA" sz="3000" dirty="0" smtClean="0">
                <a:latin typeface="Helvetica"/>
                <a:cs typeface="Helvetica"/>
              </a:rPr>
              <a:t>Anti-pattern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5936</TotalTime>
  <Words>1183</Words>
  <Application>Microsoft Office PowerPoint</Application>
  <PresentationFormat>On-screen Show (4:3)</PresentationFormat>
  <Paragraphs>330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Helvetica</vt:lpstr>
      <vt:lpstr>StarSymbol</vt:lpstr>
      <vt:lpstr>Times New Roman</vt:lpstr>
      <vt:lpstr>Trebuchet MS</vt:lpstr>
      <vt:lpstr>Wingdings</vt:lpstr>
      <vt:lpstr>Motyw pakietu Office</vt:lpstr>
      <vt:lpstr>Rapid prototyping with JBoss Forge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Swagger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Rory Preddy</dc:creator>
  <cp:lastModifiedBy>Rory Preddy</cp:lastModifiedBy>
  <cp:revision>1068</cp:revision>
  <dcterms:created xsi:type="dcterms:W3CDTF">2013-09-22T08:54:48Z</dcterms:created>
  <dcterms:modified xsi:type="dcterms:W3CDTF">2016-03-07T18:26:59Z</dcterms:modified>
</cp:coreProperties>
</file>