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6"/>
  </p:notesMasterIdLst>
  <p:sldIdLst>
    <p:sldId id="257" r:id="rId3"/>
    <p:sldId id="266" r:id="rId4"/>
    <p:sldId id="267" r:id="rId5"/>
    <p:sldId id="268" r:id="rId6"/>
    <p:sldId id="269" r:id="rId7"/>
    <p:sldId id="315" r:id="rId8"/>
    <p:sldId id="274" r:id="rId9"/>
    <p:sldId id="270" r:id="rId10"/>
    <p:sldId id="324" r:id="rId11"/>
    <p:sldId id="305" r:id="rId12"/>
    <p:sldId id="313" r:id="rId13"/>
    <p:sldId id="325" r:id="rId14"/>
    <p:sldId id="31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4147" autoAdjust="0"/>
  </p:normalViewPr>
  <p:slideViewPr>
    <p:cSldViewPr snapToGrid="0">
      <p:cViewPr varScale="1">
        <p:scale>
          <a:sx n="55" d="100"/>
          <a:sy n="55" d="100"/>
        </p:scale>
        <p:origin x="13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36211-05DB-475E-A74F-BDDEA7C09FF0}" type="datetimeFigureOut">
              <a:rPr lang="en-ZA" smtClean="0"/>
              <a:t>2016/03/08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F1940-9252-4457-982C-C6E6FC4AF8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6030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75A95-E78D-401B-AFBF-BB84E2FCDE39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9510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292100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200" dirty="0" smtClean="0">
                <a:solidFill>
                  <a:schemeClr val="dk1"/>
                </a:solidFill>
              </a:rPr>
              <a:t>We think the trend of developers being able to do more with less will continue. </a:t>
            </a:r>
          </a:p>
          <a:p>
            <a:pPr marL="457200" lvl="0" indent="-292100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200" dirty="0" smtClean="0">
                <a:solidFill>
                  <a:schemeClr val="dk1"/>
                </a:solidFill>
              </a:rPr>
              <a:t>Specifically, in the future developers will be spend more time on high level concepts like users, data, and tasks, rather than underlying infrastructure.</a:t>
            </a: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200" dirty="0" smtClean="0">
                <a:solidFill>
                  <a:schemeClr val="dk1"/>
                </a:solidFill>
              </a:rPr>
              <a:t>Today we’re going to look at how Google helps developers focus on those high level tasks.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75A95-E78D-401B-AFBF-BB84E2FCDE39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5287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292100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200" dirty="0" smtClean="0">
                <a:solidFill>
                  <a:schemeClr val="dk1"/>
                </a:solidFill>
              </a:rPr>
              <a:t>Next once the app is ready for use, we start to think of </a:t>
            </a:r>
            <a:r>
              <a:rPr lang="en-US" sz="1200" baseline="0" dirty="0" smtClean="0">
                <a:solidFill>
                  <a:schemeClr val="dk1"/>
                </a:solidFill>
              </a:rPr>
              <a:t>infrastructure, scalability and deployment </a:t>
            </a:r>
            <a:r>
              <a:rPr lang="en-US" sz="1200" baseline="0" dirty="0" err="1" smtClean="0">
                <a:solidFill>
                  <a:schemeClr val="dk1"/>
                </a:solidFill>
              </a:rPr>
              <a:t>etc</a:t>
            </a:r>
            <a:r>
              <a:rPr lang="en-US" sz="1200" baseline="0" dirty="0" smtClean="0">
                <a:solidFill>
                  <a:schemeClr val="dk1"/>
                </a:solidFill>
              </a:rPr>
              <a:t>…</a:t>
            </a:r>
          </a:p>
          <a:p>
            <a:pPr marL="457200" lvl="0" indent="-292100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1200" baseline="0" dirty="0" smtClean="0">
              <a:solidFill>
                <a:schemeClr val="dk1"/>
              </a:solidFill>
            </a:endParaRPr>
          </a:p>
          <a:p>
            <a:pPr marL="457200" lvl="0" indent="-292100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200" baseline="0" dirty="0" smtClean="0">
                <a:solidFill>
                  <a:schemeClr val="dk1"/>
                </a:solidFill>
              </a:rPr>
              <a:t>We live in the future. We shouldn’t be thinking of these things anymore.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75A95-E78D-401B-AFBF-BB84E2FCDE39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1997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21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1000" dirty="0"/>
              <a:t>Which brings us to Firebase. 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1000" dirty="0"/>
              <a:t>For those of you who aren’t yet familiar with Firebase, lets start with a quick overview.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1000" dirty="0"/>
              <a:t>Firebase is a platform that help developers rapidly build mobile and web apps.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1000" dirty="0"/>
              <a:t>One of the first things you do when building an app is choose how to build it’s backend</a:t>
            </a:r>
            <a:r>
              <a:rPr lang="en-US" sz="1000" dirty="0" smtClean="0"/>
              <a:t>.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buSzPct val="100000"/>
            </a:pPr>
            <a:endParaRPr lang="en-US" sz="1000" dirty="0" smtClean="0"/>
          </a:p>
          <a:p>
            <a:r>
              <a:rPr lang="en-ZA" sz="1000" dirty="0" smtClean="0"/>
              <a:t>Backend as a Service (BaaS)</a:t>
            </a:r>
          </a:p>
          <a:p>
            <a:r>
              <a:rPr lang="en-ZA" sz="1000" dirty="0" smtClean="0"/>
              <a:t>1. Cloud platform, 2. NoSQL,</a:t>
            </a:r>
            <a:r>
              <a:rPr lang="en-ZA" sz="1000" baseline="0" dirty="0" smtClean="0"/>
              <a:t> with</a:t>
            </a:r>
            <a:r>
              <a:rPr lang="en-ZA" sz="1000" dirty="0" smtClean="0"/>
              <a:t> one</a:t>
            </a:r>
            <a:r>
              <a:rPr lang="en-ZA" sz="1000" baseline="0" dirty="0" smtClean="0"/>
              <a:t> JSON object, 3. REST API – every piece of data has its own URL, 5. Straight from the client</a:t>
            </a:r>
            <a:endParaRPr lang="en-US" sz="10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1684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With Firebase you can connect</a:t>
            </a:r>
            <a:r>
              <a:rPr lang="en-ZA" baseline="0" dirty="0" smtClean="0"/>
              <a:t> to the database </a:t>
            </a:r>
            <a:r>
              <a:rPr lang="en-ZA" sz="1200" baseline="0" dirty="0" smtClean="0"/>
              <a:t>Straight from the client</a:t>
            </a:r>
            <a:endParaRPr lang="en-US" sz="1200" dirty="0" smtClean="0"/>
          </a:p>
          <a:p>
            <a:r>
              <a:rPr lang="en-ZA" dirty="0" smtClean="0"/>
              <a:t>You won’t need the application server to fetch data back and forth from and to the database</a:t>
            </a:r>
            <a:r>
              <a:rPr lang="en-ZA" baseline="0" dirty="0" smtClean="0"/>
              <a:t> like the </a:t>
            </a:r>
            <a:r>
              <a:rPr lang="en-ZA" baseline="0" dirty="0" err="1" smtClean="0"/>
              <a:t>the</a:t>
            </a:r>
            <a:r>
              <a:rPr lang="en-ZA" baseline="0" dirty="0" smtClean="0"/>
              <a:t> 3-tier architecture shown here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F1940-9252-4457-982C-C6E6FC4AF8E3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3441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2921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1200" dirty="0" smtClean="0"/>
              <a:t>Firebase has client SDKs for iOS, Android and the Web.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1200" dirty="0" smtClean="0"/>
              <a:t>We have tight integrations with these great front-end web frameworks, 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1200" dirty="0" smtClean="0"/>
              <a:t>and with our REST API and specific REST-wrappers you can access Firebase from a server if you need to as well.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1200" dirty="0" smtClean="0"/>
              <a:t>Firebase lets you build great applications, for your favorite platform, in a fraction of the time it used to take.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75A95-E78D-401B-AFBF-BB84E2FCDE39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3268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2921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200" dirty="0" smtClean="0">
                <a:solidFill>
                  <a:schemeClr val="dk1"/>
                </a:solidFill>
              </a:rPr>
              <a:t>Firebase provides a set of services: user authentication, a </a:t>
            </a:r>
            <a:r>
              <a:rPr lang="en-US" sz="1200" dirty="0" err="1" smtClean="0">
                <a:solidFill>
                  <a:schemeClr val="dk1"/>
                </a:solidFill>
              </a:rPr>
              <a:t>realtime</a:t>
            </a:r>
            <a:r>
              <a:rPr lang="en-US" sz="1200" dirty="0" smtClean="0">
                <a:solidFill>
                  <a:schemeClr val="dk1"/>
                </a:solidFill>
              </a:rPr>
              <a:t> database, and static asset hosting, that lets you build apps without needing to spin up servers or</a:t>
            </a:r>
            <a:r>
              <a:rPr lang="en-US" sz="1200" baseline="0" dirty="0" smtClean="0">
                <a:solidFill>
                  <a:schemeClr val="dk1"/>
                </a:solidFill>
              </a:rPr>
              <a:t> </a:t>
            </a:r>
            <a:r>
              <a:rPr lang="en-US" sz="1200" dirty="0" smtClean="0">
                <a:solidFill>
                  <a:schemeClr val="dk1"/>
                </a:solidFill>
              </a:rPr>
              <a:t>manage complex infrastructure. 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200" dirty="0" smtClean="0">
                <a:solidFill>
                  <a:schemeClr val="dk1"/>
                </a:solidFill>
              </a:rPr>
              <a:t>This saves you an immense amount of time, but more importantly it lets you focus on creating a great user experience. 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200" dirty="0" smtClean="0">
                <a:solidFill>
                  <a:schemeClr val="dk1"/>
                </a:solidFill>
              </a:rPr>
              <a:t>Your users don’t care how elegant the code to shard your database is. </a:t>
            </a:r>
          </a:p>
          <a:p>
            <a:pPr marL="457200" lvl="0" indent="-2921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200" dirty="0" smtClean="0">
                <a:solidFill>
                  <a:schemeClr val="dk1"/>
                </a:solidFill>
              </a:rPr>
              <a:t>What they care about is if you’re elegantly solving their problem.</a:t>
            </a:r>
          </a:p>
          <a:p>
            <a:endParaRPr lang="en-ZA" dirty="0" smtClean="0"/>
          </a:p>
          <a:p>
            <a:pPr marL="228600" indent="-228600">
              <a:buAutoNum type="arabicPeriod"/>
            </a:pPr>
            <a:r>
              <a:rPr lang="en-ZA" dirty="0" err="1" smtClean="0"/>
              <a:t>Realtime</a:t>
            </a:r>
            <a:endParaRPr lang="en-ZA" dirty="0" smtClean="0"/>
          </a:p>
          <a:p>
            <a:pPr marL="228600" indent="-228600">
              <a:buAutoNum type="arabicPeriod"/>
            </a:pPr>
            <a:r>
              <a:rPr lang="en-ZA" dirty="0" smtClean="0"/>
              <a:t>User </a:t>
            </a:r>
            <a:r>
              <a:rPr lang="en-ZA" dirty="0" err="1" smtClean="0"/>
              <a:t>Auth</a:t>
            </a:r>
            <a:endParaRPr lang="en-ZA" dirty="0" smtClean="0"/>
          </a:p>
          <a:p>
            <a:pPr marL="228600" indent="-228600">
              <a:buAutoNum type="arabicPeriod"/>
            </a:pPr>
            <a:r>
              <a:rPr lang="en-ZA" dirty="0" smtClean="0"/>
              <a:t>Offline</a:t>
            </a:r>
            <a:r>
              <a:rPr lang="en-ZA" baseline="0" dirty="0" smtClean="0"/>
              <a:t> support</a:t>
            </a:r>
            <a:endParaRPr lang="en-ZA" dirty="0" smtClean="0"/>
          </a:p>
          <a:p>
            <a:pPr marL="228600" indent="-228600">
              <a:buAutoNum type="arabicPeriod"/>
            </a:pPr>
            <a:r>
              <a:rPr lang="en-ZA" dirty="0" smtClean="0"/>
              <a:t>Deployment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75A95-E78D-401B-AFBF-BB84E2FCDE39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8487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21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</a:rPr>
              <a:t>To get started all you have to do to get started is npm install firebase and then require Firebase in your project and you’re off to the races. </a:t>
            </a:r>
          </a:p>
          <a:p>
            <a:pPr marL="457200" lvl="0" indent="-2921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</a:rPr>
              <a:t>We can’t wait to see what you built.</a:t>
            </a:r>
          </a:p>
        </p:txBody>
      </p:sp>
      <p:sp>
        <p:nvSpPr>
          <p:cNvPr id="780" name="Shape 7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8992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F1940-9252-4457-982C-C6E6FC4AF8E3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336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0949-3372-4807-8061-423003E2E849}" type="datetimeFigureOut">
              <a:rPr lang="en-ZA" smtClean="0"/>
              <a:t>2016/03/08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C2D0-DF67-4174-A24D-2AC7EA8605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922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0949-3372-4807-8061-423003E2E849}" type="datetimeFigureOut">
              <a:rPr lang="en-ZA" smtClean="0"/>
              <a:t>2016/03/08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C2D0-DF67-4174-A24D-2AC7EA8605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335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0949-3372-4807-8061-423003E2E849}" type="datetimeFigureOut">
              <a:rPr lang="en-ZA" smtClean="0"/>
              <a:t>2016/03/08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C2D0-DF67-4174-A24D-2AC7EA8605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25278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83431" cy="146024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7250" y="365126"/>
            <a:ext cx="10496549" cy="76835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76300" y="1419225"/>
            <a:ext cx="10477500" cy="4495800"/>
          </a:xfrm>
        </p:spPr>
        <p:txBody>
          <a:bodyPr/>
          <a:lstStyle>
            <a:lvl1pPr marL="0" indent="0">
              <a:buFont typeface="Calibri Light" panose="020F0302020204030204" pitchFamily="34" charset="0"/>
              <a:buNone/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19681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891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83431" cy="1460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365126"/>
            <a:ext cx="10496549" cy="768350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419225"/>
            <a:ext cx="10477500" cy="4495800"/>
          </a:xfrm>
        </p:spPr>
        <p:txBody>
          <a:bodyPr/>
          <a:lstStyle>
            <a:lvl1pPr marL="266700" indent="-266700">
              <a:buFont typeface="Calibri Light" panose="020F0302020204030204" pitchFamily="34" charset="0"/>
              <a:buChar char="&gt;"/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84301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83431" cy="146024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7250" y="365126"/>
            <a:ext cx="10496549" cy="76835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76300" y="1419225"/>
            <a:ext cx="10477500" cy="4495800"/>
          </a:xfrm>
        </p:spPr>
        <p:txBody>
          <a:bodyPr/>
          <a:lstStyle>
            <a:lvl1pPr marL="0" indent="0">
              <a:buFont typeface="Calibri Light" panose="020F0302020204030204" pitchFamily="34" charset="0"/>
              <a:buNone/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86693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6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0949-3372-4807-8061-423003E2E849}" type="datetimeFigureOut">
              <a:rPr lang="en-ZA" smtClean="0"/>
              <a:t>2016/03/08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C2D0-DF67-4174-A24D-2AC7EA8605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291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0949-3372-4807-8061-423003E2E849}" type="datetimeFigureOut">
              <a:rPr lang="en-ZA" smtClean="0"/>
              <a:t>2016/03/08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C2D0-DF67-4174-A24D-2AC7EA8605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68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0949-3372-4807-8061-423003E2E849}" type="datetimeFigureOut">
              <a:rPr lang="en-ZA" smtClean="0"/>
              <a:t>2016/03/08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C2D0-DF67-4174-A24D-2AC7EA8605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211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0949-3372-4807-8061-423003E2E849}" type="datetimeFigureOut">
              <a:rPr lang="en-ZA" smtClean="0"/>
              <a:t>2016/03/08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C2D0-DF67-4174-A24D-2AC7EA8605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425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0949-3372-4807-8061-423003E2E849}" type="datetimeFigureOut">
              <a:rPr lang="en-ZA" smtClean="0"/>
              <a:t>2016/03/08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C2D0-DF67-4174-A24D-2AC7EA8605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29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0949-3372-4807-8061-423003E2E849}" type="datetimeFigureOut">
              <a:rPr lang="en-ZA" smtClean="0"/>
              <a:t>2016/03/08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C2D0-DF67-4174-A24D-2AC7EA8605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055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0949-3372-4807-8061-423003E2E849}" type="datetimeFigureOut">
              <a:rPr lang="en-ZA" smtClean="0"/>
              <a:t>2016/03/08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C2D0-DF67-4174-A24D-2AC7EA8605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892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0949-3372-4807-8061-423003E2E849}" type="datetimeFigureOut">
              <a:rPr lang="en-ZA" smtClean="0"/>
              <a:t>2016/03/08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C2D0-DF67-4174-A24D-2AC7EA8605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13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90949-3372-4807-8061-423003E2E849}" type="datetimeFigureOut">
              <a:rPr lang="en-ZA" smtClean="0"/>
              <a:t>2016/03/08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4C2D0-DF67-4174-A24D-2AC7EA8605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938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F6173-99EB-4A31-9EA7-DF076F90448D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2016/03/08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20045-466B-4115-B027-442201EED3F4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78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500" y="1983373"/>
            <a:ext cx="1028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 smtClean="0">
                <a:solidFill>
                  <a:schemeClr val="bg1"/>
                </a:solidFill>
                <a:latin typeface="+mj-lt"/>
              </a:rPr>
              <a:t>Badi Sudhakaran</a:t>
            </a:r>
            <a:endParaRPr lang="en-ZA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2501" y="2629019"/>
            <a:ext cx="9601200" cy="83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ZA" sz="2800" dirty="0" smtClean="0">
                <a:solidFill>
                  <a:srgbClr val="00B0F0"/>
                </a:solidFill>
                <a:latin typeface="+mj-lt"/>
              </a:rPr>
              <a:t>Rapidly fire up apps with Firebase – Google’s NoSQL cloud database</a:t>
            </a:r>
            <a:endParaRPr lang="en-ZA" sz="28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10676" y="1804571"/>
            <a:ext cx="2028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 smtClean="0">
                <a:solidFill>
                  <a:srgbClr val="FF064D"/>
                </a:solidFill>
                <a:latin typeface="+mj-lt"/>
              </a:rPr>
              <a:t>Persistence</a:t>
            </a:r>
            <a:endParaRPr lang="en-ZA" sz="1600" dirty="0">
              <a:solidFill>
                <a:srgbClr val="FF064D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324974" y="2143125"/>
            <a:ext cx="2867025" cy="0"/>
          </a:xfrm>
          <a:prstGeom prst="line">
            <a:avLst/>
          </a:prstGeom>
          <a:ln>
            <a:solidFill>
              <a:schemeClr val="accent4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/>
          <p:nvPr/>
        </p:nvSpPr>
        <p:spPr>
          <a:xfrm>
            <a:off x="1023138" y="885299"/>
            <a:ext cx="10157700" cy="145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20000"/>
              </a:lnSpc>
            </a:pPr>
            <a:endParaRPr sz="2400" dirty="0"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>
              <a:lnSpc>
                <a:spcPct val="120000"/>
              </a:lnSpc>
              <a:buSzPct val="25000"/>
            </a:pPr>
            <a:r>
              <a:rPr lang="en-US" sz="2000" dirty="0">
                <a:solidFill>
                  <a:srgbClr val="93C47D"/>
                </a:solidFill>
                <a:latin typeface="Courier New" panose="02070309020205020404" pitchFamily="49" charset="0"/>
                <a:ea typeface="Inconsolata"/>
                <a:cs typeface="Courier New" panose="02070309020205020404" pitchFamily="49" charset="0"/>
                <a:sym typeface="Inconsolata"/>
              </a:rPr>
              <a:t>&gt; </a:t>
            </a:r>
            <a:r>
              <a:rPr lang="en-US" sz="2000" dirty="0" err="1">
                <a:solidFill>
                  <a:srgbClr val="93C47D"/>
                </a:solidFill>
                <a:latin typeface="Courier New" panose="02070309020205020404" pitchFamily="49" charset="0"/>
                <a:ea typeface="Inconsolata"/>
                <a:cs typeface="Courier New" panose="02070309020205020404" pitchFamily="49" charset="0"/>
                <a:sym typeface="Inconsolata"/>
              </a:rPr>
              <a:t>npm</a:t>
            </a:r>
            <a:r>
              <a:rPr lang="en-US" sz="2000" dirty="0">
                <a:solidFill>
                  <a:srgbClr val="93C47D"/>
                </a:solidFill>
                <a:latin typeface="Courier New" panose="02070309020205020404" pitchFamily="49" charset="0"/>
                <a:ea typeface="Inconsolata"/>
                <a:cs typeface="Courier New" panose="02070309020205020404" pitchFamily="49" charset="0"/>
                <a:sym typeface="Inconsolata"/>
              </a:rPr>
              <a:t> install firebase --save</a:t>
            </a:r>
          </a:p>
          <a:p>
            <a:pPr>
              <a:lnSpc>
                <a:spcPct val="120000"/>
              </a:lnSpc>
            </a:pPr>
            <a:endParaRPr dirty="0">
              <a:solidFill>
                <a:srgbClr val="57BB8A"/>
              </a:solidFill>
              <a:latin typeface="Courier New" panose="02070309020205020404" pitchFamily="49" charset="0"/>
              <a:ea typeface="Inconsolata"/>
              <a:cs typeface="Courier New" panose="02070309020205020404" pitchFamily="49" charset="0"/>
              <a:sym typeface="Inconsolata"/>
            </a:endParaRPr>
          </a:p>
          <a:p>
            <a:pPr>
              <a:lnSpc>
                <a:spcPct val="120000"/>
              </a:lnSpc>
            </a:pPr>
            <a:endParaRPr dirty="0">
              <a:solidFill>
                <a:srgbClr val="57BB8A"/>
              </a:solidFill>
              <a:latin typeface="Courier New" panose="02070309020205020404" pitchFamily="49" charset="0"/>
              <a:ea typeface="Inconsolata"/>
              <a:cs typeface="Courier New" panose="02070309020205020404" pitchFamily="49" charset="0"/>
              <a:sym typeface="Inconsolata"/>
            </a:endParaRPr>
          </a:p>
          <a:p>
            <a:pPr>
              <a:lnSpc>
                <a:spcPct val="120000"/>
              </a:lnSpc>
            </a:pPr>
            <a:endParaRPr dirty="0">
              <a:solidFill>
                <a:srgbClr val="57BB8A"/>
              </a:solidFill>
              <a:latin typeface="Courier New" panose="02070309020205020404" pitchFamily="49" charset="0"/>
              <a:ea typeface="Inconsolata"/>
              <a:cs typeface="Courier New" panose="02070309020205020404" pitchFamily="49" charset="0"/>
              <a:sym typeface="Inconsolata"/>
            </a:endParaRPr>
          </a:p>
          <a:p>
            <a:pPr>
              <a:lnSpc>
                <a:spcPct val="120000"/>
              </a:lnSpc>
              <a:buSzPct val="25000"/>
            </a:pPr>
            <a:r>
              <a:rPr lang="en-US" dirty="0">
                <a:solidFill>
                  <a:srgbClr val="646565"/>
                </a:solidFill>
                <a:latin typeface="Courier New" panose="02070309020205020404" pitchFamily="49" charset="0"/>
                <a:ea typeface="Inconsolata"/>
                <a:cs typeface="Courier New" panose="02070309020205020404" pitchFamily="49" charset="0"/>
                <a:sym typeface="Inconsolata"/>
              </a:rPr>
              <a:t>  ... </a:t>
            </a:r>
          </a:p>
          <a:p>
            <a:pPr>
              <a:lnSpc>
                <a:spcPct val="120000"/>
              </a:lnSpc>
            </a:pPr>
            <a:endParaRPr dirty="0">
              <a:solidFill>
                <a:srgbClr val="646565"/>
              </a:solidFill>
              <a:latin typeface="Courier New" panose="02070309020205020404" pitchFamily="49" charset="0"/>
              <a:ea typeface="Inconsolata"/>
              <a:cs typeface="Courier New" panose="02070309020205020404" pitchFamily="49" charset="0"/>
              <a:sym typeface="Inconsolata"/>
            </a:endParaRPr>
          </a:p>
          <a:p>
            <a:pPr>
              <a:lnSpc>
                <a:spcPct val="120000"/>
              </a:lnSpc>
              <a:buClr>
                <a:schemeClr val="dk1"/>
              </a:buClr>
            </a:pPr>
            <a:endParaRPr dirty="0">
              <a:solidFill>
                <a:srgbClr val="646565"/>
              </a:solidFill>
              <a:latin typeface="Courier New" panose="02070309020205020404" pitchFamily="49" charset="0"/>
              <a:ea typeface="Inconsolata"/>
              <a:cs typeface="Courier New" panose="02070309020205020404" pitchFamily="49" charset="0"/>
              <a:sym typeface="Inconsolata"/>
            </a:endParaRPr>
          </a:p>
          <a:p>
            <a:pPr>
              <a:lnSpc>
                <a:spcPct val="120000"/>
              </a:lnSpc>
            </a:pPr>
            <a:endParaRPr dirty="0">
              <a:solidFill>
                <a:srgbClr val="57BB8A"/>
              </a:solidFill>
              <a:latin typeface="Courier New" panose="02070309020205020404" pitchFamily="49" charset="0"/>
              <a:ea typeface="Inconsolata"/>
              <a:cs typeface="Courier New" panose="02070309020205020404" pitchFamily="49" charset="0"/>
              <a:sym typeface="Inconsolata"/>
            </a:endParaRPr>
          </a:p>
          <a:p>
            <a:pPr indent="-34925">
              <a:lnSpc>
                <a:spcPct val="120000"/>
              </a:lnSpc>
              <a:buClr>
                <a:schemeClr val="dk1"/>
              </a:buClr>
            </a:pPr>
            <a:endParaRPr dirty="0">
              <a:solidFill>
                <a:srgbClr val="AAAAAA"/>
              </a:solidFill>
              <a:latin typeface="Courier New" panose="02070309020205020404" pitchFamily="49" charset="0"/>
              <a:ea typeface="Inconsolata"/>
              <a:cs typeface="Courier New" panose="02070309020205020404" pitchFamily="49" charset="0"/>
              <a:sym typeface="Inconsolata"/>
            </a:endParaRPr>
          </a:p>
        </p:txBody>
      </p:sp>
      <p:sp>
        <p:nvSpPr>
          <p:cNvPr id="786" name="Shape 786"/>
          <p:cNvSpPr/>
          <p:nvPr/>
        </p:nvSpPr>
        <p:spPr>
          <a:xfrm>
            <a:off x="1017150" y="3527261"/>
            <a:ext cx="10157700" cy="145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20000"/>
              </a:lnSpc>
            </a:pPr>
            <a:endParaRPr sz="2000" dirty="0"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>
              <a:lnSpc>
                <a:spcPct val="120000"/>
              </a:lnSpc>
              <a:buSzPct val="25000"/>
            </a:pPr>
            <a:r>
              <a:rPr lang="en-US" sz="2000" dirty="0" err="1">
                <a:solidFill>
                  <a:srgbClr val="7BAAF7"/>
                </a:solidFill>
                <a:latin typeface="Courier New" panose="02070309020205020404" pitchFamily="49" charset="0"/>
                <a:ea typeface="Inconsolata"/>
                <a:cs typeface="Courier New" panose="02070309020205020404" pitchFamily="49" charset="0"/>
                <a:sym typeface="Inconsolata"/>
              </a:rPr>
              <a:t>var</a:t>
            </a:r>
            <a:r>
              <a:rPr lang="en-US" sz="2000" dirty="0">
                <a:solidFill>
                  <a:srgbClr val="FF8A65"/>
                </a:solidFill>
                <a:latin typeface="Courier New" panose="02070309020205020404" pitchFamily="49" charset="0"/>
                <a:ea typeface="Inconsolata"/>
                <a:cs typeface="Courier New" panose="02070309020205020404" pitchFamily="49" charset="0"/>
                <a:sym typeface="Inconsolata"/>
              </a:rPr>
              <a:t> Firebase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  <a:ea typeface="Inconsolata"/>
                <a:cs typeface="Courier New" panose="02070309020205020404" pitchFamily="49" charset="0"/>
                <a:sym typeface="Inconsolata"/>
              </a:rPr>
              <a:t>=</a:t>
            </a:r>
            <a:r>
              <a:rPr lang="en-US" sz="2000" dirty="0">
                <a:solidFill>
                  <a:srgbClr val="FF8A65"/>
                </a:solidFill>
                <a:latin typeface="Courier New" panose="02070309020205020404" pitchFamily="49" charset="0"/>
                <a:ea typeface="Inconsolata"/>
                <a:cs typeface="Courier New" panose="02070309020205020404" pitchFamily="49" charset="0"/>
                <a:sym typeface="Inconsolata"/>
              </a:rPr>
              <a:t> require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  <a:ea typeface="Inconsolata"/>
                <a:cs typeface="Courier New" panose="02070309020205020404" pitchFamily="49" charset="0"/>
                <a:sym typeface="Inconsolata"/>
              </a:rPr>
              <a:t>(</a:t>
            </a:r>
            <a:r>
              <a:rPr lang="en-US" sz="2000" dirty="0">
                <a:solidFill>
                  <a:srgbClr val="93C47D"/>
                </a:solidFill>
                <a:latin typeface="Courier New" panose="02070309020205020404" pitchFamily="49" charset="0"/>
                <a:ea typeface="Inconsolata"/>
                <a:cs typeface="Courier New" panose="02070309020205020404" pitchFamily="49" charset="0"/>
                <a:sym typeface="Inconsolata"/>
              </a:rPr>
              <a:t>‘firebase’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  <a:ea typeface="Inconsolata"/>
                <a:cs typeface="Courier New" panose="02070309020205020404" pitchFamily="49" charset="0"/>
                <a:sym typeface="Inconsolata"/>
              </a:rPr>
              <a:t>);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sz="2000" dirty="0" err="1">
                <a:solidFill>
                  <a:srgbClr val="7BAAF7"/>
                </a:solidFill>
                <a:latin typeface="Courier New" panose="02070309020205020404" pitchFamily="49" charset="0"/>
                <a:ea typeface="Inconsolata"/>
                <a:cs typeface="Courier New" panose="02070309020205020404" pitchFamily="49" charset="0"/>
                <a:sym typeface="Inconsolata"/>
              </a:rPr>
              <a:t>var</a:t>
            </a:r>
            <a:r>
              <a:rPr lang="en-US" sz="2000" dirty="0">
                <a:solidFill>
                  <a:srgbClr val="AAAAAA"/>
                </a:solidFill>
                <a:latin typeface="Courier New" panose="02070309020205020404" pitchFamily="49" charset="0"/>
                <a:ea typeface="Inconsolata"/>
                <a:cs typeface="Courier New" panose="02070309020205020404" pitchFamily="49" charset="0"/>
                <a:sym typeface="Inconsolata"/>
              </a:rPr>
              <a:t> </a:t>
            </a:r>
            <a:r>
              <a:rPr lang="en-US" sz="2000" dirty="0">
                <a:solidFill>
                  <a:schemeClr val="lt1"/>
                </a:solidFill>
                <a:latin typeface="Courier New" panose="02070309020205020404" pitchFamily="49" charset="0"/>
                <a:ea typeface="Inconsolata"/>
                <a:cs typeface="Courier New" panose="02070309020205020404" pitchFamily="49" charset="0"/>
                <a:sym typeface="Inconsolata"/>
              </a:rPr>
              <a:t>ref =</a:t>
            </a:r>
            <a:r>
              <a:rPr lang="en-US" sz="2000" dirty="0">
                <a:solidFill>
                  <a:srgbClr val="AAAAAA"/>
                </a:solidFill>
                <a:latin typeface="Courier New" panose="02070309020205020404" pitchFamily="49" charset="0"/>
                <a:ea typeface="Inconsolata"/>
                <a:cs typeface="Courier New" panose="02070309020205020404" pitchFamily="49" charset="0"/>
                <a:sym typeface="Inconsolata"/>
              </a:rPr>
              <a:t> </a:t>
            </a:r>
            <a:r>
              <a:rPr lang="en-US" sz="2000" dirty="0">
                <a:solidFill>
                  <a:srgbClr val="7BAAF7"/>
                </a:solidFill>
                <a:latin typeface="Courier New" panose="02070309020205020404" pitchFamily="49" charset="0"/>
                <a:ea typeface="Inconsolata"/>
                <a:cs typeface="Courier New" panose="02070309020205020404" pitchFamily="49" charset="0"/>
                <a:sym typeface="Inconsolata"/>
              </a:rPr>
              <a:t>new</a:t>
            </a:r>
            <a:r>
              <a:rPr lang="en-US" sz="2000" dirty="0">
                <a:solidFill>
                  <a:srgbClr val="AAAAAA"/>
                </a:solidFill>
                <a:latin typeface="Courier New" panose="02070309020205020404" pitchFamily="49" charset="0"/>
                <a:ea typeface="Inconsolata"/>
                <a:cs typeface="Courier New" panose="02070309020205020404" pitchFamily="49" charset="0"/>
                <a:sym typeface="Inconsolata"/>
              </a:rPr>
              <a:t> </a:t>
            </a:r>
            <a:r>
              <a:rPr lang="en-US" sz="2000" dirty="0">
                <a:solidFill>
                  <a:srgbClr val="FF8A65"/>
                </a:solidFill>
                <a:latin typeface="Courier New" panose="02070309020205020404" pitchFamily="49" charset="0"/>
                <a:ea typeface="Inconsolata"/>
                <a:cs typeface="Courier New" panose="02070309020205020404" pitchFamily="49" charset="0"/>
                <a:sym typeface="Inconsolata"/>
              </a:rPr>
              <a:t>Firebase</a:t>
            </a:r>
            <a:r>
              <a:rPr lang="en-US" sz="2000" dirty="0">
                <a:solidFill>
                  <a:schemeClr val="lt1"/>
                </a:solidFill>
                <a:latin typeface="Courier New" panose="02070309020205020404" pitchFamily="49" charset="0"/>
                <a:ea typeface="Inconsolata"/>
                <a:cs typeface="Courier New" panose="02070309020205020404" pitchFamily="49" charset="0"/>
                <a:sym typeface="Inconsolata"/>
              </a:rPr>
              <a:t>(</a:t>
            </a:r>
            <a:r>
              <a:rPr lang="en-US" sz="2000" dirty="0">
                <a:solidFill>
                  <a:srgbClr val="93C47D"/>
                </a:solidFill>
                <a:latin typeface="Courier New" panose="02070309020205020404" pitchFamily="49" charset="0"/>
                <a:ea typeface="Inconsolata"/>
                <a:cs typeface="Courier New" panose="02070309020205020404" pitchFamily="49" charset="0"/>
                <a:sym typeface="Inconsolata"/>
              </a:rPr>
              <a:t>‘https</a:t>
            </a:r>
            <a:r>
              <a:rPr lang="en-US" sz="2000" dirty="0" smtClean="0">
                <a:solidFill>
                  <a:srgbClr val="93C47D"/>
                </a:solidFill>
                <a:latin typeface="Courier New" panose="02070309020205020404" pitchFamily="49" charset="0"/>
                <a:ea typeface="Inconsolata"/>
                <a:cs typeface="Courier New" panose="02070309020205020404" pitchFamily="49" charset="0"/>
                <a:sym typeface="Inconsolata"/>
              </a:rPr>
              <a:t>://your-app.firebaseio.com</a:t>
            </a:r>
            <a:r>
              <a:rPr lang="en-US" sz="2000" dirty="0">
                <a:solidFill>
                  <a:srgbClr val="93C47D"/>
                </a:solidFill>
                <a:latin typeface="Courier New" panose="02070309020205020404" pitchFamily="49" charset="0"/>
                <a:ea typeface="Inconsolata"/>
                <a:cs typeface="Courier New" panose="02070309020205020404" pitchFamily="49" charset="0"/>
                <a:sym typeface="Inconsolata"/>
              </a:rPr>
              <a:t>’</a:t>
            </a:r>
            <a:r>
              <a:rPr lang="en-US" sz="2000" dirty="0">
                <a:solidFill>
                  <a:schemeClr val="lt1"/>
                </a:solidFill>
                <a:latin typeface="Courier New" panose="02070309020205020404" pitchFamily="49" charset="0"/>
                <a:ea typeface="Inconsolata"/>
                <a:cs typeface="Courier New" panose="02070309020205020404" pitchFamily="49" charset="0"/>
                <a:sym typeface="Inconsolata"/>
              </a:rPr>
              <a:t>);</a:t>
            </a:r>
          </a:p>
          <a:p>
            <a:pPr indent="-34925">
              <a:lnSpc>
                <a:spcPct val="120000"/>
              </a:lnSpc>
              <a:buClr>
                <a:schemeClr val="dk1"/>
              </a:buClr>
            </a:pPr>
            <a:endParaRPr sz="2000" dirty="0">
              <a:solidFill>
                <a:srgbClr val="FFFFFF"/>
              </a:solidFill>
              <a:latin typeface="Courier New" panose="02070309020205020404" pitchFamily="49" charset="0"/>
              <a:ea typeface="Inconsolata"/>
              <a:cs typeface="Courier New" panose="02070309020205020404" pitchFamily="49" charset="0"/>
              <a:sym typeface="Inconsolata"/>
            </a:endParaRPr>
          </a:p>
          <a:p>
            <a:pPr indent="-34925">
              <a:lnSpc>
                <a:spcPct val="120000"/>
              </a:lnSpc>
              <a:buClr>
                <a:schemeClr val="dk1"/>
              </a:buClr>
            </a:pPr>
            <a:endParaRPr sz="2000" dirty="0">
              <a:solidFill>
                <a:srgbClr val="FFFFFF"/>
              </a:solidFill>
              <a:latin typeface="Courier New" panose="02070309020205020404" pitchFamily="49" charset="0"/>
              <a:ea typeface="Inconsolata"/>
              <a:cs typeface="Courier New" panose="02070309020205020404" pitchFamily="49" charset="0"/>
              <a:sym typeface="Inconsolata"/>
            </a:endParaRPr>
          </a:p>
          <a:p>
            <a:pPr>
              <a:lnSpc>
                <a:spcPct val="120000"/>
              </a:lnSpc>
            </a:pPr>
            <a:endParaRPr sz="2000" dirty="0">
              <a:solidFill>
                <a:srgbClr val="FFFFFF"/>
              </a:solidFill>
              <a:latin typeface="Courier New" panose="02070309020205020404" pitchFamily="49" charset="0"/>
              <a:ea typeface="Inconsolata"/>
              <a:cs typeface="Courier New" panose="02070309020205020404" pitchFamily="49" charset="0"/>
              <a:sym typeface="Inconsolata"/>
            </a:endParaRPr>
          </a:p>
          <a:p>
            <a:pPr>
              <a:lnSpc>
                <a:spcPct val="120000"/>
              </a:lnSpc>
            </a:pPr>
            <a:endParaRPr sz="2000" dirty="0">
              <a:solidFill>
                <a:srgbClr val="646565"/>
              </a:solidFill>
              <a:latin typeface="Courier New" panose="02070309020205020404" pitchFamily="49" charset="0"/>
              <a:ea typeface="Inconsolata"/>
              <a:cs typeface="Courier New" panose="02070309020205020404" pitchFamily="49" charset="0"/>
              <a:sym typeface="Inconsolata"/>
            </a:endParaRPr>
          </a:p>
          <a:p>
            <a:pPr>
              <a:lnSpc>
                <a:spcPct val="120000"/>
              </a:lnSpc>
              <a:buClr>
                <a:schemeClr val="dk1"/>
              </a:buClr>
            </a:pPr>
            <a:endParaRPr sz="2000" dirty="0">
              <a:solidFill>
                <a:srgbClr val="646565"/>
              </a:solidFill>
              <a:latin typeface="Courier New" panose="02070309020205020404" pitchFamily="49" charset="0"/>
              <a:ea typeface="Inconsolata"/>
              <a:cs typeface="Courier New" panose="02070309020205020404" pitchFamily="49" charset="0"/>
              <a:sym typeface="Inconsolata"/>
            </a:endParaRPr>
          </a:p>
          <a:p>
            <a:pPr>
              <a:lnSpc>
                <a:spcPct val="120000"/>
              </a:lnSpc>
            </a:pPr>
            <a:endParaRPr sz="2000" dirty="0">
              <a:solidFill>
                <a:srgbClr val="57BB8A"/>
              </a:solidFill>
              <a:latin typeface="Courier New" panose="02070309020205020404" pitchFamily="49" charset="0"/>
              <a:ea typeface="Inconsolata"/>
              <a:cs typeface="Courier New" panose="02070309020205020404" pitchFamily="49" charset="0"/>
              <a:sym typeface="Inconsolata"/>
            </a:endParaRPr>
          </a:p>
          <a:p>
            <a:pPr indent="-34925">
              <a:lnSpc>
                <a:spcPct val="120000"/>
              </a:lnSpc>
              <a:buClr>
                <a:schemeClr val="dk1"/>
              </a:buClr>
            </a:pPr>
            <a:endParaRPr sz="2000" dirty="0">
              <a:solidFill>
                <a:srgbClr val="AAAAAA"/>
              </a:solidFill>
              <a:latin typeface="Courier New" panose="02070309020205020404" pitchFamily="49" charset="0"/>
              <a:ea typeface="Inconsolata"/>
              <a:cs typeface="Courier New" panose="02070309020205020404" pitchFamily="49" charset="0"/>
              <a:sym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23916247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App</a:t>
            </a:r>
            <a:r>
              <a:rPr lang="en-ZA" dirty="0"/>
              <a:t> </a:t>
            </a:r>
            <a:r>
              <a:rPr lang="en-ZA" dirty="0" smtClean="0"/>
              <a:t>Showcase &amp; Deep Dive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sz="4400" dirty="0" smtClean="0">
              <a:solidFill>
                <a:srgbClr val="FF064D"/>
              </a:solidFill>
              <a:ea typeface="+mj-ea"/>
              <a:cs typeface="+mj-cs"/>
            </a:endParaRPr>
          </a:p>
          <a:p>
            <a:endParaRPr lang="en-ZA" sz="4400" dirty="0" smtClean="0">
              <a:solidFill>
                <a:srgbClr val="FF064D"/>
              </a:solidFill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ZA" sz="4400" b="1" dirty="0" smtClean="0">
                <a:solidFill>
                  <a:srgbClr val="FF064D"/>
                </a:solidFill>
                <a:ea typeface="+mj-ea"/>
                <a:cs typeface="+mj-cs"/>
              </a:rPr>
              <a:t>bit.do/</a:t>
            </a:r>
            <a:r>
              <a:rPr lang="en-ZA" sz="4400" b="1" dirty="0" err="1" smtClean="0">
                <a:solidFill>
                  <a:srgbClr val="FF064D"/>
                </a:solidFill>
                <a:ea typeface="+mj-ea"/>
                <a:cs typeface="+mj-cs"/>
              </a:rPr>
              <a:t>devconf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467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Firebase promo code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sz="4400" dirty="0" smtClean="0">
              <a:solidFill>
                <a:srgbClr val="FF064D"/>
              </a:solidFill>
              <a:ea typeface="+mj-ea"/>
              <a:cs typeface="+mj-cs"/>
            </a:endParaRPr>
          </a:p>
          <a:p>
            <a:endParaRPr lang="en-ZA" sz="4400" dirty="0" smtClean="0">
              <a:solidFill>
                <a:srgbClr val="FF064D"/>
              </a:solidFill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ZA" sz="4400" b="1" dirty="0" smtClean="0">
                <a:solidFill>
                  <a:srgbClr val="FF064D"/>
                </a:solidFill>
                <a:ea typeface="+mj-ea"/>
                <a:cs typeface="+mj-cs"/>
              </a:rPr>
              <a:t>devbase3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9446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10500" y="649873"/>
            <a:ext cx="438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 smtClean="0">
                <a:solidFill>
                  <a:schemeClr val="bg1"/>
                </a:solidFill>
              </a:rPr>
              <a:t>Thank you!</a:t>
            </a:r>
            <a:endParaRPr lang="en-ZA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77175" y="1551742"/>
            <a:ext cx="4314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 smtClean="0">
                <a:solidFill>
                  <a:srgbClr val="FF064D"/>
                </a:solidFill>
                <a:latin typeface="+mj-lt"/>
              </a:rPr>
              <a:t>Badi Sudhakaran</a:t>
            </a:r>
            <a:endParaRPr lang="en-ZA" sz="1600" dirty="0">
              <a:solidFill>
                <a:srgbClr val="FF064D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877175" y="1890296"/>
            <a:ext cx="4314824" cy="0"/>
          </a:xfrm>
          <a:prstGeom prst="line">
            <a:avLst/>
          </a:prstGeom>
          <a:ln>
            <a:solidFill>
              <a:schemeClr val="accent4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77176" y="1894642"/>
            <a:ext cx="4314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 smtClean="0">
                <a:solidFill>
                  <a:schemeClr val="accent3"/>
                </a:solidFill>
                <a:latin typeface="+mj-lt"/>
              </a:rPr>
              <a:t>IQ Business</a:t>
            </a:r>
          </a:p>
          <a:p>
            <a:r>
              <a:rPr lang="en-ZA" sz="1600" dirty="0" smtClean="0">
                <a:solidFill>
                  <a:schemeClr val="accent3"/>
                </a:solidFill>
                <a:latin typeface="+mj-lt"/>
              </a:rPr>
              <a:t>bkumar@iqbusiness.net</a:t>
            </a:r>
          </a:p>
          <a:p>
            <a:r>
              <a:rPr lang="en-ZA" sz="1600" dirty="0" smtClean="0">
                <a:solidFill>
                  <a:schemeClr val="accent3"/>
                </a:solidFill>
                <a:latin typeface="+mj-lt"/>
              </a:rPr>
              <a:t>@</a:t>
            </a:r>
            <a:r>
              <a:rPr lang="en-ZA" sz="1600" dirty="0" err="1" smtClean="0">
                <a:solidFill>
                  <a:schemeClr val="accent3"/>
                </a:solidFill>
                <a:latin typeface="+mj-lt"/>
              </a:rPr>
              <a:t>badikumar</a:t>
            </a:r>
            <a:endParaRPr lang="en-ZA" sz="1600" dirty="0" smtClean="0">
              <a:solidFill>
                <a:schemeClr val="accent3"/>
              </a:solidFill>
              <a:latin typeface="+mj-lt"/>
            </a:endParaRPr>
          </a:p>
          <a:p>
            <a:r>
              <a:rPr lang="en-ZA" sz="1600" dirty="0">
                <a:solidFill>
                  <a:schemeClr val="accent3"/>
                </a:solidFill>
                <a:latin typeface="+mj-lt"/>
              </a:rPr>
              <a:t>https://github.com/badikumar/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95700" y="3428999"/>
            <a:ext cx="4638675" cy="56197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http://</a:t>
            </a:r>
            <a:r>
              <a:rPr lang="en-ZA" dirty="0" smtClean="0"/>
              <a:t>www.devconf.co.za/rate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3824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Agenda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ZA" dirty="0" smtClean="0">
                <a:solidFill>
                  <a:schemeClr val="bg1"/>
                </a:solidFill>
              </a:rPr>
              <a:t>Introduction to Firebase</a:t>
            </a:r>
            <a:endParaRPr lang="en-ZA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ZA" dirty="0" smtClean="0">
                <a:solidFill>
                  <a:schemeClr val="bg1"/>
                </a:solidFill>
              </a:rPr>
              <a:t>Coding example</a:t>
            </a:r>
          </a:p>
        </p:txBody>
      </p:sp>
    </p:spTree>
    <p:extLst>
      <p:ext uri="{BB962C8B-B14F-4D97-AF65-F5344CB8AC3E}">
        <p14:creationId xmlns:p14="http://schemas.microsoft.com/office/powerpoint/2010/main" val="194455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8"/>
          <p:cNvSpPr/>
          <p:nvPr/>
        </p:nvSpPr>
        <p:spPr>
          <a:xfrm>
            <a:off x="1294875" y="1943100"/>
            <a:ext cx="9494550" cy="438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ctr">
              <a:buSzPct val="25000"/>
            </a:pPr>
            <a:endParaRPr lang="en-US" sz="5500" dirty="0" smtClea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buSzPct val="25000"/>
            </a:pPr>
            <a:endParaRPr lang="en-US" sz="5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buSzPct val="25000"/>
            </a:pPr>
            <a:endParaRPr lang="en-US" sz="5500" dirty="0" smtClea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buSzPct val="25000"/>
            </a:pPr>
            <a:r>
              <a:rPr lang="en-US" sz="55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Users</a:t>
            </a:r>
            <a:endParaRPr lang="en-US" sz="5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endParaRPr sz="5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ZA" sz="55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Tasks</a:t>
            </a:r>
          </a:p>
          <a:p>
            <a:pPr algn="ctr"/>
            <a:endParaRPr sz="5500" dirty="0" smtClea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buSzPct val="25000"/>
            </a:pPr>
            <a:r>
              <a:rPr lang="en-US" sz="55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17800" y="285750"/>
            <a:ext cx="8648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25000"/>
            </a:pPr>
            <a:r>
              <a:rPr lang="en-US" sz="6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 an App</a:t>
            </a:r>
          </a:p>
        </p:txBody>
      </p:sp>
    </p:spTree>
    <p:extLst>
      <p:ext uri="{BB962C8B-B14F-4D97-AF65-F5344CB8AC3E}">
        <p14:creationId xmlns:p14="http://schemas.microsoft.com/office/powerpoint/2010/main" val="376957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8"/>
          <p:cNvSpPr/>
          <p:nvPr/>
        </p:nvSpPr>
        <p:spPr>
          <a:xfrm>
            <a:off x="1294875" y="1943100"/>
            <a:ext cx="9494550" cy="438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ctr">
              <a:buSzPct val="25000"/>
            </a:pPr>
            <a:endParaRPr lang="en-US" sz="5500" dirty="0" smtClea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buSzPct val="25000"/>
            </a:pPr>
            <a:endParaRPr lang="en-US" sz="5500" dirty="0" smtClea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buSzPct val="25000"/>
            </a:pPr>
            <a:r>
              <a:rPr lang="en-US" sz="55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</a:p>
          <a:p>
            <a:pPr algn="ctr">
              <a:buSzPct val="25000"/>
            </a:pPr>
            <a:endParaRPr lang="en-US" sz="5500" dirty="0" smtClea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buSzPct val="25000"/>
            </a:pPr>
            <a:r>
              <a:rPr lang="en-US" sz="55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Infrastructure</a:t>
            </a:r>
            <a:endParaRPr lang="en-US" sz="5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endParaRPr sz="5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buSzPct val="25000"/>
            </a:pPr>
            <a:r>
              <a:rPr lang="en-US" sz="55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Scaling</a:t>
            </a:r>
            <a:endParaRPr lang="en-US" sz="5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8" name="Picture 4" descr="http://www.iconsdb.com/icons/download/soylent-red/x-mark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750" y="15620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17800" y="285750"/>
            <a:ext cx="8648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25000"/>
            </a:pPr>
            <a:r>
              <a:rPr lang="en-US" sz="6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 an App</a:t>
            </a:r>
          </a:p>
        </p:txBody>
      </p:sp>
    </p:spTree>
    <p:extLst>
      <p:ext uri="{BB962C8B-B14F-4D97-AF65-F5344CB8AC3E}">
        <p14:creationId xmlns:p14="http://schemas.microsoft.com/office/powerpoint/2010/main" val="366597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338" y="2355763"/>
            <a:ext cx="7606473" cy="15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215400" y="3855763"/>
            <a:ext cx="11761200" cy="1385850"/>
          </a:xfrm>
          <a:prstGeom prst="rect">
            <a:avLst/>
          </a:prstGeom>
          <a:noFill/>
          <a:ln>
            <a:noFill/>
          </a:ln>
        </p:spPr>
        <p:txBody>
          <a:bodyPr lIns="45713" tIns="45713" rIns="45713" bIns="45713" anchor="ctr" anchorCtr="0">
            <a:noAutofit/>
          </a:bodyPr>
          <a:lstStyle/>
          <a:p>
            <a:pPr algn="ctr"/>
            <a:r>
              <a:rPr lang="en-US" sz="3000" dirty="0">
                <a:solidFill>
                  <a:srgbClr val="75787A"/>
                </a:solidFill>
                <a:latin typeface="Roboto"/>
                <a:ea typeface="Roboto"/>
                <a:cs typeface="Roboto"/>
                <a:sym typeface="Roboto"/>
              </a:rPr>
              <a:t>A powerful platform for mobile and web apps</a:t>
            </a:r>
          </a:p>
        </p:txBody>
      </p:sp>
    </p:spTree>
    <p:extLst>
      <p:ext uri="{BB962C8B-B14F-4D97-AF65-F5344CB8AC3E}">
        <p14:creationId xmlns:p14="http://schemas.microsoft.com/office/powerpoint/2010/main" val="6265647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mtClean="0"/>
              <a:t>2-Tier </a:t>
            </a:r>
            <a:r>
              <a:rPr lang="en-ZA" dirty="0" smtClean="0"/>
              <a:t>Architecture</a:t>
            </a:r>
            <a:endParaRPr lang="en-ZA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722148" y="1632007"/>
            <a:ext cx="5245856" cy="2648252"/>
            <a:chOff x="3166409" y="2130538"/>
            <a:chExt cx="5245856" cy="2648252"/>
          </a:xfrm>
        </p:grpSpPr>
        <p:pic>
          <p:nvPicPr>
            <p:cNvPr id="15" name="Shape 46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48309" y="2306582"/>
              <a:ext cx="1165650" cy="14535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Shape 465"/>
            <p:cNvSpPr txBox="1"/>
            <p:nvPr/>
          </p:nvSpPr>
          <p:spPr>
            <a:xfrm>
              <a:off x="6025165" y="4009440"/>
              <a:ext cx="2387100" cy="769350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45713" rIns="45713" bIns="45713" anchor="t" anchorCtr="0">
              <a:noAutofit/>
            </a:bodyPr>
            <a:lstStyle/>
            <a:p>
              <a:pPr algn="ctr"/>
              <a:r>
                <a:rPr lang="en-US" sz="2400">
                  <a:solidFill>
                    <a:srgbClr val="75787A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17" name="Shape 466"/>
            <p:cNvPicPr preferRelativeResize="0"/>
            <p:nvPr/>
          </p:nvPicPr>
          <p:blipFill rotWithShape="1">
            <a:blip r:embed="rId4">
              <a:alphaModFix/>
            </a:blip>
            <a:srcRect l="30443" t="17505" r="31659" b="17368"/>
            <a:stretch/>
          </p:blipFill>
          <p:spPr>
            <a:xfrm>
              <a:off x="3710146" y="2130538"/>
              <a:ext cx="1299619" cy="19169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Shape 467"/>
            <p:cNvSpPr txBox="1"/>
            <p:nvPr/>
          </p:nvSpPr>
          <p:spPr>
            <a:xfrm>
              <a:off x="3166409" y="4009440"/>
              <a:ext cx="2387100" cy="769350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45713" rIns="45713" bIns="45713" anchor="t" anchorCtr="0">
              <a:noAutofit/>
            </a:bodyPr>
            <a:lstStyle/>
            <a:p>
              <a:pPr algn="ctr"/>
              <a:r>
                <a:rPr lang="en-US" sz="2400">
                  <a:solidFill>
                    <a:srgbClr val="75787A"/>
                  </a:solidFill>
                  <a:latin typeface="Roboto"/>
                  <a:ea typeface="Roboto"/>
                  <a:cs typeface="Roboto"/>
                  <a:sym typeface="Roboto"/>
                </a:rPr>
                <a:t>device</a:t>
              </a:r>
            </a:p>
          </p:txBody>
        </p:sp>
        <p:pic>
          <p:nvPicPr>
            <p:cNvPr id="19" name="Shape 468"/>
            <p:cNvPicPr preferRelativeResize="0"/>
            <p:nvPr/>
          </p:nvPicPr>
          <p:blipFill rotWithShape="1">
            <a:blip r:embed="rId5">
              <a:alphaModFix/>
            </a:blip>
            <a:srcRect l="27251" t="33262" r="28183" b="49228"/>
            <a:stretch/>
          </p:blipFill>
          <p:spPr>
            <a:xfrm>
              <a:off x="4971671" y="2777902"/>
              <a:ext cx="1467049" cy="4947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6439660" y="3895584"/>
            <a:ext cx="5608313" cy="1675868"/>
            <a:chOff x="1794809" y="2122409"/>
            <a:chExt cx="8525393" cy="2744301"/>
          </a:xfrm>
        </p:grpSpPr>
        <p:pic>
          <p:nvPicPr>
            <p:cNvPr id="9" name="Shape 445"/>
            <p:cNvPicPr preferRelativeResize="0"/>
            <p:nvPr/>
          </p:nvPicPr>
          <p:blipFill rotWithShape="1">
            <a:blip r:embed="rId4">
              <a:alphaModFix/>
            </a:blip>
            <a:srcRect l="30443" t="17505" r="31659" b="17368"/>
            <a:stretch/>
          </p:blipFill>
          <p:spPr>
            <a:xfrm>
              <a:off x="2338546" y="2218458"/>
              <a:ext cx="1299619" cy="19169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Shape 446"/>
            <p:cNvPicPr preferRelativeResize="0"/>
            <p:nvPr/>
          </p:nvPicPr>
          <p:blipFill rotWithShape="1">
            <a:blip r:embed="rId6">
              <a:alphaModFix/>
            </a:blip>
            <a:srcRect l="20071" t="16727" r="18586" b="14206"/>
            <a:stretch/>
          </p:blipFill>
          <p:spPr>
            <a:xfrm>
              <a:off x="5105224" y="2198609"/>
              <a:ext cx="2103552" cy="2032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Shape 447"/>
            <p:cNvPicPr preferRelativeResize="0"/>
            <p:nvPr/>
          </p:nvPicPr>
          <p:blipFill rotWithShape="1">
            <a:blip r:embed="rId7">
              <a:alphaModFix/>
            </a:blip>
            <a:srcRect l="21264" t="15600" r="21527" b="15338"/>
            <a:stretch/>
          </p:blipFill>
          <p:spPr>
            <a:xfrm>
              <a:off x="8282712" y="2122409"/>
              <a:ext cx="1961867" cy="20328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Shape 448"/>
            <p:cNvSpPr txBox="1"/>
            <p:nvPr/>
          </p:nvSpPr>
          <p:spPr>
            <a:xfrm>
              <a:off x="1794809" y="4097360"/>
              <a:ext cx="2387100" cy="769350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45713" rIns="45713" bIns="45713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2400">
                  <a:solidFill>
                    <a:srgbClr val="75787A"/>
                  </a:solidFill>
                  <a:latin typeface="Roboto"/>
                  <a:ea typeface="Roboto"/>
                  <a:cs typeface="Roboto"/>
                  <a:sym typeface="Roboto"/>
                </a:rPr>
                <a:t>device</a:t>
              </a:r>
            </a:p>
          </p:txBody>
        </p:sp>
        <p:sp>
          <p:nvSpPr>
            <p:cNvPr id="13" name="Shape 449"/>
            <p:cNvSpPr txBox="1"/>
            <p:nvPr/>
          </p:nvSpPr>
          <p:spPr>
            <a:xfrm>
              <a:off x="4766890" y="4097360"/>
              <a:ext cx="2387100" cy="769350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45713" rIns="45713" bIns="45713" anchor="t" anchorCtr="0">
              <a:noAutofit/>
            </a:bodyPr>
            <a:lstStyle/>
            <a:p>
              <a:pPr algn="ctr"/>
              <a:r>
                <a:rPr lang="en-US" sz="2400">
                  <a:solidFill>
                    <a:srgbClr val="75787A"/>
                  </a:solidFill>
                  <a:latin typeface="Roboto"/>
                  <a:ea typeface="Roboto"/>
                  <a:cs typeface="Roboto"/>
                  <a:sym typeface="Roboto"/>
                </a:rPr>
                <a:t>application server</a:t>
              </a:r>
            </a:p>
          </p:txBody>
        </p:sp>
        <p:sp>
          <p:nvSpPr>
            <p:cNvPr id="14" name="Shape 450"/>
            <p:cNvSpPr txBox="1"/>
            <p:nvPr/>
          </p:nvSpPr>
          <p:spPr>
            <a:xfrm>
              <a:off x="7933102" y="4097360"/>
              <a:ext cx="2387100" cy="769350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45713" rIns="45713" bIns="45713" anchor="t" anchorCtr="0">
              <a:noAutofit/>
            </a:bodyPr>
            <a:lstStyle/>
            <a:p>
              <a:pPr algn="ctr"/>
              <a:r>
                <a:rPr lang="en-US" sz="2400">
                  <a:solidFill>
                    <a:srgbClr val="75787A"/>
                  </a:solidFill>
                  <a:latin typeface="Roboto"/>
                  <a:ea typeface="Roboto"/>
                  <a:cs typeface="Roboto"/>
                  <a:sym typeface="Roboto"/>
                </a:rPr>
                <a:t>database</a:t>
              </a:r>
            </a:p>
          </p:txBody>
        </p:sp>
        <p:pic>
          <p:nvPicPr>
            <p:cNvPr id="20" name="Shape 451"/>
            <p:cNvPicPr preferRelativeResize="0"/>
            <p:nvPr/>
          </p:nvPicPr>
          <p:blipFill rotWithShape="1">
            <a:blip r:embed="rId5">
              <a:alphaModFix/>
            </a:blip>
            <a:srcRect l="27251" t="56314" r="28183" b="25125"/>
            <a:stretch/>
          </p:blipFill>
          <p:spPr>
            <a:xfrm>
              <a:off x="6792934" y="2562173"/>
              <a:ext cx="1467049" cy="524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Shape 452"/>
            <p:cNvPicPr preferRelativeResize="0"/>
            <p:nvPr/>
          </p:nvPicPr>
          <p:blipFill rotWithShape="1">
            <a:blip r:embed="rId5">
              <a:alphaModFix/>
            </a:blip>
            <a:srcRect l="27251" t="56314" r="28183" b="25125"/>
            <a:stretch/>
          </p:blipFill>
          <p:spPr>
            <a:xfrm>
              <a:off x="3638171" y="2638548"/>
              <a:ext cx="1467049" cy="524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Shape 453"/>
            <p:cNvPicPr preferRelativeResize="0"/>
            <p:nvPr/>
          </p:nvPicPr>
          <p:blipFill rotWithShape="1">
            <a:blip r:embed="rId5">
              <a:alphaModFix/>
            </a:blip>
            <a:srcRect l="27251" t="56314" r="28183" b="25125"/>
            <a:stretch/>
          </p:blipFill>
          <p:spPr>
            <a:xfrm rot="10800000">
              <a:off x="3714371" y="3019548"/>
              <a:ext cx="1467049" cy="524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Shape 454"/>
            <p:cNvPicPr preferRelativeResize="0"/>
            <p:nvPr/>
          </p:nvPicPr>
          <p:blipFill rotWithShape="1">
            <a:blip r:embed="rId5">
              <a:alphaModFix/>
            </a:blip>
            <a:srcRect l="27251" t="56314" r="28183" b="25125"/>
            <a:stretch/>
          </p:blipFill>
          <p:spPr>
            <a:xfrm rot="10800000">
              <a:off x="6877647" y="2905248"/>
              <a:ext cx="1467049" cy="5244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6741910" y="1611464"/>
            <a:ext cx="481818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0000" dirty="0" smtClean="0">
                <a:solidFill>
                  <a:srgbClr val="FF0000"/>
                </a:solidFill>
              </a:rPr>
              <a:t>x</a:t>
            </a:r>
            <a:endParaRPr lang="en-ZA" sz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23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6"/>
          <p:cNvSpPr/>
          <p:nvPr/>
        </p:nvSpPr>
        <p:spPr>
          <a:xfrm>
            <a:off x="5601026" y="410588"/>
            <a:ext cx="1107257" cy="3418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5713" tIns="45713" rIns="45713" bIns="45713" anchor="ctr" anchorCtr="0">
            <a:noAutofit/>
          </a:bodyPr>
          <a:lstStyle/>
          <a:p>
            <a:r>
              <a:rPr lang="en-US" sz="900"/>
              <a:t> </a:t>
            </a:r>
          </a:p>
          <a:p>
            <a:endParaRPr sz="900"/>
          </a:p>
        </p:txBody>
      </p:sp>
      <p:sp>
        <p:nvSpPr>
          <p:cNvPr id="7" name="Shape 277"/>
          <p:cNvSpPr/>
          <p:nvPr/>
        </p:nvSpPr>
        <p:spPr>
          <a:xfrm>
            <a:off x="5276664" y="4917688"/>
            <a:ext cx="1739190" cy="5171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5713" tIns="45713" rIns="45713" bIns="45713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900"/>
              <a:t> </a:t>
            </a:r>
          </a:p>
          <a:p>
            <a:pPr>
              <a:buClr>
                <a:schemeClr val="dk1"/>
              </a:buClr>
            </a:pPr>
            <a:endParaRPr sz="900"/>
          </a:p>
        </p:txBody>
      </p:sp>
      <p:grpSp>
        <p:nvGrpSpPr>
          <p:cNvPr id="8" name="Shape 278"/>
          <p:cNvGrpSpPr/>
          <p:nvPr/>
        </p:nvGrpSpPr>
        <p:grpSpPr>
          <a:xfrm>
            <a:off x="600244" y="2620104"/>
            <a:ext cx="10756852" cy="1912945"/>
            <a:chOff x="2431050" y="5177600"/>
            <a:chExt cx="19369500" cy="3444575"/>
          </a:xfrm>
        </p:grpSpPr>
        <p:cxnSp>
          <p:nvCxnSpPr>
            <p:cNvPr id="9" name="Shape 279"/>
            <p:cNvCxnSpPr/>
            <p:nvPr/>
          </p:nvCxnSpPr>
          <p:spPr>
            <a:xfrm>
              <a:off x="2431050" y="5485400"/>
              <a:ext cx="19369500" cy="0"/>
            </a:xfrm>
            <a:prstGeom prst="straightConnector1">
              <a:avLst/>
            </a:prstGeom>
            <a:noFill/>
            <a:ln w="19050" cap="flat" cmpd="sng">
              <a:solidFill>
                <a:srgbClr val="D9D9D9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10" name="Shape 280"/>
            <p:cNvGrpSpPr/>
            <p:nvPr/>
          </p:nvGrpSpPr>
          <p:grpSpPr>
            <a:xfrm>
              <a:off x="7451127" y="6384025"/>
              <a:ext cx="9401937" cy="2238150"/>
              <a:chOff x="7414835" y="6059525"/>
              <a:chExt cx="9401937" cy="2238150"/>
            </a:xfrm>
          </p:grpSpPr>
          <p:pic>
            <p:nvPicPr>
              <p:cNvPr id="14" name="Shape 28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414835" y="6137283"/>
                <a:ext cx="2190798" cy="208263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Shape 282"/>
              <p:cNvPicPr preferRelativeResize="0"/>
              <p:nvPr/>
            </p:nvPicPr>
            <p:blipFill rotWithShape="1">
              <a:blip r:embed="rId4">
                <a:alphaModFix/>
              </a:blip>
              <a:srcRect l="2791" t="10682" r="71527" b="3927"/>
              <a:stretch/>
            </p:blipFill>
            <p:spPr>
              <a:xfrm>
                <a:off x="10042598" y="6075495"/>
                <a:ext cx="2082610" cy="2206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" name="Shape 28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578646" y="6059525"/>
                <a:ext cx="2238126" cy="2238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Shape 284"/>
              <p:cNvPicPr preferRelativeResize="0"/>
              <p:nvPr/>
            </p:nvPicPr>
            <p:blipFill rotWithShape="1">
              <a:blip r:embed="rId6">
                <a:alphaModFix/>
              </a:blip>
              <a:srcRect r="84388"/>
              <a:stretch/>
            </p:blipFill>
            <p:spPr>
              <a:xfrm>
                <a:off x="12621026" y="6215042"/>
                <a:ext cx="1681730" cy="19271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" name="Shape 285"/>
            <p:cNvSpPr/>
            <p:nvPr/>
          </p:nvSpPr>
          <p:spPr>
            <a:xfrm>
              <a:off x="9963788" y="5209014"/>
              <a:ext cx="4651200" cy="61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45713" tIns="45713" rIns="45713" bIns="45713" anchor="ctr" anchorCtr="0">
              <a:noAutofit/>
            </a:bodyPr>
            <a:lstStyle/>
            <a:p>
              <a:r>
                <a:rPr lang="en-US" sz="900"/>
                <a:t> </a:t>
              </a:r>
            </a:p>
            <a:p>
              <a:endParaRPr sz="900"/>
            </a:p>
          </p:txBody>
        </p:sp>
        <p:sp>
          <p:nvSpPr>
            <p:cNvPr id="12" name="Shape 286"/>
            <p:cNvSpPr/>
            <p:nvPr/>
          </p:nvSpPr>
          <p:spPr>
            <a:xfrm>
              <a:off x="10608025" y="5177600"/>
              <a:ext cx="3348899" cy="61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45713" tIns="45713" rIns="45713" bIns="45713" anchor="ctr" anchorCtr="0">
              <a:noAutofit/>
            </a:bodyPr>
            <a:lstStyle/>
            <a:p>
              <a:r>
                <a:rPr lang="en-US" sz="900"/>
                <a:t> </a:t>
              </a:r>
            </a:p>
            <a:p>
              <a:endParaRPr sz="900"/>
            </a:p>
          </p:txBody>
        </p:sp>
        <p:sp>
          <p:nvSpPr>
            <p:cNvPr id="13" name="Shape 287"/>
            <p:cNvSpPr txBox="1"/>
            <p:nvPr/>
          </p:nvSpPr>
          <p:spPr>
            <a:xfrm>
              <a:off x="8562450" y="5226650"/>
              <a:ext cx="7421999" cy="517499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45713" rIns="45713" bIns="45713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36666"/>
              </a:pPr>
              <a:r>
                <a:rPr lang="en-US" sz="1500">
                  <a:solidFill>
                    <a:srgbClr val="646565"/>
                  </a:solidFill>
                  <a:latin typeface="Roboto"/>
                  <a:ea typeface="Roboto"/>
                  <a:cs typeface="Roboto"/>
                  <a:sym typeface="Roboto"/>
                </a:rPr>
                <a:t>Web Framework Integrations</a:t>
              </a:r>
            </a:p>
          </p:txBody>
        </p:sp>
      </p:grpSp>
      <p:grpSp>
        <p:nvGrpSpPr>
          <p:cNvPr id="18" name="Shape 288"/>
          <p:cNvGrpSpPr/>
          <p:nvPr/>
        </p:nvGrpSpPr>
        <p:grpSpPr>
          <a:xfrm>
            <a:off x="759892" y="4917688"/>
            <a:ext cx="10756852" cy="1384025"/>
            <a:chOff x="1519783" y="9835375"/>
            <a:chExt cx="21513703" cy="2768050"/>
          </a:xfrm>
        </p:grpSpPr>
        <p:cxnSp>
          <p:nvCxnSpPr>
            <p:cNvPr id="19" name="Shape 289"/>
            <p:cNvCxnSpPr/>
            <p:nvPr/>
          </p:nvCxnSpPr>
          <p:spPr>
            <a:xfrm>
              <a:off x="1519783" y="10177250"/>
              <a:ext cx="21513703" cy="0"/>
            </a:xfrm>
            <a:prstGeom prst="straightConnector1">
              <a:avLst/>
            </a:prstGeom>
            <a:noFill/>
            <a:ln w="19050" cap="flat" cmpd="sng">
              <a:solidFill>
                <a:srgbClr val="D9D9D9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0" name="Shape 290"/>
            <p:cNvSpPr txBox="1"/>
            <p:nvPr/>
          </p:nvSpPr>
          <p:spPr>
            <a:xfrm>
              <a:off x="10520800" y="9835375"/>
              <a:ext cx="3478500" cy="5747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45713" tIns="45713" rIns="45713" bIns="45713" anchor="t" anchorCtr="0">
              <a:noAutofit/>
            </a:bodyPr>
            <a:lstStyle/>
            <a:p>
              <a:pPr algn="ctr"/>
              <a:r>
                <a:rPr lang="en-US" sz="1500">
                  <a:solidFill>
                    <a:srgbClr val="646565"/>
                  </a:solidFill>
                  <a:latin typeface="Roboto"/>
                  <a:ea typeface="Roboto"/>
                  <a:cs typeface="Roboto"/>
                  <a:sym typeface="Roboto"/>
                </a:rPr>
                <a:t>Server Side Access</a:t>
              </a:r>
            </a:p>
          </p:txBody>
        </p:sp>
        <p:grpSp>
          <p:nvGrpSpPr>
            <p:cNvPr id="21" name="Shape 291"/>
            <p:cNvGrpSpPr/>
            <p:nvPr/>
          </p:nvGrpSpPr>
          <p:grpSpPr>
            <a:xfrm>
              <a:off x="6163694" y="11120653"/>
              <a:ext cx="12337195" cy="1482771"/>
              <a:chOff x="6163694" y="11120653"/>
              <a:chExt cx="12337195" cy="1482771"/>
            </a:xfrm>
          </p:grpSpPr>
          <p:pic>
            <p:nvPicPr>
              <p:cNvPr id="22" name="Shape 292"/>
              <p:cNvPicPr preferRelativeResize="0"/>
              <p:nvPr/>
            </p:nvPicPr>
            <p:blipFill rotWithShape="1">
              <a:blip r:embed="rId7">
                <a:alphaModFix/>
              </a:blip>
              <a:srcRect r="46501"/>
              <a:stretch/>
            </p:blipFill>
            <p:spPr>
              <a:xfrm>
                <a:off x="7458752" y="11248500"/>
                <a:ext cx="4316425" cy="1290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Shape 293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6163694" y="11120653"/>
                <a:ext cx="808792" cy="14827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Shape 294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15762843" y="11428548"/>
                <a:ext cx="2738045" cy="7403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Shape 295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11775175" y="11276025"/>
                <a:ext cx="1290346" cy="12903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" name="Shape 296"/>
              <p:cNvPicPr preferRelativeResize="0"/>
              <p:nvPr/>
            </p:nvPicPr>
            <p:blipFill rotWithShape="1">
              <a:blip r:embed="rId7">
                <a:alphaModFix/>
              </a:blip>
              <a:srcRect l="72552"/>
              <a:stretch/>
            </p:blipFill>
            <p:spPr>
              <a:xfrm>
                <a:off x="13236223" y="11248500"/>
                <a:ext cx="2214525" cy="12903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" name="Shape 297"/>
          <p:cNvGrpSpPr/>
          <p:nvPr/>
        </p:nvGrpSpPr>
        <p:grpSpPr>
          <a:xfrm>
            <a:off x="717574" y="443638"/>
            <a:ext cx="10756800" cy="1955087"/>
            <a:chOff x="1435148" y="887275"/>
            <a:chExt cx="21513599" cy="3910174"/>
          </a:xfrm>
        </p:grpSpPr>
        <p:cxnSp>
          <p:nvCxnSpPr>
            <p:cNvPr id="28" name="Shape 298"/>
            <p:cNvCxnSpPr/>
            <p:nvPr/>
          </p:nvCxnSpPr>
          <p:spPr>
            <a:xfrm>
              <a:off x="1435148" y="1174665"/>
              <a:ext cx="21513599" cy="0"/>
            </a:xfrm>
            <a:prstGeom prst="straightConnector1">
              <a:avLst/>
            </a:prstGeom>
            <a:noFill/>
            <a:ln w="19050" cap="flat" cmpd="sng">
              <a:solidFill>
                <a:srgbClr val="D9D9D9"/>
              </a:solidFill>
              <a:prstDash val="solid"/>
              <a:round/>
              <a:headEnd type="none" w="lg" len="lg"/>
              <a:tailEnd type="none" w="lg" len="lg"/>
            </a:ln>
          </p:spPr>
        </p:cxnSp>
        <p:pic>
          <p:nvPicPr>
            <p:cNvPr id="29" name="Shape 299"/>
            <p:cNvPicPr preferRelativeResize="0"/>
            <p:nvPr/>
          </p:nvPicPr>
          <p:blipFill rotWithShape="1">
            <a:blip r:embed="rId11">
              <a:alphaModFix/>
            </a:blip>
            <a:srcRect r="26540"/>
            <a:stretch/>
          </p:blipFill>
          <p:spPr>
            <a:xfrm>
              <a:off x="8427387" y="1746025"/>
              <a:ext cx="7529224" cy="3051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Shape 300"/>
            <p:cNvSpPr txBox="1"/>
            <p:nvPr/>
          </p:nvSpPr>
          <p:spPr>
            <a:xfrm>
              <a:off x="10880400" y="887275"/>
              <a:ext cx="2623200" cy="574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45713" tIns="45713" rIns="45713" bIns="45713" anchor="t" anchorCtr="0">
              <a:noAutofit/>
            </a:bodyPr>
            <a:lstStyle/>
            <a:p>
              <a:pPr algn="ctr"/>
              <a:r>
                <a:rPr lang="en-US" sz="1500" dirty="0">
                  <a:solidFill>
                    <a:srgbClr val="646565"/>
                  </a:solidFill>
                  <a:latin typeface="Roboto"/>
                  <a:ea typeface="Roboto"/>
                  <a:cs typeface="Roboto"/>
                  <a:sym typeface="Roboto"/>
                </a:rPr>
                <a:t>Client SDKs</a:t>
              </a:r>
            </a:p>
          </p:txBody>
        </p:sp>
      </p:grpSp>
      <p:pic>
        <p:nvPicPr>
          <p:cNvPr id="1030" name="Picture 6" descr="http://iphonesimple.com/wp-content/uploads/2015/06/ios-9-unofficial-logo-150x150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601" y="971459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98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261"/>
          <p:cNvPicPr preferRelativeResize="0"/>
          <p:nvPr/>
        </p:nvPicPr>
        <p:blipFill rotWithShape="1">
          <a:blip r:embed="rId3">
            <a:alphaModFix amt="17000"/>
          </a:blip>
          <a:srcRect l="40328" r="3292" b="50548"/>
          <a:stretch/>
        </p:blipFill>
        <p:spPr>
          <a:xfrm>
            <a:off x="-53525" y="-1650"/>
            <a:ext cx="12245526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Shape 262"/>
          <p:cNvGrpSpPr/>
          <p:nvPr/>
        </p:nvGrpSpPr>
        <p:grpSpPr>
          <a:xfrm>
            <a:off x="8822434" y="2495791"/>
            <a:ext cx="3462900" cy="2707524"/>
            <a:chOff x="14415081" y="4889018"/>
            <a:chExt cx="6925799" cy="5415048"/>
          </a:xfrm>
        </p:grpSpPr>
        <p:sp>
          <p:nvSpPr>
            <p:cNvPr id="6" name="Shape 263"/>
            <p:cNvSpPr txBox="1"/>
            <p:nvPr/>
          </p:nvSpPr>
          <p:spPr>
            <a:xfrm>
              <a:off x="14415081" y="9392667"/>
              <a:ext cx="6925799" cy="911399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45713" rIns="45713" bIns="45713" anchor="ctr" anchorCtr="0">
              <a:noAutofit/>
            </a:bodyPr>
            <a:lstStyle/>
            <a:p>
              <a:pPr algn="ctr"/>
              <a:r>
                <a:rPr lang="en-US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Static Hosting</a:t>
              </a:r>
            </a:p>
          </p:txBody>
        </p:sp>
        <p:pic>
          <p:nvPicPr>
            <p:cNvPr id="7" name="Shape 26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474315" y="4889018"/>
              <a:ext cx="4807309" cy="48072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Shape 265"/>
          <p:cNvGrpSpPr/>
          <p:nvPr/>
        </p:nvGrpSpPr>
        <p:grpSpPr>
          <a:xfrm>
            <a:off x="0" y="2507465"/>
            <a:ext cx="3462900" cy="2698679"/>
            <a:chOff x="1948793" y="4906708"/>
            <a:chExt cx="6925799" cy="5397358"/>
          </a:xfrm>
        </p:grpSpPr>
        <p:sp>
          <p:nvSpPr>
            <p:cNvPr id="9" name="Shape 266"/>
            <p:cNvSpPr txBox="1"/>
            <p:nvPr/>
          </p:nvSpPr>
          <p:spPr>
            <a:xfrm>
              <a:off x="1948793" y="9392667"/>
              <a:ext cx="6925799" cy="911399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45713" rIns="45713" bIns="45713" anchor="ctr" anchorCtr="0">
              <a:noAutofit/>
            </a:bodyPr>
            <a:lstStyle/>
            <a:p>
              <a:pPr algn="ctr"/>
              <a:r>
                <a:rPr lang="en-US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Realtime Database</a:t>
              </a:r>
            </a:p>
          </p:txBody>
        </p:sp>
        <p:pic>
          <p:nvPicPr>
            <p:cNvPr id="10" name="Shape 26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56600" y="4906708"/>
              <a:ext cx="4910195" cy="491017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" name="Shape 2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28737" y="993413"/>
            <a:ext cx="5534527" cy="6195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Shape 269"/>
          <p:cNvGrpSpPr/>
          <p:nvPr/>
        </p:nvGrpSpPr>
        <p:grpSpPr>
          <a:xfrm>
            <a:off x="5844051" y="2439581"/>
            <a:ext cx="3462900" cy="2763734"/>
            <a:chOff x="8616579" y="4776600"/>
            <a:chExt cx="6925799" cy="5527467"/>
          </a:xfrm>
        </p:grpSpPr>
        <p:sp>
          <p:nvSpPr>
            <p:cNvPr id="13" name="Shape 270"/>
            <p:cNvSpPr txBox="1"/>
            <p:nvPr/>
          </p:nvSpPr>
          <p:spPr>
            <a:xfrm>
              <a:off x="8616579" y="9392667"/>
              <a:ext cx="6925799" cy="911399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45713" rIns="45713" bIns="45713" anchor="ctr" anchorCtr="0">
              <a:noAutofit/>
            </a:bodyPr>
            <a:lstStyle/>
            <a:p>
              <a:pPr algn="ctr"/>
              <a:r>
                <a:rPr lang="en-US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User Authentication</a:t>
              </a:r>
            </a:p>
          </p:txBody>
        </p:sp>
        <p:pic>
          <p:nvPicPr>
            <p:cNvPr id="14" name="Shape 27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563400" y="4776600"/>
              <a:ext cx="5032134" cy="50321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roup 1"/>
          <p:cNvGrpSpPr/>
          <p:nvPr/>
        </p:nvGrpSpPr>
        <p:grpSpPr>
          <a:xfrm>
            <a:off x="2711034" y="2563840"/>
            <a:ext cx="3538414" cy="2639475"/>
            <a:chOff x="4884688" y="2776267"/>
            <a:chExt cx="3462900" cy="2639475"/>
          </a:xfrm>
        </p:grpSpPr>
        <p:pic>
          <p:nvPicPr>
            <p:cNvPr id="15" name="Shape 72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608721" y="2776267"/>
              <a:ext cx="2089400" cy="24324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Shape 270"/>
            <p:cNvSpPr txBox="1"/>
            <p:nvPr/>
          </p:nvSpPr>
          <p:spPr>
            <a:xfrm>
              <a:off x="4884688" y="4960042"/>
              <a:ext cx="3462900" cy="455700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45713" rIns="45713" bIns="45713" anchor="ctr" anchorCtr="0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Offline Support</a:t>
              </a:r>
              <a:endPara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589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3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51798" y="0"/>
            <a:ext cx="7436682" cy="509649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61"/>
          <p:cNvSpPr/>
          <p:nvPr/>
        </p:nvSpPr>
        <p:spPr>
          <a:xfrm>
            <a:off x="221547" y="5096490"/>
            <a:ext cx="11897184" cy="6712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 err="1" smtClean="0">
                <a:solidFill>
                  <a:srgbClr val="646565"/>
                </a:solidFill>
                <a:latin typeface="Roboto"/>
                <a:ea typeface="Roboto"/>
                <a:cs typeface="Roboto"/>
                <a:sym typeface="Roboto"/>
              </a:rPr>
              <a:t>Realtime</a:t>
            </a:r>
            <a:r>
              <a:rPr lang="en-US" sz="3600" dirty="0" smtClean="0">
                <a:solidFill>
                  <a:srgbClr val="646565"/>
                </a:solidFill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-US" sz="3600" dirty="0">
                <a:solidFill>
                  <a:srgbClr val="646565"/>
                </a:solidFill>
                <a:latin typeface="Roboto"/>
                <a:ea typeface="Roboto"/>
                <a:cs typeface="Roboto"/>
                <a:sym typeface="Roboto"/>
              </a:rPr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49201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DEVConf">
      <a:dk1>
        <a:sysClr val="windowText" lastClr="000000"/>
      </a:dk1>
      <a:lt1>
        <a:sysClr val="window" lastClr="FFFFFF"/>
      </a:lt1>
      <a:dk2>
        <a:srgbClr val="000F2F"/>
      </a:dk2>
      <a:lt2>
        <a:srgbClr val="F2F2F2"/>
      </a:lt2>
      <a:accent1>
        <a:srgbClr val="00B0F0"/>
      </a:accent1>
      <a:accent2>
        <a:srgbClr val="FF064D"/>
      </a:accent2>
      <a:accent3>
        <a:srgbClr val="757070"/>
      </a:accent3>
      <a:accent4>
        <a:srgbClr val="B30843"/>
      </a:accent4>
      <a:accent5>
        <a:srgbClr val="00355E"/>
      </a:accent5>
      <a:accent6>
        <a:srgbClr val="70AD47"/>
      </a:accent6>
      <a:hlink>
        <a:srgbClr val="0563C1"/>
      </a:hlink>
      <a:folHlink>
        <a:srgbClr val="D0CECE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3358</TotalTime>
  <Words>558</Words>
  <Application>Microsoft Office PowerPoint</Application>
  <PresentationFormat>Widescreen</PresentationFormat>
  <Paragraphs>111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Inconsolata</vt:lpstr>
      <vt:lpstr>Roboto</vt:lpstr>
      <vt:lpstr>Wingdings</vt:lpstr>
      <vt:lpstr>Office Theme</vt:lpstr>
      <vt:lpstr>1_Office Theme</vt:lpstr>
      <vt:lpstr>PowerPoint Presentation</vt:lpstr>
      <vt:lpstr>Agenda</vt:lpstr>
      <vt:lpstr>PowerPoint Presentation</vt:lpstr>
      <vt:lpstr>PowerPoint Presentation</vt:lpstr>
      <vt:lpstr>PowerPoint Presentation</vt:lpstr>
      <vt:lpstr>2-Tier Architecture</vt:lpstr>
      <vt:lpstr>PowerPoint Presentation</vt:lpstr>
      <vt:lpstr>PowerPoint Presentation</vt:lpstr>
      <vt:lpstr>PowerPoint Presentation</vt:lpstr>
      <vt:lpstr>PowerPoint Presentation</vt:lpstr>
      <vt:lpstr>App Showcase &amp; Deep Dive</vt:lpstr>
      <vt:lpstr>Firebase promo code</vt:lpstr>
      <vt:lpstr>PowerPoint Presentation</vt:lpstr>
    </vt:vector>
  </TitlesOfParts>
  <Company>IQ Business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Badi Kumar Sudhakaran</dc:creator>
  <cp:lastModifiedBy>Badi Kumar Sudhakaran</cp:lastModifiedBy>
  <cp:revision>32</cp:revision>
  <dcterms:created xsi:type="dcterms:W3CDTF">2016-03-02T09:29:37Z</dcterms:created>
  <dcterms:modified xsi:type="dcterms:W3CDTF">2016-03-08T14:13:37Z</dcterms:modified>
</cp:coreProperties>
</file>