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1" r:id="rId5"/>
    <p:sldId id="265" r:id="rId6"/>
    <p:sldId id="269" r:id="rId7"/>
    <p:sldId id="266" r:id="rId8"/>
    <p:sldId id="260" r:id="rId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504B"/>
    <a:srgbClr val="FFFD78"/>
    <a:srgbClr val="E8544D"/>
    <a:srgbClr val="738FA4"/>
    <a:srgbClr val="748FA3"/>
    <a:srgbClr val="678094"/>
    <a:srgbClr val="000000"/>
    <a:srgbClr val="FF9300"/>
    <a:srgbClr val="7F7F7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 autoAdjust="0"/>
    <p:restoredTop sz="93465"/>
  </p:normalViewPr>
  <p:slideViewPr>
    <p:cSldViewPr snapToGrid="0" snapToObjects="1">
      <p:cViewPr varScale="1">
        <p:scale>
          <a:sx n="101" d="100"/>
          <a:sy n="101" d="100"/>
        </p:scale>
        <p:origin x="1880" y="19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13B94-02AB-E44F-97CC-3AAF7A632819}" type="datetimeFigureOut">
              <a:rPr lang="it-IT" smtClean="0"/>
              <a:t>19/12/19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341C6-E1B9-8045-B1C6-C2F8BEDE690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81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341C6-E1B9-8045-B1C6-C2F8BEDE690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1130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purpose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to </a:t>
            </a:r>
            <a:r>
              <a:rPr lang="it-IT" dirty="0" err="1"/>
              <a:t>develop</a:t>
            </a:r>
            <a:r>
              <a:rPr lang="it-IT" dirty="0"/>
              <a:t>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341C6-E1B9-8045-B1C6-C2F8BEDE690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1764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341C6-E1B9-8045-B1C6-C2F8BEDE690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4907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341C6-E1B9-8045-B1C6-C2F8BEDE690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012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341C6-E1B9-8045-B1C6-C2F8BEDE690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3255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341C6-E1B9-8045-B1C6-C2F8BEDE690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8910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discuss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some ..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341C6-E1B9-8045-B1C6-C2F8BEDE690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3523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341C6-E1B9-8045-B1C6-C2F8BEDE690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9400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19/12/19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19/12/19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60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69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 Cognome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assoc.prof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 ABC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it-IT" sz="12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19/12/19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19/12/19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19/12/19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19/12/19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19/12/19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19/12/19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19/12/19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01_Polimi_centrato_COL_positiv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547" y="1673198"/>
            <a:ext cx="2730901" cy="212695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799" y="4275706"/>
            <a:ext cx="7772400" cy="968375"/>
          </a:xfrm>
        </p:spPr>
        <p:txBody>
          <a:bodyPr>
            <a:noAutofit/>
          </a:bodyPr>
          <a:lstStyle/>
          <a:p>
            <a:pPr algn="ctr"/>
            <a:r>
              <a:rPr lang="it-IT" sz="6500" dirty="0" err="1">
                <a:latin typeface="Century Schoolbook" panose="02040604050505020304" pitchFamily="18" charset="0"/>
              </a:rPr>
              <a:t>Draw</a:t>
            </a:r>
            <a:r>
              <a:rPr lang="it-IT" sz="6500" dirty="0">
                <a:latin typeface="Century Schoolbook" panose="02040604050505020304" pitchFamily="18" charset="0"/>
              </a:rPr>
              <a:t> me a story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799" y="1197641"/>
            <a:ext cx="7772400" cy="521987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48FA3"/>
                </a:solidFill>
                <a:latin typeface="Century Schoolbook" panose="02040604050505020304" pitchFamily="18" charset="0"/>
              </a:rPr>
              <a:t>Creative Programming and Computing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C80CBC8D-61C1-384B-87AF-D9CD74818FAE}"/>
              </a:ext>
            </a:extLst>
          </p:cNvPr>
          <p:cNvSpPr txBox="1">
            <a:spLocks/>
          </p:cNvSpPr>
          <p:nvPr/>
        </p:nvSpPr>
        <p:spPr>
          <a:xfrm>
            <a:off x="342896" y="6095233"/>
            <a:ext cx="8458201" cy="521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dirty="0">
                <a:latin typeface="Century Schoolbook" panose="02040604050505020304" pitchFamily="18" charset="0"/>
              </a:rPr>
              <a:t>Olivieri Marco – </a:t>
            </a:r>
            <a:r>
              <a:rPr lang="it-IT" sz="1800" dirty="0" err="1">
                <a:latin typeface="Century Schoolbook" panose="02040604050505020304" pitchFamily="18" charset="0"/>
              </a:rPr>
              <a:t>Simeon</a:t>
            </a:r>
            <a:r>
              <a:rPr lang="it-IT" sz="1800" dirty="0">
                <a:latin typeface="Century Schoolbook" panose="02040604050505020304" pitchFamily="18" charset="0"/>
              </a:rPr>
              <a:t> Federico – Vassena Mattia – Acerbi Matteo</a:t>
            </a: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A0E61286-D3CE-154C-8DCA-1E49095507F1}"/>
              </a:ext>
            </a:extLst>
          </p:cNvPr>
          <p:cNvSpPr txBox="1">
            <a:spLocks/>
          </p:cNvSpPr>
          <p:nvPr/>
        </p:nvSpPr>
        <p:spPr>
          <a:xfrm>
            <a:off x="2903328" y="555400"/>
            <a:ext cx="3337342" cy="521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rgbClr val="748FA3"/>
                </a:solidFill>
                <a:latin typeface="Century Schoolbook" panose="02040604050505020304" pitchFamily="18" charset="0"/>
              </a:rPr>
              <a:t>A.Y. 2019 - 2020</a:t>
            </a:r>
            <a:endParaRPr lang="it-IT" sz="1800" dirty="0">
              <a:solidFill>
                <a:srgbClr val="748FA3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27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3600" dirty="0" err="1">
                <a:latin typeface="Century Schoolbook" panose="02040604050505020304" pitchFamily="18" charset="0"/>
              </a:rPr>
              <a:t>What</a:t>
            </a:r>
            <a:r>
              <a:rPr lang="it-IT" sz="3600" dirty="0">
                <a:latin typeface="Century Schoolbook" panose="02040604050505020304" pitchFamily="18" charset="0"/>
              </a:rPr>
              <a:t> </a:t>
            </a:r>
            <a:r>
              <a:rPr lang="it-IT" sz="3600" dirty="0" err="1">
                <a:latin typeface="Century Schoolbook" panose="02040604050505020304" pitchFamily="18" charset="0"/>
              </a:rPr>
              <a:t>is</a:t>
            </a:r>
            <a:r>
              <a:rPr lang="it-IT" sz="3600" dirty="0">
                <a:latin typeface="Century Schoolbook" panose="02040604050505020304" pitchFamily="18" charset="0"/>
              </a:rPr>
              <a:t> </a:t>
            </a:r>
            <a:r>
              <a:rPr lang="it-IT" sz="3600" dirty="0" err="1">
                <a:latin typeface="Century Schoolbook" panose="02040604050505020304" pitchFamily="18" charset="0"/>
              </a:rPr>
              <a:t>it</a:t>
            </a:r>
            <a:r>
              <a:rPr lang="en-GB" sz="3600" dirty="0">
                <a:latin typeface="Century Schoolbook" panose="02040604050505020304" pitchFamily="18" charset="0"/>
              </a:rPr>
              <a:t>?</a:t>
            </a:r>
            <a:endParaRPr lang="en-GB" sz="28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/6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8" name="Sottotitolo 2">
            <a:extLst>
              <a:ext uri="{FF2B5EF4-FFF2-40B4-BE49-F238E27FC236}">
                <a16:creationId xmlns:a16="http://schemas.microsoft.com/office/drawing/2014/main" id="{A0865B15-3D47-174A-94AC-56474998C28F}"/>
              </a:ext>
            </a:extLst>
          </p:cNvPr>
          <p:cNvSpPr txBox="1">
            <a:spLocks/>
          </p:cNvSpPr>
          <p:nvPr/>
        </p:nvSpPr>
        <p:spPr>
          <a:xfrm>
            <a:off x="798001" y="2436223"/>
            <a:ext cx="6592712" cy="4513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latin typeface="Century Schoolbook" panose="02040604050505020304" pitchFamily="18" charset="0"/>
              </a:rPr>
              <a:t>Creative </a:t>
            </a:r>
            <a:r>
              <a:rPr lang="it-IT" sz="3200" dirty="0" err="1">
                <a:latin typeface="Century Schoolbook" panose="02040604050505020304" pitchFamily="18" charset="0"/>
              </a:rPr>
              <a:t>interaction</a:t>
            </a:r>
            <a:br>
              <a:rPr lang="it-IT" sz="3200" dirty="0">
                <a:latin typeface="Century Schoolbook" panose="02040604050505020304" pitchFamily="18" charset="0"/>
              </a:rPr>
            </a:br>
            <a:r>
              <a:rPr lang="it-IT" sz="3200" dirty="0">
                <a:latin typeface="Century Schoolbook" panose="02040604050505020304" pitchFamily="18" charset="0"/>
              </a:rPr>
              <a:t>with a generative 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600" dirty="0">
              <a:highlight>
                <a:srgbClr val="FFFF00"/>
              </a:highlight>
              <a:latin typeface="Century Schoolbook" panose="02040604050505020304" pitchFamily="18" charset="0"/>
            </a:endParaRPr>
          </a:p>
          <a:p>
            <a:pPr marL="1885950" lvl="3">
              <a:buFont typeface="Arial" panose="020B0604020202020204" pitchFamily="34" charset="0"/>
              <a:buChar char="•"/>
            </a:pPr>
            <a:r>
              <a:rPr lang="it-IT" sz="2800" dirty="0">
                <a:latin typeface="Century Schoolbook" panose="02040604050505020304" pitchFamily="18" charset="0"/>
              </a:rPr>
              <a:t>Free online</a:t>
            </a:r>
            <a:br>
              <a:rPr lang="it-IT" sz="2800" dirty="0">
                <a:latin typeface="Century Schoolbook" panose="02040604050505020304" pitchFamily="18" charset="0"/>
              </a:rPr>
            </a:br>
            <a:r>
              <a:rPr lang="it-IT" sz="2000" dirty="0">
                <a:latin typeface="Century Schoolbook" panose="02040604050505020304" pitchFamily="18" charset="0"/>
              </a:rPr>
              <a:t>browser </a:t>
            </a:r>
            <a:r>
              <a:rPr lang="it-IT" sz="2000" dirty="0" err="1">
                <a:latin typeface="Century Schoolbook" panose="02040604050505020304" pitchFamily="18" charset="0"/>
              </a:rPr>
              <a:t>Chrome</a:t>
            </a:r>
            <a:br>
              <a:rPr lang="it-IT" sz="2000" dirty="0">
                <a:latin typeface="Century Schoolbook" panose="02040604050505020304" pitchFamily="18" charset="0"/>
              </a:rPr>
            </a:br>
            <a:r>
              <a:rPr lang="it-IT" sz="2000" dirty="0">
                <a:latin typeface="Century Schoolbook" panose="02040604050505020304" pitchFamily="18" charset="0"/>
              </a:rPr>
              <a:t>http://</a:t>
            </a:r>
            <a:r>
              <a:rPr lang="it-IT" sz="2000" dirty="0" err="1">
                <a:latin typeface="Century Schoolbook" panose="02040604050505020304" pitchFamily="18" charset="0"/>
              </a:rPr>
              <a:t>drawmeastory.surge.sh</a:t>
            </a:r>
            <a:endParaRPr lang="it-IT" sz="2000" dirty="0">
              <a:latin typeface="Century Schoolbook" panose="02040604050505020304" pitchFamily="18" charset="0"/>
            </a:endParaRPr>
          </a:p>
          <a:p>
            <a:pPr marL="57150"/>
            <a:endParaRPr lang="it-IT" sz="4400" dirty="0">
              <a:latin typeface="Century Schoolbook" panose="02040604050505020304" pitchFamily="18" charset="0"/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it-IT" dirty="0">
                <a:latin typeface="Century Schoolbook" panose="02040604050505020304" pitchFamily="18" charset="0"/>
              </a:rPr>
              <a:t>No download </a:t>
            </a:r>
            <a:r>
              <a:rPr lang="it-IT" dirty="0" err="1">
                <a:latin typeface="Century Schoolbook" panose="02040604050505020304" pitchFamily="18" charset="0"/>
              </a:rPr>
              <a:t>required</a:t>
            </a:r>
            <a:endParaRPr lang="it-IT" dirty="0">
              <a:latin typeface="Century Schoolbook" panose="020406040505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21" name="Picture 20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8375ECD6-F415-7F4B-ADBC-9AFBF39B9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293" y="4326282"/>
            <a:ext cx="905987" cy="905987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4408337B-0A43-874A-9A5A-AD0363F69D82}"/>
              </a:ext>
            </a:extLst>
          </p:cNvPr>
          <p:cNvGrpSpPr/>
          <p:nvPr/>
        </p:nvGrpSpPr>
        <p:grpSpPr>
          <a:xfrm>
            <a:off x="5209248" y="5872469"/>
            <a:ext cx="789557" cy="789557"/>
            <a:chOff x="5107648" y="4876725"/>
            <a:chExt cx="946708" cy="946708"/>
          </a:xfrm>
        </p:grpSpPr>
        <p:pic>
          <p:nvPicPr>
            <p:cNvPr id="27" name="Picture 26" descr="A close up of a sign&#10;&#10;Description automatically generated">
              <a:extLst>
                <a:ext uri="{FF2B5EF4-FFF2-40B4-BE49-F238E27FC236}">
                  <a16:creationId xmlns:a16="http://schemas.microsoft.com/office/drawing/2014/main" id="{23859648-DB62-AD46-8F9F-A512E3D30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6579" y="5028685"/>
              <a:ext cx="666000" cy="666000"/>
            </a:xfrm>
            <a:prstGeom prst="rect">
              <a:avLst/>
            </a:prstGeom>
          </p:spPr>
        </p:pic>
        <p:sp>
          <p:nvSpPr>
            <p:cNvPr id="34" name="&quot;No&quot; Symbol 33">
              <a:extLst>
                <a:ext uri="{FF2B5EF4-FFF2-40B4-BE49-F238E27FC236}">
                  <a16:creationId xmlns:a16="http://schemas.microsoft.com/office/drawing/2014/main" id="{A48B8094-DAEB-D54F-8853-E1A931AAC35D}"/>
                </a:ext>
              </a:extLst>
            </p:cNvPr>
            <p:cNvSpPr/>
            <p:nvPr/>
          </p:nvSpPr>
          <p:spPr>
            <a:xfrm>
              <a:off x="5107648" y="4876725"/>
              <a:ext cx="946708" cy="946708"/>
            </a:xfrm>
            <a:prstGeom prst="noSmoking">
              <a:avLst>
                <a:gd name="adj" fmla="val 5345"/>
              </a:avLst>
            </a:prstGeom>
            <a:solidFill>
              <a:srgbClr val="E8544D"/>
            </a:solidFill>
            <a:ln>
              <a:solidFill>
                <a:srgbClr val="E7504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EA2138B-BF20-7E4F-A1E0-FCD01304FF7C}"/>
              </a:ext>
            </a:extLst>
          </p:cNvPr>
          <p:cNvGrpSpPr/>
          <p:nvPr/>
        </p:nvGrpSpPr>
        <p:grpSpPr>
          <a:xfrm>
            <a:off x="6383144" y="5859844"/>
            <a:ext cx="789557" cy="789557"/>
            <a:chOff x="6781924" y="4978400"/>
            <a:chExt cx="946708" cy="94670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A7AE632-64A5-5E45-A60B-50D47002A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48626" y="5036777"/>
              <a:ext cx="833342" cy="833342"/>
            </a:xfrm>
            <a:prstGeom prst="rect">
              <a:avLst/>
            </a:prstGeom>
          </p:spPr>
        </p:pic>
        <p:sp>
          <p:nvSpPr>
            <p:cNvPr id="35" name="&quot;No&quot; Symbol 34">
              <a:extLst>
                <a:ext uri="{FF2B5EF4-FFF2-40B4-BE49-F238E27FC236}">
                  <a16:creationId xmlns:a16="http://schemas.microsoft.com/office/drawing/2014/main" id="{9173C7EB-7740-D546-9D22-C255CCD3179B}"/>
                </a:ext>
              </a:extLst>
            </p:cNvPr>
            <p:cNvSpPr/>
            <p:nvPr/>
          </p:nvSpPr>
          <p:spPr>
            <a:xfrm>
              <a:off x="6781924" y="4978400"/>
              <a:ext cx="946708" cy="946708"/>
            </a:xfrm>
            <a:prstGeom prst="noSmoking">
              <a:avLst>
                <a:gd name="adj" fmla="val 5345"/>
              </a:avLst>
            </a:prstGeom>
            <a:solidFill>
              <a:srgbClr val="E8544D"/>
            </a:solidFill>
            <a:ln>
              <a:solidFill>
                <a:srgbClr val="E7504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5B8DBB35-19A1-4541-BFA4-FAA9A9C091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sp>
        <p:nvSpPr>
          <p:cNvPr id="20" name="Sottotitolo 2">
            <a:extLst>
              <a:ext uri="{FF2B5EF4-FFF2-40B4-BE49-F238E27FC236}">
                <a16:creationId xmlns:a16="http://schemas.microsoft.com/office/drawing/2014/main" id="{E0A0807A-D628-704E-93C0-BD8FDA6BAFBB}"/>
              </a:ext>
            </a:extLst>
          </p:cNvPr>
          <p:cNvSpPr txBox="1">
            <a:spLocks/>
          </p:cNvSpPr>
          <p:nvPr/>
        </p:nvSpPr>
        <p:spPr>
          <a:xfrm>
            <a:off x="7042" y="1504462"/>
            <a:ext cx="9144000" cy="789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3800" b="1" dirty="0" err="1">
                <a:latin typeface="Century Schoolbook" panose="02040604050505020304" pitchFamily="18" charset="0"/>
              </a:rPr>
              <a:t>Emotional</a:t>
            </a:r>
            <a:r>
              <a:rPr lang="it-IT" sz="3800" b="1" dirty="0">
                <a:latin typeface="Century Schoolbook" panose="02040604050505020304" pitchFamily="18" charset="0"/>
              </a:rPr>
              <a:t> </a:t>
            </a:r>
            <a:r>
              <a:rPr lang="it-IT" sz="3800" b="1" dirty="0" err="1">
                <a:latin typeface="Century Schoolbook" panose="02040604050505020304" pitchFamily="18" charset="0"/>
              </a:rPr>
              <a:t>experience</a:t>
            </a:r>
            <a:r>
              <a:rPr lang="it-IT" sz="3800" b="1" dirty="0">
                <a:latin typeface="Century Schoolbook" panose="02040604050505020304" pitchFamily="18" charset="0"/>
              </a:rPr>
              <a:t> for </a:t>
            </a:r>
            <a:r>
              <a:rPr lang="it-IT" sz="3800" b="1" dirty="0" err="1">
                <a:latin typeface="Century Schoolbook" panose="02040604050505020304" pitchFamily="18" charset="0"/>
              </a:rPr>
              <a:t>children</a:t>
            </a:r>
            <a:endParaRPr lang="it-IT" sz="3800" b="1" dirty="0">
              <a:latin typeface="Century Schoolbook" panose="02040604050505020304" pitchFamily="18" charset="0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83AC574-1D2A-A142-80F1-31FE2C3C46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1794" y="2373235"/>
            <a:ext cx="2228839" cy="226846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 err="1">
                <a:latin typeface="Century Schoolbook" panose="02040604050505020304" pitchFamily="18" charset="0"/>
              </a:rPr>
              <a:t>Pedagogy</a:t>
            </a:r>
            <a:r>
              <a:rPr lang="it-IT" sz="2800" dirty="0">
                <a:latin typeface="Century Schoolbook" panose="02040604050505020304" pitchFamily="18" charset="0"/>
              </a:rPr>
              <a:t> </a:t>
            </a:r>
            <a:r>
              <a:rPr lang="it-IT" sz="2800" dirty="0" err="1">
                <a:latin typeface="Century Schoolbook" panose="02040604050505020304" pitchFamily="18" charset="0"/>
              </a:rPr>
              <a:t>overview</a:t>
            </a:r>
            <a:r>
              <a:rPr lang="it-IT" sz="2800" dirty="0">
                <a:latin typeface="Century Schoolbook" panose="02040604050505020304" pitchFamily="18" charset="0"/>
              </a:rPr>
              <a:t>: </a:t>
            </a:r>
            <a:r>
              <a:rPr lang="it-IT" sz="3600" dirty="0" err="1">
                <a:latin typeface="Century Schoolbook" panose="02040604050505020304" pitchFamily="18" charset="0"/>
              </a:rPr>
              <a:t>children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/6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2EAAC62C-5F4F-C94E-A4F8-EE9C7EED2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pic>
        <p:nvPicPr>
          <p:cNvPr id="6" name="Picture 5" descr="A picture containing person, indoor, stationary, table&#10;&#10;Description automatically generated">
            <a:extLst>
              <a:ext uri="{FF2B5EF4-FFF2-40B4-BE49-F238E27FC236}">
                <a16:creationId xmlns:a16="http://schemas.microsoft.com/office/drawing/2014/main" id="{84AC8A3A-8ECC-714B-9D33-040908782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8070" y="1616212"/>
            <a:ext cx="4102987" cy="2349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Sottotitolo 2">
            <a:extLst>
              <a:ext uri="{FF2B5EF4-FFF2-40B4-BE49-F238E27FC236}">
                <a16:creationId xmlns:a16="http://schemas.microsoft.com/office/drawing/2014/main" id="{F136A443-2D29-894D-8131-BA97B836D9A4}"/>
              </a:ext>
            </a:extLst>
          </p:cNvPr>
          <p:cNvSpPr txBox="1">
            <a:spLocks/>
          </p:cNvSpPr>
          <p:nvPr/>
        </p:nvSpPr>
        <p:spPr>
          <a:xfrm>
            <a:off x="588071" y="2073219"/>
            <a:ext cx="6587429" cy="4408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dirty="0">
                <a:latin typeface="Century Schoolbook" panose="02040604050505020304" pitchFamily="18" charset="0"/>
              </a:rPr>
              <a:t>Story </a:t>
            </a:r>
            <a:r>
              <a:rPr lang="it-IT" sz="4000" dirty="0" err="1">
                <a:latin typeface="Century Schoolbook" panose="02040604050505020304" pitchFamily="18" charset="0"/>
              </a:rPr>
              <a:t>telling</a:t>
            </a:r>
            <a:endParaRPr lang="it-IT" sz="4000" dirty="0">
              <a:latin typeface="Century Schoolbook" panose="02040604050505020304" pitchFamily="18" charset="0"/>
            </a:endParaRPr>
          </a:p>
          <a:p>
            <a:endParaRPr lang="it-IT" sz="3500" dirty="0">
              <a:highlight>
                <a:srgbClr val="FFFF00"/>
              </a:highlight>
              <a:latin typeface="Century Schoolbook" panose="02040604050505020304" pitchFamily="18" charset="0"/>
            </a:endParaRPr>
          </a:p>
          <a:p>
            <a:pPr marL="1428750" lvl="2">
              <a:buFont typeface="Arial" panose="020B0604020202020204" pitchFamily="34" charset="0"/>
              <a:buChar char="•"/>
            </a:pPr>
            <a:r>
              <a:rPr lang="it-IT" sz="3600" dirty="0" err="1">
                <a:latin typeface="Century Schoolbook" panose="02040604050505020304" pitchFamily="18" charset="0"/>
              </a:rPr>
              <a:t>Drawing</a:t>
            </a:r>
            <a:endParaRPr lang="it-IT" sz="3600" dirty="0">
              <a:latin typeface="Century Schoolbook" panose="02040604050505020304" pitchFamily="18" charset="0"/>
            </a:endParaRPr>
          </a:p>
          <a:p>
            <a:pPr marL="1200150" lvl="2" indent="0">
              <a:buNone/>
            </a:pPr>
            <a:endParaRPr lang="it-IT" sz="3200" dirty="0">
              <a:latin typeface="Century Schoolbook" panose="02040604050505020304" pitchFamily="18" charset="0"/>
            </a:endParaRPr>
          </a:p>
          <a:p>
            <a:pPr marL="3257550" lvl="6">
              <a:buFont typeface="Arial" panose="020B0604020202020204" pitchFamily="34" charset="0"/>
              <a:buChar char="•"/>
            </a:pPr>
            <a:r>
              <a:rPr lang="it-IT" sz="3000" dirty="0">
                <a:latin typeface="Century Schoolbook" panose="02040604050505020304" pitchFamily="18" charset="0"/>
              </a:rPr>
              <a:t>Fantasy</a:t>
            </a:r>
          </a:p>
          <a:p>
            <a:pPr marL="3257550" lvl="6">
              <a:buFont typeface="Arial" panose="020B0604020202020204" pitchFamily="34" charset="0"/>
              <a:buChar char="•"/>
            </a:pPr>
            <a:endParaRPr lang="it-IT" dirty="0">
              <a:latin typeface="Century Schoolbook" panose="02040604050505020304" pitchFamily="18" charset="0"/>
            </a:endParaRPr>
          </a:p>
          <a:p>
            <a:pPr marL="4171950" lvl="8" algn="r">
              <a:buFont typeface="Arial" panose="020B0604020202020204" pitchFamily="34" charset="0"/>
              <a:buChar char="•"/>
            </a:pPr>
            <a:r>
              <a:rPr lang="it-IT" sz="2500" dirty="0" err="1">
                <a:latin typeface="Century Schoolbook" panose="02040604050505020304" pitchFamily="18" charset="0"/>
              </a:rPr>
              <a:t>Surprise</a:t>
            </a:r>
            <a:endParaRPr lang="it-IT" sz="2500" dirty="0">
              <a:latin typeface="Century Schoolbook" panose="02040604050505020304" pitchFamily="18" charset="0"/>
            </a:endParaRPr>
          </a:p>
        </p:txBody>
      </p:sp>
      <p:pic>
        <p:nvPicPr>
          <p:cNvPr id="15" name="Picture 14" descr="A picture containing small, group, table&#10;&#10;Description automatically generated">
            <a:extLst>
              <a:ext uri="{FF2B5EF4-FFF2-40B4-BE49-F238E27FC236}">
                <a16:creationId xmlns:a16="http://schemas.microsoft.com/office/drawing/2014/main" id="{AE0A9A43-8715-B448-8B2F-C2E1800629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067219" y="4564239"/>
            <a:ext cx="1785897" cy="17858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9092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3600" dirty="0" err="1">
                <a:latin typeface="Century Schoolbook" panose="02040604050505020304" pitchFamily="18" charset="0"/>
              </a:rPr>
              <a:t>Goals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/6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A13A6C09-496D-2849-B39A-493E01FB9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sp>
        <p:nvSpPr>
          <p:cNvPr id="14" name="Sottotitolo 2">
            <a:extLst>
              <a:ext uri="{FF2B5EF4-FFF2-40B4-BE49-F238E27FC236}">
                <a16:creationId xmlns:a16="http://schemas.microsoft.com/office/drawing/2014/main" id="{2F813625-9894-C84F-B583-CD68818A9F77}"/>
              </a:ext>
            </a:extLst>
          </p:cNvPr>
          <p:cNvSpPr txBox="1">
            <a:spLocks/>
          </p:cNvSpPr>
          <p:nvPr/>
        </p:nvSpPr>
        <p:spPr>
          <a:xfrm>
            <a:off x="734060" y="1586359"/>
            <a:ext cx="7621081" cy="4660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it-IT" sz="3600" dirty="0" err="1">
                <a:latin typeface="Century Schoolbook" panose="02040604050505020304" pitchFamily="18" charset="0"/>
              </a:rPr>
              <a:t>Emotional</a:t>
            </a:r>
            <a:r>
              <a:rPr lang="it-IT" sz="3600" dirty="0">
                <a:latin typeface="Century Schoolbook" panose="02040604050505020304" pitchFamily="18" charset="0"/>
              </a:rPr>
              <a:t> </a:t>
            </a:r>
            <a:r>
              <a:rPr lang="it-IT" sz="3600" dirty="0" err="1">
                <a:latin typeface="Century Schoolbook" panose="02040604050505020304" pitchFamily="18" charset="0"/>
              </a:rPr>
              <a:t>experience</a:t>
            </a:r>
            <a:endParaRPr lang="it-IT" sz="2800" dirty="0">
              <a:latin typeface="Century Schoolbook" panose="02040604050505020304" pitchFamily="18" charset="0"/>
            </a:endParaRPr>
          </a:p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endParaRPr lang="it-IT" sz="2000" dirty="0">
              <a:latin typeface="Century Schoolbook" panose="02040604050505020304" pitchFamily="18" charset="0"/>
            </a:endParaRPr>
          </a:p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it-IT" sz="2800" dirty="0" err="1">
                <a:latin typeface="Century Schoolbook" panose="02040604050505020304" pitchFamily="18" charset="0"/>
              </a:rPr>
              <a:t>Choose</a:t>
            </a:r>
            <a:r>
              <a:rPr lang="it-IT" sz="2800" dirty="0">
                <a:latin typeface="Century Schoolbook" panose="02040604050505020304" pitchFamily="18" charset="0"/>
              </a:rPr>
              <a:t> the </a:t>
            </a:r>
            <a:r>
              <a:rPr lang="it-IT" sz="2800" b="1" dirty="0">
                <a:latin typeface="Century Schoolbook" panose="02040604050505020304" pitchFamily="18" charset="0"/>
              </a:rPr>
              <a:t>story</a:t>
            </a:r>
          </a:p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it-IT" sz="2800" b="1" dirty="0" err="1">
                <a:latin typeface="Century Schoolbook" panose="02040604050505020304" pitchFamily="18" charset="0"/>
              </a:rPr>
              <a:t>Draw</a:t>
            </a:r>
            <a:r>
              <a:rPr lang="it-IT" sz="2800" dirty="0">
                <a:latin typeface="Century Schoolbook" panose="02040604050505020304" pitchFamily="18" charset="0"/>
              </a:rPr>
              <a:t> </a:t>
            </a:r>
            <a:r>
              <a:rPr lang="it-IT" sz="2800" dirty="0" err="1">
                <a:latin typeface="Century Schoolbook" panose="02040604050505020304" pitchFamily="18" charset="0"/>
              </a:rPr>
              <a:t>elements</a:t>
            </a:r>
            <a:r>
              <a:rPr lang="it-IT" sz="2800" dirty="0">
                <a:latin typeface="Century Schoolbook" panose="02040604050505020304" pitchFamily="18" charset="0"/>
              </a:rPr>
              <a:t> of the story</a:t>
            </a:r>
          </a:p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it-IT" sz="2800" dirty="0" err="1">
                <a:latin typeface="Century Schoolbook" panose="02040604050505020304" pitchFamily="18" charset="0"/>
              </a:rPr>
              <a:t>Surprise</a:t>
            </a:r>
            <a:r>
              <a:rPr lang="it-IT" sz="2800" dirty="0">
                <a:latin typeface="Century Schoolbook" panose="02040604050505020304" pitchFamily="18" charset="0"/>
              </a:rPr>
              <a:t> from </a:t>
            </a:r>
            <a:r>
              <a:rPr lang="it-IT" sz="2800" b="1" dirty="0">
                <a:latin typeface="Century Schoolbook" panose="02040604050505020304" pitchFamily="18" charset="0"/>
              </a:rPr>
              <a:t>generative </a:t>
            </a:r>
            <a:r>
              <a:rPr lang="it-IT" sz="2800" b="1" dirty="0" err="1">
                <a:latin typeface="Century Schoolbook" panose="02040604050505020304" pitchFamily="18" charset="0"/>
              </a:rPr>
              <a:t>drawing</a:t>
            </a:r>
            <a:endParaRPr lang="it-IT" sz="2800" b="1" dirty="0">
              <a:latin typeface="Century Schoolbook" panose="02040604050505020304" pitchFamily="18" charset="0"/>
            </a:endParaRPr>
          </a:p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it-IT" sz="2800" dirty="0" err="1">
                <a:latin typeface="Century Schoolbook" panose="02040604050505020304" pitchFamily="18" charset="0"/>
              </a:rPr>
              <a:t>Indirect</a:t>
            </a:r>
            <a:r>
              <a:rPr lang="it-IT" sz="2800" dirty="0">
                <a:latin typeface="Century Schoolbook" panose="02040604050505020304" pitchFamily="18" charset="0"/>
              </a:rPr>
              <a:t> </a:t>
            </a:r>
            <a:r>
              <a:rPr lang="it-IT" sz="2800" dirty="0" err="1">
                <a:latin typeface="Century Schoolbook" panose="02040604050505020304" pitchFamily="18" charset="0"/>
              </a:rPr>
              <a:t>developement</a:t>
            </a:r>
            <a:r>
              <a:rPr lang="it-IT" sz="2800" dirty="0">
                <a:latin typeface="Century Schoolbook" panose="02040604050505020304" pitchFamily="18" charset="0"/>
              </a:rPr>
              <a:t> of </a:t>
            </a:r>
            <a:r>
              <a:rPr lang="it-IT" sz="2800" b="1" dirty="0" err="1">
                <a:latin typeface="Century Schoolbook" panose="02040604050505020304" pitchFamily="18" charset="0"/>
              </a:rPr>
              <a:t>creativity</a:t>
            </a:r>
            <a:endParaRPr lang="it-IT" sz="2800" b="1" dirty="0">
              <a:latin typeface="Century Schoolbook" panose="020406040505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BACC64-8BD3-1546-9DAB-369A3BBFAB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915" y="1886700"/>
            <a:ext cx="311312" cy="3113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666EA1-0A16-534B-A497-A9F8EF41F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915" y="3195622"/>
            <a:ext cx="311312" cy="3113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D442D2-C061-1D4F-AAF0-0B82A887F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915" y="3935271"/>
            <a:ext cx="311312" cy="3113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A9F448-F9E3-B844-BBFD-CA89A08065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915" y="4649832"/>
            <a:ext cx="311312" cy="3113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4B25F7-CEDC-A040-9775-DA5081B81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915" y="5372591"/>
            <a:ext cx="311312" cy="311312"/>
          </a:xfrm>
          <a:prstGeom prst="rect">
            <a:avLst/>
          </a:prstGeom>
        </p:spPr>
      </p:pic>
      <p:pic>
        <p:nvPicPr>
          <p:cNvPr id="20" name="Picture 19" descr="A picture containing pool ball&#10;&#10;Description automatically generated">
            <a:extLst>
              <a:ext uri="{FF2B5EF4-FFF2-40B4-BE49-F238E27FC236}">
                <a16:creationId xmlns:a16="http://schemas.microsoft.com/office/drawing/2014/main" id="{C6098E09-A130-A246-8860-77D32EC550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402661">
            <a:off x="6374453" y="1621560"/>
            <a:ext cx="1778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4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 err="1">
                <a:latin typeface="Century Schoolbook" panose="02040604050505020304" pitchFamily="18" charset="0"/>
              </a:rPr>
              <a:t>Implementation</a:t>
            </a:r>
            <a:r>
              <a:rPr lang="it-IT" sz="2800" dirty="0">
                <a:latin typeface="Century Schoolbook" panose="02040604050505020304" pitchFamily="18" charset="0"/>
              </a:rPr>
              <a:t>: </a:t>
            </a:r>
            <a:r>
              <a:rPr lang="it-IT" sz="3600" dirty="0">
                <a:latin typeface="Century Schoolbook" panose="02040604050505020304" pitchFamily="18" charset="0"/>
              </a:rPr>
              <a:t>idea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/6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4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BA1DBF59-8671-F649-832E-7A251C4D6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pic>
        <p:nvPicPr>
          <p:cNvPr id="6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id="{A1957D52-72E5-8D4D-AAB2-54B7F2EE61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1169" y="3493863"/>
            <a:ext cx="2011102" cy="670367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7B720891-38F7-4148-9093-45CC320D1F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8458" y="1912348"/>
            <a:ext cx="712265" cy="670367"/>
          </a:xfrm>
          <a:prstGeom prst="rect">
            <a:avLst/>
          </a:prstGeom>
        </p:spPr>
      </p:pic>
      <p:pic>
        <p:nvPicPr>
          <p:cNvPr id="17" name="Picture 16" descr="A picture containing bird&#10;&#10;Description automatically generated">
            <a:extLst>
              <a:ext uri="{FF2B5EF4-FFF2-40B4-BE49-F238E27FC236}">
                <a16:creationId xmlns:a16="http://schemas.microsoft.com/office/drawing/2014/main" id="{05C0B10A-EB6C-9B48-9C0E-DF3BF8FE0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2271" y="5072192"/>
            <a:ext cx="2011102" cy="670367"/>
          </a:xfrm>
          <a:prstGeom prst="rect">
            <a:avLst/>
          </a:prstGeom>
        </p:spPr>
      </p:pic>
      <p:pic>
        <p:nvPicPr>
          <p:cNvPr id="18" name="Picture 17" descr="A picture containing bird&#10;&#10;Description automatically generated">
            <a:extLst>
              <a:ext uri="{FF2B5EF4-FFF2-40B4-BE49-F238E27FC236}">
                <a16:creationId xmlns:a16="http://schemas.microsoft.com/office/drawing/2014/main" id="{6E5E7772-C172-DF4D-BD84-289730E5EC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1860" y="1901531"/>
            <a:ext cx="2011102" cy="6703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64DA7E-4C81-D642-A10B-2A047715BB48}"/>
              </a:ext>
            </a:extLst>
          </p:cNvPr>
          <p:cNvSpPr txBox="1"/>
          <p:nvPr/>
        </p:nvSpPr>
        <p:spPr>
          <a:xfrm>
            <a:off x="4584124" y="5207320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entury Schoolbook" panose="02040604050505020304" pitchFamily="18" charset="0"/>
              </a:rPr>
              <a:t>RNN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91854D-80C9-914B-B9F5-4AF024E7DECF}"/>
              </a:ext>
            </a:extLst>
          </p:cNvPr>
          <p:cNvSpPr txBox="1"/>
          <p:nvPr/>
        </p:nvSpPr>
        <p:spPr>
          <a:xfrm>
            <a:off x="2542545" y="3628991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entury Schoolbook" panose="02040604050505020304" pitchFamily="18" charset="0"/>
              </a:rPr>
              <a:t>Draw</a:t>
            </a:r>
            <a:endParaRPr lang="it-IT" sz="2000" dirty="0">
              <a:latin typeface="Century Schoolbook" panose="020406040505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B41B96-8C1A-A248-9472-7A06EC693293}"/>
              </a:ext>
            </a:extLst>
          </p:cNvPr>
          <p:cNvSpPr txBox="1"/>
          <p:nvPr/>
        </p:nvSpPr>
        <p:spPr>
          <a:xfrm>
            <a:off x="4063713" y="2062717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entury Schoolbook" panose="02040604050505020304" pitchFamily="18" charset="0"/>
              </a:rPr>
              <a:t>Story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6756AF-600D-1348-926C-6B88E215110D}"/>
              </a:ext>
            </a:extLst>
          </p:cNvPr>
          <p:cNvCxnSpPr>
            <a:stCxn id="6" idx="0"/>
            <a:endCxn id="18" idx="2"/>
          </p:cNvCxnSpPr>
          <p:nvPr/>
        </p:nvCxnSpPr>
        <p:spPr>
          <a:xfrm flipV="1">
            <a:off x="2966720" y="2571898"/>
            <a:ext cx="1490691" cy="92196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D724B11-CF11-7C4A-8E6B-ED25C70997D6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flipH="1" flipV="1">
            <a:off x="2966720" y="4164230"/>
            <a:ext cx="2011102" cy="907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506852F-C991-8A4D-ADB6-81B6CF9792C5}"/>
              </a:ext>
            </a:extLst>
          </p:cNvPr>
          <p:cNvCxnSpPr>
            <a:cxnSpLocks/>
            <a:stCxn id="16" idx="1"/>
            <a:endCxn id="18" idx="3"/>
          </p:cNvCxnSpPr>
          <p:nvPr/>
        </p:nvCxnSpPr>
        <p:spPr>
          <a:xfrm flipH="1" flipV="1">
            <a:off x="5462962" y="2236715"/>
            <a:ext cx="1245496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32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 err="1">
                <a:latin typeface="Century Schoolbook" panose="02040604050505020304" pitchFamily="18" charset="0"/>
              </a:rPr>
              <a:t>Implementation</a:t>
            </a:r>
            <a:r>
              <a:rPr lang="it-IT" sz="2800" dirty="0">
                <a:latin typeface="Century Schoolbook" panose="02040604050505020304" pitchFamily="18" charset="0"/>
              </a:rPr>
              <a:t>: </a:t>
            </a:r>
            <a:r>
              <a:rPr lang="it-IT" sz="3600" dirty="0">
                <a:latin typeface="Century Schoolbook" panose="02040604050505020304" pitchFamily="18" charset="0"/>
              </a:rPr>
              <a:t>libraries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/6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5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C4318A9D-C23E-BF49-AF63-24E168724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B4BF8C8-7026-D047-8B20-94D2C698D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087273"/>
              </p:ext>
            </p:extLst>
          </p:nvPr>
        </p:nvGraphicFramePr>
        <p:xfrm>
          <a:off x="437841" y="2083231"/>
          <a:ext cx="8282401" cy="332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393">
                  <a:extLst>
                    <a:ext uri="{9D8B030D-6E8A-4147-A177-3AD203B41FA5}">
                      <a16:colId xmlns:a16="http://schemas.microsoft.com/office/drawing/2014/main" val="3542591440"/>
                    </a:ext>
                  </a:extLst>
                </a:gridCol>
                <a:gridCol w="1849766">
                  <a:extLst>
                    <a:ext uri="{9D8B030D-6E8A-4147-A177-3AD203B41FA5}">
                      <a16:colId xmlns:a16="http://schemas.microsoft.com/office/drawing/2014/main" val="1200809420"/>
                    </a:ext>
                  </a:extLst>
                </a:gridCol>
                <a:gridCol w="2781300">
                  <a:extLst>
                    <a:ext uri="{9D8B030D-6E8A-4147-A177-3AD203B41FA5}">
                      <a16:colId xmlns:a16="http://schemas.microsoft.com/office/drawing/2014/main" val="3864845586"/>
                    </a:ext>
                  </a:extLst>
                </a:gridCol>
                <a:gridCol w="1747942">
                  <a:extLst>
                    <a:ext uri="{9D8B030D-6E8A-4147-A177-3AD203B41FA5}">
                      <a16:colId xmlns:a16="http://schemas.microsoft.com/office/drawing/2014/main" val="1064784907"/>
                    </a:ext>
                  </a:extLst>
                </a:gridCol>
              </a:tblGrid>
              <a:tr h="831120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Library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Author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Our</a:t>
                      </a:r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 </a:t>
                      </a:r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usage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License</a:t>
                      </a:r>
                    </a:p>
                  </a:txBody>
                  <a:tcPr marL="103270" marR="103270" marT="51635" marB="51635" anchor="ctr"/>
                </a:tc>
                <a:extLst>
                  <a:ext uri="{0D108BD9-81ED-4DB2-BD59-A6C34878D82A}">
                    <a16:rowId xmlns:a16="http://schemas.microsoft.com/office/drawing/2014/main" val="2909984160"/>
                  </a:ext>
                </a:extLst>
              </a:tr>
              <a:tr h="8311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kern="1200" dirty="0" err="1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TensorFlow.js</a:t>
                      </a:r>
                      <a:endParaRPr lang="it-IT" sz="2000" kern="1200" dirty="0">
                        <a:solidFill>
                          <a:schemeClr val="dk1"/>
                        </a:solidFill>
                        <a:latin typeface="Century Schoolbook" panose="02040604050505020304" pitchFamily="18" charset="0"/>
                        <a:ea typeface="+mn-ea"/>
                        <a:cs typeface="+mn-cs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Open community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Library for machine </a:t>
                      </a:r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learning</a:t>
                      </a:r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 in java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kern="1200" dirty="0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Apache License 2.0</a:t>
                      </a:r>
                    </a:p>
                  </a:txBody>
                  <a:tcPr marL="103270" marR="103270" marT="51635" marB="51635" anchor="ctr"/>
                </a:tc>
                <a:extLst>
                  <a:ext uri="{0D108BD9-81ED-4DB2-BD59-A6C34878D82A}">
                    <a16:rowId xmlns:a16="http://schemas.microsoft.com/office/drawing/2014/main" val="2219477671"/>
                  </a:ext>
                </a:extLst>
              </a:tr>
              <a:tr h="8311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kern="1200" dirty="0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Magenta/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kern="1200" dirty="0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sketch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Open community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RNN model to </a:t>
                      </a:r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draw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kern="1200" dirty="0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Apache License 2.0</a:t>
                      </a:r>
                    </a:p>
                  </a:txBody>
                  <a:tcPr marL="103270" marR="103270" marT="51635" marB="51635" anchor="ctr"/>
                </a:tc>
                <a:extLst>
                  <a:ext uri="{0D108BD9-81ED-4DB2-BD59-A6C34878D82A}">
                    <a16:rowId xmlns:a16="http://schemas.microsoft.com/office/drawing/2014/main" val="156278878"/>
                  </a:ext>
                </a:extLst>
              </a:tr>
              <a:tr h="831120">
                <a:tc>
                  <a:txBody>
                    <a:bodyPr/>
                    <a:lstStyle/>
                    <a:p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jQuery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John </a:t>
                      </a:r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Resig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JavaScript </a:t>
                      </a:r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semplification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MIT License</a:t>
                      </a:r>
                    </a:p>
                  </a:txBody>
                  <a:tcPr marL="103270" marR="103270" marT="51635" marB="51635" anchor="ctr"/>
                </a:tc>
                <a:extLst>
                  <a:ext uri="{0D108BD9-81ED-4DB2-BD59-A6C34878D82A}">
                    <a16:rowId xmlns:a16="http://schemas.microsoft.com/office/drawing/2014/main" val="3703329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22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 sz="3600" dirty="0">
                <a:latin typeface="Century Schoolbook" panose="02040604050505020304" pitchFamily="18" charset="0"/>
              </a:rPr>
              <a:t>Final release features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/6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2863F45F-12D7-1040-8C47-C85EA40F9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sp>
        <p:nvSpPr>
          <p:cNvPr id="14" name="Sottotitolo 2">
            <a:extLst>
              <a:ext uri="{FF2B5EF4-FFF2-40B4-BE49-F238E27FC236}">
                <a16:creationId xmlns:a16="http://schemas.microsoft.com/office/drawing/2014/main" id="{26ED9CC0-33B1-AB4E-8719-5647E37348F4}"/>
              </a:ext>
            </a:extLst>
          </p:cNvPr>
          <p:cNvSpPr txBox="1">
            <a:spLocks/>
          </p:cNvSpPr>
          <p:nvPr/>
        </p:nvSpPr>
        <p:spPr>
          <a:xfrm>
            <a:off x="596777" y="1539447"/>
            <a:ext cx="8240783" cy="4660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SzPct val="80000"/>
              <a:buFont typeface="Wingdings" pitchFamily="2" charset="2"/>
              <a:buChar char="q"/>
            </a:pPr>
            <a:r>
              <a:rPr lang="en-GB" sz="2800" dirty="0">
                <a:latin typeface="Century Schoolbook" panose="02040604050505020304" pitchFamily="18" charset="0"/>
              </a:rPr>
              <a:t>Choose different story-scenarios</a:t>
            </a:r>
          </a:p>
          <a:p>
            <a:pPr marL="457200" indent="-457200">
              <a:lnSpc>
                <a:spcPct val="200000"/>
              </a:lnSpc>
              <a:buSzPct val="80000"/>
              <a:buFont typeface="Wingdings" pitchFamily="2" charset="2"/>
              <a:buChar char="q"/>
            </a:pPr>
            <a:r>
              <a:rPr lang="en-GB" sz="2800" dirty="0">
                <a:latin typeface="Century Schoolbook" panose="02040604050505020304" pitchFamily="18" charset="0"/>
              </a:rPr>
              <a:t>Explore them in original and detailed ways</a:t>
            </a:r>
          </a:p>
          <a:p>
            <a:pPr marL="457200" indent="-457200">
              <a:lnSpc>
                <a:spcPct val="200000"/>
              </a:lnSpc>
              <a:buSzPct val="80000"/>
              <a:buFont typeface="Wingdings" pitchFamily="2" charset="2"/>
              <a:buChar char="q"/>
            </a:pPr>
            <a:r>
              <a:rPr lang="en-GB" sz="2800" dirty="0">
                <a:latin typeface="Century Schoolbook" panose="02040604050505020304" pitchFamily="18" charset="0"/>
              </a:rPr>
              <a:t>Choose different drawing tools </a:t>
            </a:r>
            <a:r>
              <a:rPr lang="en-GB" sz="2000" dirty="0">
                <a:latin typeface="Century Schoolbook" panose="02040604050505020304" pitchFamily="18" charset="0"/>
              </a:rPr>
              <a:t>(marker, pencil, …)</a:t>
            </a:r>
            <a:endParaRPr lang="en-GB" sz="2800" dirty="0">
              <a:latin typeface="Century Schoolbook" panose="02040604050505020304" pitchFamily="18" charset="0"/>
            </a:endParaRPr>
          </a:p>
          <a:p>
            <a:pPr marL="457200" indent="-457200">
              <a:lnSpc>
                <a:spcPct val="200000"/>
              </a:lnSpc>
              <a:buSzPct val="80000"/>
              <a:buFont typeface="Wingdings" pitchFamily="2" charset="2"/>
              <a:buChar char="q"/>
            </a:pPr>
            <a:r>
              <a:rPr lang="en-GB" sz="2800" dirty="0">
                <a:latin typeface="Century Schoolbook" panose="02040604050505020304" pitchFamily="18" charset="0"/>
              </a:rPr>
              <a:t>Train the NN for new drawing</a:t>
            </a:r>
          </a:p>
          <a:p>
            <a:pPr marL="457200" indent="-457200">
              <a:lnSpc>
                <a:spcPct val="200000"/>
              </a:lnSpc>
              <a:buSzPct val="80000"/>
              <a:buFont typeface="Wingdings" pitchFamily="2" charset="2"/>
              <a:buChar char="q"/>
            </a:pPr>
            <a:r>
              <a:rPr lang="en-GB" sz="2800" dirty="0">
                <a:latin typeface="Century Schoolbook" panose="02040604050505020304" pitchFamily="18" charset="0"/>
              </a:rPr>
              <a:t>Improve the current NN model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6D8A93-09D5-D643-BB21-F82B8FC4F78A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6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680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669" y="3689242"/>
            <a:ext cx="3288872" cy="1387696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0" y="-1"/>
            <a:ext cx="9144000" cy="3429001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8" name="Gruppo 7"/>
          <p:cNvGrpSpPr/>
          <p:nvPr/>
        </p:nvGrpSpPr>
        <p:grpSpPr>
          <a:xfrm>
            <a:off x="53676" y="3249000"/>
            <a:ext cx="9036647" cy="180000"/>
            <a:chOff x="1218340" y="275867"/>
            <a:chExt cx="17715122" cy="567843"/>
          </a:xfrm>
        </p:grpSpPr>
        <p:cxnSp>
          <p:nvCxnSpPr>
            <p:cNvPr id="9" name="Connettore 1 8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9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Sottotitolo 2">
                <a:extLst>
                  <a:ext uri="{FF2B5EF4-FFF2-40B4-BE49-F238E27FC236}">
                    <a16:creationId xmlns:a16="http://schemas.microsoft.com/office/drawing/2014/main" id="{328CCC4B-B30E-4C4D-823F-A7E6F0BB4B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90673" y="5884294"/>
                <a:ext cx="2562654" cy="5308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 typeface="Wingdings" charset="2"/>
                  <a:buNone/>
                  <a:defRPr sz="22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+mn-ea"/>
                    <a:cs typeface="Arial"/>
                  </a:defRPr>
                </a:lvl1pPr>
                <a:lvl2pPr marL="4572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2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+mn-ea"/>
                    <a:cs typeface="Arial"/>
                  </a:defRPr>
                </a:lvl2pPr>
                <a:lvl3pPr marL="9144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2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+mn-ea"/>
                    <a:cs typeface="Arial"/>
                  </a:defRPr>
                </a:lvl3pPr>
                <a:lvl4pPr marL="13716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2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+mn-ea"/>
                    <a:cs typeface="Arial"/>
                  </a:defRPr>
                </a:lvl4pPr>
                <a:lvl5pPr marL="18288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2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+mn-ea"/>
                    <a:cs typeface="Arial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it-IT" sz="1800" dirty="0">
                    <a:solidFill>
                      <a:srgbClr val="738FA4"/>
                    </a:solidFill>
                    <a:latin typeface="Century Schoolbook" panose="02040604050505020304" pitchFamily="18" charset="0"/>
                  </a:rPr>
                  <a:t>December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i="1" smtClean="0">
                            <a:solidFill>
                              <a:srgbClr val="738FA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0" i="1" smtClean="0">
                            <a:solidFill>
                              <a:srgbClr val="738FA4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738FA4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it-IT" sz="1800" dirty="0">
                    <a:solidFill>
                      <a:srgbClr val="738FA4"/>
                    </a:solidFill>
                    <a:latin typeface="Century Schoolbook" panose="02040604050505020304" pitchFamily="18" charset="0"/>
                  </a:rPr>
                  <a:t>, 2019</a:t>
                </a:r>
              </a:p>
            </p:txBody>
          </p:sp>
        </mc:Choice>
        <mc:Fallback xmlns="">
          <p:sp>
            <p:nvSpPr>
              <p:cNvPr id="132" name="Sottotitolo 2">
                <a:extLst>
                  <a:ext uri="{FF2B5EF4-FFF2-40B4-BE49-F238E27FC236}">
                    <a16:creationId xmlns:a16="http://schemas.microsoft.com/office/drawing/2014/main" id="{328CCC4B-B30E-4C4D-823F-A7E6F0BB4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673" y="5884294"/>
                <a:ext cx="2562654" cy="530800"/>
              </a:xfrm>
              <a:prstGeom prst="rect">
                <a:avLst/>
              </a:prstGeom>
              <a:blipFill>
                <a:blip r:embed="rId4"/>
                <a:stretch>
                  <a:fillRect t="-23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itolo 1">
            <a:extLst>
              <a:ext uri="{FF2B5EF4-FFF2-40B4-BE49-F238E27FC236}">
                <a16:creationId xmlns:a16="http://schemas.microsoft.com/office/drawing/2014/main" id="{4FCB3948-7A07-7147-B2B4-86ADB01B2B94}"/>
              </a:ext>
            </a:extLst>
          </p:cNvPr>
          <p:cNvSpPr txBox="1">
            <a:spLocks/>
          </p:cNvSpPr>
          <p:nvPr/>
        </p:nvSpPr>
        <p:spPr>
          <a:xfrm>
            <a:off x="571905" y="1209061"/>
            <a:ext cx="7772400" cy="9683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it-IT" sz="6500" dirty="0" err="1">
                <a:latin typeface="Century Schoolbook" panose="02040604050505020304" pitchFamily="18" charset="0"/>
              </a:rPr>
              <a:t>Draw</a:t>
            </a:r>
            <a:r>
              <a:rPr lang="it-IT" sz="6500" dirty="0">
                <a:latin typeface="Century Schoolbook" panose="02040604050505020304" pitchFamily="18" charset="0"/>
              </a:rPr>
              <a:t> me a story</a:t>
            </a:r>
          </a:p>
        </p:txBody>
      </p:sp>
    </p:spTree>
    <p:extLst>
      <p:ext uri="{BB962C8B-B14F-4D97-AF65-F5344CB8AC3E}">
        <p14:creationId xmlns:p14="http://schemas.microsoft.com/office/powerpoint/2010/main" val="424353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1593</TotalTime>
  <Words>190</Words>
  <Application>Microsoft Macintosh PowerPoint</Application>
  <PresentationFormat>On-screen Show (4:3)</PresentationFormat>
  <Paragraphs>78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Century Schoolbook</vt:lpstr>
      <vt:lpstr>Wingdings</vt:lpstr>
      <vt:lpstr>POLI</vt:lpstr>
      <vt:lpstr>Draw me a story</vt:lpstr>
      <vt:lpstr>What is it?</vt:lpstr>
      <vt:lpstr>Pedagogy overview: children</vt:lpstr>
      <vt:lpstr>Goals</vt:lpstr>
      <vt:lpstr>Implementation: idea</vt:lpstr>
      <vt:lpstr>Implementation: libraries</vt:lpstr>
      <vt:lpstr>Final release features</vt:lpstr>
      <vt:lpstr>PowerPoint Presentation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Marco Olivieri</cp:lastModifiedBy>
  <cp:revision>185</cp:revision>
  <dcterms:created xsi:type="dcterms:W3CDTF">2015-05-26T12:27:57Z</dcterms:created>
  <dcterms:modified xsi:type="dcterms:W3CDTF">2019-12-19T21:31:16Z</dcterms:modified>
</cp:coreProperties>
</file>