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79" r:id="rId2"/>
    <p:sldId id="280" r:id="rId3"/>
    <p:sldId id="286" r:id="rId4"/>
    <p:sldId id="287" r:id="rId5"/>
    <p:sldId id="285" r:id="rId6"/>
    <p:sldId id="307" r:id="rId7"/>
    <p:sldId id="277" r:id="rId8"/>
    <p:sldId id="261" r:id="rId9"/>
    <p:sldId id="262" r:id="rId10"/>
    <p:sldId id="312" r:id="rId11"/>
    <p:sldId id="303" r:id="rId12"/>
    <p:sldId id="309" r:id="rId13"/>
    <p:sldId id="260" r:id="rId14"/>
    <p:sldId id="310" r:id="rId15"/>
    <p:sldId id="311" r:id="rId16"/>
    <p:sldId id="263" r:id="rId17"/>
    <p:sldId id="264" r:id="rId18"/>
    <p:sldId id="265" r:id="rId19"/>
    <p:sldId id="266" r:id="rId20"/>
    <p:sldId id="267" r:id="rId21"/>
    <p:sldId id="268" r:id="rId22"/>
    <p:sldId id="313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63C7-EA3F-214E-914F-FD6E434F55F3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9ECE4-AD2C-614F-8EFC-507A3DF4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406bb905c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7" name="Google Shape;1037;g406bb905c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g406bb905c8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04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80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06bb905c8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g406bb905c8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406bb905c8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33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4c788a4daf_0_1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4" name="Google Shape;1084;g4c788a4daf_0_1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g4c788a4daf_0_19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0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406bb905c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7" name="Google Shape;1077;g406bb905c8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g406bb905c8_2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175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4c788a4daf_0_1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4" name="Google Shape;1084;g4c788a4daf_0_1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g4c788a4daf_0_19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67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406bb905c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7" name="Google Shape;1077;g406bb905c8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g406bb905c8_2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58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406bb905c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4213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7" name="Google Shape;1077;g406bb905c8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g406bb905c8_2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45100" rIns="90225" bIns="451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6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: Web Development">
  <p:cSld name="1. Title Slide: Web Developm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4" name="Google Shape;54;p14"/>
          <p:cNvSpPr/>
          <p:nvPr/>
        </p:nvSpPr>
        <p:spPr>
          <a:xfrm>
            <a:off x="365200" y="5076133"/>
            <a:ext cx="11461600" cy="1416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4"/>
          <p:cNvSpPr txBox="1"/>
          <p:nvPr/>
        </p:nvSpPr>
        <p:spPr>
          <a:xfrm>
            <a:off x="275067" y="6491667"/>
            <a:ext cx="11551200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© 2019 Trilogy Education Services, Inc. </a:t>
            </a:r>
            <a:endParaRPr sz="800"/>
          </a:p>
        </p:txBody>
      </p:sp>
      <p:sp>
        <p:nvSpPr>
          <p:cNvPr id="56" name="Google Shape;56;p14"/>
          <p:cNvSpPr txBox="1"/>
          <p:nvPr/>
        </p:nvSpPr>
        <p:spPr>
          <a:xfrm>
            <a:off x="366400" y="5310000"/>
            <a:ext cx="11460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584933" bIns="121900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Web Development Boot Camp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997" y="5310001"/>
            <a:ext cx="1097279" cy="948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00800" y="5759700"/>
            <a:ext cx="11126000" cy="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25" rIns="11887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365800" y="2438400"/>
            <a:ext cx="11460400" cy="1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80350" tIns="0" rIns="457200" bIns="45720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733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 idx="3"/>
          </p:nvPr>
        </p:nvSpPr>
        <p:spPr>
          <a:xfrm>
            <a:off x="700800" y="4596033"/>
            <a:ext cx="11126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0400" tIns="9125" rIns="274300" bIns="0" anchor="ctr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813" y="1641616"/>
            <a:ext cx="3048003" cy="227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495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98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Text Only">
  <p:cSld name="7. Text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20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867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Activity with Instructions ">
  <p:cSld name="12. Activity with Instructions 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 t="29" b="39"/>
          <a:stretch/>
        </p:blipFill>
        <p:spPr>
          <a:xfrm>
            <a:off x="11034168" y="5539734"/>
            <a:ext cx="792481" cy="871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233" y="1712333"/>
            <a:ext cx="12192000" cy="4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/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5"/>
          <p:cNvSpPr txBox="1">
            <a:spLocks noGrp="1"/>
          </p:cNvSpPr>
          <p:nvPr>
            <p:ph type="title" idx="3"/>
          </p:nvPr>
        </p:nvSpPr>
        <p:spPr>
          <a:xfrm>
            <a:off x="-16400" y="6188867"/>
            <a:ext cx="12224800" cy="3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9125" rIns="1005825" bIns="0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33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4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7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qreERTLjgQ&amp;feature=youtu.be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p7Xy2LScLM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01-Class-Content/06-ajax/01-Activities/12-CatButton/Unsolved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giphy.com/v1/gifs/random?api_key=BkaUZZWcFij6J7AoQj3WtPb1R2p9O6V9&amp;tag=cats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01-Class-Content/06-ajax/01-Activities/13-ButtonTriggeredAJAX/Unsolved" TargetMode="External"/><Relationship Id="rId2" Type="http://schemas.openxmlformats.org/officeDocument/2006/relationships/hyperlink" Target="../../../../01-Class-Content/06-ajax/01-Activities/13-ButtonTriggeredAJAX/Solved/button-triggered-ajax-solution.html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01-Class-Content/06-ajax/01-Activities/14-DynamicElements/Unsolved" TargetMode="External"/><Relationship Id="rId2" Type="http://schemas.openxmlformats.org/officeDocument/2006/relationships/hyperlink" Target="../../../../01-Class-Content/06-ajax/01-Activities/14-DynamicElements/Solved/dynamic-elements-solutio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VBmX4cZkH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01-Class-Content/06-ajax/01-Activities/15-PausingGifs/Unsolved" TargetMode="External"/><Relationship Id="rId2" Type="http://schemas.openxmlformats.org/officeDocument/2006/relationships/hyperlink" Target="../../../../01-Class-Content/06-ajax/01-Activities/15-PausingGifs/Solved/pausing-gifs-solu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01-Class-Content/06-ajax/01-Activities/15-PausingGifs/Solved/pausing-gifs-solutio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ytimes.com/article_search_v2.json" TargetMode="External"/><Relationship Id="rId2" Type="http://schemas.openxmlformats.org/officeDocument/2006/relationships/hyperlink" Target="https://nytarticle-search-fsf.herokuapp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IlhmeGY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deonpyzer.com/blog/use-parseint-for-strings-not-for-numbers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ytarticle-search-fsf.heroku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8"/>
          <p:cNvSpPr txBox="1">
            <a:spLocks noGrp="1"/>
          </p:cNvSpPr>
          <p:nvPr>
            <p:ph type="title" idx="2"/>
          </p:nvPr>
        </p:nvSpPr>
        <p:spPr>
          <a:xfrm>
            <a:off x="365800" y="2438400"/>
            <a:ext cx="11460400" cy="1664000"/>
          </a:xfrm>
          <a:prstGeom prst="rect">
            <a:avLst/>
          </a:prstGeom>
        </p:spPr>
        <p:txBody>
          <a:bodyPr spcFirstLastPara="1" vert="horz" wrap="square" lIns="3840467" tIns="0" rIns="609600" bIns="609600" rtlCol="0" anchor="t" anchorCtr="0">
            <a:noAutofit/>
          </a:bodyPr>
          <a:lstStyle/>
          <a:p>
            <a:pPr lvl="0"/>
            <a:r>
              <a:rPr lang="en-US" dirty="0"/>
              <a:t>Real-World API Application Development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19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3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Homework</a:t>
            </a:r>
            <a:endParaRPr dirty="0"/>
          </a:p>
        </p:txBody>
      </p:sp>
      <p:sp>
        <p:nvSpPr>
          <p:cNvPr id="1081" name="Google Shape;1081;p73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886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Homework Intro (</a:t>
            </a:r>
            <a:r>
              <a:rPr lang="en-US" dirty="0"/>
              <a:t>6:35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6:45</a:t>
            </a:r>
            <a:r>
              <a:rPr dirty="0"/>
              <a:t> PM</a:t>
            </a:r>
            <a:r>
              <a:rPr lang="en-US" dirty="0"/>
              <a:t>, 10 mins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901300"/>
            <a:ext cx="12192000" cy="3332497"/>
          </a:xfrm>
        </p:spPr>
        <p:txBody>
          <a:bodyPr/>
          <a:lstStyle/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en-US" sz="3200" dirty="0"/>
              <a:t>Dynamic Buttons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en-US" sz="3200" dirty="0"/>
              <a:t>GIPHY.COM API</a:t>
            </a: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https://www.youtube.com/watch?v=BqreERTLjgQ&amp;feature=youtu.be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2E3962-B5C1-AD4C-B2E5-0CBDBAE01F9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2133" dirty="0"/>
              <a:t>Instructor Do</a:t>
            </a:r>
            <a:r>
              <a:rPr dirty="0"/>
              <a:t>: </a:t>
            </a:r>
            <a:br>
              <a:rPr lang="en-US" dirty="0"/>
            </a:br>
            <a:r>
              <a:rPr dirty="0" err="1"/>
              <a:t>Giphy</a:t>
            </a:r>
            <a:r>
              <a:rPr dirty="0"/>
              <a:t> API Demo (</a:t>
            </a:r>
            <a:r>
              <a:rPr lang="en-US" dirty="0"/>
              <a:t>6</a:t>
            </a:r>
            <a:r>
              <a:rPr dirty="0"/>
              <a:t>:</a:t>
            </a:r>
            <a:r>
              <a:rPr lang="en-US" dirty="0"/>
              <a:t>35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6:45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06-ajax/04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-giphy-api.html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sz="2400" dirty="0"/>
              <a:t>Point out the API key that needed to be appended to the end of your query URL.</a:t>
            </a:r>
            <a:endParaRPr lang="en-US" sz="2400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sz="2400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sz="2400" dirty="0"/>
              <a:t>Slack out the </a:t>
            </a:r>
            <a:r>
              <a:rPr sz="2400" dirty="0">
                <a:hlinkClick r:id="rId2"/>
              </a:rPr>
              <a:t>video review</a:t>
            </a:r>
            <a:r>
              <a:rPr sz="2400" dirty="0"/>
              <a:t> for this activity.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904104-DE38-2644-A1BD-212CFD86EB3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2. Partners Do: </a:t>
            </a:r>
            <a:br>
              <a:rPr lang="en-US" dirty="0"/>
            </a:br>
            <a:r>
              <a:rPr dirty="0"/>
              <a:t>Random Cat Activity (6:</a:t>
            </a:r>
            <a:r>
              <a:rPr lang="en-US" dirty="0"/>
              <a:t>4</a:t>
            </a:r>
            <a:r>
              <a:rPr dirty="0"/>
              <a:t>5 PM - 6:</a:t>
            </a:r>
            <a:r>
              <a:rPr lang="en-US" dirty="0"/>
              <a:t>5</a:t>
            </a:r>
            <a:r>
              <a:rPr dirty="0"/>
              <a:t>5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spcFirstLastPara="1" vert="horz" wrap="square" lIns="457200" tIns="91425" rIns="457200" bIns="121920" rtlCol="0" anchor="t" anchorCtr="0">
            <a:noAutofit/>
          </a:bodyPr>
          <a:lstStyle/>
          <a:p>
            <a:pPr marL="380990" lvl="1" indent="-380990"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…But first, we have an activity on cats.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Folder: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12-CatButton/Unsolved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380990" lvl="2" indent="-380990">
              <a:buFont typeface="Arial" panose="020B0604020202020204" pitchFamily="34" charset="0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Instructions:</a:t>
            </a:r>
          </a:p>
          <a:p>
            <a:pPr marL="380990" lvl="4" indent="-380990"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Open the file 01-cat-button-students.html in your browser.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lvl="2" indent="-38099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Then take a few moments to see what the application does.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lvl="2" indent="-380990">
              <a:buFont typeface="Arial" panose="020B0604020202020204" pitchFamily="34" charset="0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Then fill in the missing comments for each line to describe what each section does.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8F706019-7275-8941-AB14-BE4B8F538457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0CA6A6BE-7B37-5F49-8001-A8424AE7AB1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2000" dirty="0"/>
              <a:t>Instructor Do: </a:t>
            </a:r>
            <a:br>
              <a:rPr lang="en-US" sz="2000" dirty="0"/>
            </a:br>
            <a:r>
              <a:rPr dirty="0"/>
              <a:t>Review Cat Activity (6:</a:t>
            </a:r>
            <a:r>
              <a:rPr lang="en-US" dirty="0"/>
              <a:t>5</a:t>
            </a:r>
            <a:r>
              <a:rPr dirty="0"/>
              <a:t>5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7:05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901299"/>
            <a:ext cx="12192000" cy="5640768"/>
          </a:xfrm>
        </p:spPr>
        <p:txBody>
          <a:bodyPr>
            <a:noAutofit/>
          </a:bodyPr>
          <a:lstStyle/>
          <a:p>
            <a:pPr marL="380990" lvl="2" indent="-380990">
              <a:buFont typeface="Arial" panose="020B0604020202020204" pitchFamily="34" charset="0"/>
              <a:buChar char="•"/>
            </a:pPr>
            <a:r>
              <a:rPr sz="2000" dirty="0">
                <a:latin typeface="+mn-lt"/>
              </a:rPr>
              <a:t>We’re triggering an AJAX call upon button click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sz="2000" dirty="0">
                <a:latin typeface="+mn-lt"/>
              </a:rPr>
              <a:t>We use a hard-coded API to generate a random URL to a cat.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sz="2000" dirty="0">
                <a:latin typeface="+mn-lt"/>
              </a:rPr>
              <a:t>We then pass this </a:t>
            </a:r>
            <a:r>
              <a:rPr sz="2000" dirty="0" err="1">
                <a:latin typeface="+mn-lt"/>
              </a:rPr>
              <a:t>queryURL</a:t>
            </a:r>
            <a:r>
              <a:rPr sz="2000" dirty="0">
                <a:latin typeface="+mn-lt"/>
              </a:rPr>
              <a:t> into our AJAX call to retrieve and generate Cat images dynamically.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</a:t>
            </a:r>
            <a:r>
              <a:rPr sz="2000" dirty="0" err="1"/>
              <a:t>catImage</a:t>
            </a:r>
            <a:r>
              <a:rPr sz="2000" dirty="0">
                <a:latin typeface="+mn-lt"/>
              </a:rPr>
              <a:t> variable is being set to a generic </a:t>
            </a:r>
            <a:r>
              <a:rPr sz="2000" dirty="0"/>
              <a:t>$("&lt;</a:t>
            </a:r>
            <a:r>
              <a:rPr sz="2000" dirty="0" err="1"/>
              <a:t>img</a:t>
            </a:r>
            <a:r>
              <a:rPr sz="2000" dirty="0"/>
              <a:t>&gt;")</a:t>
            </a:r>
            <a:r>
              <a:rPr sz="20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 marL="380990" lvl="3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	</a:t>
            </a:r>
            <a:r>
              <a:rPr sz="2000" dirty="0">
                <a:latin typeface="+mn-lt"/>
              </a:rPr>
              <a:t>jQuery will self-close this tag upon creation.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Each </a:t>
            </a:r>
            <a:r>
              <a:rPr sz="2000" dirty="0" err="1">
                <a:latin typeface="+mn-lt"/>
              </a:rPr>
              <a:t>imageURL</a:t>
            </a:r>
            <a:r>
              <a:rPr sz="2000" dirty="0">
                <a:latin typeface="+mn-lt"/>
              </a:rPr>
              <a:t> being generated is completely unique. </a:t>
            </a:r>
            <a:endParaRPr lang="en-US" sz="2000" dirty="0">
              <a:latin typeface="+mn-lt"/>
            </a:endParaRP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sz="2000" dirty="0">
                <a:latin typeface="+mn-lt"/>
              </a:rPr>
              <a:t>This is because the API is giving us a random URL each time.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</a:t>
            </a:r>
            <a:r>
              <a:rPr sz="2000" dirty="0">
                <a:latin typeface="+mn-lt"/>
              </a:rPr>
              <a:t>f you enter our </a:t>
            </a:r>
            <a:r>
              <a:rPr sz="2000" dirty="0" err="1">
                <a:latin typeface="+mn-lt"/>
              </a:rPr>
              <a:t>queryURL</a:t>
            </a:r>
            <a:r>
              <a:rPr sz="2000" dirty="0">
                <a:latin typeface="+mn-lt"/>
              </a:rPr>
              <a:t> </a:t>
            </a:r>
            <a:r>
              <a:rPr sz="2000" dirty="0">
                <a:latin typeface="+mn-lt"/>
                <a:hlinkClick r:id="rId2"/>
              </a:rPr>
              <a:t>http://api.giphy.com/v1/gifs/random?api_key=BkaUZZWcFij6J7AoQj3WtPb1R2p9O6V9&amp;tag=cats</a:t>
            </a:r>
            <a:r>
              <a:rPr sz="20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sz="2000" dirty="0">
                <a:latin typeface="+mn-lt"/>
              </a:rPr>
              <a:t>directly into our browser, we’ll get a different JSON each time.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EAA500-9978-DF49-8D4A-95AF1FE4F0A3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6A05C0-C48D-064D-BBDD-ADE25BA7D56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1867" dirty="0"/>
              <a:t>Partners Do</a:t>
            </a:r>
            <a:r>
              <a:rPr dirty="0"/>
              <a:t>: </a:t>
            </a:r>
            <a:br>
              <a:rPr lang="en-US" dirty="0"/>
            </a:br>
            <a:r>
              <a:rPr dirty="0"/>
              <a:t>Ajax Triggered by Buttons (</a:t>
            </a:r>
            <a:r>
              <a:rPr lang="en-US" dirty="0"/>
              <a:t>7:05</a:t>
            </a:r>
            <a:r>
              <a:rPr dirty="0"/>
              <a:t> PM - 7:1</a:t>
            </a:r>
            <a:r>
              <a:rPr lang="en-US" dirty="0"/>
              <a:t>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901299"/>
            <a:ext cx="12192000" cy="4568399"/>
          </a:xfrm>
        </p:spPr>
        <p:txBody>
          <a:bodyPr/>
          <a:lstStyle/>
          <a:p>
            <a:pPr marL="380990" lvl="1" indent="-380990">
              <a:buFont typeface="Arial" panose="020B0604020202020204" pitchFamily="34" charset="0"/>
              <a:buChar char="•"/>
            </a:pPr>
            <a:r>
              <a:rPr dirty="0">
                <a:hlinkClick r:id="rId2"/>
              </a:rPr>
              <a:t>13-ButtonTriggeredAJAX/Solved/button-triggered-ajax-solution.html</a:t>
            </a:r>
            <a:r>
              <a:rPr dirty="0"/>
              <a:t> in your browser. </a:t>
            </a:r>
            <a:endParaRPr lang="en-US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dirty="0"/>
              <a:t>Show students that clicking any one of the buttons triggers a series of gifs by its author to emerge.</a:t>
            </a:r>
            <a:endParaRPr lang="en-US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endParaRPr lang="en-US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b="1" dirty="0"/>
              <a:t>Folder:</a:t>
            </a:r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dirty="0">
                <a:hlinkClick r:id="rId3"/>
              </a:rPr>
              <a:t>13-ButtonTriggeredAJAX/Unsolved</a:t>
            </a:r>
            <a:endParaRPr lang="en-US" dirty="0">
              <a:hlinkClick r:id="rId3"/>
            </a:endParaRPr>
          </a:p>
          <a:p>
            <a:pPr marL="380990" lvl="2" indent="-380990">
              <a:buFont typeface="Arial" panose="020B0604020202020204" pitchFamily="34" charset="0"/>
              <a:buChar char="•"/>
            </a:pPr>
            <a:endParaRPr dirty="0">
              <a:hlinkClick r:id="rId3"/>
            </a:endParaRPr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b="1" dirty="0"/>
              <a:t>Instructions:</a:t>
            </a:r>
          </a:p>
          <a:p>
            <a:pPr marL="380990" lvl="3" indent="-380990">
              <a:buFont typeface="Arial" panose="020B0604020202020204" pitchFamily="34" charset="0"/>
              <a:buChar char="•"/>
            </a:pPr>
            <a:r>
              <a:rPr lang="en-US" dirty="0"/>
              <a:t> 	</a:t>
            </a:r>
            <a:r>
              <a:rPr dirty="0"/>
              <a:t>Using the sample code you’ve just been given and the code comments as a guide, </a:t>
            </a:r>
            <a:endParaRPr lang="en-US" dirty="0"/>
          </a:p>
          <a:p>
            <a:pPr marL="380990" lvl="5" indent="-380990">
              <a:buFont typeface="Arial" panose="020B0604020202020204" pitchFamily="34" charset="0"/>
              <a:buChar char="•"/>
            </a:pPr>
            <a:r>
              <a:rPr lang="en-US" dirty="0"/>
              <a:t> 	</a:t>
            </a:r>
            <a:r>
              <a:rPr dirty="0"/>
              <a:t>re-create the functionality you just observed.</a:t>
            </a:r>
            <a:endParaRPr lang="en-US" dirty="0"/>
          </a:p>
          <a:p>
            <a:pPr marL="380990" lvl="5" indent="-380990">
              <a:buFont typeface="Arial" panose="020B0604020202020204" pitchFamily="34" charset="0"/>
              <a:buChar char="•"/>
            </a:pPr>
            <a:endParaRPr dirty="0"/>
          </a:p>
          <a:p>
            <a:pPr marL="380990" lvl="3" indent="-380990">
              <a:buFont typeface="Arial" panose="020B0604020202020204" pitchFamily="34" charset="0"/>
              <a:buChar char="•"/>
            </a:pPr>
            <a:r>
              <a:rPr lang="en-US" dirty="0"/>
              <a:t> 	</a:t>
            </a:r>
            <a:r>
              <a:rPr dirty="0"/>
              <a:t>Your final application should trigger Gifs about your celebrity/author to appear.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4A2895-58A1-0F4D-A157-E318EF523665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14AEB4A-80CB-4F4E-8C5F-68916BE03863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8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1867" dirty="0"/>
              <a:t>Instructor Do: </a:t>
            </a:r>
            <a:br>
              <a:rPr lang="en-US" sz="1867" dirty="0"/>
            </a:br>
            <a:r>
              <a:rPr dirty="0"/>
              <a:t>Ajax Buttons Review (7:1</a:t>
            </a:r>
            <a:r>
              <a:rPr lang="en-US" dirty="0"/>
              <a:t>5</a:t>
            </a:r>
            <a:r>
              <a:rPr dirty="0"/>
              <a:t> PM - 7:</a:t>
            </a:r>
            <a:r>
              <a:rPr lang="en-US" dirty="0"/>
              <a:t>20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901300"/>
            <a:ext cx="12192000" cy="4802217"/>
          </a:xfrm>
        </p:spPr>
        <p:txBody>
          <a:bodyPr/>
          <a:lstStyle/>
          <a:p>
            <a:pPr marL="380990" lvl="1" indent="-380990">
              <a:buFont typeface="Arial" panose="020B0604020202020204" pitchFamily="34" charset="0"/>
              <a:buChar char="•"/>
            </a:pPr>
            <a:endParaRPr lang="en-US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dirty="0"/>
              <a:t>Point out that the solution was much simpler than some may have thought. </a:t>
            </a:r>
            <a:endParaRPr lang="en-US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endParaRPr lang="en-US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dirty="0"/>
              <a:t>We basically created buttons with text inside. </a:t>
            </a:r>
            <a:endParaRPr lang="en-US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endParaRPr lang="en-US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dirty="0"/>
              <a:t>The key distinction here is that we used a data-attribute with the author’s name. </a:t>
            </a:r>
            <a:endParaRPr lang="en-US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endParaRPr lang="en-US" dirty="0"/>
          </a:p>
          <a:p>
            <a:pPr marL="380990" lvl="2" indent="-380990">
              <a:buFont typeface="Arial" panose="020B0604020202020204" pitchFamily="34" charset="0"/>
              <a:buChar char="•"/>
            </a:pPr>
            <a:r>
              <a:rPr dirty="0"/>
              <a:t>Point out that we later used the JavaScript method </a:t>
            </a:r>
            <a:r>
              <a:rPr sz="1800" dirty="0">
                <a:latin typeface="Courier New" panose="02070309020205020404" pitchFamily="49" charset="0"/>
              </a:rPr>
              <a:t>$(this).</a:t>
            </a:r>
            <a:r>
              <a:rPr sz="1800" dirty="0" err="1">
                <a:latin typeface="Courier New" panose="02070309020205020404" pitchFamily="49" charset="0"/>
              </a:rPr>
              <a:t>attr</a:t>
            </a:r>
            <a:r>
              <a:rPr sz="1800" dirty="0">
                <a:latin typeface="Courier New" panose="02070309020205020404" pitchFamily="49" charset="0"/>
              </a:rPr>
              <a:t>('data-person')</a:t>
            </a:r>
            <a:r>
              <a:rPr dirty="0"/>
              <a:t> to retrieve the data inside the data-attribute.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E924E9-03EE-BC45-8B51-4B08C210076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892CC8-3CFF-5748-B303-C5D133926584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6. Partners Do</a:t>
            </a:r>
            <a:r>
              <a:rPr dirty="0"/>
              <a:t>: </a:t>
            </a:r>
            <a:br>
              <a:rPr lang="en-US" dirty="0"/>
            </a:br>
            <a:r>
              <a:rPr dirty="0"/>
              <a:t>Creating Elements Dynamically (7:</a:t>
            </a:r>
            <a:r>
              <a:rPr lang="en-US" dirty="0"/>
              <a:t>20</a:t>
            </a:r>
            <a:r>
              <a:rPr dirty="0"/>
              <a:t> PM - 7:30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dirty="0"/>
              <a:t>Next open </a:t>
            </a:r>
            <a:r>
              <a:rPr dirty="0">
                <a:hlinkClick r:id="rId2"/>
              </a:rPr>
              <a:t>14-DynamicElements/Solved/dynamic-elements-solution.html</a:t>
            </a:r>
            <a:r>
              <a:rPr dirty="0"/>
              <a:t> and demonstrate the application in the browser.</a:t>
            </a:r>
          </a:p>
          <a:p>
            <a:pPr lvl="1"/>
            <a:r>
              <a:rPr dirty="0"/>
              <a:t>Point out the application (similarly to the last exercise) allows you to trigger gifs about animals.</a:t>
            </a:r>
          </a:p>
          <a:p>
            <a:pPr lvl="1"/>
            <a:r>
              <a:rPr dirty="0"/>
              <a:t>Then slack out the following folder and instructions</a:t>
            </a:r>
          </a:p>
          <a:p>
            <a:pPr lvl="1"/>
            <a:r>
              <a:rPr b="1" dirty="0"/>
              <a:t>Folder:</a:t>
            </a:r>
          </a:p>
          <a:p>
            <a:pPr lvl="2"/>
            <a:r>
              <a:rPr dirty="0">
                <a:hlinkClick r:id="rId3"/>
              </a:rPr>
              <a:t>14-DynamicElements/Unsolved</a:t>
            </a:r>
          </a:p>
          <a:p>
            <a:pPr lvl="1"/>
            <a:r>
              <a:rPr b="1" dirty="0"/>
              <a:t>Instructions:</a:t>
            </a:r>
          </a:p>
          <a:p>
            <a:pPr lvl="2"/>
            <a:r>
              <a:rPr dirty="0"/>
              <a:t>Using the comments in the code as a guide – replicate the functionality shown to you.</a:t>
            </a:r>
          </a:p>
          <a:p>
            <a:pPr lvl="2"/>
            <a:r>
              <a:rPr dirty="0"/>
              <a:t>Your completed application should trigger gifs to appear related to the animal making the sound listed in the button.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7. Instructor Do: </a:t>
            </a:r>
            <a:br>
              <a:rPr lang="en-US" dirty="0"/>
            </a:br>
            <a:r>
              <a:rPr dirty="0"/>
              <a:t>Creating Elements Dynamically (7:30 PM - 7:35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Take a few moments to review the Activity.</a:t>
            </a:r>
          </a:p>
          <a:p>
            <a:pPr lvl="1"/>
            <a:r>
              <a:rPr dirty="0"/>
              <a:t>As a suggestion: call on students to explain each line of the code back to you.</a:t>
            </a:r>
          </a:p>
          <a:p>
            <a:pPr lvl="1"/>
            <a:r>
              <a:rPr dirty="0"/>
              <a:t>Key points to discuss:</a:t>
            </a:r>
          </a:p>
          <a:p>
            <a:pPr lvl="2"/>
            <a:r>
              <a:rPr dirty="0"/>
              <a:t>Solution required creating a for-loop that looped through the JSON objects that </a:t>
            </a:r>
            <a:r>
              <a:rPr dirty="0" err="1"/>
              <a:t>Giphy</a:t>
            </a:r>
            <a:r>
              <a:rPr dirty="0"/>
              <a:t> returned.</a:t>
            </a:r>
          </a:p>
          <a:p>
            <a:pPr lvl="2"/>
            <a:r>
              <a:rPr dirty="0"/>
              <a:t>Then we created a </a:t>
            </a:r>
            <a:r>
              <a:rPr sz="1800" dirty="0">
                <a:latin typeface="Courier"/>
              </a:rPr>
              <a:t>div</a:t>
            </a:r>
            <a:r>
              <a:rPr dirty="0"/>
              <a:t>, text, and </a:t>
            </a:r>
            <a:r>
              <a:rPr sz="1800" dirty="0" err="1">
                <a:latin typeface="Courier"/>
              </a:rPr>
              <a:t>img</a:t>
            </a:r>
            <a:r>
              <a:rPr dirty="0"/>
              <a:t> element for each of the returned JSON objects.</a:t>
            </a:r>
          </a:p>
          <a:p>
            <a:pPr lvl="2"/>
            <a:r>
              <a:rPr dirty="0"/>
              <a:t>These images were then appended to the HTML.</a:t>
            </a:r>
          </a:p>
          <a:p>
            <a:pPr lvl="2">
              <a:buNone/>
            </a:pPr>
            <a:r>
              <a:rPr dirty="0"/>
              <a:t>4-Dynamic</a:t>
            </a:r>
          </a:p>
          <a:p>
            <a:pPr lvl="1"/>
            <a:r>
              <a:rPr dirty="0"/>
              <a:t>Slack out the </a:t>
            </a:r>
            <a:r>
              <a:rPr dirty="0">
                <a:hlinkClick r:id="rId2"/>
              </a:rPr>
              <a:t>video review</a:t>
            </a:r>
            <a:r>
              <a:rPr dirty="0"/>
              <a:t> for the activity.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8. Everyone Do: </a:t>
            </a:r>
            <a:br>
              <a:rPr lang="en-US" dirty="0"/>
            </a:br>
            <a:r>
              <a:rPr dirty="0"/>
              <a:t>Reiterate Concepts (7:35 PM - 7:45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dirty="0"/>
              <a:t>Spend a few moments re-iterating the high-level concepts we’ve been discussing in class.</a:t>
            </a:r>
          </a:p>
          <a:p>
            <a:pPr lvl="1"/>
            <a:r>
              <a:rPr dirty="0"/>
              <a:t>Have students answer the following questions back to you.</a:t>
            </a:r>
          </a:p>
          <a:p>
            <a:pPr lvl="1"/>
            <a:r>
              <a:rPr lang="en-US" dirty="0"/>
              <a:t>Clarify </a:t>
            </a:r>
            <a:r>
              <a:rPr dirty="0"/>
              <a:t>any answers for which students may be hazy.</a:t>
            </a:r>
          </a:p>
          <a:p>
            <a:pPr lvl="2"/>
            <a:r>
              <a:rPr dirty="0"/>
              <a:t>What is an API?</a:t>
            </a:r>
          </a:p>
          <a:p>
            <a:pPr lvl="2"/>
            <a:r>
              <a:rPr dirty="0"/>
              <a:t>What does API stand for? (// Application Programming Interface )</a:t>
            </a:r>
          </a:p>
          <a:p>
            <a:pPr lvl="2"/>
            <a:r>
              <a:rPr dirty="0"/>
              <a:t>What are three use-cases for APIs? (// Retrieve Data. Utilize external snippets of code. Work with hardware / physical sensors)</a:t>
            </a:r>
          </a:p>
          <a:p>
            <a:pPr lvl="2"/>
            <a:r>
              <a:rPr dirty="0"/>
              <a:t>What is a JSON?</a:t>
            </a:r>
          </a:p>
          <a:p>
            <a:pPr lvl="2"/>
            <a:r>
              <a:rPr dirty="0"/>
              <a:t>What does JSON stand for? (// JavaScript Object Notation)</a:t>
            </a:r>
          </a:p>
          <a:p>
            <a:pPr lvl="2"/>
            <a:r>
              <a:rPr dirty="0"/>
              <a:t>What is the jQuery method we’ve been using to retrieve data from online sources? (// AJAX)</a:t>
            </a:r>
          </a:p>
          <a:p>
            <a:pPr lvl="2"/>
            <a:r>
              <a:rPr dirty="0"/>
              <a:t>Are AJAX requests synchronous or asynchronous? Why?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PreClass</a:t>
            </a:r>
            <a:r>
              <a:rPr lang="en" dirty="0"/>
              <a:t> Drill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2414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9. Partners Do: </a:t>
            </a:r>
            <a:br>
              <a:rPr lang="en-US" dirty="0"/>
            </a:br>
            <a:r>
              <a:rPr dirty="0"/>
              <a:t>Pausing Gifs (7:45 PM - 8:00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3" y="2015732"/>
            <a:ext cx="11499574" cy="3450613"/>
          </a:xfrm>
        </p:spPr>
        <p:txBody>
          <a:bodyPr/>
          <a:lstStyle/>
          <a:p>
            <a:pPr lvl="1"/>
            <a:r>
              <a:rPr dirty="0"/>
              <a:t>Open the file </a:t>
            </a:r>
            <a:r>
              <a:rPr dirty="0">
                <a:hlinkClick r:id="rId2"/>
              </a:rPr>
              <a:t>15-PausingGifs/Solved/pausing-gifs-solution.html</a:t>
            </a:r>
            <a:r>
              <a:rPr dirty="0"/>
              <a:t> in your browser. </a:t>
            </a:r>
            <a:endParaRPr lang="en-US" dirty="0"/>
          </a:p>
          <a:p>
            <a:pPr lvl="1"/>
            <a:r>
              <a:rPr dirty="0"/>
              <a:t>Demonstrate that in this application you can start and pause the animation of each gif you click.</a:t>
            </a:r>
          </a:p>
          <a:p>
            <a:pPr lvl="1"/>
            <a:r>
              <a:rPr b="1" dirty="0"/>
              <a:t>Folder:</a:t>
            </a:r>
          </a:p>
          <a:p>
            <a:pPr lvl="2"/>
            <a:r>
              <a:rPr dirty="0">
                <a:hlinkClick r:id="rId3"/>
              </a:rPr>
              <a:t>15-PausingGifs/Unsolved</a:t>
            </a:r>
          </a:p>
          <a:p>
            <a:pPr lvl="1"/>
            <a:r>
              <a:rPr b="1" dirty="0"/>
              <a:t>Instructions:</a:t>
            </a:r>
          </a:p>
          <a:p>
            <a:pPr lvl="2"/>
            <a:r>
              <a:rPr sz="2000" dirty="0"/>
              <a:t>Using the comments provided in the code, add in the code necessary to provide stop/start animation to your application.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10. Instructor Do: </a:t>
            </a:r>
            <a:br>
              <a:rPr lang="en-US" dirty="0"/>
            </a:br>
            <a:r>
              <a:rPr dirty="0"/>
              <a:t>Review Pausing Gifs (8:00 PM - 8:05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Open the </a:t>
            </a:r>
            <a:r>
              <a:rPr dirty="0">
                <a:hlinkClick r:id="rId2"/>
              </a:rPr>
              <a:t>15-PausingGifs/Solved/pausing-gifs-solution.html</a:t>
            </a:r>
            <a:r>
              <a:rPr dirty="0"/>
              <a:t> file in your editor and walk students through the solution.</a:t>
            </a:r>
          </a:p>
          <a:p>
            <a:pPr lvl="1"/>
            <a:r>
              <a:rPr dirty="0"/>
              <a:t>During your discussion, be sure to point out the following:</a:t>
            </a:r>
          </a:p>
          <a:p>
            <a:pPr lvl="2"/>
            <a:r>
              <a:rPr dirty="0"/>
              <a:t>That we are flipping </a:t>
            </a:r>
            <a:r>
              <a:rPr sz="1800" dirty="0">
                <a:latin typeface="Courier"/>
              </a:rPr>
              <a:t>data-state</a:t>
            </a:r>
            <a:r>
              <a:rPr dirty="0"/>
              <a:t> as though it were a toggle – switching it on and off between </a:t>
            </a:r>
            <a:r>
              <a:rPr sz="1800" dirty="0">
                <a:latin typeface="Courier"/>
              </a:rPr>
              <a:t>animate</a:t>
            </a:r>
            <a:r>
              <a:rPr dirty="0"/>
              <a:t> and </a:t>
            </a:r>
            <a:r>
              <a:rPr sz="1800" dirty="0">
                <a:latin typeface="Courier"/>
              </a:rPr>
              <a:t>still</a:t>
            </a:r>
            <a:r>
              <a:rPr dirty="0"/>
              <a:t> whenever a click occurs.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3"/>
          <p:cNvSpPr txBox="1">
            <a:spLocks noGrp="1"/>
          </p:cNvSpPr>
          <p:nvPr>
            <p:ph type="title"/>
          </p:nvPr>
        </p:nvSpPr>
        <p:spPr>
          <a:xfrm>
            <a:off x="365800" y="985651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IN-CLASS PROJECT</a:t>
            </a:r>
            <a:br>
              <a:rPr lang="en" dirty="0"/>
            </a:br>
            <a:r>
              <a:rPr lang="en" dirty="0"/>
              <a:t>NYT API</a:t>
            </a:r>
            <a:br>
              <a:rPr lang="en" dirty="0"/>
            </a:br>
            <a:br>
              <a:rPr lang="en" dirty="0"/>
            </a:br>
            <a:r>
              <a:rPr lang="en" dirty="0"/>
              <a:t>(Break at any time)</a:t>
            </a:r>
            <a:br>
              <a:rPr lang="en" dirty="0"/>
            </a:br>
            <a:br>
              <a:rPr lang="en" dirty="0"/>
            </a:br>
            <a:r>
              <a:rPr lang="en" dirty="0"/>
              <a:t>COUNT OFF</a:t>
            </a:r>
            <a:br>
              <a:rPr lang="en" dirty="0"/>
            </a:br>
            <a:r>
              <a:rPr lang="en" dirty="0"/>
              <a:t>1-7</a:t>
            </a:r>
            <a:endParaRPr dirty="0"/>
          </a:p>
        </p:txBody>
      </p:sp>
      <p:sp>
        <p:nvSpPr>
          <p:cNvPr id="1081" name="Google Shape;1081;p73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07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13. Students Do: </a:t>
            </a:r>
            <a:br>
              <a:rPr lang="en-US" dirty="0"/>
            </a:br>
            <a:r>
              <a:rPr dirty="0"/>
              <a:t>NYT Example Intro (8:</a:t>
            </a:r>
            <a:r>
              <a:rPr lang="en-US" dirty="0"/>
              <a:t>05</a:t>
            </a:r>
            <a:r>
              <a:rPr dirty="0"/>
              <a:t> PM - 8:</a:t>
            </a:r>
            <a:r>
              <a:rPr lang="en-US" dirty="0"/>
              <a:t>10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049236"/>
            <a:ext cx="9603275" cy="5103086"/>
          </a:xfrm>
        </p:spPr>
        <p:txBody>
          <a:bodyPr>
            <a:normAutofit/>
          </a:bodyPr>
          <a:lstStyle/>
          <a:p>
            <a:pPr lvl="1"/>
            <a:r>
              <a:rPr dirty="0"/>
              <a:t>Re-introduce the NYT Article Search Application by visiting this link </a:t>
            </a:r>
            <a:r>
              <a:rPr dirty="0">
                <a:hlinkClick r:id="rId2"/>
              </a:rPr>
              <a:t>nytarticle-search-fsf.herokuapp.com</a:t>
            </a:r>
            <a:r>
              <a:rPr dirty="0"/>
              <a:t>.</a:t>
            </a:r>
          </a:p>
          <a:p>
            <a:pPr lvl="1"/>
            <a:r>
              <a:rPr dirty="0"/>
              <a:t>Re-walk students through the high points of the application – </a:t>
            </a:r>
            <a:endParaRPr lang="en-US" dirty="0"/>
          </a:p>
          <a:p>
            <a:pPr lvl="1"/>
            <a:r>
              <a:rPr dirty="0"/>
              <a:t>namely that it allows you to search the </a:t>
            </a:r>
            <a:r>
              <a:rPr dirty="0">
                <a:hlinkClick r:id="rId3"/>
              </a:rPr>
              <a:t>New York Times Article API</a:t>
            </a:r>
            <a:r>
              <a:rPr dirty="0"/>
              <a:t>.</a:t>
            </a:r>
          </a:p>
          <a:p>
            <a:pPr lvl="2"/>
            <a:r>
              <a:rPr dirty="0"/>
              <a:t>This is a </a:t>
            </a:r>
            <a:r>
              <a:rPr b="1" dirty="0"/>
              <a:t>hard</a:t>
            </a:r>
            <a:r>
              <a:rPr dirty="0"/>
              <a:t> activity to do completely right.</a:t>
            </a:r>
          </a:p>
          <a:p>
            <a:pPr lvl="2"/>
            <a:r>
              <a:rPr dirty="0"/>
              <a:t>It will require you to code quickly, efficiently divide tasks, and deal with bugs in retrospect.</a:t>
            </a:r>
          </a:p>
          <a:p>
            <a:pPr lvl="2"/>
            <a:r>
              <a:rPr dirty="0"/>
              <a:t>It’s also a really great activity for gaining mastery.</a:t>
            </a:r>
          </a:p>
          <a:p>
            <a:pPr lvl="2"/>
            <a:r>
              <a:rPr lang="en-US" dirty="0"/>
              <a:t>You</a:t>
            </a:r>
            <a:r>
              <a:rPr dirty="0"/>
              <a:t> should be partnering in sub-pairs. </a:t>
            </a:r>
            <a:endParaRPr lang="en-US" dirty="0"/>
          </a:p>
          <a:p>
            <a:pPr lvl="2"/>
            <a:r>
              <a:rPr dirty="0"/>
              <a:t>With one pair working on the user interface and the second pair working on API calls.</a:t>
            </a:r>
          </a:p>
          <a:p>
            <a:pPr lvl="2"/>
            <a:r>
              <a:rPr lang="en-US" dirty="0"/>
              <a:t>You</a:t>
            </a:r>
            <a:r>
              <a:rPr dirty="0"/>
              <a:t> should take honest stock of </a:t>
            </a:r>
            <a:r>
              <a:rPr lang="en-US" dirty="0"/>
              <a:t>your</a:t>
            </a:r>
            <a:r>
              <a:rPr dirty="0"/>
              <a:t> abilities and focus on what they feel comfortable doing.</a:t>
            </a:r>
          </a:p>
          <a:p>
            <a:pPr lvl="2"/>
            <a:r>
              <a:rPr lang="en-US" dirty="0"/>
              <a:t>A</a:t>
            </a:r>
            <a:r>
              <a:rPr dirty="0"/>
              <a:t> specific developer (or team) is often designated to work on a specific feature. </a:t>
            </a:r>
            <a:endParaRPr lang="en-US" dirty="0"/>
          </a:p>
          <a:p>
            <a:pPr lvl="2"/>
            <a:r>
              <a:rPr dirty="0"/>
              <a:t>When working as separate teams </a:t>
            </a:r>
            <a:r>
              <a:rPr lang="en-US" dirty="0"/>
              <a:t>you</a:t>
            </a:r>
            <a:r>
              <a:rPr dirty="0"/>
              <a:t> need to learn to communicate </a:t>
            </a:r>
            <a:endParaRPr lang="en-US" dirty="0"/>
          </a:p>
          <a:p>
            <a:pPr lvl="2"/>
            <a:r>
              <a:rPr dirty="0"/>
              <a:t>needs and expectations with other developers working on related features </a:t>
            </a:r>
            <a:endParaRPr lang="en-US" dirty="0"/>
          </a:p>
          <a:p>
            <a:pPr lvl="2"/>
            <a:r>
              <a:rPr dirty="0"/>
              <a:t>(i.e. data teams should expect text inputs from the UI team)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389"/>
            <a:ext cx="9603275" cy="104923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14. Students Do: </a:t>
            </a:r>
            <a:r>
              <a:rPr lang="en-US" dirty="0"/>
              <a:t>PHASE I</a:t>
            </a:r>
            <a:br>
              <a:rPr lang="en-US" dirty="0"/>
            </a:br>
            <a:r>
              <a:rPr dirty="0"/>
              <a:t>NYT Example - Design and API (8:</a:t>
            </a:r>
            <a:r>
              <a:rPr lang="en-US" dirty="0"/>
              <a:t>10</a:t>
            </a:r>
            <a:r>
              <a:rPr dirty="0"/>
              <a:t> PM - </a:t>
            </a:r>
            <a:r>
              <a:rPr lang="en-US" dirty="0"/>
              <a:t>8</a:t>
            </a:r>
            <a:r>
              <a:rPr dirty="0"/>
              <a:t>:</a:t>
            </a:r>
            <a:r>
              <a:rPr lang="en-US" dirty="0"/>
              <a:t>30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934278"/>
            <a:ext cx="9603275" cy="5119203"/>
          </a:xfrm>
        </p:spPr>
        <p:txBody>
          <a:bodyPr>
            <a:noAutofit/>
          </a:bodyPr>
          <a:lstStyle/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Instructions - Phase 1:</a:t>
            </a:r>
          </a:p>
          <a:p>
            <a:pPr lvl="2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UI Team: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Create the layout for the design above. Feel free to use Bootstrap or to do something more customized of your own.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Make sure to organize your code so as to have the necessary IDs.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Incorporate text boxes for capturing User Input. Then research how to retrieve the input values in JavaScript</a:t>
            </a:r>
          </a:p>
          <a:p>
            <a:pPr lvl="2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Data Team: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Do preliminary research on the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NYT-API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Register for an API Key if you have not already done so.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Understand what format the URL should look like to make an Article Call. (Hint: Use the API Console!!)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Experiment with console logging various fields.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0"/>
            <a:ext cx="9603275" cy="104923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15. Students Do: </a:t>
            </a:r>
            <a:r>
              <a:rPr lang="en-US" dirty="0"/>
              <a:t>PHASE II</a:t>
            </a:r>
            <a:br>
              <a:rPr lang="en-US" dirty="0"/>
            </a:br>
            <a:r>
              <a:rPr dirty="0"/>
              <a:t>NYT Example - Coding the Logic (</a:t>
            </a:r>
            <a:r>
              <a:rPr lang="en-US" dirty="0"/>
              <a:t>8</a:t>
            </a:r>
            <a:r>
              <a:rPr dirty="0"/>
              <a:t>:</a:t>
            </a:r>
            <a:r>
              <a:rPr lang="en-US" dirty="0"/>
              <a:t>30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8:50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894522"/>
            <a:ext cx="9603275" cy="4571823"/>
          </a:xfrm>
        </p:spPr>
        <p:txBody>
          <a:bodyPr>
            <a:normAutofit lnSpcReduction="10000"/>
          </a:bodyPr>
          <a:lstStyle/>
          <a:p>
            <a:pPr lvl="1"/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Instructions:</a:t>
            </a:r>
          </a:p>
          <a:p>
            <a:pPr lvl="2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UI Team: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Begin creating basic click events. Register the submit button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Get the data from the text-boxes and store as variables.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Experiment with creating content regions for where the article will go.</a:t>
            </a:r>
          </a:p>
          <a:p>
            <a:pPr lvl="2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Data Team: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Create the AJAX call needed to retrieve data then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all of the relevant fields.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Incorporate various “optional parameters” (hard code these in initially).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Take note of various “bugs” that appear with certain searches.</a:t>
            </a:r>
          </a:p>
          <a:p>
            <a:pPr lvl="2"/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All-Together:</a:t>
            </a:r>
          </a:p>
          <a:p>
            <a:pPr lvl="3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Display the HTML content!!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16. Students Do: </a:t>
            </a:r>
            <a:r>
              <a:rPr lang="en-US" dirty="0"/>
              <a:t>PHASE III</a:t>
            </a:r>
            <a:br>
              <a:rPr lang="en-US" dirty="0"/>
            </a:br>
            <a:r>
              <a:rPr dirty="0"/>
              <a:t>NYT Example - Bug Cases (</a:t>
            </a:r>
            <a:r>
              <a:rPr lang="en-US" dirty="0"/>
              <a:t>8:50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9:10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049236"/>
            <a:ext cx="9603275" cy="4417110"/>
          </a:xfrm>
        </p:spPr>
        <p:txBody>
          <a:bodyPr>
            <a:normAutofit lnSpcReduction="10000"/>
          </a:bodyPr>
          <a:lstStyle/>
          <a:p>
            <a:pPr lvl="1"/>
            <a:r>
              <a:rPr sz="3200" b="1" dirty="0"/>
              <a:t>Instructions:</a:t>
            </a:r>
          </a:p>
          <a:p>
            <a:pPr lvl="2"/>
            <a:r>
              <a:rPr sz="2800" dirty="0"/>
              <a:t>UI Team:</a:t>
            </a:r>
          </a:p>
          <a:p>
            <a:pPr lvl="3"/>
            <a:r>
              <a:rPr sz="2400" dirty="0"/>
              <a:t>Continue polishing the display of content in the HTML.</a:t>
            </a:r>
          </a:p>
          <a:p>
            <a:pPr lvl="3"/>
            <a:r>
              <a:rPr sz="2400" dirty="0"/>
              <a:t>Consider adding styling or other jQuery tricks.</a:t>
            </a:r>
          </a:p>
          <a:p>
            <a:pPr lvl="3"/>
            <a:r>
              <a:rPr sz="2400" dirty="0"/>
              <a:t>Consider using </a:t>
            </a:r>
            <a:r>
              <a:rPr sz="2400" dirty="0" err="1"/>
              <a:t>Bootswatch</a:t>
            </a:r>
            <a:r>
              <a:rPr sz="2400" dirty="0"/>
              <a:t> and/or Font Awesome to add more visual appeal</a:t>
            </a:r>
          </a:p>
          <a:p>
            <a:pPr lvl="2"/>
            <a:r>
              <a:rPr sz="2800" dirty="0"/>
              <a:t>Data Team:</a:t>
            </a:r>
          </a:p>
          <a:p>
            <a:pPr lvl="3"/>
            <a:r>
              <a:rPr sz="2400" dirty="0"/>
              <a:t>Put in a hard-effort to deal with bugs. How can you handle missing fields?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08780"/>
            <a:ext cx="9603275" cy="104923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17. Students Do: </a:t>
            </a:r>
            <a:br>
              <a:rPr lang="en-US" dirty="0"/>
            </a:br>
            <a:r>
              <a:rPr dirty="0"/>
              <a:t>Refinement and Deploy (</a:t>
            </a:r>
            <a:r>
              <a:rPr lang="en-US" dirty="0"/>
              <a:t>9:10</a:t>
            </a:r>
            <a:r>
              <a:rPr dirty="0"/>
              <a:t> PM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9:20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21296"/>
            <a:ext cx="9603275" cy="4045049"/>
          </a:xfrm>
        </p:spPr>
        <p:txBody>
          <a:bodyPr>
            <a:normAutofit fontScale="92500"/>
          </a:bodyPr>
          <a:lstStyle/>
          <a:p>
            <a:pPr lvl="1"/>
            <a:r>
              <a:rPr sz="2800" b="1" dirty="0"/>
              <a:t>Instructions:</a:t>
            </a:r>
          </a:p>
          <a:p>
            <a:pPr lvl="2"/>
            <a:r>
              <a:rPr sz="2400" dirty="0"/>
              <a:t>All-Together:</a:t>
            </a:r>
          </a:p>
          <a:p>
            <a:pPr lvl="3"/>
            <a:r>
              <a:rPr sz="2000" dirty="0"/>
              <a:t>Deploy your app to GitHub and </a:t>
            </a:r>
            <a:r>
              <a:rPr sz="2000" dirty="0" err="1"/>
              <a:t>Github</a:t>
            </a:r>
            <a:r>
              <a:rPr sz="2000" dirty="0"/>
              <a:t> Pages!</a:t>
            </a:r>
          </a:p>
          <a:p>
            <a:pPr lvl="3"/>
            <a:r>
              <a:rPr sz="2000" dirty="0"/>
              <a:t>Then slack your links to your instructors + TAs</a:t>
            </a:r>
          </a:p>
          <a:p>
            <a:pPr lvl="1"/>
            <a:r>
              <a:rPr sz="2800" dirty="0"/>
              <a:t>As a hint suggest students consider trying the following test-cases:</a:t>
            </a:r>
          </a:p>
          <a:p>
            <a:pPr lvl="2"/>
            <a:r>
              <a:rPr sz="2400" dirty="0"/>
              <a:t>Complete Dataset: “</a:t>
            </a:r>
            <a:r>
              <a:rPr lang="en-US" sz="2400" dirty="0"/>
              <a:t>Obama</a:t>
            </a:r>
            <a:r>
              <a:rPr sz="2400" dirty="0"/>
              <a:t>”</a:t>
            </a:r>
          </a:p>
          <a:p>
            <a:pPr lvl="2"/>
            <a:r>
              <a:rPr sz="2400" dirty="0"/>
              <a:t>Incomplete Dataset: “Bush” (missing various author and byline fields)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18. Students Do: </a:t>
            </a:r>
            <a:br>
              <a:rPr lang="en-US" dirty="0"/>
            </a:br>
            <a:r>
              <a:rPr dirty="0"/>
              <a:t>NYT Recap / Review (</a:t>
            </a:r>
            <a:r>
              <a:rPr lang="en-US" dirty="0"/>
              <a:t>9:20</a:t>
            </a:r>
            <a:r>
              <a:rPr dirty="0"/>
              <a:t> PM - </a:t>
            </a:r>
            <a:r>
              <a:rPr lang="en-US" dirty="0"/>
              <a:t>9</a:t>
            </a:r>
            <a:r>
              <a:rPr dirty="0"/>
              <a:t>:</a:t>
            </a:r>
            <a:r>
              <a:rPr lang="en-US" dirty="0"/>
              <a:t>25</a:t>
            </a:r>
            <a:r>
              <a:rPr dirty="0"/>
              <a:t> 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049236"/>
            <a:ext cx="9603275" cy="4417110"/>
          </a:xfrm>
        </p:spPr>
        <p:txBody>
          <a:bodyPr/>
          <a:lstStyle/>
          <a:p>
            <a:pPr lvl="1"/>
            <a:r>
              <a:rPr dirty="0"/>
              <a:t>Spend a few moments going around the room and having each group share at least ONE lesson they learned doing today’s exercise.</a:t>
            </a:r>
          </a:p>
          <a:p>
            <a:pPr lvl="1"/>
            <a:r>
              <a:rPr dirty="0"/>
              <a:t>Recap the event by explaining that today’s activity should have showed you that:</a:t>
            </a:r>
          </a:p>
          <a:p>
            <a:pPr lvl="2"/>
            <a:r>
              <a:rPr dirty="0"/>
              <a:t>APIs are harder to use than you might expect;</a:t>
            </a:r>
          </a:p>
          <a:p>
            <a:pPr lvl="2"/>
            <a:r>
              <a:rPr dirty="0"/>
              <a:t>Working in separate teams requires careful coordination; and</a:t>
            </a:r>
          </a:p>
          <a:p>
            <a:pPr lvl="2"/>
            <a:r>
              <a:rPr dirty="0"/>
              <a:t>Working in teams can allow you to create cleaner code (as more eyes are fixing the same bugs).</a:t>
            </a:r>
          </a:p>
          <a:p>
            <a:pPr lvl="1"/>
            <a:r>
              <a:rPr dirty="0"/>
              <a:t>Finally, slack students the following YouTube URL so they can watch a </a:t>
            </a:r>
            <a:r>
              <a:rPr dirty="0">
                <a:hlinkClick r:id="rId2"/>
              </a:rPr>
              <a:t>video solution for the NYT App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BE4F-BDA6-214A-B311-8B12FD6F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– INTEGER vs FLOAT (15 mins)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7C60B-39F6-EE47-81CC-3E7692663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PseudoCode</a:t>
            </a:r>
            <a:r>
              <a:rPr lang="en-US" dirty="0"/>
              <a:t> it first – DON’T GOOGLE THE ANSWER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98B9E9-B5AE-2247-A961-AD0879F1F4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7CC71-3136-4D40-AB87-1B2EB408CEB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 a function that takes in an input and returns true if it’s an integer and false otherwise.
Ex:
Input: "7"
Output: false
Input: 7
Output: true
Input: 4.3
Output: false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5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4CE7-6673-C54E-9889-70DD37B8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JavaScript INT vs FLOAT Answer (5 mins)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6EBA81-C2D0-BE4A-84F8-9D49DE3FA1F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3789B-4663-D046-86D1-9A027B0A0C09}"/>
              </a:ext>
            </a:extLst>
          </p:cNvPr>
          <p:cNvSpPr txBox="1"/>
          <p:nvPr/>
        </p:nvSpPr>
        <p:spPr>
          <a:xfrm>
            <a:off x="133252" y="923222"/>
            <a:ext cx="120751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3291"/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(input)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693291"/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(input)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191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second solution is preferable.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first one actually won’t work for very large numbers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because of the way </a:t>
            </a:r>
            <a:r>
              <a:rPr lang="en-US" sz="2400" dirty="0" err="1"/>
              <a:t>parseInt</a:t>
            </a:r>
            <a:r>
              <a:rPr lang="en-US" sz="2400" dirty="0"/>
              <a:t> works under the hood.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isn’t important for you to fully understand at this point,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but it’s a great opportunity for you to see that learning the language they work in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deeply can help them write less error-prone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more info on using parseInt on numbers</a:t>
            </a:r>
          </a:p>
          <a:p>
            <a:pPr marL="1693291"/>
            <a:endParaRPr lang="en-US" sz="2400" dirty="0">
              <a:solidFill>
                <a:srgbClr val="666666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3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9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Admin Items</a:t>
            </a:r>
            <a:endParaRPr dirty="0"/>
          </a:p>
        </p:txBody>
      </p:sp>
      <p:sp>
        <p:nvSpPr>
          <p:cNvPr id="1049" name="Google Shape;1049;p6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534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dirty="0"/>
              <a:t>Administration… (6:30 - 6:35 PM, 5 mins)</a:t>
            </a:r>
            <a:endParaRPr dirty="0"/>
          </a:p>
        </p:txBody>
      </p:sp>
      <p:sp>
        <p:nvSpPr>
          <p:cNvPr id="1089" name="Google Shape;1089;p74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5F05A3-243E-5743-A5AE-8ACF2637D51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7F3F14-6B73-A342-96A2-6B3A0098757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6400" y="795130"/>
            <a:ext cx="12192000" cy="5760403"/>
          </a:xfrm>
        </p:spPr>
        <p:txBody>
          <a:bodyPr>
            <a:noAutofit/>
          </a:bodyPr>
          <a:lstStyle/>
          <a:p>
            <a:r>
              <a:rPr lang="en-US" sz="2400" dirty="0"/>
              <a:t>Homework #5 (Trivia Game)</a:t>
            </a:r>
          </a:p>
          <a:p>
            <a:pPr lvl="1"/>
            <a:r>
              <a:rPr lang="en-US" sz="2400" dirty="0"/>
              <a:t>Due Tuesday, June 18, @11:59pm</a:t>
            </a:r>
          </a:p>
          <a:p>
            <a:pPr lvl="1"/>
            <a:r>
              <a:rPr lang="en-US" sz="2400" dirty="0"/>
              <a:t>Turn in whatever you have!</a:t>
            </a:r>
          </a:p>
          <a:p>
            <a:r>
              <a:rPr lang="en-US" sz="2400" dirty="0"/>
              <a:t>Homework #6 (GIPHY.COM)</a:t>
            </a:r>
          </a:p>
          <a:p>
            <a:pPr lvl="1"/>
            <a:r>
              <a:rPr lang="en-US" sz="2400" dirty="0"/>
              <a:t>Due Tuesday, June 25th, @11:59pm</a:t>
            </a:r>
          </a:p>
          <a:p>
            <a:pPr lvl="1"/>
            <a:r>
              <a:rPr lang="en-US" sz="2400" dirty="0"/>
              <a:t>Turn in whatever you have!</a:t>
            </a:r>
          </a:p>
          <a:p>
            <a:r>
              <a:rPr lang="en-US" sz="2400" dirty="0"/>
              <a:t>Use Tutors if you need them</a:t>
            </a:r>
          </a:p>
          <a:p>
            <a:r>
              <a:rPr lang="en-US" sz="2400" dirty="0"/>
              <a:t>When you get a SURVEY, be BRUTALLY HONEST!</a:t>
            </a:r>
          </a:p>
          <a:p>
            <a:r>
              <a:rPr lang="en-US" sz="2400" dirty="0"/>
              <a:t>Sign into </a:t>
            </a:r>
            <a:r>
              <a:rPr lang="en-US" sz="2400" dirty="0" err="1"/>
              <a:t>BootCampSpot</a:t>
            </a:r>
            <a:r>
              <a:rPr lang="en-US" sz="2400" dirty="0"/>
              <a:t> and mark your attendance</a:t>
            </a:r>
          </a:p>
          <a:p>
            <a:r>
              <a:rPr lang="en-US" sz="2400" dirty="0"/>
              <a:t>Any Questions from Last Time?</a:t>
            </a:r>
          </a:p>
        </p:txBody>
      </p:sp>
    </p:spTree>
    <p:extLst>
      <p:ext uri="{BB962C8B-B14F-4D97-AF65-F5344CB8AC3E}">
        <p14:creationId xmlns:p14="http://schemas.microsoft.com/office/powerpoint/2010/main" val="222136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Instructor Do: </a:t>
            </a:r>
            <a:br>
              <a:rPr lang="en-US" dirty="0"/>
            </a:br>
            <a:r>
              <a:rPr dirty="0"/>
              <a:t>Introduce the Unit Video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Emphasize how helpful a tool these videos can be </a:t>
            </a:r>
            <a:endParaRPr lang="en-US" dirty="0"/>
          </a:p>
          <a:p>
            <a:pPr lvl="1"/>
            <a:r>
              <a:rPr dirty="0"/>
              <a:t>if a student feels as if they are falling behind or </a:t>
            </a:r>
            <a:endParaRPr lang="en-US" dirty="0"/>
          </a:p>
          <a:p>
            <a:pPr lvl="1"/>
            <a:r>
              <a:rPr dirty="0"/>
              <a:t>simply wants to review the material once again.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/06-ajax/</a:t>
            </a:r>
            <a:r>
              <a:rPr lang="en-US" dirty="0" err="1"/>
              <a:t>VideoGuide.md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8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3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Today’s Class</a:t>
            </a:r>
            <a:endParaRPr/>
          </a:p>
        </p:txBody>
      </p:sp>
      <p:sp>
        <p:nvSpPr>
          <p:cNvPr id="1081" name="Google Shape;1081;p73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623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Agenda</a:t>
            </a:r>
            <a:endParaRPr/>
          </a:p>
        </p:txBody>
      </p:sp>
      <p:sp>
        <p:nvSpPr>
          <p:cNvPr id="1088" name="Google Shape;1088;p74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r>
              <a:rPr lang="en"/>
              <a:t>In today’s class we’ll be covering:</a:t>
            </a:r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sp>
        <p:nvSpPr>
          <p:cNvPr id="1089" name="Google Shape;1089;p74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r>
              <a:rPr lang="en"/>
              <a:t>jQuery $(Begins)</a:t>
            </a:r>
            <a:endParaRPr/>
          </a:p>
        </p:txBody>
      </p:sp>
      <p:sp>
        <p:nvSpPr>
          <p:cNvPr id="1090" name="Google Shape;1090;p74"/>
          <p:cNvSpPr/>
          <p:nvPr/>
        </p:nvSpPr>
        <p:spPr>
          <a:xfrm>
            <a:off x="1803400" y="1838433"/>
            <a:ext cx="10022800" cy="82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1" name="Google Shape;1091;p74"/>
          <p:cNvSpPr txBox="1">
            <a:spLocks noGrp="1"/>
          </p:cNvSpPr>
          <p:nvPr>
            <p:ph type="subTitle" idx="1"/>
          </p:nvPr>
        </p:nvSpPr>
        <p:spPr>
          <a:xfrm>
            <a:off x="16300" y="1864000"/>
            <a:ext cx="12192000" cy="80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72633" tIns="0" rIns="609600" bIns="0" rtlCol="0" anchor="ctr" anchorCtr="0">
            <a:noAutofit/>
          </a:bodyPr>
          <a:lstStyle/>
          <a:p>
            <a:pPr lvl="1"/>
            <a:r>
              <a:rPr lang="en-US" dirty="0"/>
              <a:t>To further build mastery of dynamic element generation and AJAX calls</a:t>
            </a:r>
          </a:p>
        </p:txBody>
      </p:sp>
      <p:sp>
        <p:nvSpPr>
          <p:cNvPr id="1092" name="Google Shape;1092;p74"/>
          <p:cNvSpPr/>
          <p:nvPr/>
        </p:nvSpPr>
        <p:spPr>
          <a:xfrm>
            <a:off x="1803400" y="2974848"/>
            <a:ext cx="10022800" cy="82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3" name="Google Shape;1093;p74"/>
          <p:cNvSpPr/>
          <p:nvPr/>
        </p:nvSpPr>
        <p:spPr>
          <a:xfrm>
            <a:off x="1803400" y="4098467"/>
            <a:ext cx="10022800" cy="828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4" name="Google Shape;1094;p74"/>
          <p:cNvSpPr txBox="1">
            <a:spLocks noGrp="1"/>
          </p:cNvSpPr>
          <p:nvPr>
            <p:ph type="subTitle" idx="2"/>
          </p:nvPr>
        </p:nvSpPr>
        <p:spPr>
          <a:xfrm>
            <a:off x="-16300" y="2978067"/>
            <a:ext cx="12224800" cy="80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72633" tIns="0" rIns="609600" bIns="0" rtlCol="0" anchor="ctr" anchorCtr="0">
            <a:noAutofit/>
          </a:bodyPr>
          <a:lstStyle/>
          <a:p>
            <a:pPr lvl="1"/>
            <a:r>
              <a:rPr lang="en-US" dirty="0"/>
              <a:t>To provide “real-world” application development scenario that requires collaborative coding</a:t>
            </a:r>
          </a:p>
        </p:txBody>
      </p:sp>
      <p:sp>
        <p:nvSpPr>
          <p:cNvPr id="1095" name="Google Shape;1095;p74"/>
          <p:cNvSpPr txBox="1">
            <a:spLocks noGrp="1"/>
          </p:cNvSpPr>
          <p:nvPr>
            <p:ph type="subTitle" idx="3"/>
          </p:nvPr>
        </p:nvSpPr>
        <p:spPr>
          <a:xfrm>
            <a:off x="0" y="4101700"/>
            <a:ext cx="12224800" cy="80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072633" tIns="0" rIns="609600" bIns="0" rtlCol="0" anchor="ctr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Today’s Goal: </a:t>
            </a:r>
            <a:r>
              <a:rPr lang="en-US" sz="2400" dirty="0">
                <a:hlinkClick r:id="rId3"/>
              </a:rPr>
              <a:t>nytarticle-search-fsf.herokuapp.com</a:t>
            </a:r>
            <a:r>
              <a:rPr lang="en-US" sz="2400" dirty="0"/>
              <a:t> </a:t>
            </a:r>
            <a:endParaRPr sz="2400" dirty="0"/>
          </a:p>
        </p:txBody>
      </p:sp>
      <p:pic>
        <p:nvPicPr>
          <p:cNvPr id="1096" name="Google Shape;1096;p74"/>
          <p:cNvPicPr preferRelativeResize="0"/>
          <p:nvPr/>
        </p:nvPicPr>
        <p:blipFill rotWithShape="1">
          <a:blip r:embed="rId4">
            <a:alphaModFix/>
          </a:blip>
          <a:srcRect t="1830" b="1830"/>
          <a:stretch/>
        </p:blipFill>
        <p:spPr>
          <a:xfrm>
            <a:off x="573025" y="1870415"/>
            <a:ext cx="1047423" cy="8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74"/>
          <p:cNvPicPr preferRelativeResize="0"/>
          <p:nvPr/>
        </p:nvPicPr>
        <p:blipFill rotWithShape="1">
          <a:blip r:embed="rId5">
            <a:alphaModFix/>
          </a:blip>
          <a:srcRect t="228" b="238"/>
          <a:stretch/>
        </p:blipFill>
        <p:spPr>
          <a:xfrm>
            <a:off x="573024" y="2969464"/>
            <a:ext cx="1047421" cy="8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74"/>
          <p:cNvPicPr preferRelativeResize="0"/>
          <p:nvPr/>
        </p:nvPicPr>
        <p:blipFill rotWithShape="1">
          <a:blip r:embed="rId4">
            <a:alphaModFix/>
          </a:blip>
          <a:srcRect t="1830" b="1830"/>
          <a:stretch/>
        </p:blipFill>
        <p:spPr>
          <a:xfrm>
            <a:off x="573025" y="4109681"/>
            <a:ext cx="1047423" cy="80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5651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1603</Words>
  <Application>Microsoft Macintosh PowerPoint</Application>
  <PresentationFormat>Widescreen</PresentationFormat>
  <Paragraphs>209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Gill Sans MT</vt:lpstr>
      <vt:lpstr>Roboto</vt:lpstr>
      <vt:lpstr>Roboto Medium</vt:lpstr>
      <vt:lpstr>Gallery</vt:lpstr>
      <vt:lpstr>Real-World API Application Development</vt:lpstr>
      <vt:lpstr>PreClass Drill</vt:lpstr>
      <vt:lpstr>JavaScript – INTEGER vs FLOAT (15 mins)</vt:lpstr>
      <vt:lpstr>JavaScript INT vs FLOAT Answer (5 mins)</vt:lpstr>
      <vt:lpstr>Admin Items</vt:lpstr>
      <vt:lpstr>Administration… (6:30 - 6:35 PM, 5 mins)</vt:lpstr>
      <vt:lpstr>Instructor Do:  Introduce the Unit Video Guide</vt:lpstr>
      <vt:lpstr>Today’s Class</vt:lpstr>
      <vt:lpstr>Agenda</vt:lpstr>
      <vt:lpstr>Homework</vt:lpstr>
      <vt:lpstr>Homework Intro (6:35 PM – 6:45 PM, 10 mins)</vt:lpstr>
      <vt:lpstr>Instructor Do:  Giphy API Demo (6:35 PM – 6:45 PM)</vt:lpstr>
      <vt:lpstr>2. Partners Do:  Random Cat Activity (6:45 PM - 6:55 PM)</vt:lpstr>
      <vt:lpstr>Instructor Do:  Review Cat Activity (6:55 PM – 7:05 PM)</vt:lpstr>
      <vt:lpstr>Partners Do:  Ajax Triggered by Buttons (7:05 PM - 7:15 PM)</vt:lpstr>
      <vt:lpstr>Instructor Do:  Ajax Buttons Review (7:15 PM - 7:20 PM)</vt:lpstr>
      <vt:lpstr>6. Partners Do:  Creating Elements Dynamically (7:20 PM - 7:30 PM)</vt:lpstr>
      <vt:lpstr>7. Instructor Do:  Creating Elements Dynamically (7:30 PM - 7:35 PM)</vt:lpstr>
      <vt:lpstr>8. Everyone Do:  Reiterate Concepts (7:35 PM - 7:45 PM)</vt:lpstr>
      <vt:lpstr>9. Partners Do:  Pausing Gifs (7:45 PM - 8:00 PM)</vt:lpstr>
      <vt:lpstr>10. Instructor Do:  Review Pausing Gifs (8:00 PM - 8:05 PM)</vt:lpstr>
      <vt:lpstr>IN-CLASS PROJECT NYT API  (Break at any time)  COUNT OFF 1-7</vt:lpstr>
      <vt:lpstr>13. Students Do:  NYT Example Intro (8:05 PM - 8:10 PM)</vt:lpstr>
      <vt:lpstr>14. Students Do: PHASE I NYT Example - Design and API (8:10 PM - 8:30 PM)</vt:lpstr>
      <vt:lpstr>15. Students Do: PHASE II NYT Example - Coding the Logic (8:30 PM – 8:50 PM)</vt:lpstr>
      <vt:lpstr>16. Students Do: PHASE III NYT Example - Bug Cases (8:50 PM – 9:10 PM)</vt:lpstr>
      <vt:lpstr>17. Students Do:  Refinement and Deploy (9:10 PM – 9:20 PM)</vt:lpstr>
      <vt:lpstr>18. Students Do:  NYT Recap / Review (9:20 PM - 9:25 PM)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/>
  <cp:lastModifiedBy>Greg Smith</cp:lastModifiedBy>
  <cp:revision>33</cp:revision>
  <dcterms:created xsi:type="dcterms:W3CDTF">2019-06-18T00:03:04Z</dcterms:created>
  <dcterms:modified xsi:type="dcterms:W3CDTF">2019-06-18T02:32:40Z</dcterms:modified>
</cp:coreProperties>
</file>