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5"/>
  </p:notesMasterIdLst>
  <p:sldIdLst>
    <p:sldId id="256" r:id="rId2"/>
    <p:sldId id="257" r:id="rId3"/>
    <p:sldId id="277" r:id="rId4"/>
    <p:sldId id="278" r:id="rId5"/>
    <p:sldId id="279" r:id="rId6"/>
    <p:sldId id="280" r:id="rId7"/>
    <p:sldId id="281" r:id="rId8"/>
    <p:sldId id="282" r:id="rId9"/>
    <p:sldId id="283" r:id="rId10"/>
    <p:sldId id="284" r:id="rId11"/>
    <p:sldId id="264" r:id="rId12"/>
    <p:sldId id="265" r:id="rId13"/>
    <p:sldId id="266" r:id="rId14"/>
    <p:sldId id="267" r:id="rId15"/>
    <p:sldId id="268" r:id="rId16"/>
    <p:sldId id="269" r:id="rId17"/>
    <p:sldId id="270" r:id="rId18"/>
    <p:sldId id="271" r:id="rId19"/>
    <p:sldId id="272" r:id="rId20"/>
    <p:sldId id="285" r:id="rId21"/>
    <p:sldId id="286"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6"/>
  </p:normalViewPr>
  <p:slideViewPr>
    <p:cSldViewPr snapToGrid="0" snapToObjects="1">
      <p:cViewPr varScale="1">
        <p:scale>
          <a:sx n="81" d="100"/>
          <a:sy n="81" d="100"/>
        </p:scale>
        <p:origin x="-728"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54792693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342900" lvl="0" indent="-302260" rtl="0">
              <a:spcBef>
                <a:spcPts val="1000"/>
              </a:spcBef>
              <a:buClr>
                <a:schemeClr val="accent1"/>
              </a:buClr>
              <a:buSzPct val="100000"/>
              <a:buFont typeface="Noto Sans Symbols"/>
              <a:buChar char="▶"/>
            </a:pPr>
            <a:r>
              <a:rPr lang="en-US" sz="800">
                <a:solidFill>
                  <a:srgbClr val="3F3F3F"/>
                </a:solidFill>
                <a:latin typeface="Trebuchet MS"/>
                <a:ea typeface="Trebuchet MS"/>
                <a:cs typeface="Trebuchet MS"/>
                <a:sym typeface="Trebuchet MS"/>
              </a:rPr>
              <a:t>Along with imputing/cleaning there were multiple ways we attempted to Feature Engineer the data. </a:t>
            </a: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99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79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wrap="square" lIns="91425" tIns="91425" rIns="91425" bIns="91425" anchor="b" anchorCtr="0"/>
          <a:lstStyle>
            <a:lvl1pPr marL="0" marR="0" lvl="0" indent="0" algn="r" rtl="0">
              <a:spcBef>
                <a:spcPts val="0"/>
              </a:spcBef>
              <a:buClr>
                <a:schemeClr val="accent1"/>
              </a:buClr>
              <a:buSzPct val="1000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wrap="square" lIns="91425" tIns="91425" rIns="91425" bIns="91425" anchor="t" anchorCtr="0"/>
          <a:lstStyle>
            <a:lvl1pPr marL="0" marR="0" lvl="0" indent="0" algn="r"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80000"/>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7" y="2404534"/>
            <a:ext cx="7766936" cy="1646302"/>
          </a:xfrm>
          <a:prstGeom prst="rect">
            <a:avLst/>
          </a:prstGeom>
          <a:noFill/>
          <a:ln>
            <a:noFill/>
          </a:ln>
        </p:spPr>
        <p:txBody>
          <a:bodyPr wrap="square" lIns="91425" tIns="45700" rIns="91425" bIns="45700" anchor="b" anchorCtr="0">
            <a:noAutofit/>
          </a:bodyPr>
          <a:lstStyle/>
          <a:p>
            <a:pPr marL="0" marR="0" lvl="0" indent="-342900" algn="r" rtl="0">
              <a:spcBef>
                <a:spcPts val="0"/>
              </a:spcBef>
              <a:buClr>
                <a:schemeClr val="accent1"/>
              </a:buClr>
              <a:buSzPct val="100000"/>
              <a:buFont typeface="Trebuchet MS"/>
              <a:buNone/>
            </a:pPr>
            <a:r>
              <a:rPr lang="en-US" sz="5400" b="0" i="0" u="none" strike="noStrike" cap="none">
                <a:solidFill>
                  <a:schemeClr val="accent1"/>
                </a:solidFill>
                <a:latin typeface="Trebuchet MS"/>
                <a:ea typeface="Trebuchet MS"/>
                <a:cs typeface="Trebuchet MS"/>
                <a:sym typeface="Trebuchet MS"/>
              </a:rPr>
              <a:t>Breaking Bias </a:t>
            </a: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wrap="square" lIns="91425" tIns="45700" rIns="91425" bIns="45700" anchor="t" anchorCtr="0">
            <a:noAutofit/>
          </a:bodyPr>
          <a:lstStyle/>
          <a:p>
            <a:pPr marL="0" marR="0" lvl="0" indent="-91440" algn="r" rtl="0">
              <a:spcBef>
                <a:spcPts val="0"/>
              </a:spcBef>
              <a:spcAft>
                <a:spcPts val="0"/>
              </a:spcAft>
              <a:buClr>
                <a:schemeClr val="accent1"/>
              </a:buClr>
              <a:buSzPct val="79999"/>
              <a:buFont typeface="Noto Sans Symbols"/>
              <a:buNone/>
            </a:pPr>
            <a:r>
              <a:rPr lang="en-US" sz="1800" b="0" i="0" u="none" strike="noStrike" cap="none">
                <a:solidFill>
                  <a:srgbClr val="7F7F7F"/>
                </a:solidFill>
                <a:latin typeface="Trebuchet MS"/>
                <a:ea typeface="Trebuchet MS"/>
                <a:cs typeface="Trebuchet MS"/>
                <a:sym typeface="Trebuchet MS"/>
              </a:rPr>
              <a:t>Housing prices of Ames </a:t>
            </a:r>
          </a:p>
        </p:txBody>
      </p:sp>
      <p:pic>
        <p:nvPicPr>
          <p:cNvPr id="145" name="Shape 145"/>
          <p:cNvPicPr preferRelativeResize="0"/>
          <p:nvPr/>
        </p:nvPicPr>
        <p:blipFill>
          <a:blip r:embed="rId3">
            <a:alphaModFix/>
          </a:blip>
          <a:stretch>
            <a:fillRect/>
          </a:stretch>
        </p:blipFill>
        <p:spPr>
          <a:xfrm>
            <a:off x="1257025" y="1430500"/>
            <a:ext cx="3770300" cy="502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More about missing data! </a:t>
            </a:r>
            <a:endParaRPr lang="en-US" dirty="0"/>
          </a:p>
        </p:txBody>
      </p:sp>
      <p:pic>
        <p:nvPicPr>
          <p:cNvPr id="4" name="Picture 3" descr="Screen Shot 2017-11-13 at 3.19.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699" y="1216024"/>
            <a:ext cx="10004425" cy="2784475"/>
          </a:xfrm>
          <a:prstGeom prst="rect">
            <a:avLst/>
          </a:prstGeom>
        </p:spPr>
      </p:pic>
      <p:pic>
        <p:nvPicPr>
          <p:cNvPr id="5" name="Picture 4" descr="Screen Shot 2017-11-13 at 3.19.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99" y="4000499"/>
            <a:ext cx="9890124" cy="2727325"/>
          </a:xfrm>
          <a:prstGeom prst="rect">
            <a:avLst/>
          </a:prstGeom>
        </p:spPr>
      </p:pic>
      <p:sp>
        <p:nvSpPr>
          <p:cNvPr id="7" name="TextBox 6"/>
          <p:cNvSpPr txBox="1"/>
          <p:nvPr/>
        </p:nvSpPr>
        <p:spPr>
          <a:xfrm>
            <a:off x="222250" y="2677060"/>
            <a:ext cx="1524000" cy="1323439"/>
          </a:xfrm>
          <a:prstGeom prst="rect">
            <a:avLst/>
          </a:prstGeom>
          <a:noFill/>
        </p:spPr>
        <p:txBody>
          <a:bodyPr wrap="square" rtlCol="0">
            <a:spAutoFit/>
          </a:bodyPr>
          <a:lstStyle/>
          <a:p>
            <a:endParaRPr lang="en-US" sz="2000" dirty="0" smtClean="0"/>
          </a:p>
          <a:p>
            <a:r>
              <a:rPr lang="en-US" sz="2000" dirty="0" smtClean="0"/>
              <a:t>Attention!</a:t>
            </a:r>
          </a:p>
          <a:p>
            <a:endParaRPr lang="en-US" sz="2000" dirty="0" smtClean="0"/>
          </a:p>
          <a:p>
            <a:pPr algn="ct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Scale</a:t>
            </a:r>
          </a:p>
        </p:txBody>
      </p:sp>
    </p:spTree>
    <p:extLst>
      <p:ext uri="{BB962C8B-B14F-4D97-AF65-F5344CB8AC3E}">
        <p14:creationId xmlns:p14="http://schemas.microsoft.com/office/powerpoint/2010/main" val="16796036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Initial Cleaning / Imputing </a:t>
            </a:r>
          </a:p>
        </p:txBody>
      </p:sp>
      <p:sp>
        <p:nvSpPr>
          <p:cNvPr id="194" name="Shape 194"/>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a:t>Many columns have missing values, and not all can be treated the same way</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Some are missing because they are just not applicable to the house in question (e.g. columns giving info about fireplaces/pools/garages for houses which do not have those things)</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Some just seem not to have been recorded, and it makes sense to impute them with the mean or median of the column</a:t>
            </a:r>
          </a:p>
          <a:p>
            <a:pPr marL="0" marR="0" lvl="0" indent="0" algn="l" rtl="0">
              <a:spcBef>
                <a:spcPts val="0"/>
              </a:spcBef>
              <a:spcAft>
                <a:spcPts val="0"/>
              </a:spcAft>
              <a:buNone/>
            </a:pPr>
            <a:endParaRPr/>
          </a:p>
          <a:p>
            <a:pPr marL="342900" marR="0" lvl="0" indent="-342900" algn="l" rtl="0">
              <a:spcBef>
                <a:spcPts val="0"/>
              </a:spcBef>
              <a:spcAft>
                <a:spcPts val="0"/>
              </a:spcAft>
              <a:buClr>
                <a:schemeClr val="accent1"/>
              </a:buClr>
              <a:buSzPct val="79999"/>
              <a:buFont typeface="Noto Sans Symbols"/>
              <a:buChar char="▶"/>
            </a:pPr>
            <a:r>
              <a:rPr lang="en-US"/>
              <a:t>Treat years as numerical, but this is an interesting question to think about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Initial Cleaning / Imputing  </a:t>
            </a:r>
          </a:p>
        </p:txBody>
      </p:sp>
      <p:sp>
        <p:nvSpPr>
          <p:cNvPr id="200" name="Shape 200"/>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lvl="0" rtl="0">
              <a:spcBef>
                <a:spcPts val="0"/>
              </a:spcBef>
              <a:buSzPct val="79999"/>
            </a:pPr>
            <a:r>
              <a:rPr lang="en-US"/>
              <a:t>A number of columns have a high skewness, including the important SalePrice column from the training data</a:t>
            </a:r>
          </a:p>
          <a:p>
            <a:pPr marL="0" lvl="0" indent="-69850" rtl="0">
              <a:spcBef>
                <a:spcPts val="0"/>
              </a:spcBef>
              <a:buClr>
                <a:schemeClr val="dk1"/>
              </a:buClr>
              <a:buSzPct val="61111"/>
              <a:buFont typeface="Arial"/>
              <a:buNone/>
            </a:pPr>
            <a:endParaRPr/>
          </a:p>
          <a:p>
            <a:pPr lvl="0" rtl="0">
              <a:spcBef>
                <a:spcPts val="0"/>
              </a:spcBef>
              <a:buSzPct val="79999"/>
            </a:pPr>
            <a:r>
              <a:rPr lang="en-US"/>
              <a:t>We transformed these columns by the transformation f(x) = log(x + 1) to reduce skew, transforming SalePrice back at the end to get the predicted price</a:t>
            </a:r>
          </a:p>
          <a:p>
            <a:pPr marL="0" lvl="0" indent="-69850" rtl="0">
              <a:spcBef>
                <a:spcPts val="0"/>
              </a:spcBef>
              <a:buClr>
                <a:schemeClr val="dk1"/>
              </a:buClr>
              <a:buSzPct val="61111"/>
              <a:buFont typeface="Arial"/>
              <a:buNone/>
            </a:pPr>
            <a:endParaRPr/>
          </a:p>
          <a:p>
            <a:pPr lvl="0" rtl="0">
              <a:spcBef>
                <a:spcPts val="0"/>
              </a:spcBef>
              <a:buSzPct val="79999"/>
            </a:pPr>
            <a:r>
              <a:rPr lang="en-US"/>
              <a:t>Skew was lessened by this transformation so the assumptions for regression were closer to being fulfilled.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609600"/>
            <a:ext cx="8596800" cy="13209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Feature Engineering </a:t>
            </a:r>
          </a:p>
        </p:txBody>
      </p:sp>
      <p:sp>
        <p:nvSpPr>
          <p:cNvPr id="206" name="Shape 206"/>
          <p:cNvSpPr txBox="1">
            <a:spLocks noGrp="1"/>
          </p:cNvSpPr>
          <p:nvPr>
            <p:ph type="body" idx="1"/>
          </p:nvPr>
        </p:nvSpPr>
        <p:spPr>
          <a:xfrm>
            <a:off x="373242" y="1930500"/>
            <a:ext cx="8596800" cy="3880800"/>
          </a:xfrm>
          <a:prstGeom prst="rect">
            <a:avLst/>
          </a:prstGeom>
          <a:noFill/>
          <a:ln>
            <a:noFill/>
          </a:ln>
        </p:spPr>
        <p:txBody>
          <a:bodyPr wrap="square"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dirty="0" err="1" smtClean="0"/>
              <a:t>TotalSF</a:t>
            </a:r>
            <a:r>
              <a:rPr lang="en-US" dirty="0" smtClean="0"/>
              <a:t> = </a:t>
            </a:r>
            <a:r>
              <a:rPr lang="en-US" dirty="0" err="1" smtClean="0"/>
              <a:t>GrLivArea</a:t>
            </a:r>
            <a:r>
              <a:rPr lang="en-US" dirty="0" smtClean="0"/>
              <a:t> + </a:t>
            </a:r>
            <a:r>
              <a:rPr lang="en-US" dirty="0" err="1" smtClean="0"/>
              <a:t>TotalBsmtSF</a:t>
            </a:r>
            <a:endParaRPr lang="en-US" dirty="0" smtClean="0"/>
          </a:p>
          <a:p>
            <a:pPr marL="342900" marR="0" lvl="0" indent="-342900" algn="l" rtl="0">
              <a:spcBef>
                <a:spcPts val="1000"/>
              </a:spcBef>
              <a:spcAft>
                <a:spcPts val="0"/>
              </a:spcAft>
              <a:buClr>
                <a:schemeClr val="accent1"/>
              </a:buClr>
              <a:buSzPct val="79999"/>
              <a:buFont typeface="Noto Sans Symbols"/>
              <a:buChar char="▶"/>
            </a:pPr>
            <a:r>
              <a:rPr lang="en-US" dirty="0" smtClean="0"/>
              <a:t>Took out Pool Quality</a:t>
            </a:r>
            <a:endParaRPr dirty="0"/>
          </a:p>
          <a:p>
            <a:pPr marL="342900" marR="0" lvl="0" indent="-342900" algn="l" rtl="0">
              <a:spcBef>
                <a:spcPts val="1000"/>
              </a:spcBef>
              <a:spcAft>
                <a:spcPts val="0"/>
              </a:spcAft>
              <a:buClr>
                <a:schemeClr val="accent1"/>
              </a:buClr>
              <a:buSzPct val="79999"/>
              <a:buFont typeface="Noto Sans Symbols"/>
              <a:buChar char="▶"/>
            </a:pPr>
            <a:r>
              <a:rPr lang="en-US" dirty="0"/>
              <a:t>Combining 1stFlrSF, 2ndFlrSF, </a:t>
            </a:r>
            <a:r>
              <a:rPr lang="en-US" dirty="0" err="1"/>
              <a:t>LowQualFinSF</a:t>
            </a:r>
            <a:r>
              <a:rPr lang="en-US" dirty="0"/>
              <a:t>, and </a:t>
            </a:r>
            <a:r>
              <a:rPr lang="en-US" dirty="0" err="1"/>
              <a:t>GrLivArea</a:t>
            </a:r>
            <a:r>
              <a:rPr lang="en-US" dirty="0"/>
              <a:t> all into </a:t>
            </a:r>
            <a:r>
              <a:rPr lang="en-US" b="1" dirty="0" err="1" smtClean="0"/>
              <a:t>Total_Liv_AreaSF</a:t>
            </a:r>
            <a:r>
              <a:rPr lang="en-US" dirty="0"/>
              <a:t>.</a:t>
            </a:r>
          </a:p>
          <a:p>
            <a:pPr marL="0" marR="0" lvl="0" indent="0" algn="l" rtl="0">
              <a:spcBef>
                <a:spcPts val="1000"/>
              </a:spcBef>
              <a:spcAft>
                <a:spcPts val="0"/>
              </a:spcAft>
              <a:buNone/>
            </a:pPr>
            <a:r>
              <a:rPr lang="en-US" dirty="0" smtClean="0"/>
              <a:t>	-more just an attempt to eliminate some </a:t>
            </a:r>
            <a:r>
              <a:rPr lang="en-US" dirty="0" err="1" smtClean="0"/>
              <a:t>colinearity</a:t>
            </a:r>
            <a:endParaRPr dirty="0"/>
          </a:p>
          <a:p>
            <a:pPr marL="342900" marR="0" lvl="0" indent="-342900" algn="l" rtl="0">
              <a:spcBef>
                <a:spcPts val="1000"/>
              </a:spcBef>
              <a:spcAft>
                <a:spcPts val="0"/>
              </a:spcAft>
              <a:buClr>
                <a:schemeClr val="accent1"/>
              </a:buClr>
              <a:buSzPct val="79999"/>
              <a:buFont typeface="Noto Sans Symbols"/>
              <a:buChar char="▶"/>
            </a:pPr>
            <a:r>
              <a:rPr lang="en-US" dirty="0"/>
              <a:t>Unfortunately, our </a:t>
            </a:r>
            <a:r>
              <a:rPr lang="en-US" dirty="0" err="1" smtClean="0"/>
              <a:t>Kaggle</a:t>
            </a:r>
            <a:r>
              <a:rPr lang="en-US" dirty="0" err="1" smtClean="0"/>
              <a:t>Score</a:t>
            </a:r>
            <a:r>
              <a:rPr lang="en-US" dirty="0" smtClean="0"/>
              <a:t> </a:t>
            </a:r>
            <a:r>
              <a:rPr lang="en-US" dirty="0"/>
              <a:t>(.12340) was worse than </a:t>
            </a:r>
            <a:r>
              <a:rPr lang="en-US" dirty="0" smtClean="0"/>
              <a:t>our </a:t>
            </a:r>
            <a:r>
              <a:rPr lang="en-US" dirty="0" err="1" smtClean="0"/>
              <a:t>Kaggle</a:t>
            </a:r>
            <a:r>
              <a:rPr lang="en-US" dirty="0" smtClean="0"/>
              <a:t> Score </a:t>
            </a:r>
          </a:p>
          <a:p>
            <a:pPr marL="0" marR="0" lvl="0" indent="0" algn="l" rtl="0">
              <a:spcBef>
                <a:spcPts val="1000"/>
              </a:spcBef>
              <a:spcAft>
                <a:spcPts val="0"/>
              </a:spcAft>
              <a:buClr>
                <a:schemeClr val="accent1"/>
              </a:buClr>
              <a:buSzPct val="79999"/>
              <a:buNone/>
            </a:pPr>
            <a:r>
              <a:rPr lang="en-US" dirty="0" smtClean="0"/>
              <a:t> (</a:t>
            </a:r>
            <a:r>
              <a:rPr lang="en-US" dirty="0"/>
              <a:t>.12290) without feature engineering the data in this way. </a:t>
            </a:r>
            <a:endParaRPr dirty="0"/>
          </a:p>
          <a:p>
            <a:pPr marL="342900" marR="0" lvl="0" indent="-342900" algn="l" rtl="0">
              <a:spcBef>
                <a:spcPts val="1000"/>
              </a:spcBef>
              <a:spcAft>
                <a:spcPts val="0"/>
              </a:spcAft>
              <a:buClr>
                <a:schemeClr val="accent1"/>
              </a:buClr>
              <a:buSzPct val="79999"/>
              <a:buFont typeface="Noto Sans Symbols"/>
              <a:buChar char="▶"/>
            </a:pPr>
            <a:r>
              <a:rPr lang="en-US" dirty="0"/>
              <a:t>“</a:t>
            </a:r>
            <a:r>
              <a:rPr lang="en-US" dirty="0" err="1"/>
              <a:t>YrSold</a:t>
            </a:r>
            <a:r>
              <a:rPr lang="en-US" dirty="0"/>
              <a:t>” and “</a:t>
            </a:r>
            <a:r>
              <a:rPr lang="en-US" dirty="0" err="1"/>
              <a:t>MoSold</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Ridge Model </a:t>
            </a:r>
          </a:p>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 </a:t>
            </a:r>
          </a:p>
        </p:txBody>
      </p:sp>
      <p:sp>
        <p:nvSpPr>
          <p:cNvPr id="212" name="Shape 212"/>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Why Ridge</a:t>
            </a:r>
          </a:p>
          <a:p>
            <a:pPr marL="0" marR="0" lvl="0" indent="0" algn="l" rtl="0">
              <a:spcBef>
                <a:spcPts val="0"/>
              </a:spcBef>
              <a:spcAft>
                <a:spcPts val="0"/>
              </a:spcAft>
              <a:buNone/>
            </a:pPr>
            <a:r>
              <a:rPr lang="en-US" dirty="0"/>
              <a:t>-The main idea behind our group using Ridge Regression was because of the model’s ability to alleviate Multiple </a:t>
            </a:r>
            <a:r>
              <a:rPr lang="en-US" dirty="0" err="1"/>
              <a:t>Collinearity</a:t>
            </a:r>
            <a:r>
              <a:rPr lang="en-US" dirty="0"/>
              <a:t>. </a:t>
            </a:r>
          </a:p>
          <a:p>
            <a:pPr marL="342900" marR="0" lvl="0" indent="-342900" algn="l" rtl="0">
              <a:spcBef>
                <a:spcPts val="1000"/>
              </a:spcBef>
              <a:spcAft>
                <a:spcPts val="0"/>
              </a:spcAft>
              <a:buClr>
                <a:schemeClr val="accent1"/>
              </a:buClr>
              <a:buSzPct val="79999"/>
              <a:buFont typeface="Noto Sans Symbols"/>
              <a:buNone/>
            </a:pPr>
            <a:endParaRPr dirty="0"/>
          </a:p>
          <a:p>
            <a:pPr marL="0" marR="0" lvl="0" indent="-91440" algn="l" rtl="0">
              <a:spcBef>
                <a:spcPts val="1000"/>
              </a:spcBef>
              <a:spcAft>
                <a:spcPts val="0"/>
              </a:spcAft>
              <a:buClr>
                <a:schemeClr val="accent1"/>
              </a:buClr>
              <a:buSzPct val="79999"/>
              <a:buFont typeface="Noto Sans Symbols"/>
              <a:buNone/>
            </a:pPr>
            <a:r>
              <a:rPr lang="en-US" dirty="0"/>
              <a:t>-</a:t>
            </a:r>
            <a:r>
              <a:rPr lang="en-US" dirty="0">
                <a:solidFill>
                  <a:srgbClr val="242729"/>
                </a:solidFill>
                <a:latin typeface="Arial"/>
                <a:ea typeface="Arial"/>
                <a:cs typeface="Arial"/>
                <a:sym typeface="Arial"/>
              </a:rPr>
              <a:t>Adds a small bias factor to the variables in order to alleviate this problem. </a:t>
            </a:r>
          </a:p>
          <a:p>
            <a:pPr marL="91440" marR="0" lvl="0" indent="-9144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dirty="0"/>
              <a:t>Alpha = 10 is best</a:t>
            </a:r>
          </a:p>
          <a:p>
            <a:pPr marL="342900" marR="0" lvl="0" indent="-342900" algn="l" rtl="0">
              <a:spcBef>
                <a:spcPts val="1000"/>
              </a:spcBef>
              <a:spcAft>
                <a:spcPts val="0"/>
              </a:spcAft>
              <a:buClr>
                <a:schemeClr val="accent1"/>
              </a:buClr>
              <a:buSzPct val="79999"/>
              <a:buFont typeface="Noto Sans Symbols"/>
              <a:buChar char="▶"/>
            </a:pPr>
            <a:r>
              <a:rPr lang="en-US" dirty="0"/>
              <a:t>RMSE = </a:t>
            </a:r>
            <a:r>
              <a:rPr lang="en-US" dirty="0" smtClean="0"/>
              <a:t>0.12623</a:t>
            </a:r>
          </a:p>
          <a:p>
            <a:pPr marL="342900" marR="0" lvl="0" indent="-342900" algn="l" rtl="0">
              <a:spcBef>
                <a:spcPts val="1000"/>
              </a:spcBef>
              <a:spcAft>
                <a:spcPts val="0"/>
              </a:spcAft>
              <a:buClr>
                <a:schemeClr val="accent1"/>
              </a:buClr>
              <a:buSzPct val="79999"/>
              <a:buFont typeface="Noto Sans Symbols"/>
              <a:buChar char="▶"/>
            </a:pPr>
            <a:r>
              <a:rPr lang="en-US" dirty="0" err="1" smtClean="0"/>
              <a:t>Kaggle</a:t>
            </a:r>
            <a:r>
              <a:rPr lang="en-US" dirty="0" smtClean="0"/>
              <a:t> Score = 0.12479</a:t>
            </a:r>
            <a:endParaRPr lang="en-US" dirty="0" smtClean="0"/>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Ridge model </a:t>
            </a:r>
          </a:p>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 </a:t>
            </a:r>
          </a:p>
        </p:txBody>
      </p:sp>
      <p:sp>
        <p:nvSpPr>
          <p:cNvPr id="218" name="Shape 218"/>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3F3F3F"/>
                </a:solidFill>
                <a:latin typeface="Trebuchet MS"/>
                <a:ea typeface="Trebuchet MS"/>
                <a:cs typeface="Trebuchet MS"/>
                <a:sym typeface="Trebuchet MS"/>
              </a:rPr>
              <a:t> </a:t>
            </a:r>
          </a:p>
        </p:txBody>
      </p:sp>
      <p:pic>
        <p:nvPicPr>
          <p:cNvPr id="219" name="Shape 219"/>
          <p:cNvPicPr preferRelativeResize="0"/>
          <p:nvPr/>
        </p:nvPicPr>
        <p:blipFill>
          <a:blip r:embed="rId3">
            <a:alphaModFix/>
          </a:blip>
          <a:stretch>
            <a:fillRect/>
          </a:stretch>
        </p:blipFill>
        <p:spPr>
          <a:xfrm>
            <a:off x="180350" y="1930400"/>
            <a:ext cx="5302725" cy="3444050"/>
          </a:xfrm>
          <a:prstGeom prst="rect">
            <a:avLst/>
          </a:prstGeom>
          <a:noFill/>
          <a:ln>
            <a:noFill/>
          </a:ln>
        </p:spPr>
      </p:pic>
      <p:pic>
        <p:nvPicPr>
          <p:cNvPr id="220" name="Shape 220"/>
          <p:cNvPicPr preferRelativeResize="0"/>
          <p:nvPr/>
        </p:nvPicPr>
        <p:blipFill>
          <a:blip r:embed="rId4">
            <a:alphaModFix/>
          </a:blip>
          <a:stretch>
            <a:fillRect/>
          </a:stretch>
        </p:blipFill>
        <p:spPr>
          <a:xfrm>
            <a:off x="5815200" y="1832451"/>
            <a:ext cx="5432575" cy="363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a:t>Lasso Model</a:t>
            </a:r>
            <a:r>
              <a:rPr lang="en-US" sz="3600" b="0" i="0" u="none" strike="noStrike" cap="none">
                <a:solidFill>
                  <a:schemeClr val="accent1"/>
                </a:solidFill>
                <a:latin typeface="Trebuchet MS"/>
                <a:ea typeface="Trebuchet MS"/>
                <a:cs typeface="Trebuchet MS"/>
                <a:sym typeface="Trebuchet MS"/>
              </a:rPr>
              <a:t> </a:t>
            </a:r>
          </a:p>
          <a:p>
            <a:pPr marL="0" marR="0" lvl="0" indent="-228600" algn="l" rtl="0">
              <a:spcBef>
                <a:spcPts val="0"/>
              </a:spcBef>
              <a:buClr>
                <a:schemeClr val="accent1"/>
              </a:buClr>
              <a:buSzPct val="100000"/>
              <a:buFont typeface="Trebuchet MS"/>
              <a:buNone/>
            </a:pPr>
            <a:endParaRPr/>
          </a:p>
        </p:txBody>
      </p:sp>
      <p:sp>
        <p:nvSpPr>
          <p:cNvPr id="226" name="Shape 226"/>
          <p:cNvSpPr txBox="1">
            <a:spLocks noGrp="1"/>
          </p:cNvSpPr>
          <p:nvPr>
            <p:ph type="body" idx="1"/>
          </p:nvPr>
        </p:nvSpPr>
        <p:spPr>
          <a:xfrm>
            <a:off x="677334" y="1580432"/>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dirty="0" smtClean="0"/>
              <a:t>The limits of Ridge regression </a:t>
            </a:r>
          </a:p>
          <a:p>
            <a:pPr marL="0" marR="0" lvl="0" indent="0" algn="l" rtl="0">
              <a:spcBef>
                <a:spcPts val="1000"/>
              </a:spcBef>
              <a:spcAft>
                <a:spcPts val="0"/>
              </a:spcAft>
              <a:buClr>
                <a:schemeClr val="accent1"/>
              </a:buClr>
              <a:buSzPct val="79999"/>
              <a:buNone/>
            </a:pPr>
            <a:endParaRPr lang="en-US" dirty="0" smtClean="0"/>
          </a:p>
          <a:p>
            <a:pPr marL="342900" marR="0" lvl="0" indent="-342900" algn="l" rtl="0">
              <a:spcBef>
                <a:spcPts val="1000"/>
              </a:spcBef>
              <a:spcAft>
                <a:spcPts val="0"/>
              </a:spcAft>
              <a:buClr>
                <a:schemeClr val="accent1"/>
              </a:buClr>
              <a:buSzPct val="79999"/>
              <a:buFont typeface="Noto Sans Symbols"/>
              <a:buChar char="▶"/>
            </a:pPr>
            <a:r>
              <a:rPr lang="en-US" dirty="0" smtClean="0"/>
              <a:t>Lasso </a:t>
            </a:r>
            <a:r>
              <a:rPr lang="en-US" dirty="0"/>
              <a:t>model is useful because of its tendency to prefer solutions with fewer parameters. </a:t>
            </a:r>
          </a:p>
          <a:p>
            <a:pPr marL="0" marR="0" lvl="0" indent="0" algn="l" rtl="0">
              <a:spcBef>
                <a:spcPts val="1000"/>
              </a:spcBef>
              <a:spcAft>
                <a:spcPts val="0"/>
              </a:spcAft>
              <a:buNone/>
            </a:pPr>
            <a:endParaRPr dirty="0"/>
          </a:p>
          <a:p>
            <a:pPr marL="342900" marR="0" lvl="0" indent="-342900" algn="l" rtl="0">
              <a:spcBef>
                <a:spcPts val="1000"/>
              </a:spcBef>
              <a:spcAft>
                <a:spcPts val="0"/>
              </a:spcAft>
              <a:buClr>
                <a:schemeClr val="accent1"/>
              </a:buClr>
              <a:buSzPct val="79999"/>
              <a:buFont typeface="Noto Sans Symbols"/>
              <a:buChar char="▶"/>
            </a:pPr>
            <a:r>
              <a:rPr lang="en-US" dirty="0"/>
              <a:t>The solutions are dependent on much fewer </a:t>
            </a:r>
            <a:r>
              <a:rPr lang="en-US" dirty="0" smtClean="0"/>
              <a:t>variables</a:t>
            </a:r>
            <a:r>
              <a:rPr lang="en-US" dirty="0"/>
              <a:t> </a:t>
            </a:r>
            <a:r>
              <a:rPr lang="en-US" dirty="0" smtClean="0"/>
              <a:t>because of Lasso Model’s ability to have large enough lambda values forcing some parameter estimates all the way to 0.</a:t>
            </a:r>
            <a:endParaRPr lang="en-US" dirty="0"/>
          </a:p>
          <a:p>
            <a:pPr marL="0" marR="0" lvl="0" indent="-9144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dirty="0"/>
              <a:t>Our RMSE for our Lasso Model </a:t>
            </a:r>
            <a:r>
              <a:rPr lang="en-US" dirty="0" smtClean="0"/>
              <a:t>was 0.12310</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err="1" smtClean="0">
                <a:solidFill>
                  <a:srgbClr val="3F3F3F"/>
                </a:solidFill>
                <a:latin typeface="Trebuchet MS"/>
                <a:ea typeface="Trebuchet MS"/>
                <a:cs typeface="Trebuchet MS"/>
                <a:sym typeface="Trebuchet MS"/>
              </a:rPr>
              <a:t>Kaggle</a:t>
            </a:r>
            <a:r>
              <a:rPr lang="en-US" sz="1800" b="0" i="0" u="none" strike="noStrike" cap="none" dirty="0" smtClean="0">
                <a:solidFill>
                  <a:srgbClr val="3F3F3F"/>
                </a:solidFill>
                <a:latin typeface="Trebuchet MS"/>
                <a:ea typeface="Trebuchet MS"/>
                <a:cs typeface="Trebuchet MS"/>
                <a:sym typeface="Trebuchet MS"/>
              </a:rPr>
              <a:t> CV Score = 0.12290 (Our Best Score)</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Lasso Model  </a:t>
            </a:r>
          </a:p>
        </p:txBody>
      </p:sp>
      <p:sp>
        <p:nvSpPr>
          <p:cNvPr id="232" name="Shape 232"/>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3F3F3F"/>
                </a:solidFill>
                <a:latin typeface="Trebuchet MS"/>
                <a:ea typeface="Trebuchet MS"/>
                <a:cs typeface="Trebuchet MS"/>
                <a:sym typeface="Trebuchet MS"/>
              </a:rPr>
              <a:t> </a:t>
            </a:r>
          </a:p>
        </p:txBody>
      </p:sp>
      <p:pic>
        <p:nvPicPr>
          <p:cNvPr id="233" name="Shape 233"/>
          <p:cNvPicPr preferRelativeResize="0"/>
          <p:nvPr/>
        </p:nvPicPr>
        <p:blipFill>
          <a:blip r:embed="rId3">
            <a:alphaModFix/>
          </a:blip>
          <a:stretch>
            <a:fillRect/>
          </a:stretch>
        </p:blipFill>
        <p:spPr>
          <a:xfrm>
            <a:off x="1656525" y="1432675"/>
            <a:ext cx="7617475" cy="510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86"/>
            <a:ext cx="12192000" cy="6842014"/>
          </a:xfrm>
          <a:prstGeom prst="rect">
            <a:avLst/>
          </a:prstGeom>
        </p:spPr>
      </p:pic>
      <p:sp>
        <p:nvSpPr>
          <p:cNvPr id="5" name="TextBox 4"/>
          <p:cNvSpPr txBox="1"/>
          <p:nvPr/>
        </p:nvSpPr>
        <p:spPr>
          <a:xfrm>
            <a:off x="4970087" y="5080291"/>
            <a:ext cx="3637414" cy="400110"/>
          </a:xfrm>
          <a:prstGeom prst="rect">
            <a:avLst/>
          </a:prstGeom>
          <a:noFill/>
        </p:spPr>
        <p:txBody>
          <a:bodyPr wrap="square" rtlCol="0">
            <a:spAutoFit/>
          </a:bodyPr>
          <a:lstStyle/>
          <a:p>
            <a:r>
              <a:rPr lang="en-US" sz="2000" dirty="0" err="1" smtClean="0"/>
              <a:t>Kaggle</a:t>
            </a:r>
            <a:r>
              <a:rPr lang="en-US" sz="2000" dirty="0" smtClean="0"/>
              <a:t> Score = 0.14540</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4381"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The Great Mystery </a:t>
            </a:r>
          </a:p>
        </p:txBody>
      </p:sp>
      <p:sp>
        <p:nvSpPr>
          <p:cNvPr id="151" name="Shape 151"/>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Which model/models </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With what features/predictors </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Best predict the housing prices of Ames, Iowa</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0" marR="0" lvl="0" indent="-9144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1566075" y="3520175"/>
            <a:ext cx="7034749" cy="293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15813" cy="6858000"/>
          </a:xfrm>
          <a:prstGeom prst="rect">
            <a:avLst/>
          </a:prstGeom>
        </p:spPr>
      </p:pic>
      <p:sp>
        <p:nvSpPr>
          <p:cNvPr id="4" name="TextBox 3"/>
          <p:cNvSpPr txBox="1"/>
          <p:nvPr/>
        </p:nvSpPr>
        <p:spPr>
          <a:xfrm>
            <a:off x="4687874" y="5440928"/>
            <a:ext cx="4123448" cy="400110"/>
          </a:xfrm>
          <a:prstGeom prst="rect">
            <a:avLst/>
          </a:prstGeom>
          <a:noFill/>
        </p:spPr>
        <p:txBody>
          <a:bodyPr wrap="square" rtlCol="0">
            <a:spAutoFit/>
          </a:bodyPr>
          <a:lstStyle/>
          <a:p>
            <a:r>
              <a:rPr lang="en-US" sz="2000" dirty="0" err="1" smtClean="0"/>
              <a:t>Kaggle</a:t>
            </a:r>
            <a:r>
              <a:rPr lang="en-US" sz="2000" dirty="0" smtClean="0"/>
              <a:t> Score = 0.13733</a:t>
            </a:r>
            <a:endParaRPr lang="en-US" sz="2000" dirty="0"/>
          </a:p>
        </p:txBody>
      </p:sp>
    </p:spTree>
    <p:extLst>
      <p:ext uri="{BB962C8B-B14F-4D97-AF65-F5344CB8AC3E}">
        <p14:creationId xmlns:p14="http://schemas.microsoft.com/office/powerpoint/2010/main" val="12565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49509" cy="6858000"/>
          </a:xfrm>
          <a:prstGeom prst="rect">
            <a:avLst/>
          </a:prstGeom>
        </p:spPr>
      </p:pic>
    </p:spTree>
    <p:extLst>
      <p:ext uri="{BB962C8B-B14F-4D97-AF65-F5344CB8AC3E}">
        <p14:creationId xmlns:p14="http://schemas.microsoft.com/office/powerpoint/2010/main" val="108199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sz="3600" b="0" i="0" u="none" strike="noStrike" cap="none">
                <a:solidFill>
                  <a:schemeClr val="accent1"/>
                </a:solidFill>
                <a:latin typeface="Trebuchet MS"/>
                <a:ea typeface="Trebuchet MS"/>
                <a:cs typeface="Trebuchet MS"/>
                <a:sym typeface="Trebuchet MS"/>
              </a:rPr>
              <a:t>Conclusions </a:t>
            </a:r>
          </a:p>
        </p:txBody>
      </p:sp>
      <p:sp>
        <p:nvSpPr>
          <p:cNvPr id="263" name="Shape 263"/>
          <p:cNvSpPr txBox="1">
            <a:spLocks noGrp="1"/>
          </p:cNvSpPr>
          <p:nvPr>
            <p:ph type="body" idx="1"/>
          </p:nvPr>
        </p:nvSpPr>
        <p:spPr>
          <a:xfrm>
            <a:off x="594509" y="1630489"/>
            <a:ext cx="8596800" cy="38808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What worked:</a:t>
            </a:r>
          </a:p>
          <a:p>
            <a:pPr marL="285750" marR="0" lvl="0" indent="-285750" algn="l" rtl="0">
              <a:spcBef>
                <a:spcPts val="1000"/>
              </a:spcBef>
              <a:spcAft>
                <a:spcPts val="0"/>
              </a:spcAft>
              <a:buFontTx/>
              <a:buChar char="-"/>
            </a:pPr>
            <a:r>
              <a:rPr lang="en-US" sz="1800" b="0" i="0" u="none" strike="noStrike" cap="none" dirty="0" smtClean="0">
                <a:solidFill>
                  <a:srgbClr val="3F3F3F"/>
                </a:solidFill>
                <a:latin typeface="Trebuchet MS"/>
                <a:ea typeface="Trebuchet MS"/>
                <a:cs typeface="Trebuchet MS"/>
                <a:sym typeface="Trebuchet MS"/>
              </a:rPr>
              <a:t>Our </a:t>
            </a:r>
            <a:r>
              <a:rPr lang="en-US" sz="1800" b="0" i="0" u="none" strike="noStrike" cap="none" dirty="0">
                <a:solidFill>
                  <a:srgbClr val="3F3F3F"/>
                </a:solidFill>
                <a:latin typeface="Trebuchet MS"/>
                <a:ea typeface="Trebuchet MS"/>
                <a:cs typeface="Trebuchet MS"/>
                <a:sym typeface="Trebuchet MS"/>
              </a:rPr>
              <a:t>best model and score we received was </a:t>
            </a:r>
            <a:r>
              <a:rPr lang="en-US" dirty="0"/>
              <a:t>with the Lasso Model. </a:t>
            </a:r>
            <a:r>
              <a:rPr lang="en-US" dirty="0" smtClean="0"/>
              <a:t>(0.12290)</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What did not work</a:t>
            </a:r>
          </a:p>
          <a:p>
            <a:pPr marL="0" marR="0" lvl="0" indent="0" algn="l" rtl="0">
              <a:spcBef>
                <a:spcPts val="1000"/>
              </a:spcBef>
              <a:spcAft>
                <a:spcPts val="0"/>
              </a:spcAft>
              <a:buNone/>
            </a:pPr>
            <a:r>
              <a:rPr lang="en-US" dirty="0"/>
              <a:t>-Our random forest and Gradient Boosting models did not work </a:t>
            </a:r>
            <a:r>
              <a:rPr lang="en-US" dirty="0" smtClean="0"/>
              <a:t>as well as our Lasso Model </a:t>
            </a:r>
            <a:r>
              <a:rPr lang="en-US" dirty="0"/>
              <a:t>and returned values much worse than our Lasso RMSE</a:t>
            </a:r>
            <a:r>
              <a:rPr lang="en-US" dirty="0" smtClean="0"/>
              <a:t>.</a:t>
            </a:r>
          </a:p>
          <a:p>
            <a:pPr marL="0" marR="0" lvl="0" indent="0" algn="l" rtl="0">
              <a:spcBef>
                <a:spcPts val="1000"/>
              </a:spcBef>
              <a:spcAft>
                <a:spcPts val="0"/>
              </a:spcAft>
              <a:buNone/>
            </a:pPr>
            <a:r>
              <a:rPr lang="en-US" dirty="0" smtClean="0"/>
              <a:t>-Feature Engineering was harder than perceived and many times did not improve our RMSE</a:t>
            </a:r>
            <a:endParaRPr dirty="0"/>
          </a:p>
          <a:p>
            <a:pPr marL="342900" marR="0" lvl="0" indent="-342900" algn="l" rtl="0">
              <a:spcBef>
                <a:spcPts val="1000"/>
              </a:spcBef>
              <a:spcAft>
                <a:spcPts val="0"/>
              </a:spcAft>
              <a:buClr>
                <a:schemeClr val="accent1"/>
              </a:buClr>
              <a:buSzPct val="79999"/>
              <a:buFont typeface="Noto Sans Symbols"/>
              <a:buChar char="▶"/>
            </a:pPr>
            <a:r>
              <a:rPr lang="en-US" dirty="0"/>
              <a:t>Why?</a:t>
            </a:r>
          </a:p>
          <a:p>
            <a:pPr marL="0" marR="0" lvl="0" indent="0" algn="l" rtl="0">
              <a:spcBef>
                <a:spcPts val="1000"/>
              </a:spcBef>
              <a:spcAft>
                <a:spcPts val="0"/>
              </a:spcAft>
              <a:buNone/>
            </a:pPr>
            <a:r>
              <a:rPr lang="en-US" dirty="0"/>
              <a:t>-This possibly happened because variables weren’t altered in ways that could have been more beneficial. Cost complexity may have contributed to the higher score. Also data could have been cleaned or imputed differently as well to give better results.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Future Research </a:t>
            </a:r>
          </a:p>
        </p:txBody>
      </p:sp>
      <p:sp>
        <p:nvSpPr>
          <p:cNvPr id="269" name="Shape 269"/>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91440" lvl="0" indent="0" rtl="0">
              <a:spcBef>
                <a:spcPts val="0"/>
              </a:spcBef>
              <a:buNone/>
            </a:pPr>
            <a:r>
              <a:rPr lang="en-US" dirty="0"/>
              <a:t>Limit the number of features to reduce complexity in tree based models</a:t>
            </a:r>
          </a:p>
          <a:p>
            <a:pPr marL="0" lvl="0" indent="0" rtl="0">
              <a:spcBef>
                <a:spcPts val="0"/>
              </a:spcBef>
              <a:buNone/>
            </a:pPr>
            <a:endParaRPr dirty="0"/>
          </a:p>
          <a:p>
            <a:pPr marL="0" lvl="0" indent="0" rtl="0">
              <a:spcBef>
                <a:spcPts val="0"/>
              </a:spcBef>
              <a:buNone/>
            </a:pPr>
            <a:r>
              <a:rPr lang="en-US" dirty="0"/>
              <a:t>Also potentially forge Principal Components to reduce complexity by reducing the number of dimensions </a:t>
            </a:r>
          </a:p>
          <a:p>
            <a:pPr marL="0" lvl="0" indent="0" rtl="0">
              <a:spcBef>
                <a:spcPts val="0"/>
              </a:spcBef>
              <a:buNone/>
            </a:pPr>
            <a:endParaRPr dirty="0"/>
          </a:p>
          <a:p>
            <a:pPr marL="0" lvl="0" indent="0" rtl="0">
              <a:spcBef>
                <a:spcPts val="0"/>
              </a:spcBef>
              <a:buNone/>
            </a:pPr>
            <a:r>
              <a:rPr lang="en-US" dirty="0"/>
              <a:t>Try using Support Vector Machines, </a:t>
            </a:r>
            <a:r>
              <a:rPr lang="en-US" dirty="0" err="1"/>
              <a:t>XGBoost</a:t>
            </a:r>
            <a:r>
              <a:rPr lang="en-US" dirty="0"/>
              <a:t>, and other potentially useful models </a:t>
            </a:r>
          </a:p>
          <a:p>
            <a:pPr marL="0" lvl="0" indent="0" rtl="0">
              <a:spcBef>
                <a:spcPts val="0"/>
              </a:spcBef>
              <a:buNone/>
            </a:pPr>
            <a:r>
              <a:rPr lang="en-US" dirty="0"/>
              <a:t>Try stacking, </a:t>
            </a:r>
            <a:r>
              <a:rPr lang="en-US" dirty="0" err="1"/>
              <a:t>bayesian</a:t>
            </a:r>
            <a:r>
              <a:rPr lang="en-US" dirty="0"/>
              <a:t> optimization </a:t>
            </a:r>
          </a:p>
          <a:p>
            <a:pPr marL="0" lvl="0" indent="0" rtl="0">
              <a:spcBef>
                <a:spcPts val="0"/>
              </a:spcBef>
              <a:buNone/>
            </a:pPr>
            <a:endParaRPr dirty="0"/>
          </a:p>
          <a:p>
            <a:pPr marL="0" lvl="0" indent="0">
              <a:spcBef>
                <a:spcPts val="0"/>
              </a:spcBef>
              <a:buNone/>
            </a:pPr>
            <a:r>
              <a:rPr lang="en-US" dirty="0"/>
              <a:t>Find more effective ways to feature engineer. Better understand Real Estate. </a:t>
            </a:r>
          </a:p>
        </p:txBody>
      </p:sp>
      <p:pic>
        <p:nvPicPr>
          <p:cNvPr id="270" name="Shape 270"/>
          <p:cNvPicPr preferRelativeResize="0"/>
          <p:nvPr/>
        </p:nvPicPr>
        <p:blipFill>
          <a:blip r:embed="rId3">
            <a:alphaModFix/>
          </a:blip>
          <a:stretch>
            <a:fillRect/>
          </a:stretch>
        </p:blipFill>
        <p:spPr>
          <a:xfrm>
            <a:off x="5061700" y="154275"/>
            <a:ext cx="2938850" cy="200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chemeClr val="accent1"/>
              </a:buClr>
              <a:buSzPct val="100000"/>
              <a:buFont typeface="Trebuchet MS"/>
              <a:buNone/>
            </a:pPr>
            <a:r>
              <a:rPr lang="en-US" dirty="0" smtClean="0"/>
              <a:t>Peek</a:t>
            </a:r>
            <a:r>
              <a:rPr lang="zh-CN" altLang="en-US" dirty="0" smtClean="0"/>
              <a:t> </a:t>
            </a:r>
            <a:r>
              <a:rPr lang="en-US" altLang="zh-CN" dirty="0" smtClean="0"/>
              <a:t>on</a:t>
            </a:r>
            <a:r>
              <a:rPr lang="zh-CN" altLang="en-US" dirty="0" smtClean="0"/>
              <a:t> </a:t>
            </a:r>
            <a:r>
              <a:rPr lang="en-US" sz="3600" b="0" i="0" u="none" strike="noStrike" cap="none" dirty="0" smtClean="0">
                <a:solidFill>
                  <a:schemeClr val="accent1"/>
                </a:solidFill>
                <a:latin typeface="Trebuchet MS"/>
                <a:ea typeface="Trebuchet MS"/>
                <a:cs typeface="Trebuchet MS"/>
                <a:sym typeface="Trebuchet MS"/>
              </a:rPr>
              <a:t>Data </a:t>
            </a:r>
            <a:r>
              <a:rPr lang="en-US" altLang="zh-CN" sz="3600" b="0" i="0" u="none" strike="noStrike" cap="none" dirty="0" smtClean="0">
                <a:solidFill>
                  <a:schemeClr val="accent1"/>
                </a:solidFill>
                <a:latin typeface="Trebuchet MS"/>
                <a:ea typeface="Trebuchet MS"/>
                <a:cs typeface="Trebuchet MS"/>
                <a:sym typeface="Trebuchet MS"/>
              </a:rPr>
              <a:t>Set</a:t>
            </a:r>
            <a:r>
              <a:rPr lang="en-US" sz="3600" b="0" i="0" u="none" strike="noStrike" cap="none" dirty="0" smtClean="0">
                <a:solidFill>
                  <a:schemeClr val="accent1"/>
                </a:solidFill>
                <a:latin typeface="Trebuchet MS"/>
                <a:ea typeface="Trebuchet MS"/>
                <a:cs typeface="Trebuchet MS"/>
                <a:sym typeface="Trebuchet MS"/>
              </a:rPr>
              <a:t>  </a:t>
            </a:r>
            <a:endParaRPr lang="en-US" sz="3600" b="0" i="0" u="none" strike="noStrike" cap="none" dirty="0">
              <a:solidFill>
                <a:schemeClr val="accent1"/>
              </a:solidFill>
              <a:latin typeface="Trebuchet MS"/>
              <a:ea typeface="Trebuchet MS"/>
              <a:cs typeface="Trebuchet MS"/>
              <a:sym typeface="Trebuchet MS"/>
            </a:endParaRPr>
          </a:p>
        </p:txBody>
      </p:sp>
      <p:sp>
        <p:nvSpPr>
          <p:cNvPr id="156" name="Shape 156"/>
          <p:cNvSpPr txBox="1">
            <a:spLocks noGrp="1"/>
          </p:cNvSpPr>
          <p:nvPr>
            <p:ph type="body" idx="1"/>
          </p:nvPr>
        </p:nvSpPr>
        <p:spPr>
          <a:xfrm>
            <a:off x="677334" y="1206501"/>
            <a:ext cx="10625666" cy="4834862"/>
          </a:xfrm>
          <a:prstGeom prst="rect">
            <a:avLst/>
          </a:prstGeom>
          <a:noFill/>
          <a:ln>
            <a:solidFill>
              <a:srgbClr val="90C226"/>
            </a:solidFill>
          </a:ln>
        </p:spPr>
        <p:txBody>
          <a:bodyPr wrap="square" lIns="91425" tIns="45700" rIns="91425" bIns="45700" anchor="t" anchorCtr="0">
            <a:noAutofit/>
          </a:bodyPr>
          <a:lstStyle/>
          <a:p>
            <a:pPr indent="-342900">
              <a:spcBef>
                <a:spcPts val="0"/>
              </a:spcBef>
            </a:pPr>
            <a:r>
              <a:rPr lang="en-US" sz="2000" b="1" dirty="0" smtClean="0">
                <a:solidFill>
                  <a:srgbClr val="3366FF"/>
                </a:solidFill>
              </a:rPr>
              <a:t>Data</a:t>
            </a:r>
            <a:r>
              <a:rPr lang="zh-CN" altLang="en-US" sz="2000" b="1" dirty="0" smtClean="0">
                <a:solidFill>
                  <a:srgbClr val="3366FF"/>
                </a:solidFill>
              </a:rPr>
              <a:t> </a:t>
            </a:r>
            <a:r>
              <a:rPr lang="en-US" altLang="zh-CN" sz="2000" b="1" dirty="0" smtClean="0">
                <a:solidFill>
                  <a:srgbClr val="3366FF"/>
                </a:solidFill>
              </a:rPr>
              <a:t>size</a:t>
            </a:r>
          </a:p>
          <a:p>
            <a:pPr marL="0" indent="0">
              <a:spcBef>
                <a:spcPts val="0"/>
              </a:spcBef>
              <a:buNone/>
            </a:pPr>
            <a:r>
              <a:rPr lang="zh-CN" altLang="zh-CN" dirty="0"/>
              <a:t> </a:t>
            </a:r>
            <a:r>
              <a:rPr lang="zh-CN" altLang="en-US" dirty="0" smtClean="0"/>
              <a:t>                                               </a:t>
            </a:r>
            <a:r>
              <a:rPr lang="en-US" altLang="zh-CN" dirty="0" smtClean="0"/>
              <a:t>row</a:t>
            </a:r>
            <a:r>
              <a:rPr lang="zh-CN" altLang="en-US" dirty="0" smtClean="0"/>
              <a:t>    </a:t>
            </a:r>
            <a:r>
              <a:rPr lang="en-US" altLang="zh-CN" dirty="0" smtClean="0"/>
              <a:t>column</a:t>
            </a:r>
            <a:endParaRPr lang="en-US" dirty="0" smtClean="0"/>
          </a:p>
          <a:p>
            <a:pPr marL="0" indent="0">
              <a:spcBef>
                <a:spcPts val="0"/>
              </a:spcBef>
              <a:buNone/>
            </a:pPr>
            <a:r>
              <a:rPr lang="zh-CN" altLang="en-US" dirty="0" smtClean="0"/>
              <a:t>   </a:t>
            </a:r>
            <a:r>
              <a:rPr lang="zh-CN" altLang="zh-CN" dirty="0"/>
              <a:t> </a:t>
            </a:r>
            <a:r>
              <a:rPr lang="zh-CN" altLang="en-US" dirty="0" smtClean="0"/>
              <a:t>                             </a:t>
            </a:r>
            <a:r>
              <a:rPr lang="en-US" dirty="0" smtClean="0"/>
              <a:t>train</a:t>
            </a:r>
            <a:r>
              <a:rPr lang="zh-CN" altLang="en-US" dirty="0" smtClean="0"/>
              <a:t>       </a:t>
            </a:r>
            <a:r>
              <a:rPr lang="is-IS" altLang="zh-CN" dirty="0" smtClean="0"/>
              <a:t>1460</a:t>
            </a:r>
            <a:r>
              <a:rPr lang="zh-CN" altLang="en-US" dirty="0" smtClean="0"/>
              <a:t>      </a:t>
            </a:r>
            <a:r>
              <a:rPr lang="is-IS" altLang="zh-CN" dirty="0" smtClean="0"/>
              <a:t>81</a:t>
            </a:r>
            <a:endParaRPr lang="en-US" altLang="zh-CN" dirty="0" smtClean="0"/>
          </a:p>
          <a:p>
            <a:pPr marL="0" indent="0">
              <a:spcBef>
                <a:spcPts val="0"/>
              </a:spcBef>
              <a:buNone/>
            </a:pPr>
            <a:r>
              <a:rPr lang="zh-CN" altLang="en-US" dirty="0" smtClean="0"/>
              <a:t>   </a:t>
            </a:r>
            <a:r>
              <a:rPr lang="zh-CN" altLang="zh-CN" dirty="0" smtClean="0"/>
              <a:t> </a:t>
            </a:r>
            <a:r>
              <a:rPr lang="zh-CN" altLang="en-US" dirty="0" smtClean="0"/>
              <a:t>                             </a:t>
            </a:r>
            <a:r>
              <a:rPr lang="en-US" altLang="zh-CN" dirty="0" smtClean="0"/>
              <a:t>test</a:t>
            </a:r>
            <a:r>
              <a:rPr lang="zh-CN" altLang="en-US" dirty="0" smtClean="0"/>
              <a:t>        </a:t>
            </a:r>
            <a:r>
              <a:rPr lang="en-US" altLang="zh-CN" dirty="0" smtClean="0"/>
              <a:t>1459</a:t>
            </a:r>
            <a:r>
              <a:rPr lang="zh-CN" altLang="zh-CN" dirty="0" smtClean="0"/>
              <a:t> </a:t>
            </a:r>
            <a:r>
              <a:rPr lang="zh-CN" altLang="en-US" dirty="0" smtClean="0"/>
              <a:t>     </a:t>
            </a:r>
            <a:r>
              <a:rPr lang="zh-CN" altLang="zh-CN" dirty="0" smtClean="0"/>
              <a:t>8</a:t>
            </a:r>
            <a:r>
              <a:rPr lang="en-US" altLang="zh-CN" dirty="0" smtClean="0"/>
              <a:t>0</a:t>
            </a:r>
          </a:p>
          <a:p>
            <a:pPr lvl="0" indent="-342900">
              <a:spcBef>
                <a:spcPts val="0"/>
              </a:spcBef>
            </a:pPr>
            <a:r>
              <a:rPr lang="en-US" altLang="zh-CN" b="1" dirty="0" smtClean="0">
                <a:solidFill>
                  <a:srgbClr val="3366FF"/>
                </a:solidFill>
              </a:rPr>
              <a:t>Data</a:t>
            </a:r>
            <a:r>
              <a:rPr lang="zh-CN" altLang="en-US" b="1" dirty="0" smtClean="0">
                <a:solidFill>
                  <a:srgbClr val="3366FF"/>
                </a:solidFill>
              </a:rPr>
              <a:t> </a:t>
            </a:r>
            <a:r>
              <a:rPr lang="en-US" altLang="zh-CN" b="1" dirty="0" smtClean="0">
                <a:solidFill>
                  <a:srgbClr val="3366FF"/>
                </a:solidFill>
              </a:rPr>
              <a:t>types</a:t>
            </a:r>
          </a:p>
          <a:p>
            <a:pPr marL="0" lvl="0" indent="0">
              <a:spcBef>
                <a:spcPts val="0"/>
              </a:spcBef>
              <a:buNone/>
            </a:pPr>
            <a:r>
              <a:rPr lang="zh-CN" altLang="en-US" dirty="0" smtClean="0"/>
              <a:t>                                 </a:t>
            </a:r>
            <a:r>
              <a:rPr lang="de-DE" altLang="zh-CN" dirty="0" err="1" smtClean="0"/>
              <a:t>object</a:t>
            </a:r>
            <a:r>
              <a:rPr lang="de-DE" altLang="zh-CN" dirty="0" smtClean="0"/>
              <a:t>     43</a:t>
            </a:r>
          </a:p>
          <a:p>
            <a:pPr marL="0" lvl="0" indent="0">
              <a:spcBef>
                <a:spcPts val="0"/>
              </a:spcBef>
              <a:buNone/>
            </a:pPr>
            <a:r>
              <a:rPr lang="zh-CN" altLang="en-US" dirty="0" smtClean="0"/>
              <a:t>                                  </a:t>
            </a:r>
            <a:r>
              <a:rPr lang="de-DE" altLang="zh-CN" dirty="0" smtClean="0"/>
              <a:t>int64      26</a:t>
            </a:r>
          </a:p>
          <a:p>
            <a:pPr marL="0" lvl="0" indent="0">
              <a:spcBef>
                <a:spcPts val="0"/>
              </a:spcBef>
              <a:buNone/>
            </a:pPr>
            <a:r>
              <a:rPr lang="zh-CN" altLang="en-US" dirty="0" smtClean="0"/>
              <a:t>                                  </a:t>
            </a:r>
            <a:r>
              <a:rPr lang="de-DE" altLang="zh-CN" dirty="0" smtClean="0"/>
              <a:t>float64   12</a:t>
            </a:r>
            <a:r>
              <a:rPr lang="zh-CN" altLang="en-US" dirty="0" smtClean="0"/>
              <a:t>  </a:t>
            </a:r>
            <a:endParaRPr lang="en-US" dirty="0" smtClean="0"/>
          </a:p>
          <a:p>
            <a:pPr lvl="0" indent="-342900">
              <a:spcBef>
                <a:spcPts val="0"/>
              </a:spcBef>
            </a:pPr>
            <a:r>
              <a:rPr lang="en-US" altLang="zh-CN" b="1" dirty="0" smtClean="0">
                <a:solidFill>
                  <a:srgbClr val="3366FF"/>
                </a:solidFill>
              </a:rPr>
              <a:t>Variable</a:t>
            </a:r>
            <a:r>
              <a:rPr lang="zh-CN" altLang="en-US" b="1" dirty="0" smtClean="0">
                <a:solidFill>
                  <a:srgbClr val="3366FF"/>
                </a:solidFill>
              </a:rPr>
              <a:t> </a:t>
            </a:r>
            <a:r>
              <a:rPr lang="en-US" altLang="zh-CN" b="1" dirty="0" smtClean="0">
                <a:solidFill>
                  <a:srgbClr val="3366FF"/>
                </a:solidFill>
              </a:rPr>
              <a:t>Names</a:t>
            </a:r>
          </a:p>
          <a:p>
            <a:pPr marL="0" lvl="0" indent="0">
              <a:spcBef>
                <a:spcPts val="0"/>
              </a:spcBef>
              <a:buNone/>
            </a:pPr>
            <a:r>
              <a:rPr lang="zh-CN" altLang="zh-CN" dirty="0" smtClean="0"/>
              <a:t> </a:t>
            </a:r>
            <a:r>
              <a:rPr lang="zh-CN" altLang="en-US" dirty="0" smtClean="0"/>
              <a:t>                </a:t>
            </a:r>
            <a:r>
              <a:rPr lang="en-US" altLang="zh-CN" dirty="0" smtClean="0"/>
              <a:t>     </a:t>
            </a:r>
            <a:r>
              <a:rPr lang="zh-CN" altLang="en-US" dirty="0" smtClean="0"/>
              <a:t>             </a:t>
            </a:r>
            <a:r>
              <a:rPr lang="zh-CN" altLang="zh-CN" dirty="0" smtClean="0"/>
              <a:t>[</a:t>
            </a:r>
            <a:r>
              <a:rPr lang="en-US" altLang="zh-CN" dirty="0" smtClean="0"/>
              <a:t>‘</a:t>
            </a:r>
            <a:r>
              <a:rPr lang="en-US" altLang="zh-CN" dirty="0" err="1" smtClean="0"/>
              <a:t>MSSubClass</a:t>
            </a:r>
            <a:r>
              <a:rPr lang="en-US" altLang="zh-CN" dirty="0" smtClean="0"/>
              <a:t>’, ‘</a:t>
            </a:r>
            <a:r>
              <a:rPr lang="en-US" altLang="zh-CN" dirty="0" err="1" smtClean="0"/>
              <a:t>MSZoning</a:t>
            </a:r>
            <a:r>
              <a:rPr lang="en-US" altLang="zh-CN" dirty="0" smtClean="0"/>
              <a:t>’, ‘</a:t>
            </a:r>
            <a:r>
              <a:rPr lang="en-US" altLang="zh-CN" dirty="0" err="1" smtClean="0"/>
              <a:t>LotFrontage</a:t>
            </a:r>
            <a:r>
              <a:rPr lang="en-US" altLang="zh-CN" dirty="0" smtClean="0"/>
              <a:t>’, ‘</a:t>
            </a:r>
            <a:r>
              <a:rPr lang="en-US" altLang="zh-CN" dirty="0" err="1" smtClean="0"/>
              <a:t>LotArea</a:t>
            </a:r>
            <a:r>
              <a:rPr lang="en-US" altLang="zh-CN" dirty="0" smtClean="0"/>
              <a:t>’, ‘Street’,</a:t>
            </a:r>
            <a:r>
              <a:rPr lang="zh-CN" altLang="en-US" dirty="0" smtClean="0"/>
              <a:t> </a:t>
            </a:r>
            <a:r>
              <a:rPr lang="zh-CN" altLang="zh-CN" dirty="0" smtClean="0"/>
              <a:t>.</a:t>
            </a:r>
            <a:r>
              <a:rPr lang="en-US" altLang="zh-CN" dirty="0" smtClean="0"/>
              <a:t>..]</a:t>
            </a:r>
          </a:p>
          <a:p>
            <a:pPr marL="0" lvl="0" indent="0">
              <a:spcBef>
                <a:spcPts val="0"/>
              </a:spcBef>
              <a:buNone/>
            </a:pPr>
            <a:endParaRPr lang="en-US" dirty="0" smtClean="0"/>
          </a:p>
          <a:p>
            <a:pPr indent="-342900">
              <a:spcBef>
                <a:spcPts val="0"/>
              </a:spcBef>
            </a:pPr>
            <a:r>
              <a:rPr lang="en-US" b="1" dirty="0" smtClean="0">
                <a:solidFill>
                  <a:srgbClr val="3366FF"/>
                </a:solidFill>
              </a:rPr>
              <a:t>Data</a:t>
            </a:r>
            <a:r>
              <a:rPr lang="zh-CN" altLang="en-US" b="1" dirty="0" smtClean="0">
                <a:solidFill>
                  <a:srgbClr val="3366FF"/>
                </a:solidFill>
              </a:rPr>
              <a:t> </a:t>
            </a:r>
            <a:r>
              <a:rPr lang="en-US" altLang="zh-CN" b="1" dirty="0" smtClean="0">
                <a:solidFill>
                  <a:srgbClr val="3366FF"/>
                </a:solidFill>
              </a:rPr>
              <a:t>head</a:t>
            </a:r>
          </a:p>
          <a:p>
            <a:pPr marL="0" lvl="0" indent="0">
              <a:spcBef>
                <a:spcPts val="0"/>
              </a:spcBef>
              <a:buNone/>
            </a:pPr>
            <a:endParaRPr lang="en-US" dirty="0"/>
          </a:p>
          <a:p>
            <a:pPr lvl="0" indent="-342900">
              <a:spcBef>
                <a:spcPts val="0"/>
              </a:spcBef>
            </a:pPr>
            <a:endParaRPr lang="en-US" dirty="0" smtClean="0"/>
          </a:p>
          <a:p>
            <a:pPr lvl="0" indent="-342900">
              <a:spcBef>
                <a:spcPts val="0"/>
              </a:spcBef>
            </a:pPr>
            <a:endParaRPr lang="en-US" dirty="0"/>
          </a:p>
          <a:p>
            <a:pPr lvl="0" indent="-342900">
              <a:spcBef>
                <a:spcPts val="0"/>
              </a:spcBef>
            </a:pPr>
            <a:r>
              <a:rPr lang="en-US" b="1" dirty="0" smtClean="0">
                <a:solidFill>
                  <a:srgbClr val="3366FF"/>
                </a:solidFill>
              </a:rPr>
              <a:t>Data</a:t>
            </a:r>
            <a:r>
              <a:rPr lang="zh-CN" altLang="en-US" b="1" dirty="0" smtClean="0">
                <a:solidFill>
                  <a:srgbClr val="3366FF"/>
                </a:solidFill>
              </a:rPr>
              <a:t> </a:t>
            </a:r>
            <a:r>
              <a:rPr lang="en-US" altLang="zh-CN" b="1" dirty="0" smtClean="0">
                <a:solidFill>
                  <a:srgbClr val="3366FF"/>
                </a:solidFill>
              </a:rPr>
              <a:t>summary</a:t>
            </a:r>
            <a:endParaRPr lang="en-US" b="1" dirty="0">
              <a:solidFill>
                <a:srgbClr val="3366FF"/>
              </a:solidFill>
            </a:endParaRPr>
          </a:p>
          <a:p>
            <a:pPr lvl="0" indent="-342900">
              <a:spcBef>
                <a:spcPts val="0"/>
              </a:spcBef>
            </a:pPr>
            <a:endParaRPr lang="en-US" dirty="0" smtClean="0"/>
          </a:p>
          <a:p>
            <a:pPr lvl="0" indent="-342900">
              <a:spcBef>
                <a:spcPts val="0"/>
              </a:spcBef>
            </a:pPr>
            <a:endParaRPr lang="en-US" dirty="0"/>
          </a:p>
          <a:p>
            <a:pPr lvl="0" indent="-342900">
              <a:spcBef>
                <a:spcPts val="0"/>
              </a:spcBef>
            </a:pPr>
            <a:endParaRPr lang="en-US" dirty="0" smtClean="0"/>
          </a:p>
          <a:p>
            <a:pPr lvl="0" indent="-342900">
              <a:spcBef>
                <a:spcPts val="0"/>
              </a:spcBef>
            </a:pPr>
            <a:endParaRPr lang="en-US" dirty="0"/>
          </a:p>
          <a:p>
            <a:pPr lvl="0" indent="-342900">
              <a:spcBef>
                <a:spcPts val="0"/>
              </a:spcBef>
            </a:pPr>
            <a:endParaRPr lang="en-US" dirty="0"/>
          </a:p>
          <a:p>
            <a:pPr marL="342900" marR="0" lvl="0" indent="-342900" algn="l" rtl="0">
              <a:spcBef>
                <a:spcPts val="0"/>
              </a:spcBef>
              <a:spcAft>
                <a:spcPts val="0"/>
              </a:spcAft>
              <a:buClr>
                <a:schemeClr val="accent1"/>
              </a:buClr>
              <a:buSzPct val="79999"/>
              <a:buFont typeface="Noto Sans Symbols"/>
              <a:buChar char="▶"/>
            </a:pPr>
            <a:endParaRPr lang="en-US" sz="1800" b="0" i="0" u="none" strike="noStrike" cap="none" dirty="0" smtClean="0">
              <a:solidFill>
                <a:srgbClr val="3F3F3F"/>
              </a:solidFill>
              <a:latin typeface="Trebuchet MS"/>
              <a:ea typeface="Trebuchet MS"/>
              <a:cs typeface="Trebuchet MS"/>
              <a:sym typeface="Trebuchet MS"/>
            </a:endParaRPr>
          </a:p>
          <a:p>
            <a:pPr marL="342900" marR="0" lvl="0" indent="-342900" algn="l" rtl="0">
              <a:spcBef>
                <a:spcPts val="0"/>
              </a:spcBef>
              <a:spcAft>
                <a:spcPts val="0"/>
              </a:spcAft>
              <a:buClr>
                <a:schemeClr val="accent1"/>
              </a:buClr>
              <a:buSzPct val="79999"/>
              <a:buFont typeface="Noto Sans Symbols"/>
              <a:buChar char="▶"/>
            </a:pPr>
            <a:endParaRPr lang="en-US" dirty="0"/>
          </a:p>
          <a:p>
            <a:pPr marL="342900" marR="0" lvl="0" indent="-342900" algn="l" rtl="0">
              <a:spcBef>
                <a:spcPts val="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2" name="Picture 1" descr="Screen Shot 2017-11-13 at 1.00.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474" y="4183988"/>
            <a:ext cx="5105401" cy="889000"/>
          </a:xfrm>
          <a:prstGeom prst="rect">
            <a:avLst/>
          </a:prstGeom>
        </p:spPr>
      </p:pic>
      <p:pic>
        <p:nvPicPr>
          <p:cNvPr id="3" name="Picture 2" descr="Screen Shot 2017-11-13 at 1.06.2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474" y="5072988"/>
            <a:ext cx="7937500" cy="1698625"/>
          </a:xfrm>
          <a:prstGeom prst="rect">
            <a:avLst/>
          </a:prstGeom>
        </p:spPr>
      </p:pic>
    </p:spTree>
    <p:extLst>
      <p:ext uri="{BB962C8B-B14F-4D97-AF65-F5344CB8AC3E}">
        <p14:creationId xmlns:p14="http://schemas.microsoft.com/office/powerpoint/2010/main" val="17922700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77334" y="609600"/>
            <a:ext cx="8596668" cy="660400"/>
          </a:xfrm>
          <a:prstGeom prst="rect">
            <a:avLst/>
          </a:prstGeom>
          <a:noFill/>
          <a:ln>
            <a:noFill/>
          </a:ln>
        </p:spPr>
        <p:txBody>
          <a:bodyPr wrap="square" lIns="91425" tIns="45700" rIns="91425" bIns="45700" anchor="t" anchorCtr="0">
            <a:noAutofit/>
          </a:bodyPr>
          <a:lstStyle/>
          <a:p>
            <a:pPr indent="-228600"/>
            <a:r>
              <a:rPr lang="en-US" dirty="0"/>
              <a:t>What does Y(</a:t>
            </a:r>
            <a:r>
              <a:rPr lang="en-US" dirty="0" err="1"/>
              <a:t>SalePrice</a:t>
            </a:r>
            <a:r>
              <a:rPr lang="en-US" dirty="0"/>
              <a:t>) look like</a:t>
            </a:r>
            <a:r>
              <a:rPr lang="en-US" dirty="0" smtClean="0"/>
              <a:t>?</a:t>
            </a:r>
            <a:endParaRPr lang="en-US" sz="3600" b="0" i="0" u="none" strike="noStrike" cap="none" dirty="0">
              <a:solidFill>
                <a:schemeClr val="accent1"/>
              </a:solidFill>
              <a:latin typeface="Trebuchet MS"/>
              <a:ea typeface="Trebuchet MS"/>
              <a:cs typeface="Trebuchet MS"/>
              <a:sym typeface="Trebuchet MS"/>
            </a:endParaRPr>
          </a:p>
        </p:txBody>
      </p:sp>
      <p:sp>
        <p:nvSpPr>
          <p:cNvPr id="162" name="Shape 162"/>
          <p:cNvSpPr txBox="1">
            <a:spLocks noGrp="1"/>
          </p:cNvSpPr>
          <p:nvPr>
            <p:ph type="body" idx="1"/>
          </p:nvPr>
        </p:nvSpPr>
        <p:spPr>
          <a:xfrm>
            <a:off x="677333" y="1270000"/>
            <a:ext cx="9831917" cy="388077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None/>
            </a:pPr>
            <a:endParaRPr lang="en-US" dirty="0"/>
          </a:p>
        </p:txBody>
      </p:sp>
      <p:pic>
        <p:nvPicPr>
          <p:cNvPr id="2" name="Picture 1" descr="Screen Shot 2017-11-13 at 1.43.0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1" y="1270000"/>
            <a:ext cx="5162549" cy="3149600"/>
          </a:xfrm>
          <a:prstGeom prst="rect">
            <a:avLst/>
          </a:prstGeom>
        </p:spPr>
      </p:pic>
      <p:pic>
        <p:nvPicPr>
          <p:cNvPr id="3" name="Picture 2" descr="Screen Shot 2017-11-13 at 1.43.2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25" y="1275387"/>
            <a:ext cx="4292600" cy="3144213"/>
          </a:xfrm>
          <a:prstGeom prst="rect">
            <a:avLst/>
          </a:prstGeom>
        </p:spPr>
      </p:pic>
      <p:pic>
        <p:nvPicPr>
          <p:cNvPr id="4" name="Picture 3" descr="Screen Shot 2017-11-13 at 1.46.0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250" y="4419600"/>
            <a:ext cx="8080375" cy="2438400"/>
          </a:xfrm>
          <a:prstGeom prst="rect">
            <a:avLst/>
          </a:prstGeom>
        </p:spPr>
      </p:pic>
    </p:spTree>
    <p:extLst>
      <p:ext uri="{BB962C8B-B14F-4D97-AF65-F5344CB8AC3E}">
        <p14:creationId xmlns:p14="http://schemas.microsoft.com/office/powerpoint/2010/main" val="1368766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2" name="Picture 1"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39516" cy="6858000"/>
          </a:xfrm>
          <a:prstGeom prst="rect">
            <a:avLst/>
          </a:prstGeom>
        </p:spPr>
      </p:pic>
      <p:sp>
        <p:nvSpPr>
          <p:cNvPr id="4" name="TextBox 3"/>
          <p:cNvSpPr txBox="1"/>
          <p:nvPr/>
        </p:nvSpPr>
        <p:spPr>
          <a:xfrm>
            <a:off x="2619376" y="5318125"/>
            <a:ext cx="43021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smtClean="0"/>
              <a:t>Correlation of all numerical features</a:t>
            </a:r>
            <a:endParaRPr lang="en-US" sz="1800" dirty="0"/>
          </a:p>
        </p:txBody>
      </p:sp>
      <p:sp>
        <p:nvSpPr>
          <p:cNvPr id="5" name="TextBox 4"/>
          <p:cNvSpPr txBox="1"/>
          <p:nvPr/>
        </p:nvSpPr>
        <p:spPr>
          <a:xfrm>
            <a:off x="9842501" y="700107"/>
            <a:ext cx="2381250" cy="6001641"/>
          </a:xfrm>
          <a:prstGeom prst="rect">
            <a:avLst/>
          </a:prstGeom>
          <a:noFill/>
        </p:spPr>
        <p:txBody>
          <a:bodyPr vert="horz" wrap="square" rtlCol="0">
            <a:spAutoFit/>
          </a:bodyPr>
          <a:lstStyle/>
          <a:p>
            <a:r>
              <a:rPr lang="en-US" sz="1600" b="1" dirty="0" smtClean="0">
                <a:solidFill>
                  <a:schemeClr val="accent2">
                    <a:lumMod val="50000"/>
                  </a:schemeClr>
                </a:solidFill>
              </a:rPr>
              <a:t>Most Related Features</a:t>
            </a:r>
          </a:p>
          <a:p>
            <a:endParaRPr lang="en-US" sz="1600" b="1" dirty="0">
              <a:solidFill>
                <a:schemeClr val="accent2">
                  <a:lumMod val="50000"/>
                </a:schemeClr>
              </a:solidFill>
            </a:endParaRPr>
          </a:p>
          <a:p>
            <a:pPr algn="ctr"/>
            <a:r>
              <a:rPr lang="en-US" dirty="0" smtClean="0">
                <a:solidFill>
                  <a:schemeClr val="accent2">
                    <a:lumMod val="50000"/>
                  </a:schemeClr>
                </a:solidFill>
              </a:rPr>
              <a:t>Garage </a:t>
            </a:r>
            <a:r>
              <a:rPr lang="en-US" dirty="0">
                <a:solidFill>
                  <a:schemeClr val="accent2">
                    <a:lumMod val="50000"/>
                  </a:schemeClr>
                </a:solidFill>
              </a:rPr>
              <a:t>Cars </a:t>
            </a:r>
            <a:endParaRPr lang="en-US" dirty="0" smtClean="0">
              <a:solidFill>
                <a:schemeClr val="accent2">
                  <a:lumMod val="50000"/>
                </a:schemeClr>
              </a:solidFill>
            </a:endParaRPr>
          </a:p>
          <a:p>
            <a:pPr algn="ctr"/>
            <a:r>
              <a:rPr lang="en-US" dirty="0" smtClean="0">
                <a:solidFill>
                  <a:schemeClr val="accent2">
                    <a:lumMod val="50000"/>
                  </a:schemeClr>
                </a:solidFill>
              </a:rPr>
              <a:t>         ~</a:t>
            </a:r>
          </a:p>
          <a:p>
            <a:pPr algn="ctr"/>
            <a:r>
              <a:rPr lang="en-US" dirty="0" smtClean="0">
                <a:solidFill>
                  <a:schemeClr val="accent2">
                    <a:lumMod val="50000"/>
                  </a:schemeClr>
                </a:solidFill>
              </a:rPr>
              <a:t>Garage </a:t>
            </a:r>
            <a:r>
              <a:rPr lang="en-US" dirty="0">
                <a:solidFill>
                  <a:schemeClr val="accent2">
                    <a:lumMod val="50000"/>
                  </a:schemeClr>
                </a:solidFill>
              </a:rPr>
              <a:t>Area</a:t>
            </a:r>
          </a:p>
          <a:p>
            <a:pPr algn="ctr"/>
            <a:endParaRPr lang="en-US" dirty="0" smtClean="0">
              <a:solidFill>
                <a:schemeClr val="accent2">
                  <a:lumMod val="50000"/>
                </a:schemeClr>
              </a:solidFill>
            </a:endParaRPr>
          </a:p>
          <a:p>
            <a:pPr algn="ctr"/>
            <a:r>
              <a:rPr lang="en-US" dirty="0" err="1" smtClean="0">
                <a:solidFill>
                  <a:schemeClr val="accent2">
                    <a:lumMod val="50000"/>
                  </a:schemeClr>
                </a:solidFill>
              </a:rPr>
              <a:t>YearBuilt</a:t>
            </a:r>
            <a:r>
              <a:rPr lang="en-US" dirty="0" smtClean="0">
                <a:solidFill>
                  <a:schemeClr val="accent2">
                    <a:lumMod val="50000"/>
                  </a:schemeClr>
                </a:solidFill>
              </a:rPr>
              <a:t> </a:t>
            </a:r>
          </a:p>
          <a:p>
            <a:pPr algn="ctr"/>
            <a:r>
              <a:rPr lang="en-US" dirty="0" smtClean="0">
                <a:solidFill>
                  <a:schemeClr val="accent2">
                    <a:lumMod val="50000"/>
                  </a:schemeClr>
                </a:solidFill>
              </a:rPr>
              <a:t>        ~</a:t>
            </a:r>
          </a:p>
          <a:p>
            <a:pPr algn="ctr"/>
            <a:r>
              <a:rPr lang="en-US" dirty="0" err="1" smtClean="0">
                <a:solidFill>
                  <a:schemeClr val="accent2">
                    <a:lumMod val="50000"/>
                  </a:schemeClr>
                </a:solidFill>
              </a:rPr>
              <a:t>GarageYrBlt</a:t>
            </a:r>
            <a:endParaRPr lang="en-US" dirty="0" smtClean="0">
              <a:solidFill>
                <a:schemeClr val="accent2">
                  <a:lumMod val="50000"/>
                </a:schemeClr>
              </a:solidFill>
            </a:endParaRPr>
          </a:p>
          <a:p>
            <a:pPr algn="ctr"/>
            <a:endParaRPr lang="en-US" dirty="0" smtClean="0">
              <a:solidFill>
                <a:schemeClr val="accent2">
                  <a:lumMod val="50000"/>
                </a:schemeClr>
              </a:solidFill>
            </a:endParaRPr>
          </a:p>
          <a:p>
            <a:pPr algn="ctr"/>
            <a:r>
              <a:rPr lang="en-US" dirty="0" smtClean="0">
                <a:solidFill>
                  <a:schemeClr val="accent2">
                    <a:lumMod val="50000"/>
                  </a:schemeClr>
                </a:solidFill>
              </a:rPr>
              <a:t>1stFlrSF</a:t>
            </a:r>
            <a:endParaRPr lang="en-US" dirty="0">
              <a:solidFill>
                <a:schemeClr val="accent2">
                  <a:lumMod val="50000"/>
                </a:schemeClr>
              </a:solidFill>
            </a:endParaRPr>
          </a:p>
          <a:p>
            <a:pPr algn="ctr"/>
            <a:r>
              <a:rPr lang="en-US" dirty="0" smtClean="0">
                <a:solidFill>
                  <a:schemeClr val="accent2">
                    <a:lumMod val="50000"/>
                  </a:schemeClr>
                </a:solidFill>
              </a:rPr>
              <a:t>       ~</a:t>
            </a:r>
          </a:p>
          <a:p>
            <a:pPr algn="ctr"/>
            <a:r>
              <a:rPr lang="en-US" dirty="0" err="1" smtClean="0">
                <a:solidFill>
                  <a:schemeClr val="accent2">
                    <a:lumMod val="50000"/>
                  </a:schemeClr>
                </a:solidFill>
              </a:rPr>
              <a:t>TotalBsmtSF</a:t>
            </a:r>
            <a:endParaRPr lang="en-US" dirty="0" smtClean="0">
              <a:solidFill>
                <a:schemeClr val="accent2">
                  <a:lumMod val="50000"/>
                </a:schemeClr>
              </a:solidFill>
            </a:endParaRPr>
          </a:p>
          <a:p>
            <a:pPr algn="ctr"/>
            <a:endParaRPr lang="en-US" dirty="0">
              <a:solidFill>
                <a:schemeClr val="accent2">
                  <a:lumMod val="50000"/>
                </a:schemeClr>
              </a:solidFill>
            </a:endParaRPr>
          </a:p>
          <a:p>
            <a:pPr algn="ctr"/>
            <a:endParaRPr lang="en-US" dirty="0" smtClean="0">
              <a:solidFill>
                <a:schemeClr val="accent2">
                  <a:lumMod val="50000"/>
                </a:schemeClr>
              </a:solidFill>
            </a:endParaRPr>
          </a:p>
          <a:p>
            <a:pPr algn="ctr"/>
            <a:r>
              <a:rPr lang="en-US" sz="1600" b="1" dirty="0" smtClean="0">
                <a:solidFill>
                  <a:schemeClr val="accent2">
                    <a:lumMod val="50000"/>
                  </a:schemeClr>
                </a:solidFill>
              </a:rPr>
              <a:t>Most related to Y</a:t>
            </a:r>
          </a:p>
          <a:p>
            <a:pPr algn="ctr"/>
            <a:endParaRPr lang="en-US" dirty="0">
              <a:solidFill>
                <a:schemeClr val="accent2">
                  <a:lumMod val="50000"/>
                </a:schemeClr>
              </a:solidFill>
            </a:endParaRPr>
          </a:p>
          <a:p>
            <a:pPr algn="ctr"/>
            <a:r>
              <a:rPr lang="en-US" dirty="0" err="1" smtClean="0">
                <a:solidFill>
                  <a:schemeClr val="accent2">
                    <a:lumMod val="50000"/>
                  </a:schemeClr>
                </a:solidFill>
              </a:rPr>
              <a:t>SalePrice</a:t>
            </a:r>
            <a:endParaRPr lang="en-US" dirty="0" smtClean="0">
              <a:solidFill>
                <a:schemeClr val="accent2">
                  <a:lumMod val="50000"/>
                </a:schemeClr>
              </a:solidFill>
            </a:endParaRPr>
          </a:p>
          <a:p>
            <a:pPr algn="ctr"/>
            <a:r>
              <a:rPr lang="en-US" dirty="0" smtClean="0">
                <a:solidFill>
                  <a:schemeClr val="accent2">
                    <a:lumMod val="50000"/>
                  </a:schemeClr>
                </a:solidFill>
              </a:rPr>
              <a:t> ~</a:t>
            </a:r>
          </a:p>
          <a:p>
            <a:pPr algn="ctr"/>
            <a:r>
              <a:rPr lang="en-US" dirty="0" smtClean="0">
                <a:solidFill>
                  <a:schemeClr val="accent2">
                    <a:lumMod val="50000"/>
                  </a:schemeClr>
                </a:solidFill>
              </a:rPr>
              <a:t> </a:t>
            </a:r>
            <a:r>
              <a:rPr lang="en-US" dirty="0" err="1" smtClean="0">
                <a:solidFill>
                  <a:schemeClr val="accent2">
                    <a:lumMod val="50000"/>
                  </a:schemeClr>
                </a:solidFill>
              </a:rPr>
              <a:t>OverallQual</a:t>
            </a:r>
            <a:endParaRPr lang="en-US" dirty="0" smtClean="0">
              <a:solidFill>
                <a:schemeClr val="accent2">
                  <a:lumMod val="50000"/>
                </a:schemeClr>
              </a:solidFill>
            </a:endParaRPr>
          </a:p>
          <a:p>
            <a:pPr algn="ctr"/>
            <a:endParaRPr lang="en-US" dirty="0">
              <a:solidFill>
                <a:schemeClr val="accent2">
                  <a:lumMod val="50000"/>
                </a:schemeClr>
              </a:solidFill>
            </a:endParaRPr>
          </a:p>
          <a:p>
            <a:pPr algn="ctr"/>
            <a:endParaRPr lang="en-US" dirty="0" smtClean="0">
              <a:solidFill>
                <a:schemeClr val="accent2">
                  <a:lumMod val="50000"/>
                </a:schemeClr>
              </a:solidFill>
            </a:endParaRPr>
          </a:p>
          <a:p>
            <a:pPr algn="ctr"/>
            <a:r>
              <a:rPr lang="en-US" dirty="0" err="1">
                <a:solidFill>
                  <a:schemeClr val="accent2">
                    <a:lumMod val="50000"/>
                  </a:schemeClr>
                </a:solidFill>
              </a:rPr>
              <a:t>SalePrice</a:t>
            </a:r>
            <a:r>
              <a:rPr lang="en-US" dirty="0">
                <a:solidFill>
                  <a:schemeClr val="accent2">
                    <a:lumMod val="50000"/>
                  </a:schemeClr>
                </a:solidFill>
              </a:rPr>
              <a:t> </a:t>
            </a:r>
            <a:endParaRPr lang="en-US" dirty="0" smtClean="0">
              <a:solidFill>
                <a:schemeClr val="accent2">
                  <a:lumMod val="50000"/>
                </a:schemeClr>
              </a:solidFill>
            </a:endParaRPr>
          </a:p>
          <a:p>
            <a:pPr algn="ctr"/>
            <a:r>
              <a:rPr lang="en-US" dirty="0" smtClean="0">
                <a:solidFill>
                  <a:schemeClr val="accent2">
                    <a:lumMod val="50000"/>
                  </a:schemeClr>
                </a:solidFill>
              </a:rPr>
              <a:t>~</a:t>
            </a:r>
          </a:p>
          <a:p>
            <a:pPr algn="ctr"/>
            <a:r>
              <a:rPr lang="en-US" dirty="0" smtClean="0">
                <a:solidFill>
                  <a:schemeClr val="accent2">
                    <a:lumMod val="50000"/>
                  </a:schemeClr>
                </a:solidFill>
              </a:rPr>
              <a:t> </a:t>
            </a:r>
            <a:r>
              <a:rPr lang="en-US" dirty="0" err="1">
                <a:solidFill>
                  <a:schemeClr val="accent2">
                    <a:lumMod val="50000"/>
                  </a:schemeClr>
                </a:solidFill>
              </a:rPr>
              <a:t>GrLivArea</a:t>
            </a:r>
            <a:endParaRPr lang="en-US" dirty="0">
              <a:solidFill>
                <a:schemeClr val="accent2">
                  <a:lumMod val="50000"/>
                </a:schemeClr>
              </a:solidFill>
            </a:endParaRPr>
          </a:p>
          <a:p>
            <a:pPr algn="ctr"/>
            <a:endParaRPr lang="en-US" dirty="0">
              <a:solidFill>
                <a:schemeClr val="accent2">
                  <a:lumMod val="50000"/>
                </a:schemeClr>
              </a:solidFill>
            </a:endParaRPr>
          </a:p>
          <a:p>
            <a:pPr algn="ctr"/>
            <a:endParaRPr lang="en-US" dirty="0">
              <a:solidFill>
                <a:schemeClr val="accent2">
                  <a:lumMod val="50000"/>
                </a:schemeClr>
              </a:solidFill>
            </a:endParaRPr>
          </a:p>
        </p:txBody>
      </p:sp>
    </p:spTree>
    <p:extLst>
      <p:ext uri="{BB962C8B-B14F-4D97-AF65-F5344CB8AC3E}">
        <p14:creationId xmlns:p14="http://schemas.microsoft.com/office/powerpoint/2010/main" val="2043167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descr="pai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0"/>
            <a:ext cx="6945853" cy="6858000"/>
          </a:xfrm>
          <a:prstGeom prst="rect">
            <a:avLst/>
          </a:prstGeom>
        </p:spPr>
      </p:pic>
      <p:sp>
        <p:nvSpPr>
          <p:cNvPr id="3" name="TextBox 2"/>
          <p:cNvSpPr txBox="1"/>
          <p:nvPr/>
        </p:nvSpPr>
        <p:spPr>
          <a:xfrm>
            <a:off x="7588250" y="412750"/>
            <a:ext cx="4238625" cy="4555094"/>
          </a:xfrm>
          <a:prstGeom prst="rect">
            <a:avLst/>
          </a:prstGeom>
          <a:noFill/>
        </p:spPr>
        <p:txBody>
          <a:bodyPr wrap="square" rtlCol="0">
            <a:spAutoFit/>
          </a:bodyPr>
          <a:lstStyle/>
          <a:p>
            <a:r>
              <a:rPr lang="en-US" sz="1800" dirty="0" smtClean="0">
                <a:solidFill>
                  <a:schemeClr val="accent2">
                    <a:lumMod val="75000"/>
                  </a:schemeClr>
                </a:solidFill>
              </a:rPr>
              <a:t>More explore on most related features</a:t>
            </a:r>
          </a:p>
          <a:p>
            <a:endParaRPr lang="en-US" dirty="0">
              <a:solidFill>
                <a:schemeClr val="accent2">
                  <a:lumMod val="75000"/>
                </a:schemeClr>
              </a:solidFill>
            </a:endParaRPr>
          </a:p>
          <a:p>
            <a:r>
              <a:rPr lang="en-US" sz="1600" dirty="0" smtClean="0">
                <a:solidFill>
                  <a:schemeClr val="accent2">
                    <a:lumMod val="75000"/>
                  </a:schemeClr>
                </a:solidFill>
              </a:rPr>
              <a:t>-</a:t>
            </a:r>
            <a:r>
              <a:rPr lang="en-US" dirty="0" smtClean="0">
                <a:solidFill>
                  <a:schemeClr val="accent2">
                    <a:lumMod val="75000"/>
                  </a:schemeClr>
                </a:solidFill>
              </a:rPr>
              <a:t>- Linear </a:t>
            </a:r>
          </a:p>
          <a:p>
            <a:endParaRPr lang="en-US" dirty="0" smtClean="0">
              <a:solidFill>
                <a:schemeClr val="accent2">
                  <a:lumMod val="75000"/>
                </a:schemeClr>
              </a:solidFill>
            </a:endParaRPr>
          </a:p>
          <a:p>
            <a:r>
              <a:rPr lang="en-US" dirty="0" smtClean="0">
                <a:solidFill>
                  <a:schemeClr val="accent2">
                    <a:lumMod val="75000"/>
                  </a:schemeClr>
                </a:solidFill>
              </a:rPr>
              <a:t>-- Variance</a:t>
            </a:r>
          </a:p>
          <a:p>
            <a:endParaRPr lang="en-US" dirty="0" smtClean="0">
              <a:solidFill>
                <a:schemeClr val="accent2">
                  <a:lumMod val="75000"/>
                </a:schemeClr>
              </a:solidFill>
            </a:endParaRPr>
          </a:p>
          <a:p>
            <a:r>
              <a:rPr lang="en-US" dirty="0" smtClean="0">
                <a:solidFill>
                  <a:schemeClr val="accent2">
                    <a:lumMod val="75000"/>
                  </a:schemeClr>
                </a:solidFill>
              </a:rPr>
              <a:t>-- Normality / </a:t>
            </a:r>
            <a:r>
              <a:rPr lang="en-US" dirty="0" err="1" smtClean="0">
                <a:solidFill>
                  <a:schemeClr val="accent2">
                    <a:lumMod val="75000"/>
                  </a:schemeClr>
                </a:solidFill>
              </a:rPr>
              <a:t>Skewness</a:t>
            </a:r>
            <a:r>
              <a:rPr lang="en-US" dirty="0" smtClean="0">
                <a:solidFill>
                  <a:schemeClr val="accent2">
                    <a:lumMod val="75000"/>
                  </a:schemeClr>
                </a:solidFill>
              </a:rPr>
              <a:t> (need to log?)</a:t>
            </a:r>
          </a:p>
          <a:p>
            <a:endParaRPr lang="en-US" dirty="0" smtClean="0">
              <a:solidFill>
                <a:schemeClr val="accent2">
                  <a:lumMod val="75000"/>
                </a:schemeClr>
              </a:solidFill>
            </a:endParaRPr>
          </a:p>
          <a:p>
            <a:r>
              <a:rPr lang="en-US" sz="1800" dirty="0" smtClean="0">
                <a:solidFill>
                  <a:schemeClr val="accent2">
                    <a:lumMod val="75000"/>
                  </a:schemeClr>
                </a:solidFill>
              </a:rPr>
              <a:t>What we found?</a:t>
            </a:r>
          </a:p>
          <a:p>
            <a:r>
              <a:rPr lang="en-US" sz="1800" dirty="0" smtClean="0">
                <a:solidFill>
                  <a:schemeClr val="accent2">
                    <a:lumMod val="75000"/>
                  </a:schemeClr>
                </a:solidFill>
              </a:rPr>
              <a:t>-- </a:t>
            </a:r>
            <a:r>
              <a:rPr lang="en-US" sz="1600" dirty="0" smtClean="0">
                <a:solidFill>
                  <a:schemeClr val="accent2">
                    <a:lumMod val="75000"/>
                  </a:schemeClr>
                </a:solidFill>
              </a:rPr>
              <a:t>strong linear  between some features</a:t>
            </a:r>
          </a:p>
          <a:p>
            <a:endParaRPr lang="en-US" sz="1600" dirty="0">
              <a:solidFill>
                <a:schemeClr val="accent2">
                  <a:lumMod val="75000"/>
                </a:schemeClr>
              </a:solidFill>
            </a:endParaRPr>
          </a:p>
          <a:p>
            <a:endParaRPr lang="en-US" dirty="0" smtClean="0">
              <a:solidFill>
                <a:schemeClr val="accent2">
                  <a:lumMod val="75000"/>
                </a:schemeClr>
              </a:solidFill>
            </a:endParaRPr>
          </a:p>
          <a:p>
            <a:r>
              <a:rPr lang="en-US" sz="1800" dirty="0" smtClean="0">
                <a:solidFill>
                  <a:schemeClr val="accent2">
                    <a:lumMod val="75000"/>
                  </a:schemeClr>
                </a:solidFill>
              </a:rPr>
              <a:t>Have questions?</a:t>
            </a:r>
          </a:p>
          <a:p>
            <a:r>
              <a:rPr lang="en-US" sz="1800" dirty="0" smtClean="0">
                <a:solidFill>
                  <a:schemeClr val="accent2">
                    <a:lumMod val="75000"/>
                  </a:schemeClr>
                </a:solidFill>
              </a:rPr>
              <a:t>--  </a:t>
            </a:r>
            <a:r>
              <a:rPr lang="en-US" sz="1600" dirty="0" smtClean="0">
                <a:solidFill>
                  <a:schemeClr val="accent2">
                    <a:lumMod val="75000"/>
                  </a:schemeClr>
                </a:solidFill>
              </a:rPr>
              <a:t>4 cars garage prices</a:t>
            </a:r>
            <a:r>
              <a:rPr lang="en-US" sz="1800" dirty="0" smtClean="0">
                <a:solidFill>
                  <a:schemeClr val="accent2">
                    <a:lumMod val="75000"/>
                  </a:schemeClr>
                </a:solidFill>
              </a:rPr>
              <a:t>?</a:t>
            </a:r>
          </a:p>
          <a:p>
            <a:endParaRPr lang="en-US" sz="1800" dirty="0">
              <a:solidFill>
                <a:schemeClr val="accent2">
                  <a:lumMod val="75000"/>
                </a:schemeClr>
              </a:solidFill>
            </a:endParaRPr>
          </a:p>
          <a:p>
            <a:endParaRPr lang="en-US" sz="1800" dirty="0" smtClean="0">
              <a:solidFill>
                <a:schemeClr val="accent2">
                  <a:lumMod val="75000"/>
                </a:schemeClr>
              </a:solidFill>
            </a:endParaRPr>
          </a:p>
          <a:p>
            <a:endParaRPr lang="en-US" sz="1800" dirty="0">
              <a:solidFill>
                <a:schemeClr val="accent2">
                  <a:lumMod val="75000"/>
                </a:schemeClr>
              </a:solidFill>
            </a:endParaRPr>
          </a:p>
          <a:p>
            <a:endParaRPr lang="en-US" dirty="0">
              <a:solidFill>
                <a:schemeClr val="accent2">
                  <a:lumMod val="75000"/>
                </a:schemeClr>
              </a:solidFill>
            </a:endParaRPr>
          </a:p>
        </p:txBody>
      </p:sp>
      <p:pic>
        <p:nvPicPr>
          <p:cNvPr id="5" name="Picture 4" descr="Screen Shot 2017-11-13 at 2.50.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4375" y="4314708"/>
            <a:ext cx="1079500" cy="2159000"/>
          </a:xfrm>
          <a:prstGeom prst="rect">
            <a:avLst/>
          </a:prstGeom>
        </p:spPr>
      </p:pic>
      <p:sp>
        <p:nvSpPr>
          <p:cNvPr id="6" name="TextBox 5"/>
          <p:cNvSpPr txBox="1"/>
          <p:nvPr/>
        </p:nvSpPr>
        <p:spPr>
          <a:xfrm>
            <a:off x="11506864" y="4314708"/>
            <a:ext cx="640021" cy="307777"/>
          </a:xfrm>
          <a:prstGeom prst="rect">
            <a:avLst/>
          </a:prstGeom>
          <a:noFill/>
        </p:spPr>
        <p:txBody>
          <a:bodyPr wrap="square" rtlCol="0">
            <a:spAutoFit/>
          </a:bodyPr>
          <a:lstStyle/>
          <a:p>
            <a:r>
              <a:rPr lang="en-US" dirty="0" smtClean="0"/>
              <a:t>mean</a:t>
            </a:r>
            <a:endParaRPr lang="en-US" dirty="0"/>
          </a:p>
        </p:txBody>
      </p:sp>
      <p:pic>
        <p:nvPicPr>
          <p:cNvPr id="7" name="Picture 6" descr="Screen Shot 2017-11-13 at 2.55.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850" y="4238508"/>
            <a:ext cx="3225800" cy="2235200"/>
          </a:xfrm>
          <a:prstGeom prst="rect">
            <a:avLst/>
          </a:prstGeom>
        </p:spPr>
      </p:pic>
    </p:spTree>
    <p:extLst>
      <p:ext uri="{BB962C8B-B14F-4D97-AF65-F5344CB8AC3E}">
        <p14:creationId xmlns:p14="http://schemas.microsoft.com/office/powerpoint/2010/main" val="4655584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41" y="-38100"/>
            <a:ext cx="8596668" cy="1320800"/>
          </a:xfrm>
        </p:spPr>
        <p:txBody>
          <a:bodyPr/>
          <a:lstStyle/>
          <a:p>
            <a:pPr algn="ctr"/>
            <a:r>
              <a:rPr lang="en-US" dirty="0" smtClean="0">
                <a:solidFill>
                  <a:schemeClr val="accent2">
                    <a:lumMod val="75000"/>
                  </a:schemeClr>
                </a:solidFill>
              </a:rPr>
              <a:t>Some </a:t>
            </a:r>
            <a:r>
              <a:rPr lang="en-US" dirty="0">
                <a:solidFill>
                  <a:schemeClr val="accent2">
                    <a:lumMod val="75000"/>
                  </a:schemeClr>
                </a:solidFill>
              </a:rPr>
              <a:t>related </a:t>
            </a:r>
            <a:r>
              <a:rPr lang="en-US" dirty="0" smtClean="0">
                <a:solidFill>
                  <a:schemeClr val="accent2">
                    <a:lumMod val="75000"/>
                  </a:schemeClr>
                </a:solidFill>
              </a:rPr>
              <a:t>features (boxplot)</a:t>
            </a:r>
            <a:endParaRPr lang="en-US" dirty="0"/>
          </a:p>
        </p:txBody>
      </p:sp>
      <p:pic>
        <p:nvPicPr>
          <p:cNvPr id="4" name="Picture 3" descr="Screen Shot 2017-11-13 at 3.35.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698500"/>
            <a:ext cx="4387078" cy="2994025"/>
          </a:xfrm>
          <a:prstGeom prst="rect">
            <a:avLst/>
          </a:prstGeom>
        </p:spPr>
      </p:pic>
      <p:pic>
        <p:nvPicPr>
          <p:cNvPr id="5" name="Picture 4" descr="Screen Shot 2017-11-13 at 3.38.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3692525"/>
            <a:ext cx="4429760" cy="2895600"/>
          </a:xfrm>
          <a:prstGeom prst="rect">
            <a:avLst/>
          </a:prstGeom>
        </p:spPr>
      </p:pic>
      <p:pic>
        <p:nvPicPr>
          <p:cNvPr id="7" name="Picture 6" descr="Screen Shot 2017-11-13 at 3.35.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875" y="732616"/>
            <a:ext cx="4486274" cy="2959909"/>
          </a:xfrm>
          <a:prstGeom prst="rect">
            <a:avLst/>
          </a:prstGeom>
        </p:spPr>
      </p:pic>
      <p:pic>
        <p:nvPicPr>
          <p:cNvPr id="8" name="Picture 7" descr="Screen Shot 2017-11-13 at 3.39.11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4109" y="3613150"/>
            <a:ext cx="4348040" cy="2974975"/>
          </a:xfrm>
          <a:prstGeom prst="rect">
            <a:avLst/>
          </a:prstGeom>
        </p:spPr>
      </p:pic>
    </p:spTree>
    <p:extLst>
      <p:ext uri="{BB962C8B-B14F-4D97-AF65-F5344CB8AC3E}">
        <p14:creationId xmlns:p14="http://schemas.microsoft.com/office/powerpoint/2010/main" val="32544001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77334" y="609600"/>
            <a:ext cx="9196916" cy="1320900"/>
          </a:xfrm>
          <a:prstGeom prst="rect">
            <a:avLst/>
          </a:prstGeom>
        </p:spPr>
        <p:txBody>
          <a:bodyPr wrap="square" lIns="91425" tIns="91425" rIns="91425" bIns="91425" anchor="t" anchorCtr="0">
            <a:noAutofit/>
          </a:bodyPr>
          <a:lstStyle/>
          <a:p>
            <a:pPr lvl="0">
              <a:spcBef>
                <a:spcPts val="0"/>
              </a:spcBef>
              <a:buNone/>
            </a:pPr>
            <a:r>
              <a:rPr lang="en-US" dirty="0" smtClean="0"/>
              <a:t>Sorted features by </a:t>
            </a:r>
            <a:r>
              <a:rPr lang="en-US" dirty="0" err="1"/>
              <a:t>C</a:t>
            </a:r>
            <a:r>
              <a:rPr lang="en-US" dirty="0" err="1" smtClean="0"/>
              <a:t>orr</a:t>
            </a:r>
            <a:r>
              <a:rPr lang="en-US" dirty="0" smtClean="0"/>
              <a:t> with Y(</a:t>
            </a:r>
            <a:r>
              <a:rPr lang="en-US" dirty="0" err="1" smtClean="0"/>
              <a:t>HousePrice</a:t>
            </a:r>
            <a:r>
              <a:rPr lang="en-US" dirty="0" smtClean="0"/>
              <a:t>)</a:t>
            </a:r>
            <a:endParaRPr lang="en-US" dirty="0"/>
          </a:p>
          <a:p>
            <a:pPr lvl="0">
              <a:spcBef>
                <a:spcPts val="0"/>
              </a:spcBef>
              <a:buNone/>
            </a:pPr>
            <a:endParaRPr dirty="0"/>
          </a:p>
        </p:txBody>
      </p:sp>
      <p:sp>
        <p:nvSpPr>
          <p:cNvPr id="180" name="Shape 180"/>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lvl="0" rtl="0">
              <a:spcBef>
                <a:spcPts val="0"/>
              </a:spcBef>
              <a:buClr>
                <a:schemeClr val="accent1"/>
              </a:buClr>
              <a:buSzPct val="79999"/>
              <a:buFont typeface="Noto Sans Symbols"/>
              <a:buNone/>
            </a:pPr>
            <a:r>
              <a:rPr lang="en-US"/>
              <a:t>-Relationship between X and Y?</a:t>
            </a:r>
          </a:p>
          <a:p>
            <a:pPr lvl="0">
              <a:spcBef>
                <a:spcPts val="0"/>
              </a:spcBef>
              <a:buNone/>
            </a:pPr>
            <a:endParaRPr/>
          </a:p>
        </p:txBody>
      </p:sp>
      <p:pic>
        <p:nvPicPr>
          <p:cNvPr id="2" name="Picture 1" descr="Screen Shot 2017-11-13 at 3.03.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84300"/>
            <a:ext cx="7721600" cy="5473700"/>
          </a:xfrm>
          <a:prstGeom prst="rect">
            <a:avLst/>
          </a:prstGeom>
        </p:spPr>
      </p:pic>
      <p:sp>
        <p:nvSpPr>
          <p:cNvPr id="5" name="Action Button: Help 4"/>
          <p:cNvSpPr/>
          <p:nvPr/>
        </p:nvSpPr>
        <p:spPr>
          <a:xfrm>
            <a:off x="8097310" y="6041389"/>
            <a:ext cx="1014940" cy="411480"/>
          </a:xfrm>
          <a:prstGeom prst="actionButtonHelp">
            <a:avLst/>
          </a:prstGeom>
          <a:ln/>
        </p:spPr>
        <p:style>
          <a:lnRef idx="1">
            <a:schemeClr val="accent1"/>
          </a:lnRef>
          <a:fillRef idx="3">
            <a:schemeClr val="accent1"/>
          </a:fillRef>
          <a:effectRef idx="2">
            <a:schemeClr val="accent1"/>
          </a:effectRef>
          <a:fontRef idx="minor">
            <a:schemeClr val="lt1"/>
          </a:fontRef>
        </p:style>
        <p:txBody>
          <a:bodyPr/>
          <a:lstStyle/>
          <a:p>
            <a:r>
              <a:rPr lang="en-US" b="1" dirty="0">
                <a:latin typeface="Lucida Grande"/>
                <a:ea typeface="Lucida Grande"/>
                <a:cs typeface="Lucida Grande"/>
              </a:rPr>
              <a:t>↵</a:t>
            </a:r>
            <a:endParaRPr lang="en-US" dirty="0"/>
          </a:p>
        </p:txBody>
      </p:sp>
    </p:spTree>
    <p:extLst>
      <p:ext uri="{BB962C8B-B14F-4D97-AF65-F5344CB8AC3E}">
        <p14:creationId xmlns:p14="http://schemas.microsoft.com/office/powerpoint/2010/main" val="16598876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Visualization</a:t>
            </a:r>
            <a:endParaRPr lang="en-US" dirty="0"/>
          </a:p>
        </p:txBody>
      </p:sp>
      <p:pic>
        <p:nvPicPr>
          <p:cNvPr id="4" name="Picture 3" descr="Screen Shot 2017-11-13 at 3.12.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06525"/>
            <a:ext cx="7327900" cy="5270500"/>
          </a:xfrm>
          <a:prstGeom prst="rect">
            <a:avLst/>
          </a:prstGeom>
        </p:spPr>
      </p:pic>
      <p:sp>
        <p:nvSpPr>
          <p:cNvPr id="5" name="Lightning Bolt 4"/>
          <p:cNvSpPr/>
          <p:nvPr/>
        </p:nvSpPr>
        <p:spPr>
          <a:xfrm>
            <a:off x="1969770" y="1518920"/>
            <a:ext cx="822960" cy="822960"/>
          </a:xfrm>
          <a:prstGeom prst="lightningBolt">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p:cNvSpPr txBox="1"/>
          <p:nvPr/>
        </p:nvSpPr>
        <p:spPr>
          <a:xfrm>
            <a:off x="4035252" y="2151846"/>
            <a:ext cx="3429000" cy="1631216"/>
          </a:xfrm>
          <a:prstGeom prst="rect">
            <a:avLst/>
          </a:prstGeom>
          <a:noFill/>
        </p:spPr>
        <p:txBody>
          <a:bodyPr wrap="square" rtlCol="0">
            <a:spAutoFit/>
          </a:bodyPr>
          <a:lstStyle/>
          <a:p>
            <a:r>
              <a:rPr lang="en-US" sz="2000" dirty="0" smtClean="0"/>
              <a:t>Why so many missing data?</a:t>
            </a:r>
          </a:p>
          <a:p>
            <a:pPr algn="ctr"/>
            <a:endParaRPr lang="en-US" sz="2000" dirty="0" smtClean="0"/>
          </a:p>
          <a:p>
            <a:pPr algn="ctr"/>
            <a:r>
              <a:rPr lang="en-US" sz="2000" dirty="0" smtClean="0"/>
              <a:t>-&gt;</a:t>
            </a:r>
          </a:p>
          <a:p>
            <a:pPr algn="ctr"/>
            <a:endParaRPr lang="en-US" sz="2000" dirty="0"/>
          </a:p>
          <a:p>
            <a:r>
              <a:rPr lang="en-US" sz="2000" dirty="0" smtClean="0"/>
              <a:t>Check data description</a:t>
            </a:r>
            <a:endParaRPr lang="en-US" sz="2000" dirty="0"/>
          </a:p>
        </p:txBody>
      </p:sp>
    </p:spTree>
    <p:extLst>
      <p:ext uri="{BB962C8B-B14F-4D97-AF65-F5344CB8AC3E}">
        <p14:creationId xmlns:p14="http://schemas.microsoft.com/office/powerpoint/2010/main" val="4203928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735</Words>
  <Application>Microsoft Macintosh PowerPoint</Application>
  <PresentationFormat>Custom</PresentationFormat>
  <Paragraphs>162</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Breaking Bias </vt:lpstr>
      <vt:lpstr>The Great Mystery </vt:lpstr>
      <vt:lpstr>Peek on Data Set  </vt:lpstr>
      <vt:lpstr>What does Y(SalePrice) look like?</vt:lpstr>
      <vt:lpstr>PowerPoint Presentation</vt:lpstr>
      <vt:lpstr>PowerPoint Presentation</vt:lpstr>
      <vt:lpstr>Some related features (boxplot)</vt:lpstr>
      <vt:lpstr>Sorted features by Corr with Y(HousePrice) </vt:lpstr>
      <vt:lpstr>Missing Data Visualization</vt:lpstr>
      <vt:lpstr>                   More about missing data! </vt:lpstr>
      <vt:lpstr>Initial Cleaning / Imputing </vt:lpstr>
      <vt:lpstr>Initial Cleaning / Imputing  </vt:lpstr>
      <vt:lpstr>Feature Engineering </vt:lpstr>
      <vt:lpstr>Ridge Model   </vt:lpstr>
      <vt:lpstr>Ridge model   </vt:lpstr>
      <vt:lpstr>Lasso Model  </vt:lpstr>
      <vt:lpstr>Lasso Model  </vt:lpstr>
      <vt:lpstr>PowerPoint Presentation</vt:lpstr>
      <vt:lpstr>PowerPoint Presentation</vt:lpstr>
      <vt:lpstr>PowerPoint Presentation</vt:lpstr>
      <vt:lpstr>PowerPoint Presentation</vt:lpstr>
      <vt:lpstr>Conclusions </vt:lpstr>
      <vt:lpstr>Future Research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Bias </dc:title>
  <cp:lastModifiedBy>Dev Dabbara</cp:lastModifiedBy>
  <cp:revision>10</cp:revision>
  <dcterms:modified xsi:type="dcterms:W3CDTF">2017-11-13T17:53:18Z</dcterms:modified>
</cp:coreProperties>
</file>