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57" r:id="rId5"/>
    <p:sldId id="259" r:id="rId6"/>
    <p:sldId id="268" r:id="rId7"/>
    <p:sldId id="260" r:id="rId8"/>
    <p:sldId id="262" r:id="rId9"/>
    <p:sldId id="261" r:id="rId10"/>
    <p:sldId id="264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6EE8-5ECD-403D-8A05-E98BDADB9371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DCFFE-9917-4EDF-8490-B543D0CAA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9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5893-2F3D-4030-BA68-2D8E4A66894B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850E-C46F-469D-8247-E60F067E232D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1178-152F-43C9-841C-9A65693611EC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139F-5BFD-4268-93F2-CECEA4B9D037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2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1B8D-0876-4DC3-9CC6-AC14AF838694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B406-6ADE-4AFD-9101-C01DBF491028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ECA-1754-4A49-8F0C-E36427A47910}" type="datetime1">
              <a:rPr lang="fr-FR" smtClean="0"/>
              <a:t>05/12/2019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AC2-BBEA-4781-AF76-1342FDD52632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1ECE-15F7-4936-B37F-C8FA93D0FAF4}" type="datetime1">
              <a:rPr lang="fr-FR" smtClean="0"/>
              <a:t>05/12/2019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1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0D8D-CBE6-4474-9D6A-3BB00E9577EB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5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0E95-CB31-42FD-8CEB-74343F863A9D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0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7CA-34C5-4969-A9CB-DF8976F897F7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100E-9619-4B5A-9A98-B3D6E8488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doctor/" TargetMode="External"/><Relationship Id="rId2" Type="http://schemas.openxmlformats.org/officeDocument/2006/relationships/hyperlink" Target="http://www.xavierdupre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suite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Définition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Une </a:t>
            </a:r>
            <a:r>
              <a:rPr lang="fr-FR" dirty="0"/>
              <a:t>classe est un ensemble incluant des variables ou </a:t>
            </a:r>
            <a:r>
              <a:rPr lang="fr-FR" b="1" i="1" dirty="0"/>
              <a:t>attributs</a:t>
            </a:r>
            <a:r>
              <a:rPr lang="fr-FR" dirty="0"/>
              <a:t> et des fonctions ou </a:t>
            </a:r>
            <a:r>
              <a:rPr lang="fr-FR" b="1" i="1" dirty="0"/>
              <a:t>méthodes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En </a:t>
            </a:r>
            <a:r>
              <a:rPr lang="fr-FR" i="1" dirty="0"/>
              <a:t>python</a:t>
            </a:r>
            <a:r>
              <a:rPr lang="fr-FR" dirty="0"/>
              <a:t>, les classes sont des types modifiables.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4243796"/>
            <a:ext cx="3686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Il est tout-à-fait possible de se passer des classes pour rédiger un programme informatique. Leur utilisation améliore néanmoins sa présentation et la compréhension qu’on peut en </a:t>
            </a:r>
            <a:r>
              <a:rPr lang="fr-FR" dirty="0" smtClean="0"/>
              <a:t>avoir.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Pour faciliter l’utilisation d’une class on peut faire ce que l’on appelle une </a:t>
            </a:r>
            <a:r>
              <a:rPr lang="fr-FR" b="1" i="1" dirty="0" err="1" smtClean="0"/>
              <a:t>instantiation</a:t>
            </a:r>
            <a:r>
              <a:rPr lang="fr-FR" i="1" dirty="0" smtClean="0"/>
              <a:t> :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r>
              <a:rPr lang="fr-FR" i="1" dirty="0" smtClean="0"/>
              <a:t>Faire un </a:t>
            </a:r>
            <a:r>
              <a:rPr lang="fr-FR" i="1" dirty="0" err="1" smtClean="0"/>
              <a:t>instantiation</a:t>
            </a:r>
            <a:r>
              <a:rPr lang="fr-FR" i="1" dirty="0" smtClean="0"/>
              <a:t> c’est créer une variable de type objet.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226242"/>
            <a:ext cx="3714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4983889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Définition</a:t>
            </a:r>
            <a:r>
              <a:rPr lang="fr-FR" dirty="0" smtClean="0"/>
              <a:t> </a:t>
            </a:r>
            <a:r>
              <a:rPr lang="fr-FR" dirty="0"/>
              <a:t>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méthodes sont des fonctions qui sont associées de manière explicite à une classe. Elles ont comme particularité un accès privilégié aux données de la classe elle-même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Le premier paramètre qui doit de préférence s’appeler self renvoie à l’objet sur lequel on appliquer la méthode.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4169796"/>
            <a:ext cx="5324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Exemple : Une méthode qui renvoie un nombre aléatoire compris entre 0 et n.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42" y="2675731"/>
            <a:ext cx="6372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Définition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Les attributs sont des variables qui sont associées de manière explicite à une classe. Les attributs de la classe se comportent comme des variables globales pour toutes les méthodes de cette classe.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729502"/>
            <a:ext cx="68199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constructeur d’une classe </a:t>
            </a:r>
            <a:r>
              <a:rPr lang="fr-FR" dirty="0" smtClean="0"/>
              <a:t>est une méthode qui, si elle est elle est définis s’exécute implicitement l’or de la création de chaque instance.</a:t>
            </a:r>
          </a:p>
          <a:p>
            <a:pPr marL="0" indent="0">
              <a:buNone/>
            </a:pPr>
            <a:r>
              <a:rPr lang="fr-FR" dirty="0" smtClean="0"/>
              <a:t>Elle suit </a:t>
            </a:r>
            <a:r>
              <a:rPr lang="fr-FR" dirty="0"/>
              <a:t>la même </a:t>
            </a:r>
            <a:r>
              <a:rPr lang="fr-FR" dirty="0" smtClean="0"/>
              <a:t>syntaxe que les autres méthodes </a:t>
            </a:r>
            <a:r>
              <a:rPr lang="fr-FR" dirty="0"/>
              <a:t>à ceci près que son </a:t>
            </a:r>
            <a:r>
              <a:rPr lang="fr-FR" b="1" dirty="0"/>
              <a:t>nom est imposé : __</a:t>
            </a:r>
            <a:r>
              <a:rPr lang="fr-FR" b="1" dirty="0" err="1"/>
              <a:t>init</a:t>
            </a:r>
            <a:r>
              <a:rPr lang="fr-FR" b="1" dirty="0" smtClean="0"/>
              <a:t>__</a:t>
            </a:r>
          </a:p>
          <a:p>
            <a:pPr marL="0" indent="0">
              <a:buNone/>
            </a:pPr>
            <a:r>
              <a:rPr lang="fr-FR" dirty="0" smtClean="0"/>
              <a:t>Hormis </a:t>
            </a:r>
            <a:r>
              <a:rPr lang="fr-FR" dirty="0"/>
              <a:t>le premier paramètre, invariablement self, il n’existe pas de contrainte concernant la liste des paramètres excepté que le constructeur </a:t>
            </a:r>
            <a:r>
              <a:rPr lang="fr-FR" b="1" dirty="0"/>
              <a:t>ne doit pas retourner de résultat</a:t>
            </a:r>
            <a:r>
              <a:rPr lang="fr-FR" dirty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constructeur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393825"/>
            <a:ext cx="83153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faut retenir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Une classe permet en quelque sorte de regrouper ensemble des informations liées. Elles n’ont de sens qu’ensemble et les méthodes manipulent ces données liées.</a:t>
            </a:r>
          </a:p>
          <a:p>
            <a:pPr marL="0" indent="0">
              <a:buNone/>
            </a:pPr>
            <a:r>
              <a:rPr lang="fr-FR" dirty="0" smtClean="0"/>
              <a:t>C’est le cas pour un segment qui est toujours défini par ces deux extrémités qui ne vont pas l’une sans l’autre.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Allez plus loin : </a:t>
            </a:r>
            <a:r>
              <a:rPr lang="fr-FR" b="1" dirty="0"/>
              <a:t>Attributs implicites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2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 programme </a:t>
            </a:r>
            <a:r>
              <a:rPr lang="fr-FR" dirty="0" smtClean="0"/>
              <a:t>labyrinthe.py </a:t>
            </a:r>
            <a:r>
              <a:rPr lang="fr-FR" dirty="0"/>
              <a:t>lit un fichier contenant le plan d'un labyrinthe. Il parcourt toutes </a:t>
            </a:r>
            <a:r>
              <a:rPr lang="fr-FR" dirty="0" smtClean="0"/>
              <a:t>les cases </a:t>
            </a:r>
            <a:r>
              <a:rPr lang="fr-FR" dirty="0"/>
              <a:t>vides à partir de la position courante en les marquant avec un «.», afin d'éviter de tourner </a:t>
            </a:r>
            <a:r>
              <a:rPr lang="fr-FR" dirty="0" smtClean="0"/>
              <a:t>en rond</a:t>
            </a:r>
            <a:r>
              <a:rPr lang="fr-FR" dirty="0"/>
              <a:t>. Il essaie successivement les directions droite, gauche, bas puis haut. C'est ce que fait </a:t>
            </a:r>
            <a:r>
              <a:rPr lang="fr-FR" dirty="0" smtClean="0"/>
              <a:t>la procédure récursive </a:t>
            </a:r>
            <a:r>
              <a:rPr lang="fr-FR" i="1" dirty="0" err="1" smtClean="0"/>
              <a:t>thesee</a:t>
            </a:r>
            <a:r>
              <a:rPr lang="fr-FR" i="1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Essayez </a:t>
            </a:r>
            <a:r>
              <a:rPr lang="fr-FR" dirty="0"/>
              <a:t>de comprendre le fonctionnement de ce programme en l'exécutant «à la main» sur </a:t>
            </a:r>
            <a:r>
              <a:rPr lang="fr-FR" dirty="0"/>
              <a:t>l</a:t>
            </a:r>
            <a:r>
              <a:rPr lang="fr-FR" dirty="0" smtClean="0"/>
              <a:t>e petit labyrinthe.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Modifiez </a:t>
            </a:r>
            <a:r>
              <a:rPr lang="fr-FR" dirty="0"/>
              <a:t>le programme Python présenté ci-dessus de telle manière que l'on puisse suivre </a:t>
            </a:r>
            <a:r>
              <a:rPr lang="fr-FR" dirty="0" smtClean="0"/>
              <a:t>le cheminement </a:t>
            </a:r>
            <a:r>
              <a:rPr lang="fr-FR" dirty="0"/>
              <a:t>dans le labyrinthe: «droite», «gauche», «bas», «haut</a:t>
            </a:r>
            <a:r>
              <a:rPr lang="fr-FR" dirty="0" smtClean="0"/>
              <a:t>». Affichez </a:t>
            </a:r>
            <a:r>
              <a:rPr lang="fr-FR" dirty="0"/>
              <a:t>aussi le labyrinthe chaque fois que la procédure </a:t>
            </a:r>
            <a:r>
              <a:rPr lang="fr-FR" i="1" dirty="0" err="1"/>
              <a:t>Thesee</a:t>
            </a:r>
            <a:r>
              <a:rPr lang="fr-FR" dirty="0"/>
              <a:t> est appelée, afin de </a:t>
            </a:r>
            <a:r>
              <a:rPr lang="fr-FR" dirty="0" smtClean="0"/>
              <a:t>suivre l'évolution </a:t>
            </a:r>
            <a:r>
              <a:rPr lang="fr-FR" dirty="0"/>
              <a:t>des </a:t>
            </a:r>
            <a:r>
              <a:rPr lang="fr-FR" dirty="0" smtClean="0"/>
              <a:t>marques.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: application de carnet d’adresse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Création d’une appli de carnet d’adresse pour y stocker nom, prénom, date de naissance.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Exécuter le code et comprenez son fonctionnement.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Modifier la class </a:t>
            </a:r>
            <a:r>
              <a:rPr lang="fr-FR" i="1" dirty="0" err="1" smtClean="0"/>
              <a:t>CarnetAdr</a:t>
            </a:r>
            <a:r>
              <a:rPr lang="fr-FR" dirty="0" smtClean="0"/>
              <a:t> et y ajouter la méthode </a:t>
            </a:r>
            <a:r>
              <a:rPr lang="fr-FR" i="1" dirty="0" err="1" smtClean="0"/>
              <a:t>ajouter_fiche</a:t>
            </a:r>
            <a:r>
              <a:rPr lang="fr-FR" i="1" dirty="0" smtClean="0"/>
              <a:t> </a:t>
            </a:r>
            <a:r>
              <a:rPr lang="fr-FR" dirty="0" smtClean="0"/>
              <a:t>permettant d’ajouter un contact a une liste de contact.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Sauvegarder les données en utilisant le la méthode de stockage </a:t>
            </a:r>
            <a:r>
              <a:rPr lang="fr-FR" i="1" dirty="0" smtClean="0"/>
              <a:t>dump()</a:t>
            </a:r>
            <a:r>
              <a:rPr lang="fr-FR" dirty="0" smtClean="0"/>
              <a:t> du module </a:t>
            </a:r>
            <a:r>
              <a:rPr lang="fr-FR" i="1" dirty="0" err="1" smtClean="0"/>
              <a:t>pickle</a:t>
            </a:r>
            <a:r>
              <a:rPr lang="fr-FR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fr-FR" i="1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</a:p>
          <a:p>
            <a:r>
              <a:rPr lang="fr-FR" dirty="0" smtClean="0"/>
              <a:t>Les fonctions récursive</a:t>
            </a:r>
          </a:p>
          <a:p>
            <a:r>
              <a:rPr lang="fr-FR" dirty="0" smtClean="0"/>
              <a:t>Les dictionnaires</a:t>
            </a:r>
          </a:p>
          <a:p>
            <a:r>
              <a:rPr lang="fr-FR" dirty="0" smtClean="0"/>
              <a:t>Les classes</a:t>
            </a:r>
          </a:p>
          <a:p>
            <a:r>
              <a:rPr lang="fr-FR" dirty="0" smtClean="0"/>
              <a:t>Les méthodes</a:t>
            </a:r>
          </a:p>
          <a:p>
            <a:r>
              <a:rPr lang="fr-FR" dirty="0" smtClean="0"/>
              <a:t>Les attributs</a:t>
            </a:r>
          </a:p>
          <a:p>
            <a:r>
              <a:rPr lang="fr-FR" dirty="0" smtClean="0"/>
              <a:t>Le constructeur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docs.python.org/fr</a:t>
            </a: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://www.xavierdupre.fr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hlinkClick r:id="rId3"/>
              </a:rPr>
              <a:t>https://python.doctor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Les fonctions sont des portions de programmes qui reproduisent les mêmes instructions.</a:t>
                </a:r>
              </a:p>
              <a:p>
                <a:pPr marL="0" indent="0">
                  <a:buNone/>
                </a:pPr>
                <a:r>
                  <a:rPr lang="fr-FR" dirty="0" smtClean="0"/>
                  <a:t>La fonction suivante calcule un polynôme de second degré 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A chaque fois qu’on appellera la fonction polynôme, elle fera le même calcul sur des x différents. Cela évite principalement d’avoir à recopier les mêmes lignes à chaque fois qu’on en a besoin.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58" y="3250882"/>
            <a:ext cx="2943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452"/>
            <a:ext cx="10515600" cy="490551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On peut appeler une fonction depuis une autre fonction.</a:t>
            </a:r>
          </a:p>
          <a:p>
            <a:r>
              <a:rPr lang="fr-FR" sz="2400" dirty="0" smtClean="0"/>
              <a:t>Une fonction peut prendre autant de paramètres que l’on veut à condition qu’ils aient des noms différents.</a:t>
            </a:r>
          </a:p>
          <a:p>
            <a:r>
              <a:rPr lang="fr-FR" sz="2400" dirty="0" smtClean="0"/>
              <a:t>On peut aussi leur associer une </a:t>
            </a:r>
            <a:r>
              <a:rPr lang="fr-FR" sz="2400" b="1" dirty="0" smtClean="0"/>
              <a:t>valeur par défaut</a:t>
            </a:r>
            <a:r>
              <a:rPr lang="fr-FR" sz="2400" dirty="0" smtClean="0"/>
              <a:t> .</a:t>
            </a:r>
          </a:p>
          <a:p>
            <a:r>
              <a:rPr lang="fr-FR" sz="2400" dirty="0" smtClean="0"/>
              <a:t>Une variable créée à l’intérieur d’une fonction n’existe pas à l’extérieur : </a:t>
            </a:r>
            <a:r>
              <a:rPr lang="fr-FR" sz="2400" b="1" dirty="0" smtClean="0"/>
              <a:t>c’est une variable locale.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5738"/>
            <a:ext cx="5675811" cy="21812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83" y="3995738"/>
            <a:ext cx="4219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430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appeler une variable externe à une fonction au sein d’une fonction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699498"/>
            <a:ext cx="3981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récursives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Une fonction peut être récursive : elle s’appelle elle-même.</a:t>
            </a:r>
            <a:r>
              <a:rPr lang="fr-FR" dirty="0" smtClean="0"/>
              <a:t> Mais il est important de savoir qu’il existe un cas dans lequel elle ne s’appelle pas pour arrêter la </a:t>
            </a:r>
            <a:r>
              <a:rPr lang="fr-FR" dirty="0" err="1" smtClean="0"/>
              <a:t>récursion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730"/>
            <a:ext cx="5019675" cy="27051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7" y="3483292"/>
            <a:ext cx="3657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récursives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Avantage : </a:t>
            </a:r>
            <a:r>
              <a:rPr lang="fr-FR" dirty="0" smtClean="0"/>
              <a:t>Plus rapide qu’une boucle classique et peut faciliter l’écriture e certain programme.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Inconvénient : </a:t>
            </a:r>
            <a:r>
              <a:rPr lang="fr-FR" dirty="0" smtClean="0"/>
              <a:t>Là où une boucle ne conserve en mémoire que l’opération courante la </a:t>
            </a:r>
            <a:r>
              <a:rPr lang="fr-FR" dirty="0" err="1" smtClean="0"/>
              <a:t>récursion</a:t>
            </a:r>
            <a:r>
              <a:rPr lang="fr-FR" dirty="0" smtClean="0"/>
              <a:t> garde toutes les fonctions ouvertes et non encore terminées, se qui sature vite la mémoire.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 dictionnaire est une sorte de liste mais au lieu d'utiliser des index , on utilise des clés alphanumériques.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dirty="0"/>
              <a:t>Comment récupérer les clés et les valeurs d'un dictionnaire python par une boucle?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100E-9619-4B5A-9A98-B3D6E8488C4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6999"/>
            <a:ext cx="3514725" cy="1524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85" y="4700588"/>
            <a:ext cx="3962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833</Words>
  <Application>Microsoft Office PowerPoint</Application>
  <PresentationFormat>Grand écran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Python</vt:lpstr>
      <vt:lpstr>Sommaire</vt:lpstr>
      <vt:lpstr>Bibliographie</vt:lpstr>
      <vt:lpstr>Les fonctions</vt:lpstr>
      <vt:lpstr>Les fonctions</vt:lpstr>
      <vt:lpstr>Les fonction</vt:lpstr>
      <vt:lpstr>Les fonctions récursives</vt:lpstr>
      <vt:lpstr>Les fonctions récursives</vt:lpstr>
      <vt:lpstr>Les dictionnaires</vt:lpstr>
      <vt:lpstr>Les classes</vt:lpstr>
      <vt:lpstr>Les classes</vt:lpstr>
      <vt:lpstr>Les méthodes</vt:lpstr>
      <vt:lpstr>Les méthodes</vt:lpstr>
      <vt:lpstr>Les attributs</vt:lpstr>
      <vt:lpstr>Le constructeur</vt:lpstr>
      <vt:lpstr>Le constructeur</vt:lpstr>
      <vt:lpstr>Ce qu’il faut retenir</vt:lpstr>
      <vt:lpstr>Pratique :</vt:lpstr>
      <vt:lpstr>Projet : application de carnet d’adresse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Rafik L</dc:creator>
  <cp:lastModifiedBy>Rafik L</cp:lastModifiedBy>
  <cp:revision>35</cp:revision>
  <dcterms:created xsi:type="dcterms:W3CDTF">2019-12-02T09:04:02Z</dcterms:created>
  <dcterms:modified xsi:type="dcterms:W3CDTF">2019-12-09T09:29:56Z</dcterms:modified>
</cp:coreProperties>
</file>