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 id="2147483661" r:id="rId2"/>
  </p:sldMasterIdLst>
  <p:sldIdLst>
    <p:sldId id="256" r:id="rId3"/>
    <p:sldId id="262" r:id="rId4"/>
    <p:sldId id="261" r:id="rId5"/>
    <p:sldId id="260" r:id="rId6"/>
    <p:sldId id="259" r:id="rId7"/>
    <p:sldId id="258" r:id="rId8"/>
    <p:sldId id="257" r:id="rId9"/>
    <p:sldId id="273" r:id="rId10"/>
    <p:sldId id="272" r:id="rId11"/>
    <p:sldId id="271"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ableStyles" Target="tableStyles.xml" /><Relationship Id="rId2" Type="http://schemas.openxmlformats.org/officeDocument/2006/relationships/slideMaster" Target="slideMasters/slideMaster2.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viewProps" Target="view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4/14/2024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17411664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0518"/>
            <a:ext cx="6970824"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4" y="2222065"/>
            <a:ext cx="6970825"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9" name="Text Placeholder 2">
            <a:extLst>
              <a:ext uri="{FF2B5EF4-FFF2-40B4-BE49-F238E27FC236}">
                <a16:creationId xmlns:a16="http://schemas.microsoft.com/office/drawing/2014/main" id="{D7745948-92EA-3E8A-1DBC-45422E918504}"/>
              </a:ext>
            </a:extLst>
          </p:cNvPr>
          <p:cNvSpPr>
            <a:spLocks noGrp="1"/>
          </p:cNvSpPr>
          <p:nvPr>
            <p:ph type="body" idx="13"/>
          </p:nvPr>
        </p:nvSpPr>
        <p:spPr>
          <a:xfrm>
            <a:off x="1580323" y="3143243"/>
            <a:ext cx="6139069"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a:extLst>
              <a:ext uri="{FF2B5EF4-FFF2-40B4-BE49-F238E27FC236}">
                <a16:creationId xmlns:a16="http://schemas.microsoft.com/office/drawing/2014/main" id="{87155554-9334-F8D5-FA7F-80CF2FB3BC78}"/>
              </a:ext>
            </a:extLst>
          </p:cNvPr>
          <p:cNvSpPr>
            <a:spLocks noGrp="1"/>
          </p:cNvSpPr>
          <p:nvPr>
            <p:ph type="body" sz="half" idx="14"/>
          </p:nvPr>
        </p:nvSpPr>
        <p:spPr>
          <a:xfrm>
            <a:off x="1580323" y="3754790"/>
            <a:ext cx="6139068"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1" name="Text Placeholder 2">
            <a:extLst>
              <a:ext uri="{FF2B5EF4-FFF2-40B4-BE49-F238E27FC236}">
                <a16:creationId xmlns:a16="http://schemas.microsoft.com/office/drawing/2014/main" id="{A44C718E-DBD5-B640-39D2-7860AFE27FFB}"/>
              </a:ext>
            </a:extLst>
          </p:cNvPr>
          <p:cNvSpPr>
            <a:spLocks noGrp="1"/>
          </p:cNvSpPr>
          <p:nvPr>
            <p:ph type="body" idx="15"/>
          </p:nvPr>
        </p:nvSpPr>
        <p:spPr>
          <a:xfrm>
            <a:off x="960666" y="4717060"/>
            <a:ext cx="6970823" cy="593840"/>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2" name="Text Placeholder 3">
            <a:extLst>
              <a:ext uri="{FF2B5EF4-FFF2-40B4-BE49-F238E27FC236}">
                <a16:creationId xmlns:a16="http://schemas.microsoft.com/office/drawing/2014/main" id="{BB073C5F-2FFF-4B6A-E630-E112FB5B952B}"/>
              </a:ext>
            </a:extLst>
          </p:cNvPr>
          <p:cNvSpPr>
            <a:spLocks noGrp="1"/>
          </p:cNvSpPr>
          <p:nvPr>
            <p:ph type="body" sz="half" idx="16"/>
          </p:nvPr>
        </p:nvSpPr>
        <p:spPr>
          <a:xfrm>
            <a:off x="960666" y="5328607"/>
            <a:ext cx="6970822" cy="702959"/>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16" name="Date Placeholder 15">
            <a:extLst>
              <a:ext uri="{FF2B5EF4-FFF2-40B4-BE49-F238E27FC236}">
                <a16:creationId xmlns:a16="http://schemas.microsoft.com/office/drawing/2014/main" id="{30843267-C01A-455A-D8A3-E8A7C6CFB0F6}"/>
              </a:ext>
            </a:extLst>
          </p:cNvPr>
          <p:cNvSpPr>
            <a:spLocks noGrp="1"/>
          </p:cNvSpPr>
          <p:nvPr>
            <p:ph type="dt" sz="half" idx="18"/>
          </p:nvPr>
        </p:nvSpPr>
        <p:spPr/>
        <p:txBody>
          <a:bodyPr/>
          <a:lstStyle/>
          <a:p>
            <a:fld id="{AA8A0EC6-5648-844A-8827-911B00959032}" type="datetimeFigureOut">
              <a:rPr lang="en-US" smtClean="0"/>
              <a:t>4/14/2024</a:t>
            </a:fld>
            <a:endParaRPr lang="en-US"/>
          </a:p>
        </p:txBody>
      </p:sp>
      <p:sp>
        <p:nvSpPr>
          <p:cNvPr id="17" name="Footer Placeholder 16">
            <a:extLst>
              <a:ext uri="{FF2B5EF4-FFF2-40B4-BE49-F238E27FC236}">
                <a16:creationId xmlns:a16="http://schemas.microsoft.com/office/drawing/2014/main" id="{1DAE6A71-9FA2-20A0-D992-DEBF7FF3301E}"/>
              </a:ext>
            </a:extLst>
          </p:cNvPr>
          <p:cNvSpPr>
            <a:spLocks noGrp="1"/>
          </p:cNvSpPr>
          <p:nvPr>
            <p:ph type="ftr" sz="quarter" idx="19"/>
          </p:nvPr>
        </p:nvSpPr>
        <p:spPr>
          <a:xfrm>
            <a:off x="4038600" y="6356350"/>
            <a:ext cx="4114800" cy="365125"/>
          </a:xfrm>
          <a:prstGeom prst="rect">
            <a:avLst/>
          </a:prstGeom>
        </p:spPr>
        <p:txBody>
          <a:bodyPr/>
          <a:lstStyle/>
          <a:p>
            <a:endParaRPr lang="en-US"/>
          </a:p>
        </p:txBody>
      </p:sp>
      <p:sp>
        <p:nvSpPr>
          <p:cNvPr id="5" name="Text Placeholder 4">
            <a:extLst>
              <a:ext uri="{FF2B5EF4-FFF2-40B4-BE49-F238E27FC236}">
                <a16:creationId xmlns:a16="http://schemas.microsoft.com/office/drawing/2014/main" id="{0985D3E6-EA9D-9DE8-6317-6DF86AEEDB42}"/>
              </a:ext>
            </a:extLst>
          </p:cNvPr>
          <p:cNvSpPr>
            <a:spLocks noGrp="1"/>
          </p:cNvSpPr>
          <p:nvPr>
            <p:ph type="body" sz="quarter" idx="20"/>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30148219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4/14/2024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3" name="Text Placeholder 2">
            <a:extLst>
              <a:ext uri="{FF2B5EF4-FFF2-40B4-BE49-F238E27FC236}">
                <a16:creationId xmlns:a16="http://schemas.microsoft.com/office/drawing/2014/main" id="{0ED2C780-6C1C-A81B-5B9E-735DFD6F43D1}"/>
              </a:ext>
            </a:extLst>
          </p:cNvPr>
          <p:cNvSpPr>
            <a:spLocks noGrp="1"/>
          </p:cNvSpPr>
          <p:nvPr>
            <p:ph type="body" idx="18"/>
          </p:nvPr>
        </p:nvSpPr>
        <p:spPr>
          <a:xfrm>
            <a:off x="4369902"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7" name="Text Placeholder 3">
            <a:extLst>
              <a:ext uri="{FF2B5EF4-FFF2-40B4-BE49-F238E27FC236}">
                <a16:creationId xmlns:a16="http://schemas.microsoft.com/office/drawing/2014/main" id="{F29AB7CE-949B-41D7-A673-06B30968CD01}"/>
              </a:ext>
            </a:extLst>
          </p:cNvPr>
          <p:cNvSpPr>
            <a:spLocks noGrp="1"/>
          </p:cNvSpPr>
          <p:nvPr>
            <p:ph type="body" sz="half" idx="19"/>
          </p:nvPr>
        </p:nvSpPr>
        <p:spPr>
          <a:xfrm>
            <a:off x="4369902"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2" name="Text Placeholder 2">
            <a:extLst>
              <a:ext uri="{FF2B5EF4-FFF2-40B4-BE49-F238E27FC236}">
                <a16:creationId xmlns:a16="http://schemas.microsoft.com/office/drawing/2014/main" id="{AC6C789A-7FB2-432A-6019-3F62E5386F29}"/>
              </a:ext>
            </a:extLst>
          </p:cNvPr>
          <p:cNvSpPr>
            <a:spLocks noGrp="1"/>
          </p:cNvSpPr>
          <p:nvPr>
            <p:ph type="body" idx="21"/>
          </p:nvPr>
        </p:nvSpPr>
        <p:spPr>
          <a:xfrm>
            <a:off x="7987745" y="2185522"/>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3" name="Text Placeholder 3">
            <a:extLst>
              <a:ext uri="{FF2B5EF4-FFF2-40B4-BE49-F238E27FC236}">
                <a16:creationId xmlns:a16="http://schemas.microsoft.com/office/drawing/2014/main" id="{F672CBAF-4BDE-95E9-99A1-9EDDBDEF84DC}"/>
              </a:ext>
            </a:extLst>
          </p:cNvPr>
          <p:cNvSpPr>
            <a:spLocks noGrp="1"/>
          </p:cNvSpPr>
          <p:nvPr>
            <p:ph type="body" sz="half" idx="22"/>
          </p:nvPr>
        </p:nvSpPr>
        <p:spPr>
          <a:xfrm>
            <a:off x="7987745" y="2797069"/>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7" name="Text Placeholder 2">
            <a:extLst>
              <a:ext uri="{FF2B5EF4-FFF2-40B4-BE49-F238E27FC236}">
                <a16:creationId xmlns:a16="http://schemas.microsoft.com/office/drawing/2014/main" id="{1F48CE7A-5E89-3480-B862-44BFAC429981}"/>
              </a:ext>
            </a:extLst>
          </p:cNvPr>
          <p:cNvSpPr>
            <a:spLocks noGrp="1"/>
          </p:cNvSpPr>
          <p:nvPr>
            <p:ph type="body" idx="24"/>
          </p:nvPr>
        </p:nvSpPr>
        <p:spPr>
          <a:xfrm>
            <a:off x="761997" y="2185521"/>
            <a:ext cx="3452196"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18" name="Text Placeholder 3">
            <a:extLst>
              <a:ext uri="{FF2B5EF4-FFF2-40B4-BE49-F238E27FC236}">
                <a16:creationId xmlns:a16="http://schemas.microsoft.com/office/drawing/2014/main" id="{78CF0CF5-EF6E-47A1-80D2-088122A0E64F}"/>
              </a:ext>
            </a:extLst>
          </p:cNvPr>
          <p:cNvSpPr>
            <a:spLocks noGrp="1"/>
          </p:cNvSpPr>
          <p:nvPr>
            <p:ph type="body" sz="half" idx="25"/>
          </p:nvPr>
        </p:nvSpPr>
        <p:spPr>
          <a:xfrm>
            <a:off x="761997" y="2797068"/>
            <a:ext cx="3452194" cy="830639"/>
          </a:xfrm>
        </p:spPr>
        <p:txBody>
          <a:bodyPr>
            <a:noAutofit/>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a:t>
            </a:r>
          </a:p>
        </p:txBody>
      </p:sp>
      <p:sp>
        <p:nvSpPr>
          <p:cNvPr id="15" name="Picture Placeholder 14">
            <a:extLst>
              <a:ext uri="{FF2B5EF4-FFF2-40B4-BE49-F238E27FC236}">
                <a16:creationId xmlns:a16="http://schemas.microsoft.com/office/drawing/2014/main" id="{9EA2C811-2433-C4B8-E818-972740C49603}"/>
              </a:ext>
            </a:extLst>
          </p:cNvPr>
          <p:cNvSpPr>
            <a:spLocks noGrp="1"/>
          </p:cNvSpPr>
          <p:nvPr>
            <p:ph type="pic" sz="quarter" idx="26"/>
          </p:nvPr>
        </p:nvSpPr>
        <p:spPr>
          <a:xfrm>
            <a:off x="609600" y="5692875"/>
            <a:ext cx="10972800" cy="539496"/>
          </a:xfrm>
        </p:spPr>
        <p:txBody>
          <a:bodyPr/>
          <a:lstStyle/>
          <a:p>
            <a:endParaRPr lang="en-US"/>
          </a:p>
        </p:txBody>
      </p:sp>
    </p:spTree>
    <p:extLst>
      <p:ext uri="{BB962C8B-B14F-4D97-AF65-F5344CB8AC3E}">
        <p14:creationId xmlns:p14="http://schemas.microsoft.com/office/powerpoint/2010/main" val="3521543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4/14/2024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611728"/>
            <a:ext cx="6922301" cy="562749"/>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178669"/>
            <a:ext cx="6922300" cy="837012"/>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24" name="Picture Placeholder 23">
            <a:extLst>
              <a:ext uri="{FF2B5EF4-FFF2-40B4-BE49-F238E27FC236}">
                <a16:creationId xmlns:a16="http://schemas.microsoft.com/office/drawing/2014/main" id="{D9276F28-A527-C906-EE7C-5440E0C56B86}"/>
              </a:ext>
            </a:extLst>
          </p:cNvPr>
          <p:cNvSpPr>
            <a:spLocks noGrp="1"/>
          </p:cNvSpPr>
          <p:nvPr>
            <p:ph type="pic" sz="quarter" idx="17"/>
          </p:nvPr>
        </p:nvSpPr>
        <p:spPr>
          <a:xfrm>
            <a:off x="7931490" y="2031153"/>
            <a:ext cx="3650910" cy="3650910"/>
          </a:xfrm>
          <a:prstGeom prst="ellipse">
            <a:avLst/>
          </a:prstGeom>
        </p:spPr>
        <p:txBody>
          <a:bodyPr/>
          <a:lstStyle/>
          <a:p>
            <a:r>
              <a:rPr lang="en-US" dirty="0"/>
              <a:t>Click icon to add picture</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1146198" y="3092460"/>
            <a:ext cx="6736768" cy="622646"/>
          </a:xfrm>
        </p:spPr>
        <p:txBody>
          <a:bodyPr anchor="b">
            <a:noAutofit/>
          </a:bodyPr>
          <a:lstStyle>
            <a:lvl1pPr marL="0" indent="0">
              <a:buNone/>
              <a:defRPr sz="2000" b="1">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1146197" y="3689968"/>
            <a:ext cx="6736767" cy="926101"/>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1378113" y="4763061"/>
            <a:ext cx="6504852" cy="581992"/>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1378112" y="5380382"/>
            <a:ext cx="6504851" cy="865633"/>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Text Placeholder 4">
            <a:extLst>
              <a:ext uri="{FF2B5EF4-FFF2-40B4-BE49-F238E27FC236}">
                <a16:creationId xmlns:a16="http://schemas.microsoft.com/office/drawing/2014/main" id="{231F54DF-E984-A005-B56B-B62147C13B6C}"/>
              </a:ext>
            </a:extLst>
          </p:cNvPr>
          <p:cNvSpPr>
            <a:spLocks noGrp="1"/>
          </p:cNvSpPr>
          <p:nvPr>
            <p:ph type="body" sz="quarter" idx="22"/>
          </p:nvPr>
        </p:nvSpPr>
        <p:spPr>
          <a:xfrm>
            <a:off x="8339138" y="6538913"/>
            <a:ext cx="3243262" cy="182562"/>
          </a:xfrm>
        </p:spPr>
        <p:txBody>
          <a:bodyPr>
            <a:noAutofit/>
          </a:bodyPr>
          <a:lstStyle>
            <a:lvl1pPr marL="0" indent="0" algn="r">
              <a:buNone/>
              <a:defRPr sz="1000">
                <a:solidFill>
                  <a:schemeClr val="bg1">
                    <a:lumMod val="65000"/>
                  </a:schemeClr>
                </a:solidFill>
                <a:latin typeface="Calibri" panose="020F0502020204030204" pitchFamily="34" charset="0"/>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Tree>
    <p:extLst>
      <p:ext uri="{BB962C8B-B14F-4D97-AF65-F5344CB8AC3E}">
        <p14:creationId xmlns:p14="http://schemas.microsoft.com/office/powerpoint/2010/main" val="5071602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10972800" cy="1230485"/>
          </a:xfrm>
          <a:prstGeom prst="rect">
            <a:avLst/>
          </a:prstGeom>
        </p:spPr>
        <p:txBody>
          <a:bodyPr>
            <a:noAutofit/>
          </a:bodyPr>
          <a:lstStyle/>
          <a:p>
            <a:r>
              <a:rPr lang="en-US" dirty="0"/>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4/14/2024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2439"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2439"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6426387" y="1925949"/>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6426387" y="2537496"/>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5157787"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5157786"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61C98F61-9164-7CDA-F0A4-B90327F23F7A}"/>
              </a:ext>
            </a:extLst>
          </p:cNvPr>
          <p:cNvSpPr>
            <a:spLocks noGrp="1"/>
          </p:cNvSpPr>
          <p:nvPr>
            <p:ph type="pic" sz="quarter" idx="22"/>
          </p:nvPr>
        </p:nvSpPr>
        <p:spPr>
          <a:xfrm>
            <a:off x="6426200" y="3752850"/>
            <a:ext cx="5156200" cy="2457450"/>
          </a:xfrm>
        </p:spPr>
        <p:txBody>
          <a:bodyPr/>
          <a:lstStyle/>
          <a:p>
            <a:endParaRPr lang="en-US"/>
          </a:p>
        </p:txBody>
      </p:sp>
    </p:spTree>
    <p:extLst>
      <p:ext uri="{BB962C8B-B14F-4D97-AF65-F5344CB8AC3E}">
        <p14:creationId xmlns:p14="http://schemas.microsoft.com/office/powerpoint/2010/main" val="1590724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BA23-25B7-954B-D646-B91AE0381109}"/>
              </a:ext>
            </a:extLst>
          </p:cNvPr>
          <p:cNvSpPr>
            <a:spLocks noGrp="1"/>
          </p:cNvSpPr>
          <p:nvPr>
            <p:ph type="title"/>
          </p:nvPr>
        </p:nvSpPr>
        <p:spPr>
          <a:xfrm>
            <a:off x="609600" y="363537"/>
            <a:ext cx="7362553" cy="1230485"/>
          </a:xfrm>
          <a:prstGeom prst="rect">
            <a:avLst/>
          </a:prstGeom>
        </p:spPr>
        <p:txBody>
          <a:bodyPr>
            <a:noAutofit/>
          </a:bodyPr>
          <a:lstStyle/>
          <a:p>
            <a:r>
              <a:rPr lang="en-US"/>
              <a:t>Click to edit Master title style</a:t>
            </a:r>
          </a:p>
        </p:txBody>
      </p:sp>
      <p:sp>
        <p:nvSpPr>
          <p:cNvPr id="4" name="Date Placeholder 3">
            <a:extLst>
              <a:ext uri="{FF2B5EF4-FFF2-40B4-BE49-F238E27FC236}">
                <a16:creationId xmlns:a16="http://schemas.microsoft.com/office/drawing/2014/main" id="{1D8791D4-7662-2DFB-077F-25FC6921C81C}"/>
              </a:ext>
            </a:extLst>
          </p:cNvPr>
          <p:cNvSpPr>
            <a:spLocks noGrp="1"/>
          </p:cNvSpPr>
          <p:nvPr>
            <p:ph type="dt" sz="half" idx="10"/>
          </p:nvPr>
        </p:nvSpPr>
        <p:spPr/>
        <p:txBody>
          <a:bodyPr/>
          <a:lstStyle/>
          <a:p>
            <a:fld id="{AA8A0EC6-5648-844A-8827-911B00959032}" type="datetimeFigureOut">
              <a:rPr lang="en-US" smtClean="0"/>
              <a:t>4/14/2024</a:t>
            </a:fld>
            <a:endParaRPr lang="en-US"/>
          </a:p>
        </p:txBody>
      </p:sp>
      <p:sp>
        <p:nvSpPr>
          <p:cNvPr id="5" name="Footer Placeholder 4">
            <a:extLst>
              <a:ext uri="{FF2B5EF4-FFF2-40B4-BE49-F238E27FC236}">
                <a16:creationId xmlns:a16="http://schemas.microsoft.com/office/drawing/2014/main" id="{10B87723-B8F5-CDD2-6B9D-229B99F039D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14" name="Text Placeholder 2">
            <a:extLst>
              <a:ext uri="{FF2B5EF4-FFF2-40B4-BE49-F238E27FC236}">
                <a16:creationId xmlns:a16="http://schemas.microsoft.com/office/drawing/2014/main" id="{121325FB-E0FE-AAA4-853C-618899B58156}"/>
              </a:ext>
            </a:extLst>
          </p:cNvPr>
          <p:cNvSpPr>
            <a:spLocks noGrp="1"/>
          </p:cNvSpPr>
          <p:nvPr>
            <p:ph type="body" idx="1"/>
          </p:nvPr>
        </p:nvSpPr>
        <p:spPr>
          <a:xfrm>
            <a:off x="960665"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3">
            <a:extLst>
              <a:ext uri="{FF2B5EF4-FFF2-40B4-BE49-F238E27FC236}">
                <a16:creationId xmlns:a16="http://schemas.microsoft.com/office/drawing/2014/main" id="{D2B210CD-96D1-D9FB-6DF0-62266CCB6FFD}"/>
              </a:ext>
            </a:extLst>
          </p:cNvPr>
          <p:cNvSpPr>
            <a:spLocks noGrp="1"/>
          </p:cNvSpPr>
          <p:nvPr>
            <p:ph type="body" sz="half" idx="2"/>
          </p:nvPr>
        </p:nvSpPr>
        <p:spPr>
          <a:xfrm>
            <a:off x="960665" y="2537496"/>
            <a:ext cx="3259180" cy="1215184"/>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Text Placeholder 2">
            <a:extLst>
              <a:ext uri="{FF2B5EF4-FFF2-40B4-BE49-F238E27FC236}">
                <a16:creationId xmlns:a16="http://schemas.microsoft.com/office/drawing/2014/main" id="{0B92E382-FE6E-A17E-2B3A-9F3E4C7A7D21}"/>
              </a:ext>
            </a:extLst>
          </p:cNvPr>
          <p:cNvSpPr>
            <a:spLocks noGrp="1"/>
          </p:cNvSpPr>
          <p:nvPr>
            <p:ph type="body" idx="18"/>
          </p:nvPr>
        </p:nvSpPr>
        <p:spPr>
          <a:xfrm>
            <a:off x="4712973" y="1925949"/>
            <a:ext cx="3259182"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7" name="Text Placeholder 3">
            <a:extLst>
              <a:ext uri="{FF2B5EF4-FFF2-40B4-BE49-F238E27FC236}">
                <a16:creationId xmlns:a16="http://schemas.microsoft.com/office/drawing/2014/main" id="{618A7E81-D817-3ABE-B656-52FF60EF0205}"/>
              </a:ext>
            </a:extLst>
          </p:cNvPr>
          <p:cNvSpPr>
            <a:spLocks noGrp="1"/>
          </p:cNvSpPr>
          <p:nvPr>
            <p:ph type="body" sz="half" idx="19"/>
          </p:nvPr>
        </p:nvSpPr>
        <p:spPr>
          <a:xfrm>
            <a:off x="4712973" y="2537495"/>
            <a:ext cx="3259180" cy="1197477"/>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8" name="Text Placeholder 2">
            <a:extLst>
              <a:ext uri="{FF2B5EF4-FFF2-40B4-BE49-F238E27FC236}">
                <a16:creationId xmlns:a16="http://schemas.microsoft.com/office/drawing/2014/main" id="{E8347DD8-16D7-B434-07E6-BD26F45B6DEE}"/>
              </a:ext>
            </a:extLst>
          </p:cNvPr>
          <p:cNvSpPr>
            <a:spLocks noGrp="1"/>
          </p:cNvSpPr>
          <p:nvPr>
            <p:ph type="body" idx="20"/>
          </p:nvPr>
        </p:nvSpPr>
        <p:spPr>
          <a:xfrm>
            <a:off x="960665" y="3752680"/>
            <a:ext cx="7011488" cy="593840"/>
          </a:xfrm>
        </p:spPr>
        <p:txBody>
          <a:bodyPr anchor="b">
            <a:noAutofit/>
          </a:bodyPr>
          <a:lstStyle>
            <a:lvl1pPr marL="0" indent="0">
              <a:buNone/>
              <a:defRPr sz="20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Text Placeholder 3">
            <a:extLst>
              <a:ext uri="{FF2B5EF4-FFF2-40B4-BE49-F238E27FC236}">
                <a16:creationId xmlns:a16="http://schemas.microsoft.com/office/drawing/2014/main" id="{C7114E8C-EF4A-11ED-19FB-2D8B5FEC3A69}"/>
              </a:ext>
            </a:extLst>
          </p:cNvPr>
          <p:cNvSpPr>
            <a:spLocks noGrp="1"/>
          </p:cNvSpPr>
          <p:nvPr>
            <p:ph type="body" sz="half" idx="21"/>
          </p:nvPr>
        </p:nvSpPr>
        <p:spPr>
          <a:xfrm>
            <a:off x="960665" y="4364227"/>
            <a:ext cx="7011488" cy="883256"/>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1">
            <a:extLst>
              <a:ext uri="{FF2B5EF4-FFF2-40B4-BE49-F238E27FC236}">
                <a16:creationId xmlns:a16="http://schemas.microsoft.com/office/drawing/2014/main" id="{BBB6EDE2-F53E-7B97-FF80-7764EECA4CCF}"/>
              </a:ext>
            </a:extLst>
          </p:cNvPr>
          <p:cNvSpPr>
            <a:spLocks noGrp="1"/>
          </p:cNvSpPr>
          <p:nvPr>
            <p:ph type="pic" sz="quarter" idx="22"/>
          </p:nvPr>
        </p:nvSpPr>
        <p:spPr>
          <a:xfrm>
            <a:off x="8485188" y="0"/>
            <a:ext cx="3706812" cy="6858000"/>
          </a:xfrm>
        </p:spPr>
        <p:txBody>
          <a:bodyPr/>
          <a:lstStyle/>
          <a:p>
            <a:endParaRPr lang="en-US"/>
          </a:p>
        </p:txBody>
      </p:sp>
    </p:spTree>
    <p:extLst>
      <p:ext uri="{BB962C8B-B14F-4D97-AF65-F5344CB8AC3E}">
        <p14:creationId xmlns:p14="http://schemas.microsoft.com/office/powerpoint/2010/main" val="7266216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681E5-DE3E-1E52-3179-344AB5B2A570}"/>
              </a:ext>
            </a:extLst>
          </p:cNvPr>
          <p:cNvSpPr>
            <a:spLocks noGrp="1"/>
          </p:cNvSpPr>
          <p:nvPr>
            <p:ph type="title"/>
          </p:nvPr>
        </p:nvSpPr>
        <p:spPr>
          <a:xfrm>
            <a:off x="609600" y="363537"/>
            <a:ext cx="10972800" cy="1230485"/>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689A41B8-CF99-8A7C-E16D-CFEF1E099C4C}"/>
              </a:ext>
            </a:extLst>
          </p:cNvPr>
          <p:cNvSpPr>
            <a:spLocks noGrp="1"/>
          </p:cNvSpPr>
          <p:nvPr>
            <p:ph type="dt" sz="half" idx="10"/>
          </p:nvPr>
        </p:nvSpPr>
        <p:spPr/>
        <p:txBody>
          <a:bodyPr/>
          <a:lstStyle/>
          <a:p>
            <a:fld id="{AA8A0EC6-5648-844A-8827-911B00959032}" type="datetimeFigureOut">
              <a:rPr lang="en-US" smtClean="0"/>
              <a:t>4/14/2024</a:t>
            </a:fld>
            <a:endParaRPr lang="en-US"/>
          </a:p>
        </p:txBody>
      </p:sp>
      <p:sp>
        <p:nvSpPr>
          <p:cNvPr id="4" name="Footer Placeholder 3">
            <a:extLst>
              <a:ext uri="{FF2B5EF4-FFF2-40B4-BE49-F238E27FC236}">
                <a16:creationId xmlns:a16="http://schemas.microsoft.com/office/drawing/2014/main" id="{F9989524-6BA7-0F2E-1749-175C692869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1865740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E6759F-66EA-8EE3-A2F4-F15BA2F9B5C8}"/>
              </a:ext>
            </a:extLst>
          </p:cNvPr>
          <p:cNvSpPr>
            <a:spLocks noGrp="1"/>
          </p:cNvSpPr>
          <p:nvPr>
            <p:ph type="dt" sz="half" idx="10"/>
          </p:nvPr>
        </p:nvSpPr>
        <p:spPr/>
        <p:txBody>
          <a:bodyPr/>
          <a:lstStyle/>
          <a:p>
            <a:fld id="{AA8A0EC6-5648-844A-8827-911B00959032}" type="datetimeFigureOut">
              <a:rPr lang="en-US" smtClean="0"/>
              <a:t>4/14/2024</a:t>
            </a:fld>
            <a:endParaRPr lang="en-US"/>
          </a:p>
        </p:txBody>
      </p:sp>
      <p:sp>
        <p:nvSpPr>
          <p:cNvPr id="3" name="Footer Placeholder 2">
            <a:extLst>
              <a:ext uri="{FF2B5EF4-FFF2-40B4-BE49-F238E27FC236}">
                <a16:creationId xmlns:a16="http://schemas.microsoft.com/office/drawing/2014/main" id="{46548357-3F2C-483C-C0FC-FD9FB673CE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305803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A4A77-C0EC-E90C-087A-E71757299BE7}"/>
              </a:ext>
            </a:extLst>
          </p:cNvPr>
          <p:cNvSpPr>
            <a:spLocks noGrp="1"/>
          </p:cNvSpPr>
          <p:nvPr>
            <p:ph type="ctrTitle"/>
          </p:nvPr>
        </p:nvSpPr>
        <p:spPr>
          <a:xfrm>
            <a:off x="609600" y="3926541"/>
            <a:ext cx="10972800" cy="1663044"/>
          </a:xfrm>
          <a:prstGeom prst="rect">
            <a:avLst/>
          </a:prstGeom>
        </p:spPr>
        <p:txBody>
          <a:bodyPr anchor="b"/>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C65AB453-76B0-1DBA-9EE3-645CA98047EC}"/>
              </a:ext>
            </a:extLst>
          </p:cNvPr>
          <p:cNvSpPr>
            <a:spLocks noGrp="1"/>
          </p:cNvSpPr>
          <p:nvPr>
            <p:ph type="subTitle" idx="1"/>
          </p:nvPr>
        </p:nvSpPr>
        <p:spPr>
          <a:xfrm>
            <a:off x="609600" y="5735636"/>
            <a:ext cx="10972800" cy="474663"/>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ru-RU" dirty="0"/>
          </a:p>
        </p:txBody>
      </p:sp>
      <p:sp>
        <p:nvSpPr>
          <p:cNvPr id="4" name="Date Placeholder 3">
            <a:extLst>
              <a:ext uri="{FF2B5EF4-FFF2-40B4-BE49-F238E27FC236}">
                <a16:creationId xmlns:a16="http://schemas.microsoft.com/office/drawing/2014/main" id="{F6729D4B-20DA-C5A9-370C-5C556DC7C209}"/>
              </a:ext>
            </a:extLst>
          </p:cNvPr>
          <p:cNvSpPr>
            <a:spLocks noGrp="1"/>
          </p:cNvSpPr>
          <p:nvPr>
            <p:ph type="dt" sz="half" idx="10"/>
          </p:nvPr>
        </p:nvSpPr>
        <p:spPr/>
        <p:txBody>
          <a:bodyPr/>
          <a:lstStyle/>
          <a:p>
            <a:fld id="{AA8A0EC6-5648-844A-8827-911B00959032}" type="datetimeFigureOut">
              <a:rPr lang="en-US" smtClean="0"/>
              <a:t>4/14/2024</a:t>
            </a:fld>
            <a:endParaRPr lang="en-US"/>
          </a:p>
        </p:txBody>
      </p:sp>
      <p:sp>
        <p:nvSpPr>
          <p:cNvPr id="5" name="Footer Placeholder 4">
            <a:extLst>
              <a:ext uri="{FF2B5EF4-FFF2-40B4-BE49-F238E27FC236}">
                <a16:creationId xmlns:a16="http://schemas.microsoft.com/office/drawing/2014/main" id="{ACC23F1A-779F-4295-3160-E943DBC045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Picture Placeholder 8">
            <a:extLst>
              <a:ext uri="{FF2B5EF4-FFF2-40B4-BE49-F238E27FC236}">
                <a16:creationId xmlns:a16="http://schemas.microsoft.com/office/drawing/2014/main" id="{0849934F-55C5-A548-E041-1CB8C42DF0E6}"/>
              </a:ext>
            </a:extLst>
          </p:cNvPr>
          <p:cNvSpPr>
            <a:spLocks noGrp="1"/>
          </p:cNvSpPr>
          <p:nvPr>
            <p:ph type="pic" sz="quarter" idx="13"/>
          </p:nvPr>
        </p:nvSpPr>
        <p:spPr>
          <a:xfrm>
            <a:off x="0" y="0"/>
            <a:ext cx="12192000" cy="3926541"/>
          </a:xfrm>
        </p:spPr>
        <p:txBody>
          <a:bodyPr/>
          <a:lstStyle/>
          <a:p>
            <a:r>
              <a:rPr lang="en-US" dirty="0"/>
              <a:t>Click icon to add picture</a:t>
            </a:r>
          </a:p>
        </p:txBody>
      </p:sp>
    </p:spTree>
    <p:extLst>
      <p:ext uri="{BB962C8B-B14F-4D97-AF65-F5344CB8AC3E}">
        <p14:creationId xmlns:p14="http://schemas.microsoft.com/office/powerpoint/2010/main" val="350309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5" Type="http://schemas.openxmlformats.org/officeDocument/2006/relationships/slideLayout" Target="../slideLayouts/slideLayout16.xml" /><Relationship Id="rId10" Type="http://schemas.openxmlformats.org/officeDocument/2006/relationships/theme" Target="../theme/theme2.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64" r:id="rId4"/>
    <p:sldLayoutId id="2147483675" r:id="rId5"/>
    <p:sldLayoutId id="2147483676" r:id="rId6"/>
    <p:sldLayoutId id="2147483677" r:id="rId7"/>
    <p:sldLayoutId id="2147483678" r:id="rId8"/>
    <p:sldLayoutId id="2147483679" r:id="rId9"/>
    <p:sldLayoutId id="214748368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357E25-C674-3745-6594-912F15B9826E}"/>
              </a:ext>
            </a:extLst>
          </p:cNvPr>
          <p:cNvSpPr>
            <a:spLocks noGrp="1"/>
          </p:cNvSpPr>
          <p:nvPr>
            <p:ph type="body" idx="1"/>
          </p:nvPr>
        </p:nvSpPr>
        <p:spPr>
          <a:xfrm>
            <a:off x="952500" y="1847056"/>
            <a:ext cx="106299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FF64DF9-DAEC-F283-848F-16438F855A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A0EC6-5648-844A-8827-911B00959032}" type="datetimeFigureOut">
              <a:rPr lang="en-US" smtClean="0"/>
              <a:t>4/14/2024</a:t>
            </a:fld>
            <a:endParaRPr lang="en-US"/>
          </a:p>
        </p:txBody>
      </p:sp>
      <p:sp>
        <p:nvSpPr>
          <p:cNvPr id="10" name="Title Placeholder 9">
            <a:extLst>
              <a:ext uri="{FF2B5EF4-FFF2-40B4-BE49-F238E27FC236}">
                <a16:creationId xmlns:a16="http://schemas.microsoft.com/office/drawing/2014/main" id="{2390A06B-2D1F-A145-446B-BF268052479A}"/>
              </a:ext>
            </a:extLst>
          </p:cNvPr>
          <p:cNvSpPr>
            <a:spLocks noGrp="1"/>
          </p:cNvSpPr>
          <p:nvPr>
            <p:ph type="title"/>
          </p:nvPr>
        </p:nvSpPr>
        <p:spPr>
          <a:xfrm>
            <a:off x="952500" y="363537"/>
            <a:ext cx="10629900" cy="1236663"/>
          </a:xfrm>
          <a:prstGeom prst="rect">
            <a:avLst/>
          </a:prstGeom>
        </p:spPr>
        <p:txBody>
          <a:bodyPr vert="horz" lIns="91440" tIns="45720" rIns="91440" bIns="45720" rtlCol="0" anchor="ctr">
            <a:normAutofit/>
          </a:bodyPr>
          <a:lstStyle/>
          <a:p>
            <a:r>
              <a:rPr lang="en-US" dirty="0"/>
              <a:t>Click to edit Master title style</a:t>
            </a:r>
          </a:p>
        </p:txBody>
      </p:sp>
      <p:sp>
        <p:nvSpPr>
          <p:cNvPr id="13" name="Footer Placeholder 12">
            <a:extLst>
              <a:ext uri="{FF2B5EF4-FFF2-40B4-BE49-F238E27FC236}">
                <a16:creationId xmlns:a16="http://schemas.microsoft.com/office/drawing/2014/main" id="{2D227A9A-BF27-C878-C29C-004A9358CE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1071395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 id="2147483666" r:id="rId4"/>
    <p:sldLayoutId id="2147483667" r:id="rId5"/>
    <p:sldLayoutId id="2147483668" r:id="rId6"/>
    <p:sldLayoutId id="2147483669" r:id="rId7"/>
    <p:sldLayoutId id="2147483670" r:id="rId8"/>
    <p:sldLayoutId id="2147483660" r:id="rId9"/>
  </p:sldLayoutIdLst>
  <p:txStyles>
    <p:titleStyle>
      <a:lvl1pPr algn="l" defTabSz="914400" rtl="0" eaLnBrk="1" latinLnBrk="0" hangingPunct="1">
        <a:lnSpc>
          <a:spcPct val="90000"/>
        </a:lnSpc>
        <a:spcBef>
          <a:spcPct val="0"/>
        </a:spcBef>
        <a:buNone/>
        <a:defRPr sz="4400" kern="1200">
          <a:solidFill>
            <a:schemeClr val="tx1">
              <a:lumMod val="75000"/>
              <a:lumOff val="25000"/>
            </a:schemeClr>
          </a:solidFill>
          <a:latin typeface="+mn-lt"/>
          <a:ea typeface="+mj-ea"/>
          <a:cs typeface="MV Boli" panose="0200050003020009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
          <p15:clr>
            <a:srgbClr val="F26B43"/>
          </p15:clr>
        </p15:guide>
        <p15:guide id="2" pos="384">
          <p15:clr>
            <a:srgbClr val="F26B43"/>
          </p15:clr>
        </p15:guide>
        <p15:guide id="3" pos="600">
          <p15:clr>
            <a:srgbClr val="F26B43"/>
          </p15:clr>
        </p15:guide>
        <p15:guide id="4" pos="7296">
          <p15:clr>
            <a:srgbClr val="F26B43"/>
          </p15:clr>
        </p15:guide>
        <p15:guide id="5" orient="horz" pos="3912">
          <p15:clr>
            <a:srgbClr val="F26B43"/>
          </p15:clr>
        </p15:guide>
        <p15:guide id="6" orient="horz" pos="1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2.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15.xml"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6.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4.xml" /></Relationships>
</file>

<file path=ppt/slides/_rels/slide4.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15.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16.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3.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4.xml" /></Relationships>
</file>

<file path=ppt/slides/_rels/slide8.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3.xml" /></Relationships>
</file>

<file path=ppt/slides/_rels/slide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1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5A6AA-D81C-6E01-58E6-D7ED9233D9A6}"/>
              </a:ext>
            </a:extLst>
          </p:cNvPr>
          <p:cNvSpPr>
            <a:spLocks noGrp="1"/>
          </p:cNvSpPr>
          <p:nvPr>
            <p:ph type="ctrTitle"/>
          </p:nvPr>
        </p:nvSpPr>
        <p:spPr/>
        <p:txBody>
          <a:bodyPr/>
          <a:lstStyle/>
          <a:p>
            <a:r>
              <a:rPr lang="en-US"/>
              <a:t>Smart Home Automation Project</a:t>
            </a:r>
          </a:p>
        </p:txBody>
      </p:sp>
      <p:sp>
        <p:nvSpPr>
          <p:cNvPr id="3" name="Subtitle 2">
            <a:extLst>
              <a:ext uri="{FF2B5EF4-FFF2-40B4-BE49-F238E27FC236}">
                <a16:creationId xmlns:a16="http://schemas.microsoft.com/office/drawing/2014/main" id="{E81B5D12-45B6-A823-90B1-7B0C230D9815}"/>
              </a:ext>
            </a:extLst>
          </p:cNvPr>
          <p:cNvSpPr>
            <a:spLocks noGrp="1"/>
          </p:cNvSpPr>
          <p:nvPr>
            <p:ph type="subTitle" idx="1"/>
          </p:nvPr>
        </p:nvSpPr>
        <p:spPr/>
        <p:txBody>
          <a:bodyPr/>
          <a:lstStyle/>
          <a:p>
            <a:r>
              <a:rPr lang="en-US" dirty="0">
                <a:latin typeface="Roboto"/>
                <a:ea typeface="Roboto"/>
                <a:cs typeface="Roboto"/>
              </a:rPr>
              <a:t>By Team Freemasons</a:t>
            </a:r>
            <a:endParaRPr lang="en-US" dirty="0"/>
          </a:p>
        </p:txBody>
      </p:sp>
      <p:pic>
        <p:nvPicPr>
          <p:cNvPr id="5" name="Picture Placeholder 4" descr="A pile of white paper&#10;&#10;Description automatically generated">
            <a:extLst>
              <a:ext uri="{FF2B5EF4-FFF2-40B4-BE49-F238E27FC236}">
                <a16:creationId xmlns:a16="http://schemas.microsoft.com/office/drawing/2014/main" id="{D44DD31C-B466-1EC0-5FDA-9001CE93DB09}"/>
              </a:ext>
            </a:extLst>
          </p:cNvPr>
          <p:cNvPicPr>
            <a:picLocks noGrp="1" noChangeAspect="1"/>
          </p:cNvPicPr>
          <p:nvPr>
            <p:ph type="pic" sz="quarter" idx="13"/>
          </p:nvPr>
        </p:nvPicPr>
        <p:blipFill>
          <a:blip r:embed="rId2"/>
          <a:srcRect l="20" r="20"/>
          <a:stretch/>
        </p:blipFill>
        <p:spPr/>
      </p:pic>
    </p:spTree>
    <p:extLst>
      <p:ext uri="{BB962C8B-B14F-4D97-AF65-F5344CB8AC3E}">
        <p14:creationId xmlns:p14="http://schemas.microsoft.com/office/powerpoint/2010/main" val="921526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B11A5-C596-2395-CAAD-AF8312805206}"/>
              </a:ext>
            </a:extLst>
          </p:cNvPr>
          <p:cNvSpPr>
            <a:spLocks noGrp="1"/>
          </p:cNvSpPr>
          <p:nvPr>
            <p:ph type="title"/>
          </p:nvPr>
        </p:nvSpPr>
        <p:spPr/>
        <p:txBody>
          <a:bodyPr/>
          <a:lstStyle/>
          <a:p>
            <a:r>
              <a:rPr lang="en-US"/>
              <a:t>References</a:t>
            </a:r>
          </a:p>
        </p:txBody>
      </p:sp>
      <p:sp>
        <p:nvSpPr>
          <p:cNvPr id="3" name="Text Placeholder 2">
            <a:extLst>
              <a:ext uri="{FF2B5EF4-FFF2-40B4-BE49-F238E27FC236}">
                <a16:creationId xmlns:a16="http://schemas.microsoft.com/office/drawing/2014/main" id="{DC629DEC-0F27-1E2D-CB76-A026EEC0A4E7}"/>
              </a:ext>
            </a:extLst>
          </p:cNvPr>
          <p:cNvSpPr>
            <a:spLocks noGrp="1"/>
          </p:cNvSpPr>
          <p:nvPr>
            <p:ph type="body" idx="1"/>
          </p:nvPr>
        </p:nvSpPr>
        <p:spPr/>
        <p:txBody>
          <a:bodyPr/>
          <a:lstStyle/>
          <a:p>
            <a:r>
              <a:rPr lang="en-US"/>
              <a:t>Relevant Research Papers and Articles</a:t>
            </a:r>
          </a:p>
        </p:txBody>
      </p:sp>
      <p:sp>
        <p:nvSpPr>
          <p:cNvPr id="4" name="Text Placeholder 3">
            <a:extLst>
              <a:ext uri="{FF2B5EF4-FFF2-40B4-BE49-F238E27FC236}">
                <a16:creationId xmlns:a16="http://schemas.microsoft.com/office/drawing/2014/main" id="{ABA273A3-0BF9-1EEF-1D1A-562A000A27A1}"/>
              </a:ext>
            </a:extLst>
          </p:cNvPr>
          <p:cNvSpPr>
            <a:spLocks noGrp="1"/>
          </p:cNvSpPr>
          <p:nvPr>
            <p:ph type="body" sz="half" idx="2"/>
          </p:nvPr>
        </p:nvSpPr>
        <p:spPr/>
        <p:txBody>
          <a:bodyPr/>
          <a:lstStyle/>
          <a:p>
            <a:r>
              <a:rPr lang="en-US" sz="1400"/>
              <a:t>References to the latest research papers, articles, and scholarly works that have contributed to the understanding and advancements in smart home automation technologies.</a:t>
            </a:r>
          </a:p>
        </p:txBody>
      </p:sp>
      <p:pic>
        <p:nvPicPr>
          <p:cNvPr id="11" name="Picture Placeholder 10" descr="A person pointing at a piece of paper&#10;&#10;Description automatically generated">
            <a:extLst>
              <a:ext uri="{FF2B5EF4-FFF2-40B4-BE49-F238E27FC236}">
                <a16:creationId xmlns:a16="http://schemas.microsoft.com/office/drawing/2014/main" id="{826FAE6B-27F8-BE00-D717-7F20C5EDF494}"/>
              </a:ext>
            </a:extLst>
          </p:cNvPr>
          <p:cNvPicPr>
            <a:picLocks noGrp="1" noChangeAspect="1"/>
          </p:cNvPicPr>
          <p:nvPr>
            <p:ph type="pic" sz="quarter" idx="17"/>
          </p:nvPr>
        </p:nvPicPr>
        <p:blipFill>
          <a:blip r:embed="rId2"/>
          <a:srcRect l="16649" r="16649"/>
          <a:stretch/>
        </p:blipFill>
        <p:spPr/>
      </p:pic>
      <p:sp>
        <p:nvSpPr>
          <p:cNvPr id="6" name="Text Placeholder 5">
            <a:extLst>
              <a:ext uri="{FF2B5EF4-FFF2-40B4-BE49-F238E27FC236}">
                <a16:creationId xmlns:a16="http://schemas.microsoft.com/office/drawing/2014/main" id="{50844F10-C69C-7855-C300-F99891DD6127}"/>
              </a:ext>
            </a:extLst>
          </p:cNvPr>
          <p:cNvSpPr>
            <a:spLocks noGrp="1"/>
          </p:cNvSpPr>
          <p:nvPr>
            <p:ph type="body" idx="18"/>
          </p:nvPr>
        </p:nvSpPr>
        <p:spPr/>
        <p:txBody>
          <a:bodyPr/>
          <a:lstStyle/>
          <a:p>
            <a:r>
              <a:rPr lang="en-US"/>
              <a:t>Technical Documentation and Guides</a:t>
            </a:r>
          </a:p>
        </p:txBody>
      </p:sp>
      <p:sp>
        <p:nvSpPr>
          <p:cNvPr id="7" name="Text Placeholder 6">
            <a:extLst>
              <a:ext uri="{FF2B5EF4-FFF2-40B4-BE49-F238E27FC236}">
                <a16:creationId xmlns:a16="http://schemas.microsoft.com/office/drawing/2014/main" id="{2A195F79-C9FD-BC40-116A-A48D25FC3B2E}"/>
              </a:ext>
            </a:extLst>
          </p:cNvPr>
          <p:cNvSpPr>
            <a:spLocks noGrp="1"/>
          </p:cNvSpPr>
          <p:nvPr>
            <p:ph type="body" sz="half" idx="19"/>
          </p:nvPr>
        </p:nvSpPr>
        <p:spPr/>
        <p:txBody>
          <a:bodyPr/>
          <a:lstStyle/>
          <a:p>
            <a:r>
              <a:rPr lang="en-US" sz="1400"/>
              <a:t>Access to technical documentation, user guides, and comprehensive resources that provide insights into the implementation and utilization of smart home automation systems.</a:t>
            </a:r>
          </a:p>
        </p:txBody>
      </p:sp>
      <p:sp>
        <p:nvSpPr>
          <p:cNvPr id="8" name="Text Placeholder 7">
            <a:extLst>
              <a:ext uri="{FF2B5EF4-FFF2-40B4-BE49-F238E27FC236}">
                <a16:creationId xmlns:a16="http://schemas.microsoft.com/office/drawing/2014/main" id="{66CC171F-0399-CEA9-14BF-7402F3EF8B19}"/>
              </a:ext>
            </a:extLst>
          </p:cNvPr>
          <p:cNvSpPr>
            <a:spLocks noGrp="1"/>
          </p:cNvSpPr>
          <p:nvPr>
            <p:ph type="body" idx="20"/>
          </p:nvPr>
        </p:nvSpPr>
        <p:spPr/>
        <p:txBody>
          <a:bodyPr/>
          <a:lstStyle/>
          <a:p>
            <a:r>
              <a:rPr lang="en-US"/>
              <a:t>Industry Reports and Trends</a:t>
            </a:r>
          </a:p>
        </p:txBody>
      </p:sp>
      <p:sp>
        <p:nvSpPr>
          <p:cNvPr id="9" name="Text Placeholder 8">
            <a:extLst>
              <a:ext uri="{FF2B5EF4-FFF2-40B4-BE49-F238E27FC236}">
                <a16:creationId xmlns:a16="http://schemas.microsoft.com/office/drawing/2014/main" id="{6E89C088-A35E-9D2A-36EA-6617C03F2810}"/>
              </a:ext>
            </a:extLst>
          </p:cNvPr>
          <p:cNvSpPr>
            <a:spLocks noGrp="1"/>
          </p:cNvSpPr>
          <p:nvPr>
            <p:ph type="body" sz="half" idx="21"/>
          </p:nvPr>
        </p:nvSpPr>
        <p:spPr/>
        <p:txBody>
          <a:bodyPr/>
          <a:lstStyle/>
          <a:p>
            <a:r>
              <a:rPr lang="en-US" sz="1400"/>
              <a:t>Insights from industry reports and trend analyses that delineate the current state and anticipated developments in smart home automation, encompassing market dynamics and consumer preferences.</a:t>
            </a:r>
          </a:p>
        </p:txBody>
      </p:sp>
      <p:sp>
        <p:nvSpPr>
          <p:cNvPr id="10" name="Text Placeholder 9">
            <a:extLst>
              <a:ext uri="{FF2B5EF4-FFF2-40B4-BE49-F238E27FC236}">
                <a16:creationId xmlns:a16="http://schemas.microsoft.com/office/drawing/2014/main" id="{B7520424-7400-78A4-4A79-EC240ADE0F37}"/>
              </a:ext>
            </a:extLst>
          </p:cNvPr>
          <p:cNvSpPr>
            <a:spLocks noGrp="1"/>
          </p:cNvSpPr>
          <p:nvPr>
            <p:ph type="body" sz="quarter" idx="22"/>
          </p:nvPr>
        </p:nvSpPr>
        <p:spPr/>
        <p:txBody>
          <a:bodyPr/>
          <a:lstStyle/>
          <a:p>
            <a:r>
              <a:rPr lang="en-US"/>
              <a:t>Photos provided by Pexels</a:t>
            </a:r>
          </a:p>
        </p:txBody>
      </p:sp>
    </p:spTree>
    <p:extLst>
      <p:ext uri="{BB962C8B-B14F-4D97-AF65-F5344CB8AC3E}">
        <p14:creationId xmlns:p14="http://schemas.microsoft.com/office/powerpoint/2010/main" val="291992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656F-5233-AEF5-D56C-B57EEA1F71AD}"/>
              </a:ext>
            </a:extLst>
          </p:cNvPr>
          <p:cNvSpPr>
            <a:spLocks noGrp="1"/>
          </p:cNvSpPr>
          <p:nvPr>
            <p:ph type="title"/>
          </p:nvPr>
        </p:nvSpPr>
        <p:spPr/>
        <p:txBody>
          <a:bodyPr/>
          <a:lstStyle/>
          <a:p>
            <a:r>
              <a:rPr lang="en-US"/>
              <a:t>Future Prospects</a:t>
            </a:r>
          </a:p>
        </p:txBody>
      </p:sp>
      <p:sp>
        <p:nvSpPr>
          <p:cNvPr id="3" name="Text Placeholder 2">
            <a:extLst>
              <a:ext uri="{FF2B5EF4-FFF2-40B4-BE49-F238E27FC236}">
                <a16:creationId xmlns:a16="http://schemas.microsoft.com/office/drawing/2014/main" id="{13E73C6F-9345-C9E3-B46F-C662A8B0B03F}"/>
              </a:ext>
            </a:extLst>
          </p:cNvPr>
          <p:cNvSpPr>
            <a:spLocks noGrp="1"/>
          </p:cNvSpPr>
          <p:nvPr>
            <p:ph type="body" idx="1"/>
          </p:nvPr>
        </p:nvSpPr>
        <p:spPr/>
        <p:txBody>
          <a:bodyPr/>
          <a:lstStyle/>
          <a:p>
            <a:r>
              <a:rPr lang="en-US"/>
              <a:t>Open Floor for Questions and Discussion</a:t>
            </a:r>
          </a:p>
        </p:txBody>
      </p:sp>
      <p:sp>
        <p:nvSpPr>
          <p:cNvPr id="4" name="Text Placeholder 3">
            <a:extLst>
              <a:ext uri="{FF2B5EF4-FFF2-40B4-BE49-F238E27FC236}">
                <a16:creationId xmlns:a16="http://schemas.microsoft.com/office/drawing/2014/main" id="{3BA74D7E-C535-61FE-5703-41932A91A794}"/>
              </a:ext>
            </a:extLst>
          </p:cNvPr>
          <p:cNvSpPr>
            <a:spLocks noGrp="1"/>
          </p:cNvSpPr>
          <p:nvPr>
            <p:ph type="body" sz="half" idx="2"/>
          </p:nvPr>
        </p:nvSpPr>
        <p:spPr/>
        <p:txBody>
          <a:bodyPr/>
          <a:lstStyle/>
          <a:p>
            <a:r>
              <a:rPr lang="en-US" sz="1400"/>
              <a:t>Engage with the audience for inquiries, discussions, and feedback to gain insights and perspectives on the smart home automation presentation, fostering interactive dialogue.</a:t>
            </a:r>
          </a:p>
        </p:txBody>
      </p:sp>
      <p:sp>
        <p:nvSpPr>
          <p:cNvPr id="5" name="Text Placeholder 4">
            <a:extLst>
              <a:ext uri="{FF2B5EF4-FFF2-40B4-BE49-F238E27FC236}">
                <a16:creationId xmlns:a16="http://schemas.microsoft.com/office/drawing/2014/main" id="{445AE641-1669-DA01-DFF8-821B955D507F}"/>
              </a:ext>
            </a:extLst>
          </p:cNvPr>
          <p:cNvSpPr>
            <a:spLocks noGrp="1"/>
          </p:cNvSpPr>
          <p:nvPr>
            <p:ph type="body" idx="18"/>
          </p:nvPr>
        </p:nvSpPr>
        <p:spPr/>
        <p:txBody>
          <a:bodyPr/>
          <a:lstStyle/>
          <a:p>
            <a:r>
              <a:rPr lang="en-US"/>
              <a:t>Clarification of Concepts and Ideas</a:t>
            </a:r>
          </a:p>
        </p:txBody>
      </p:sp>
      <p:sp>
        <p:nvSpPr>
          <p:cNvPr id="6" name="Text Placeholder 5">
            <a:extLst>
              <a:ext uri="{FF2B5EF4-FFF2-40B4-BE49-F238E27FC236}">
                <a16:creationId xmlns:a16="http://schemas.microsoft.com/office/drawing/2014/main" id="{8B707ECC-EF18-106E-10B2-5C91159A5338}"/>
              </a:ext>
            </a:extLst>
          </p:cNvPr>
          <p:cNvSpPr>
            <a:spLocks noGrp="1"/>
          </p:cNvSpPr>
          <p:nvPr>
            <p:ph type="body" sz="half" idx="19"/>
          </p:nvPr>
        </p:nvSpPr>
        <p:spPr/>
        <p:txBody>
          <a:bodyPr/>
          <a:lstStyle/>
          <a:p>
            <a:r>
              <a:rPr lang="en-US" sz="1400"/>
              <a:t>Addressing queries and providing clarity on concepts and ideas presented, ensuring a thorough understanding and comprehension among the audience.</a:t>
            </a:r>
          </a:p>
        </p:txBody>
      </p:sp>
      <p:sp>
        <p:nvSpPr>
          <p:cNvPr id="7" name="Text Placeholder 6">
            <a:extLst>
              <a:ext uri="{FF2B5EF4-FFF2-40B4-BE49-F238E27FC236}">
                <a16:creationId xmlns:a16="http://schemas.microsoft.com/office/drawing/2014/main" id="{9CEC642D-E7A1-3330-EC07-3400971DFF5F}"/>
              </a:ext>
            </a:extLst>
          </p:cNvPr>
          <p:cNvSpPr>
            <a:spLocks noGrp="1"/>
          </p:cNvSpPr>
          <p:nvPr>
            <p:ph type="body" idx="20"/>
          </p:nvPr>
        </p:nvSpPr>
        <p:spPr/>
        <p:txBody>
          <a:bodyPr/>
          <a:lstStyle/>
          <a:p>
            <a:r>
              <a:rPr lang="en-US"/>
              <a:t>Feedback and Suggestions</a:t>
            </a:r>
          </a:p>
        </p:txBody>
      </p:sp>
      <p:sp>
        <p:nvSpPr>
          <p:cNvPr id="8" name="Text Placeholder 7">
            <a:extLst>
              <a:ext uri="{FF2B5EF4-FFF2-40B4-BE49-F238E27FC236}">
                <a16:creationId xmlns:a16="http://schemas.microsoft.com/office/drawing/2014/main" id="{A86529CB-9B6E-6193-401D-861D48A80EFF}"/>
              </a:ext>
            </a:extLst>
          </p:cNvPr>
          <p:cNvSpPr>
            <a:spLocks noGrp="1"/>
          </p:cNvSpPr>
          <p:nvPr>
            <p:ph type="body" sz="half" idx="21"/>
          </p:nvPr>
        </p:nvSpPr>
        <p:spPr/>
        <p:txBody>
          <a:bodyPr/>
          <a:lstStyle/>
          <a:p>
            <a:r>
              <a:rPr lang="en-US" sz="1400"/>
              <a:t>Encouraging feedback and suggestions from the audience to gather diverse viewpoints and recommendations for further refinement and enhancement of the smart home automation system.</a:t>
            </a:r>
          </a:p>
        </p:txBody>
      </p:sp>
      <p:pic>
        <p:nvPicPr>
          <p:cNvPr id="10" name="Picture Placeholder 9">
            <a:extLst>
              <a:ext uri="{FF2B5EF4-FFF2-40B4-BE49-F238E27FC236}">
                <a16:creationId xmlns:a16="http://schemas.microsoft.com/office/drawing/2014/main" id="{BC9E8F20-3B0B-5F04-E083-C519C9985E72}"/>
              </a:ext>
            </a:extLst>
          </p:cNvPr>
          <p:cNvPicPr>
            <a:picLocks noGrp="1" noChangeAspect="1"/>
          </p:cNvPicPr>
          <p:nvPr>
            <p:ph type="pic" sz="quarter" idx="22"/>
          </p:nvPr>
        </p:nvPicPr>
        <p:blipFill>
          <a:blip r:embed="rId2"/>
          <a:srcRect t="12465" b="12465"/>
          <a:stretch/>
        </p:blipFill>
        <p:spPr/>
      </p:pic>
    </p:spTree>
    <p:extLst>
      <p:ext uri="{BB962C8B-B14F-4D97-AF65-F5344CB8AC3E}">
        <p14:creationId xmlns:p14="http://schemas.microsoft.com/office/powerpoint/2010/main" val="214725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0D1FB-5A80-3E22-0765-678B607DA29F}"/>
              </a:ext>
            </a:extLst>
          </p:cNvPr>
          <p:cNvSpPr>
            <a:spLocks noGrp="1"/>
          </p:cNvSpPr>
          <p:nvPr>
            <p:ph type="title"/>
          </p:nvPr>
        </p:nvSpPr>
        <p:spPr/>
        <p:txBody>
          <a:bodyPr/>
          <a:lstStyle/>
          <a:p>
            <a:r>
              <a:rPr lang="en-US"/>
              <a:t>Hardware Components</a:t>
            </a:r>
          </a:p>
        </p:txBody>
      </p:sp>
      <p:sp>
        <p:nvSpPr>
          <p:cNvPr id="3" name="Text Placeholder 2">
            <a:extLst>
              <a:ext uri="{FF2B5EF4-FFF2-40B4-BE49-F238E27FC236}">
                <a16:creationId xmlns:a16="http://schemas.microsoft.com/office/drawing/2014/main" id="{7A00AD25-74E1-9F02-9EED-D3181C2D32DD}"/>
              </a:ext>
            </a:extLst>
          </p:cNvPr>
          <p:cNvSpPr>
            <a:spLocks noGrp="1"/>
          </p:cNvSpPr>
          <p:nvPr>
            <p:ph type="body" idx="1"/>
          </p:nvPr>
        </p:nvSpPr>
        <p:spPr/>
        <p:txBody>
          <a:bodyPr/>
          <a:lstStyle/>
          <a:p>
            <a:r>
              <a:rPr lang="en-US"/>
              <a:t>ESP32 Board</a:t>
            </a:r>
          </a:p>
        </p:txBody>
      </p:sp>
      <p:sp>
        <p:nvSpPr>
          <p:cNvPr id="4" name="Text Placeholder 3">
            <a:extLst>
              <a:ext uri="{FF2B5EF4-FFF2-40B4-BE49-F238E27FC236}">
                <a16:creationId xmlns:a16="http://schemas.microsoft.com/office/drawing/2014/main" id="{6C65E3DE-505A-A447-B5F2-3A87BCB1D71F}"/>
              </a:ext>
            </a:extLst>
          </p:cNvPr>
          <p:cNvSpPr>
            <a:spLocks noGrp="1"/>
          </p:cNvSpPr>
          <p:nvPr>
            <p:ph type="body" sz="half" idx="2"/>
          </p:nvPr>
        </p:nvSpPr>
        <p:spPr/>
        <p:txBody>
          <a:bodyPr/>
          <a:lstStyle/>
          <a:p>
            <a:r>
              <a:rPr lang="en-US" sz="1400"/>
              <a:t>The ESP32 board forms the backbone of the smart home automation project, serving as the primary microcontroller for data processing and control of various connected devices. Its dual-core, low-power 32-bit CPU helps in efficiently managing tasks and communication with other components.</a:t>
            </a:r>
          </a:p>
        </p:txBody>
      </p:sp>
      <p:sp>
        <p:nvSpPr>
          <p:cNvPr id="5" name="Text Placeholder 4">
            <a:extLst>
              <a:ext uri="{FF2B5EF4-FFF2-40B4-BE49-F238E27FC236}">
                <a16:creationId xmlns:a16="http://schemas.microsoft.com/office/drawing/2014/main" id="{7ECB8A4F-D6C3-4B6A-B3FA-F4C2DC833AEA}"/>
              </a:ext>
            </a:extLst>
          </p:cNvPr>
          <p:cNvSpPr>
            <a:spLocks noGrp="1"/>
          </p:cNvSpPr>
          <p:nvPr>
            <p:ph type="body" idx="13"/>
          </p:nvPr>
        </p:nvSpPr>
        <p:spPr/>
        <p:txBody>
          <a:bodyPr/>
          <a:lstStyle/>
          <a:p>
            <a:r>
              <a:rPr lang="en-US"/>
              <a:t>Sensors</a:t>
            </a:r>
          </a:p>
        </p:txBody>
      </p:sp>
      <p:sp>
        <p:nvSpPr>
          <p:cNvPr id="6" name="Text Placeholder 5">
            <a:extLst>
              <a:ext uri="{FF2B5EF4-FFF2-40B4-BE49-F238E27FC236}">
                <a16:creationId xmlns:a16="http://schemas.microsoft.com/office/drawing/2014/main" id="{1DFAB998-76DF-D94E-D1FE-BC774FDCC57D}"/>
              </a:ext>
            </a:extLst>
          </p:cNvPr>
          <p:cNvSpPr>
            <a:spLocks noGrp="1"/>
          </p:cNvSpPr>
          <p:nvPr>
            <p:ph type="body" sz="half" idx="14"/>
          </p:nvPr>
        </p:nvSpPr>
        <p:spPr/>
        <p:txBody>
          <a:bodyPr/>
          <a:lstStyle/>
          <a:p>
            <a:r>
              <a:rPr lang="en-US" sz="1400"/>
              <a:t>The DHT22 sensor monitors temperature and humidity, enhancing comfort and energy efficiency. The MQ135 sensor measures air quality, providing vital information for healthy living spaces. Other sensors like the flame sensor, LDR sensor, IR sensor, and buzzer enable real-time detection and response to environmental changes, enhancing safety and security.</a:t>
            </a:r>
          </a:p>
        </p:txBody>
      </p:sp>
      <p:sp>
        <p:nvSpPr>
          <p:cNvPr id="7" name="Text Placeholder 6">
            <a:extLst>
              <a:ext uri="{FF2B5EF4-FFF2-40B4-BE49-F238E27FC236}">
                <a16:creationId xmlns:a16="http://schemas.microsoft.com/office/drawing/2014/main" id="{62FBF2D7-DBE6-2F62-C192-DB73D77AC6FE}"/>
              </a:ext>
            </a:extLst>
          </p:cNvPr>
          <p:cNvSpPr>
            <a:spLocks noGrp="1"/>
          </p:cNvSpPr>
          <p:nvPr>
            <p:ph type="body" idx="15"/>
          </p:nvPr>
        </p:nvSpPr>
        <p:spPr/>
        <p:txBody>
          <a:bodyPr/>
          <a:lstStyle/>
          <a:p>
            <a:r>
              <a:rPr lang="en-US"/>
              <a:t>Servo Motor</a:t>
            </a:r>
          </a:p>
        </p:txBody>
      </p:sp>
      <p:sp>
        <p:nvSpPr>
          <p:cNvPr id="8" name="Text Placeholder 7">
            <a:extLst>
              <a:ext uri="{FF2B5EF4-FFF2-40B4-BE49-F238E27FC236}">
                <a16:creationId xmlns:a16="http://schemas.microsoft.com/office/drawing/2014/main" id="{6193A19F-8578-D8C4-E189-29D97A44389E}"/>
              </a:ext>
            </a:extLst>
          </p:cNvPr>
          <p:cNvSpPr>
            <a:spLocks noGrp="1"/>
          </p:cNvSpPr>
          <p:nvPr>
            <p:ph type="body" sz="half" idx="16"/>
          </p:nvPr>
        </p:nvSpPr>
        <p:spPr/>
        <p:txBody>
          <a:bodyPr/>
          <a:lstStyle/>
          <a:p>
            <a:r>
              <a:rPr lang="en-US" sz="1400"/>
              <a:t>The servo motor facilitates automated control of blinds, gates, and other movable fixtures, adding convenience and efficiency to the smart home system.</a:t>
            </a:r>
          </a:p>
        </p:txBody>
      </p:sp>
      <p:pic>
        <p:nvPicPr>
          <p:cNvPr id="11" name="Picture Placeholder 10" descr="A person sitting on a couch reading a book&#10;&#10;Description automatically generated">
            <a:extLst>
              <a:ext uri="{FF2B5EF4-FFF2-40B4-BE49-F238E27FC236}">
                <a16:creationId xmlns:a16="http://schemas.microsoft.com/office/drawing/2014/main" id="{1592665A-8B83-2D42-6686-D214F598D258}"/>
              </a:ext>
            </a:extLst>
          </p:cNvPr>
          <p:cNvPicPr>
            <a:picLocks noGrp="1" noChangeAspect="1"/>
          </p:cNvPicPr>
          <p:nvPr>
            <p:ph type="pic" sz="quarter" idx="17"/>
          </p:nvPr>
        </p:nvPicPr>
        <p:blipFill>
          <a:blip r:embed="rId2"/>
          <a:srcRect l="22287" r="22287"/>
          <a:stretch/>
        </p:blipFill>
        <p:spPr/>
      </p:pic>
      <p:sp>
        <p:nvSpPr>
          <p:cNvPr id="10" name="Text Placeholder 9">
            <a:extLst>
              <a:ext uri="{FF2B5EF4-FFF2-40B4-BE49-F238E27FC236}">
                <a16:creationId xmlns:a16="http://schemas.microsoft.com/office/drawing/2014/main" id="{7458DDCF-32AE-71BE-FC8C-D54C34C02176}"/>
              </a:ext>
            </a:extLst>
          </p:cNvPr>
          <p:cNvSpPr>
            <a:spLocks noGrp="1"/>
          </p:cNvSpPr>
          <p:nvPr>
            <p:ph type="body" sz="quarter" idx="20"/>
          </p:nvPr>
        </p:nvSpPr>
        <p:spPr/>
        <p:txBody>
          <a:bodyPr/>
          <a:lstStyle/>
          <a:p>
            <a:r>
              <a:rPr lang="en-US"/>
              <a:t>Photos provided by Pexels</a:t>
            </a:r>
          </a:p>
        </p:txBody>
      </p:sp>
    </p:spTree>
    <p:extLst>
      <p:ext uri="{BB962C8B-B14F-4D97-AF65-F5344CB8AC3E}">
        <p14:creationId xmlns:p14="http://schemas.microsoft.com/office/powerpoint/2010/main" val="2195642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6384F-EAB3-8C8F-2F25-49E707838310}"/>
              </a:ext>
            </a:extLst>
          </p:cNvPr>
          <p:cNvSpPr>
            <a:spLocks noGrp="1"/>
          </p:cNvSpPr>
          <p:nvPr>
            <p:ph type="title"/>
          </p:nvPr>
        </p:nvSpPr>
        <p:spPr/>
        <p:txBody>
          <a:bodyPr/>
          <a:lstStyle/>
          <a:p>
            <a:r>
              <a:rPr lang="en-US"/>
              <a:t>Sensor Applications</a:t>
            </a:r>
          </a:p>
        </p:txBody>
      </p:sp>
      <p:sp>
        <p:nvSpPr>
          <p:cNvPr id="3" name="Text Placeholder 2">
            <a:extLst>
              <a:ext uri="{FF2B5EF4-FFF2-40B4-BE49-F238E27FC236}">
                <a16:creationId xmlns:a16="http://schemas.microsoft.com/office/drawing/2014/main" id="{CF6F5639-CE3F-47EB-5344-3EF228131523}"/>
              </a:ext>
            </a:extLst>
          </p:cNvPr>
          <p:cNvSpPr>
            <a:spLocks noGrp="1"/>
          </p:cNvSpPr>
          <p:nvPr>
            <p:ph type="body" idx="18"/>
          </p:nvPr>
        </p:nvSpPr>
        <p:spPr/>
        <p:txBody>
          <a:bodyPr/>
          <a:lstStyle/>
          <a:p>
            <a:r>
              <a:rPr lang="en-US"/>
              <a:t>Environmental Control</a:t>
            </a:r>
          </a:p>
        </p:txBody>
      </p:sp>
      <p:sp>
        <p:nvSpPr>
          <p:cNvPr id="4" name="Text Placeholder 3">
            <a:extLst>
              <a:ext uri="{FF2B5EF4-FFF2-40B4-BE49-F238E27FC236}">
                <a16:creationId xmlns:a16="http://schemas.microsoft.com/office/drawing/2014/main" id="{4495A7D0-CFF2-5F72-20E5-40F3868E44B7}"/>
              </a:ext>
            </a:extLst>
          </p:cNvPr>
          <p:cNvSpPr>
            <a:spLocks noGrp="1"/>
          </p:cNvSpPr>
          <p:nvPr>
            <p:ph type="body" sz="half" idx="19"/>
          </p:nvPr>
        </p:nvSpPr>
        <p:spPr/>
        <p:txBody>
          <a:bodyPr/>
          <a:lstStyle/>
          <a:p>
            <a:r>
              <a:rPr lang="en-US" sz="1400"/>
              <a:t>The temperature and humidity sensors regulate the climate, ensuring optimal comfort and energy efficiency. Air quality monitoring through the MQ135 sensor allows for the detection of harmful gases, enabling air purification and ventilation systems to safeguard inhabitants' well-being.</a:t>
            </a:r>
          </a:p>
        </p:txBody>
      </p:sp>
      <p:sp>
        <p:nvSpPr>
          <p:cNvPr id="5" name="Text Placeholder 4">
            <a:extLst>
              <a:ext uri="{FF2B5EF4-FFF2-40B4-BE49-F238E27FC236}">
                <a16:creationId xmlns:a16="http://schemas.microsoft.com/office/drawing/2014/main" id="{EC7F65C4-86B4-9D24-9338-2F6923B061E3}"/>
              </a:ext>
            </a:extLst>
          </p:cNvPr>
          <p:cNvSpPr>
            <a:spLocks noGrp="1"/>
          </p:cNvSpPr>
          <p:nvPr>
            <p:ph type="body" idx="21"/>
          </p:nvPr>
        </p:nvSpPr>
        <p:spPr/>
        <p:txBody>
          <a:bodyPr/>
          <a:lstStyle/>
          <a:p>
            <a:r>
              <a:rPr lang="en-US"/>
              <a:t>Safety and Security</a:t>
            </a:r>
          </a:p>
        </p:txBody>
      </p:sp>
      <p:sp>
        <p:nvSpPr>
          <p:cNvPr id="6" name="Text Placeholder 5">
            <a:extLst>
              <a:ext uri="{FF2B5EF4-FFF2-40B4-BE49-F238E27FC236}">
                <a16:creationId xmlns:a16="http://schemas.microsoft.com/office/drawing/2014/main" id="{3CA9F9FB-21F6-CE8D-F1C6-D76B0CF977E9}"/>
              </a:ext>
            </a:extLst>
          </p:cNvPr>
          <p:cNvSpPr>
            <a:spLocks noGrp="1"/>
          </p:cNvSpPr>
          <p:nvPr>
            <p:ph type="body" sz="half" idx="22"/>
          </p:nvPr>
        </p:nvSpPr>
        <p:spPr/>
        <p:txBody>
          <a:bodyPr/>
          <a:lstStyle/>
          <a:p>
            <a:r>
              <a:rPr lang="en-US" sz="1400"/>
              <a:t>The flame sensor and intruder detection capabilities contribute to early fire warning, enabling rapid response and evacuation strategies. Additionally, light intensity-based lighting control and automated blinds/gates facilitate security by creating an illusion of occupancy, deterring potential intruders.</a:t>
            </a:r>
          </a:p>
        </p:txBody>
      </p:sp>
      <p:sp>
        <p:nvSpPr>
          <p:cNvPr id="7" name="Text Placeholder 6">
            <a:extLst>
              <a:ext uri="{FF2B5EF4-FFF2-40B4-BE49-F238E27FC236}">
                <a16:creationId xmlns:a16="http://schemas.microsoft.com/office/drawing/2014/main" id="{A6B3ED9D-A386-4DEC-8D75-AB2F33896F53}"/>
              </a:ext>
            </a:extLst>
          </p:cNvPr>
          <p:cNvSpPr>
            <a:spLocks noGrp="1"/>
          </p:cNvSpPr>
          <p:nvPr>
            <p:ph type="body" idx="24"/>
          </p:nvPr>
        </p:nvSpPr>
        <p:spPr/>
        <p:txBody>
          <a:bodyPr/>
          <a:lstStyle/>
          <a:p>
            <a:r>
              <a:rPr lang="en-US"/>
              <a:t>Emergency Alerts</a:t>
            </a:r>
          </a:p>
        </p:txBody>
      </p:sp>
      <p:sp>
        <p:nvSpPr>
          <p:cNvPr id="8" name="Text Placeholder 7">
            <a:extLst>
              <a:ext uri="{FF2B5EF4-FFF2-40B4-BE49-F238E27FC236}">
                <a16:creationId xmlns:a16="http://schemas.microsoft.com/office/drawing/2014/main" id="{44464707-70C2-0196-80CF-3C460D3706C8}"/>
              </a:ext>
            </a:extLst>
          </p:cNvPr>
          <p:cNvSpPr>
            <a:spLocks noGrp="1"/>
          </p:cNvSpPr>
          <p:nvPr>
            <p:ph type="body" sz="half" idx="25"/>
          </p:nvPr>
        </p:nvSpPr>
        <p:spPr/>
        <p:txBody>
          <a:bodyPr/>
          <a:lstStyle/>
          <a:p>
            <a:r>
              <a:rPr lang="en-US" sz="1400"/>
              <a:t>Upon sensing hazardous environmental conditions or security breaches, the system triggers emergency alerts through various means, ensuring timely response and preventive actions, thereby enhancing the safety and well-being of the occupants.</a:t>
            </a:r>
          </a:p>
        </p:txBody>
      </p:sp>
      <p:pic>
        <p:nvPicPr>
          <p:cNvPr id="10" name="Picture Placeholder 9">
            <a:extLst>
              <a:ext uri="{FF2B5EF4-FFF2-40B4-BE49-F238E27FC236}">
                <a16:creationId xmlns:a16="http://schemas.microsoft.com/office/drawing/2014/main" id="{01C924DF-CF9E-DCAA-6324-BE0DB1B00AEB}"/>
              </a:ext>
            </a:extLst>
          </p:cNvPr>
          <p:cNvPicPr>
            <a:picLocks noGrp="1" noChangeAspect="1"/>
          </p:cNvPicPr>
          <p:nvPr>
            <p:ph type="pic" sz="quarter" idx="26"/>
          </p:nvPr>
        </p:nvPicPr>
        <p:blipFill>
          <a:blip r:embed="rId2"/>
          <a:srcRect l="3941" r="3941"/>
          <a:stretch/>
        </p:blipFill>
        <p:spPr/>
      </p:pic>
    </p:spTree>
    <p:extLst>
      <p:ext uri="{BB962C8B-B14F-4D97-AF65-F5344CB8AC3E}">
        <p14:creationId xmlns:p14="http://schemas.microsoft.com/office/powerpoint/2010/main" val="4106130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B97F8-2C4A-6393-F001-E5C1E6D1FFE4}"/>
              </a:ext>
            </a:extLst>
          </p:cNvPr>
          <p:cNvSpPr>
            <a:spLocks noGrp="1"/>
          </p:cNvSpPr>
          <p:nvPr>
            <p:ph type="title"/>
          </p:nvPr>
        </p:nvSpPr>
        <p:spPr/>
        <p:txBody>
          <a:bodyPr/>
          <a:lstStyle/>
          <a:p>
            <a:r>
              <a:rPr lang="en-US"/>
              <a:t>Google Firebase Integration</a:t>
            </a:r>
          </a:p>
        </p:txBody>
      </p:sp>
      <p:sp>
        <p:nvSpPr>
          <p:cNvPr id="3" name="Text Placeholder 2">
            <a:extLst>
              <a:ext uri="{FF2B5EF4-FFF2-40B4-BE49-F238E27FC236}">
                <a16:creationId xmlns:a16="http://schemas.microsoft.com/office/drawing/2014/main" id="{F0151177-9D22-35FA-EF63-C5510DBFC71E}"/>
              </a:ext>
            </a:extLst>
          </p:cNvPr>
          <p:cNvSpPr>
            <a:spLocks noGrp="1"/>
          </p:cNvSpPr>
          <p:nvPr>
            <p:ph type="body" idx="1"/>
          </p:nvPr>
        </p:nvSpPr>
        <p:spPr/>
        <p:txBody>
          <a:bodyPr/>
          <a:lstStyle/>
          <a:p>
            <a:r>
              <a:rPr lang="en-US"/>
              <a:t>Real-time Data Storage</a:t>
            </a:r>
          </a:p>
        </p:txBody>
      </p:sp>
      <p:sp>
        <p:nvSpPr>
          <p:cNvPr id="4" name="Text Placeholder 3">
            <a:extLst>
              <a:ext uri="{FF2B5EF4-FFF2-40B4-BE49-F238E27FC236}">
                <a16:creationId xmlns:a16="http://schemas.microsoft.com/office/drawing/2014/main" id="{C7A1346A-DE1D-0EC3-CAC3-CAE24205983E}"/>
              </a:ext>
            </a:extLst>
          </p:cNvPr>
          <p:cNvSpPr>
            <a:spLocks noGrp="1"/>
          </p:cNvSpPr>
          <p:nvPr>
            <p:ph type="body" sz="half" idx="2"/>
          </p:nvPr>
        </p:nvSpPr>
        <p:spPr/>
        <p:txBody>
          <a:bodyPr/>
          <a:lstStyle/>
          <a:p>
            <a:r>
              <a:rPr lang="en-US" sz="1400"/>
              <a:t>Google Firebase provides a robust platform for storing and retrieving real-time sensor data, enabling seamless and reliable access to historical and current environmental metrics, enhancing user experience and system control.</a:t>
            </a:r>
          </a:p>
        </p:txBody>
      </p:sp>
      <p:pic>
        <p:nvPicPr>
          <p:cNvPr id="11" name="Picture Placeholder 10" descr="A close up of a phone&#10;&#10;Description automatically generated">
            <a:extLst>
              <a:ext uri="{FF2B5EF4-FFF2-40B4-BE49-F238E27FC236}">
                <a16:creationId xmlns:a16="http://schemas.microsoft.com/office/drawing/2014/main" id="{C850122D-20E8-D980-C85B-66C4C8FB4857}"/>
              </a:ext>
            </a:extLst>
          </p:cNvPr>
          <p:cNvPicPr>
            <a:picLocks noGrp="1" noChangeAspect="1"/>
          </p:cNvPicPr>
          <p:nvPr>
            <p:ph type="pic" sz="quarter" idx="17"/>
          </p:nvPr>
        </p:nvPicPr>
        <p:blipFill>
          <a:blip r:embed="rId2"/>
          <a:srcRect l="16649" r="16649"/>
          <a:stretch/>
        </p:blipFill>
        <p:spPr/>
      </p:pic>
      <p:sp>
        <p:nvSpPr>
          <p:cNvPr id="6" name="Text Placeholder 5">
            <a:extLst>
              <a:ext uri="{FF2B5EF4-FFF2-40B4-BE49-F238E27FC236}">
                <a16:creationId xmlns:a16="http://schemas.microsoft.com/office/drawing/2014/main" id="{8B55B8E3-6047-4D89-7EE5-660D9C8978F3}"/>
              </a:ext>
            </a:extLst>
          </p:cNvPr>
          <p:cNvSpPr>
            <a:spLocks noGrp="1"/>
          </p:cNvSpPr>
          <p:nvPr>
            <p:ph type="body" idx="18"/>
          </p:nvPr>
        </p:nvSpPr>
        <p:spPr/>
        <p:txBody>
          <a:bodyPr/>
          <a:lstStyle/>
          <a:p>
            <a:r>
              <a:rPr lang="en-US"/>
              <a:t>User Interface and Control</a:t>
            </a:r>
          </a:p>
        </p:txBody>
      </p:sp>
      <p:sp>
        <p:nvSpPr>
          <p:cNvPr id="7" name="Text Placeholder 6">
            <a:extLst>
              <a:ext uri="{FF2B5EF4-FFF2-40B4-BE49-F238E27FC236}">
                <a16:creationId xmlns:a16="http://schemas.microsoft.com/office/drawing/2014/main" id="{4C1318D0-C75B-60A7-0F2E-C022A81EFCDF}"/>
              </a:ext>
            </a:extLst>
          </p:cNvPr>
          <p:cNvSpPr>
            <a:spLocks noGrp="1"/>
          </p:cNvSpPr>
          <p:nvPr>
            <p:ph type="body" sz="half" idx="19"/>
          </p:nvPr>
        </p:nvSpPr>
        <p:spPr/>
        <p:txBody>
          <a:bodyPr/>
          <a:lstStyle/>
          <a:p>
            <a:r>
              <a:rPr lang="en-US" sz="1400"/>
              <a:t>The integration of Google Firebase enables the development of an intuitive user interface for personalized smart home control, empowering users to manage and monitor their living space efficiently through a user-friendly interface accessible from various devices.</a:t>
            </a:r>
          </a:p>
        </p:txBody>
      </p:sp>
      <p:sp>
        <p:nvSpPr>
          <p:cNvPr id="8" name="Text Placeholder 7">
            <a:extLst>
              <a:ext uri="{FF2B5EF4-FFF2-40B4-BE49-F238E27FC236}">
                <a16:creationId xmlns:a16="http://schemas.microsoft.com/office/drawing/2014/main" id="{C0189003-A008-078D-EADD-63A66E1E182A}"/>
              </a:ext>
            </a:extLst>
          </p:cNvPr>
          <p:cNvSpPr>
            <a:spLocks noGrp="1"/>
          </p:cNvSpPr>
          <p:nvPr>
            <p:ph type="body" idx="20"/>
          </p:nvPr>
        </p:nvSpPr>
        <p:spPr/>
        <p:txBody>
          <a:bodyPr/>
          <a:lstStyle/>
          <a:p>
            <a:r>
              <a:rPr lang="en-US"/>
              <a:t>Push Notifications and Alerts</a:t>
            </a:r>
          </a:p>
        </p:txBody>
      </p:sp>
      <p:sp>
        <p:nvSpPr>
          <p:cNvPr id="9" name="Text Placeholder 8">
            <a:extLst>
              <a:ext uri="{FF2B5EF4-FFF2-40B4-BE49-F238E27FC236}">
                <a16:creationId xmlns:a16="http://schemas.microsoft.com/office/drawing/2014/main" id="{A739EEFC-BA7D-BBD7-A58C-5A20802F09FA}"/>
              </a:ext>
            </a:extLst>
          </p:cNvPr>
          <p:cNvSpPr>
            <a:spLocks noGrp="1"/>
          </p:cNvSpPr>
          <p:nvPr>
            <p:ph type="body" sz="half" idx="21"/>
          </p:nvPr>
        </p:nvSpPr>
        <p:spPr/>
        <p:txBody>
          <a:bodyPr/>
          <a:lstStyle/>
          <a:p>
            <a:r>
              <a:rPr lang="en-US" sz="1400"/>
              <a:t>Firebase's push notification capabilities enhance the system's responsiveness by delivering immediate alerts to users, thereby ensuring timely preventive measures and actions in response to critical events such as environmental anomalies or security breaches.</a:t>
            </a:r>
          </a:p>
        </p:txBody>
      </p:sp>
      <p:sp>
        <p:nvSpPr>
          <p:cNvPr id="10" name="Text Placeholder 9">
            <a:extLst>
              <a:ext uri="{FF2B5EF4-FFF2-40B4-BE49-F238E27FC236}">
                <a16:creationId xmlns:a16="http://schemas.microsoft.com/office/drawing/2014/main" id="{74EF69EC-E831-8658-7910-A9DA049C3010}"/>
              </a:ext>
            </a:extLst>
          </p:cNvPr>
          <p:cNvSpPr>
            <a:spLocks noGrp="1"/>
          </p:cNvSpPr>
          <p:nvPr>
            <p:ph type="body" sz="quarter" idx="22"/>
          </p:nvPr>
        </p:nvSpPr>
        <p:spPr/>
        <p:txBody>
          <a:bodyPr/>
          <a:lstStyle/>
          <a:p>
            <a:r>
              <a:rPr lang="en-US"/>
              <a:t>Photos provided by Pexels</a:t>
            </a:r>
          </a:p>
        </p:txBody>
      </p:sp>
    </p:spTree>
    <p:extLst>
      <p:ext uri="{BB962C8B-B14F-4D97-AF65-F5344CB8AC3E}">
        <p14:creationId xmlns:p14="http://schemas.microsoft.com/office/powerpoint/2010/main" val="3820665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B603C-61E1-0681-0C9F-1AC22C15A0AE}"/>
              </a:ext>
            </a:extLst>
          </p:cNvPr>
          <p:cNvSpPr>
            <a:spLocks noGrp="1"/>
          </p:cNvSpPr>
          <p:nvPr>
            <p:ph type="title"/>
          </p:nvPr>
        </p:nvSpPr>
        <p:spPr/>
        <p:txBody>
          <a:bodyPr/>
          <a:lstStyle/>
          <a:p>
            <a:r>
              <a:rPr lang="en-US"/>
              <a:t>AI/ML Processing</a:t>
            </a:r>
          </a:p>
        </p:txBody>
      </p:sp>
      <p:sp>
        <p:nvSpPr>
          <p:cNvPr id="3" name="Text Placeholder 2">
            <a:extLst>
              <a:ext uri="{FF2B5EF4-FFF2-40B4-BE49-F238E27FC236}">
                <a16:creationId xmlns:a16="http://schemas.microsoft.com/office/drawing/2014/main" id="{27A36AEB-E5D4-1B62-17FF-33485101C5EC}"/>
              </a:ext>
            </a:extLst>
          </p:cNvPr>
          <p:cNvSpPr>
            <a:spLocks noGrp="1"/>
          </p:cNvSpPr>
          <p:nvPr>
            <p:ph type="body" idx="1"/>
          </p:nvPr>
        </p:nvSpPr>
        <p:spPr/>
        <p:txBody>
          <a:bodyPr/>
          <a:lstStyle/>
          <a:p>
            <a:r>
              <a:rPr lang="en-US"/>
              <a:t>Data Processing and Analysis</a:t>
            </a:r>
          </a:p>
        </p:txBody>
      </p:sp>
      <p:sp>
        <p:nvSpPr>
          <p:cNvPr id="4" name="Text Placeholder 3">
            <a:extLst>
              <a:ext uri="{FF2B5EF4-FFF2-40B4-BE49-F238E27FC236}">
                <a16:creationId xmlns:a16="http://schemas.microsoft.com/office/drawing/2014/main" id="{CCAF4CE2-EF31-8355-C097-7F34251502DB}"/>
              </a:ext>
            </a:extLst>
          </p:cNvPr>
          <p:cNvSpPr>
            <a:spLocks noGrp="1"/>
          </p:cNvSpPr>
          <p:nvPr>
            <p:ph type="body" sz="half" idx="2"/>
          </p:nvPr>
        </p:nvSpPr>
        <p:spPr/>
        <p:txBody>
          <a:bodyPr/>
          <a:lstStyle/>
          <a:p>
            <a:r>
              <a:rPr lang="en-US" sz="1400"/>
              <a:t>AI and ML algorithms preprocess and analyze sensor data, providing valuable insights into environmental trends and occupant behaviors, facilitating informed decision-making for optimizing comfort, safety, and energy efficiency within the smart home.</a:t>
            </a:r>
          </a:p>
        </p:txBody>
      </p:sp>
      <p:sp>
        <p:nvSpPr>
          <p:cNvPr id="5" name="Text Placeholder 4">
            <a:extLst>
              <a:ext uri="{FF2B5EF4-FFF2-40B4-BE49-F238E27FC236}">
                <a16:creationId xmlns:a16="http://schemas.microsoft.com/office/drawing/2014/main" id="{145D6764-6147-7372-F4BD-598F06463652}"/>
              </a:ext>
            </a:extLst>
          </p:cNvPr>
          <p:cNvSpPr>
            <a:spLocks noGrp="1"/>
          </p:cNvSpPr>
          <p:nvPr>
            <p:ph type="body" idx="18"/>
          </p:nvPr>
        </p:nvSpPr>
        <p:spPr/>
        <p:txBody>
          <a:bodyPr/>
          <a:lstStyle/>
          <a:p>
            <a:r>
              <a:rPr lang="en-US"/>
              <a:t>Real-time Decision Making</a:t>
            </a:r>
          </a:p>
        </p:txBody>
      </p:sp>
      <p:sp>
        <p:nvSpPr>
          <p:cNvPr id="6" name="Text Placeholder 5">
            <a:extLst>
              <a:ext uri="{FF2B5EF4-FFF2-40B4-BE49-F238E27FC236}">
                <a16:creationId xmlns:a16="http://schemas.microsoft.com/office/drawing/2014/main" id="{FA5F0E59-05E8-F921-3061-D542E2D3DA00}"/>
              </a:ext>
            </a:extLst>
          </p:cNvPr>
          <p:cNvSpPr>
            <a:spLocks noGrp="1"/>
          </p:cNvSpPr>
          <p:nvPr>
            <p:ph type="body" sz="half" idx="19"/>
          </p:nvPr>
        </p:nvSpPr>
        <p:spPr/>
        <p:txBody>
          <a:bodyPr/>
          <a:lstStyle/>
          <a:p>
            <a:r>
              <a:rPr lang="en-US" sz="1400"/>
              <a:t>The integration of AI and ML enables the system to make real-time decisions based on the analyzed data, improving responsiveness and adaptability to dynamic environmental conditions, thereby ensuring a seamless and intelligent living space for the occupants.</a:t>
            </a:r>
          </a:p>
        </p:txBody>
      </p:sp>
      <p:sp>
        <p:nvSpPr>
          <p:cNvPr id="7" name="Text Placeholder 6">
            <a:extLst>
              <a:ext uri="{FF2B5EF4-FFF2-40B4-BE49-F238E27FC236}">
                <a16:creationId xmlns:a16="http://schemas.microsoft.com/office/drawing/2014/main" id="{0EE66883-5F45-57C3-EFC4-8217029D77B5}"/>
              </a:ext>
            </a:extLst>
          </p:cNvPr>
          <p:cNvSpPr>
            <a:spLocks noGrp="1"/>
          </p:cNvSpPr>
          <p:nvPr>
            <p:ph type="body" idx="20"/>
          </p:nvPr>
        </p:nvSpPr>
        <p:spPr/>
        <p:txBody>
          <a:bodyPr/>
          <a:lstStyle/>
          <a:p>
            <a:r>
              <a:rPr lang="en-US"/>
              <a:t>Model Evaluation and Optimization</a:t>
            </a:r>
          </a:p>
        </p:txBody>
      </p:sp>
      <p:sp>
        <p:nvSpPr>
          <p:cNvPr id="8" name="Text Placeholder 7">
            <a:extLst>
              <a:ext uri="{FF2B5EF4-FFF2-40B4-BE49-F238E27FC236}">
                <a16:creationId xmlns:a16="http://schemas.microsoft.com/office/drawing/2014/main" id="{4ED86926-3532-6DD7-62EB-BD34808E3D35}"/>
              </a:ext>
            </a:extLst>
          </p:cNvPr>
          <p:cNvSpPr>
            <a:spLocks noGrp="1"/>
          </p:cNvSpPr>
          <p:nvPr>
            <p:ph type="body" sz="half" idx="21"/>
          </p:nvPr>
        </p:nvSpPr>
        <p:spPr/>
        <p:txBody>
          <a:bodyPr/>
          <a:lstStyle/>
          <a:p>
            <a:r>
              <a:rPr lang="en-US" sz="1400"/>
              <a:t>AI and ML algorithms continuously evaluate and optimize predictive models, enhancing the system's performance in adapting to changing environmental dynamics and occupant preferences, ultimately ensuring a personalized and efficient living experience.</a:t>
            </a:r>
          </a:p>
        </p:txBody>
      </p:sp>
      <p:pic>
        <p:nvPicPr>
          <p:cNvPr id="10" name="Picture Placeholder 9">
            <a:extLst>
              <a:ext uri="{FF2B5EF4-FFF2-40B4-BE49-F238E27FC236}">
                <a16:creationId xmlns:a16="http://schemas.microsoft.com/office/drawing/2014/main" id="{190DAF7C-E0BE-911A-6855-D0AED9A16C61}"/>
              </a:ext>
            </a:extLst>
          </p:cNvPr>
          <p:cNvPicPr>
            <a:picLocks noGrp="1" noChangeAspect="1"/>
          </p:cNvPicPr>
          <p:nvPr>
            <p:ph type="pic" sz="quarter" idx="22"/>
          </p:nvPr>
        </p:nvPicPr>
        <p:blipFill>
          <a:blip r:embed="rId2"/>
          <a:srcRect t="12465" b="12465"/>
          <a:stretch/>
        </p:blipFill>
        <p:spPr/>
      </p:pic>
    </p:spTree>
    <p:extLst>
      <p:ext uri="{BB962C8B-B14F-4D97-AF65-F5344CB8AC3E}">
        <p14:creationId xmlns:p14="http://schemas.microsoft.com/office/powerpoint/2010/main" val="2587651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EFF52-2FC1-ECC0-C39C-5EB5D256D049}"/>
              </a:ext>
            </a:extLst>
          </p:cNvPr>
          <p:cNvSpPr>
            <a:spLocks noGrp="1"/>
          </p:cNvSpPr>
          <p:nvPr>
            <p:ph type="title"/>
          </p:nvPr>
        </p:nvSpPr>
        <p:spPr/>
        <p:txBody>
          <a:bodyPr/>
          <a:lstStyle/>
          <a:p>
            <a:r>
              <a:rPr lang="en-US"/>
              <a:t>AI/ML Integration</a:t>
            </a:r>
          </a:p>
        </p:txBody>
      </p:sp>
      <p:sp>
        <p:nvSpPr>
          <p:cNvPr id="3" name="Text Placeholder 2">
            <a:extLst>
              <a:ext uri="{FF2B5EF4-FFF2-40B4-BE49-F238E27FC236}">
                <a16:creationId xmlns:a16="http://schemas.microsoft.com/office/drawing/2014/main" id="{9781277E-01C2-4554-FCA5-1EBDCDC23460}"/>
              </a:ext>
            </a:extLst>
          </p:cNvPr>
          <p:cNvSpPr>
            <a:spLocks noGrp="1"/>
          </p:cNvSpPr>
          <p:nvPr>
            <p:ph type="body" idx="1"/>
          </p:nvPr>
        </p:nvSpPr>
        <p:spPr/>
        <p:txBody>
          <a:bodyPr/>
          <a:lstStyle/>
          <a:p>
            <a:r>
              <a:rPr lang="en-US"/>
              <a:t>Cloud-based Services</a:t>
            </a:r>
          </a:p>
        </p:txBody>
      </p:sp>
      <p:sp>
        <p:nvSpPr>
          <p:cNvPr id="4" name="Text Placeholder 3">
            <a:extLst>
              <a:ext uri="{FF2B5EF4-FFF2-40B4-BE49-F238E27FC236}">
                <a16:creationId xmlns:a16="http://schemas.microsoft.com/office/drawing/2014/main" id="{25B907A2-D2A1-34BA-DB6A-5C872BBDB565}"/>
              </a:ext>
            </a:extLst>
          </p:cNvPr>
          <p:cNvSpPr>
            <a:spLocks noGrp="1"/>
          </p:cNvSpPr>
          <p:nvPr>
            <p:ph type="body" sz="half" idx="2"/>
          </p:nvPr>
        </p:nvSpPr>
        <p:spPr/>
        <p:txBody>
          <a:bodyPr/>
          <a:lstStyle/>
          <a:p>
            <a:r>
              <a:rPr lang="en-US" sz="1400"/>
              <a:t>Leveraging cloud-based AI and ML services enables the smart home automation system to access advanced computational resources, empowering it to handle complex data processing and decision-making tasks, enhancing the system's adaptability and functionality.</a:t>
            </a:r>
          </a:p>
        </p:txBody>
      </p:sp>
      <p:sp>
        <p:nvSpPr>
          <p:cNvPr id="5" name="Text Placeholder 4">
            <a:extLst>
              <a:ext uri="{FF2B5EF4-FFF2-40B4-BE49-F238E27FC236}">
                <a16:creationId xmlns:a16="http://schemas.microsoft.com/office/drawing/2014/main" id="{BF929873-DBF2-73F1-C0B5-C858443C4F8A}"/>
              </a:ext>
            </a:extLst>
          </p:cNvPr>
          <p:cNvSpPr>
            <a:spLocks noGrp="1"/>
          </p:cNvSpPr>
          <p:nvPr>
            <p:ph type="body" idx="13"/>
          </p:nvPr>
        </p:nvSpPr>
        <p:spPr/>
        <p:txBody>
          <a:bodyPr/>
          <a:lstStyle/>
          <a:p>
            <a:r>
              <a:rPr lang="en-US"/>
              <a:t>Edge AI for Local Processing</a:t>
            </a:r>
          </a:p>
        </p:txBody>
      </p:sp>
      <p:sp>
        <p:nvSpPr>
          <p:cNvPr id="6" name="Text Placeholder 5">
            <a:extLst>
              <a:ext uri="{FF2B5EF4-FFF2-40B4-BE49-F238E27FC236}">
                <a16:creationId xmlns:a16="http://schemas.microsoft.com/office/drawing/2014/main" id="{7A6BD4BE-4EB3-1E2E-5777-2EE47843D48F}"/>
              </a:ext>
            </a:extLst>
          </p:cNvPr>
          <p:cNvSpPr>
            <a:spLocks noGrp="1"/>
          </p:cNvSpPr>
          <p:nvPr>
            <p:ph type="body" sz="half" idx="14"/>
          </p:nvPr>
        </p:nvSpPr>
        <p:spPr/>
        <p:txBody>
          <a:bodyPr/>
          <a:lstStyle/>
          <a:p>
            <a:r>
              <a:rPr lang="en-US" sz="1400"/>
              <a:t>Local AI processing at the edge devices enhances system efficiency by enabling quick responses to real-time environmental changes without relying solely on cloud services, ensuring a responsive and reliable smart home experience for the occupants.</a:t>
            </a:r>
          </a:p>
        </p:txBody>
      </p:sp>
      <p:sp>
        <p:nvSpPr>
          <p:cNvPr id="7" name="Text Placeholder 6">
            <a:extLst>
              <a:ext uri="{FF2B5EF4-FFF2-40B4-BE49-F238E27FC236}">
                <a16:creationId xmlns:a16="http://schemas.microsoft.com/office/drawing/2014/main" id="{5E86B13A-C087-0DED-22FF-BA9C75576279}"/>
              </a:ext>
            </a:extLst>
          </p:cNvPr>
          <p:cNvSpPr>
            <a:spLocks noGrp="1"/>
          </p:cNvSpPr>
          <p:nvPr>
            <p:ph type="body" idx="15"/>
          </p:nvPr>
        </p:nvSpPr>
        <p:spPr/>
        <p:txBody>
          <a:bodyPr/>
          <a:lstStyle/>
          <a:p>
            <a:r>
              <a:rPr lang="en-US"/>
              <a:t>Real-time Data Processing using AI/ML Algorithms</a:t>
            </a:r>
          </a:p>
        </p:txBody>
      </p:sp>
      <p:sp>
        <p:nvSpPr>
          <p:cNvPr id="8" name="Text Placeholder 7">
            <a:extLst>
              <a:ext uri="{FF2B5EF4-FFF2-40B4-BE49-F238E27FC236}">
                <a16:creationId xmlns:a16="http://schemas.microsoft.com/office/drawing/2014/main" id="{CD54CE37-DF37-7A7C-0AA7-D400768031D6}"/>
              </a:ext>
            </a:extLst>
          </p:cNvPr>
          <p:cNvSpPr>
            <a:spLocks noGrp="1"/>
          </p:cNvSpPr>
          <p:nvPr>
            <p:ph type="body" sz="half" idx="16"/>
          </p:nvPr>
        </p:nvSpPr>
        <p:spPr/>
        <p:txBody>
          <a:bodyPr/>
          <a:lstStyle/>
          <a:p>
            <a:r>
              <a:rPr lang="en-US" sz="1400"/>
              <a:t>The integration of AI and ML algorithms allows for real-time data processing, enabling the system to respond intelligently and adaptively to environmental changes and occupant preferences, resulting in a personalized and seamless living experience.</a:t>
            </a:r>
          </a:p>
        </p:txBody>
      </p:sp>
      <p:pic>
        <p:nvPicPr>
          <p:cNvPr id="11" name="Picture Placeholder 10" descr="A person holding a phone&#10;&#10;Description automatically generated">
            <a:extLst>
              <a:ext uri="{FF2B5EF4-FFF2-40B4-BE49-F238E27FC236}">
                <a16:creationId xmlns:a16="http://schemas.microsoft.com/office/drawing/2014/main" id="{7E9A779F-B7FF-9AB7-480A-43F4DF88A62C}"/>
              </a:ext>
            </a:extLst>
          </p:cNvPr>
          <p:cNvPicPr>
            <a:picLocks noGrp="1" noChangeAspect="1"/>
          </p:cNvPicPr>
          <p:nvPr>
            <p:ph type="pic" sz="quarter" idx="17"/>
          </p:nvPr>
        </p:nvPicPr>
        <p:blipFill>
          <a:blip r:embed="rId2"/>
          <a:srcRect l="16649" r="16649"/>
          <a:stretch/>
        </p:blipFill>
        <p:spPr/>
      </p:pic>
      <p:sp>
        <p:nvSpPr>
          <p:cNvPr id="10" name="Text Placeholder 9">
            <a:extLst>
              <a:ext uri="{FF2B5EF4-FFF2-40B4-BE49-F238E27FC236}">
                <a16:creationId xmlns:a16="http://schemas.microsoft.com/office/drawing/2014/main" id="{2979CEBC-84EC-4CB7-A814-A6616D17999C}"/>
              </a:ext>
            </a:extLst>
          </p:cNvPr>
          <p:cNvSpPr>
            <a:spLocks noGrp="1"/>
          </p:cNvSpPr>
          <p:nvPr>
            <p:ph type="body" sz="quarter" idx="20"/>
          </p:nvPr>
        </p:nvSpPr>
        <p:spPr/>
        <p:txBody>
          <a:bodyPr/>
          <a:lstStyle/>
          <a:p>
            <a:r>
              <a:rPr lang="en-US"/>
              <a:t>Photos provided by Pexels</a:t>
            </a:r>
          </a:p>
        </p:txBody>
      </p:sp>
    </p:spTree>
    <p:extLst>
      <p:ext uri="{BB962C8B-B14F-4D97-AF65-F5344CB8AC3E}">
        <p14:creationId xmlns:p14="http://schemas.microsoft.com/office/powerpoint/2010/main" val="80643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C3FE8-48E8-FE15-72BD-A25C9ED7B7D7}"/>
              </a:ext>
            </a:extLst>
          </p:cNvPr>
          <p:cNvSpPr>
            <a:spLocks noGrp="1"/>
          </p:cNvSpPr>
          <p:nvPr>
            <p:ph type="title"/>
          </p:nvPr>
        </p:nvSpPr>
        <p:spPr/>
        <p:txBody>
          <a:bodyPr/>
          <a:lstStyle/>
          <a:p>
            <a:r>
              <a:rPr lang="en-US"/>
              <a:t>AI/ML Applications</a:t>
            </a:r>
          </a:p>
        </p:txBody>
      </p:sp>
      <p:sp>
        <p:nvSpPr>
          <p:cNvPr id="3" name="Text Placeholder 2">
            <a:extLst>
              <a:ext uri="{FF2B5EF4-FFF2-40B4-BE49-F238E27FC236}">
                <a16:creationId xmlns:a16="http://schemas.microsoft.com/office/drawing/2014/main" id="{AD971642-3C0D-8D3A-AF55-563F69F06E95}"/>
              </a:ext>
            </a:extLst>
          </p:cNvPr>
          <p:cNvSpPr>
            <a:spLocks noGrp="1"/>
          </p:cNvSpPr>
          <p:nvPr>
            <p:ph type="body" idx="18"/>
          </p:nvPr>
        </p:nvSpPr>
        <p:spPr/>
        <p:txBody>
          <a:bodyPr/>
          <a:lstStyle/>
          <a:p>
            <a:r>
              <a:rPr lang="en-US"/>
              <a:t>Predictive Maintenance</a:t>
            </a:r>
          </a:p>
        </p:txBody>
      </p:sp>
      <p:sp>
        <p:nvSpPr>
          <p:cNvPr id="4" name="Text Placeholder 3">
            <a:extLst>
              <a:ext uri="{FF2B5EF4-FFF2-40B4-BE49-F238E27FC236}">
                <a16:creationId xmlns:a16="http://schemas.microsoft.com/office/drawing/2014/main" id="{AEE6B8BB-2AA3-EB10-BB86-DE92A66C3AFA}"/>
              </a:ext>
            </a:extLst>
          </p:cNvPr>
          <p:cNvSpPr>
            <a:spLocks noGrp="1"/>
          </p:cNvSpPr>
          <p:nvPr>
            <p:ph type="body" sz="half" idx="19"/>
          </p:nvPr>
        </p:nvSpPr>
        <p:spPr/>
        <p:txBody>
          <a:bodyPr/>
          <a:lstStyle/>
          <a:p>
            <a:r>
              <a:rPr lang="en-US" sz="1400"/>
              <a:t>AI and ML algorithms predict equipment maintenance needs based on usage patterns and environmental conditions, enabling proactive maintenance strategies to ensure the longevity and efficiency of the smart home automation system.</a:t>
            </a:r>
          </a:p>
        </p:txBody>
      </p:sp>
      <p:sp>
        <p:nvSpPr>
          <p:cNvPr id="5" name="Text Placeholder 4">
            <a:extLst>
              <a:ext uri="{FF2B5EF4-FFF2-40B4-BE49-F238E27FC236}">
                <a16:creationId xmlns:a16="http://schemas.microsoft.com/office/drawing/2014/main" id="{74FF1810-E32D-930E-45B9-67C5A1D1BA5A}"/>
              </a:ext>
            </a:extLst>
          </p:cNvPr>
          <p:cNvSpPr>
            <a:spLocks noGrp="1"/>
          </p:cNvSpPr>
          <p:nvPr>
            <p:ph type="body" idx="21"/>
          </p:nvPr>
        </p:nvSpPr>
        <p:spPr/>
        <p:txBody>
          <a:bodyPr/>
          <a:lstStyle/>
          <a:p>
            <a:r>
              <a:rPr lang="en-US"/>
              <a:t>Energy Management and Conservation</a:t>
            </a:r>
          </a:p>
        </p:txBody>
      </p:sp>
      <p:sp>
        <p:nvSpPr>
          <p:cNvPr id="6" name="Text Placeholder 5">
            <a:extLst>
              <a:ext uri="{FF2B5EF4-FFF2-40B4-BE49-F238E27FC236}">
                <a16:creationId xmlns:a16="http://schemas.microsoft.com/office/drawing/2014/main" id="{D1E0D4AD-8548-96B8-975F-5A59D5A0A2A0}"/>
              </a:ext>
            </a:extLst>
          </p:cNvPr>
          <p:cNvSpPr>
            <a:spLocks noGrp="1"/>
          </p:cNvSpPr>
          <p:nvPr>
            <p:ph type="body" sz="half" idx="22"/>
          </p:nvPr>
        </p:nvSpPr>
        <p:spPr/>
        <p:txBody>
          <a:bodyPr/>
          <a:lstStyle/>
          <a:p>
            <a:r>
              <a:rPr lang="en-US" sz="1400"/>
              <a:t>AI and ML algorithms optimize energy usage based on occupancy patterns and environmental metrics, enabling the system to efficiently manage energy resources and reduce environmental impact while maintaining occupant comfort.</a:t>
            </a:r>
          </a:p>
        </p:txBody>
      </p:sp>
      <p:sp>
        <p:nvSpPr>
          <p:cNvPr id="7" name="Text Placeholder 6">
            <a:extLst>
              <a:ext uri="{FF2B5EF4-FFF2-40B4-BE49-F238E27FC236}">
                <a16:creationId xmlns:a16="http://schemas.microsoft.com/office/drawing/2014/main" id="{7A9CF829-A7D3-F882-D0BC-3FA1ACDC88D7}"/>
              </a:ext>
            </a:extLst>
          </p:cNvPr>
          <p:cNvSpPr>
            <a:spLocks noGrp="1"/>
          </p:cNvSpPr>
          <p:nvPr>
            <p:ph type="body" idx="24"/>
          </p:nvPr>
        </p:nvSpPr>
        <p:spPr/>
        <p:txBody>
          <a:bodyPr/>
          <a:lstStyle/>
          <a:p>
            <a:r>
              <a:rPr lang="en-US"/>
              <a:t>Security and Emergency Response</a:t>
            </a:r>
          </a:p>
        </p:txBody>
      </p:sp>
      <p:sp>
        <p:nvSpPr>
          <p:cNvPr id="8" name="Text Placeholder 7">
            <a:extLst>
              <a:ext uri="{FF2B5EF4-FFF2-40B4-BE49-F238E27FC236}">
                <a16:creationId xmlns:a16="http://schemas.microsoft.com/office/drawing/2014/main" id="{B6158C69-97DC-6680-8F5B-83FE2EA02DEE}"/>
              </a:ext>
            </a:extLst>
          </p:cNvPr>
          <p:cNvSpPr>
            <a:spLocks noGrp="1"/>
          </p:cNvSpPr>
          <p:nvPr>
            <p:ph type="body" sz="half" idx="25"/>
          </p:nvPr>
        </p:nvSpPr>
        <p:spPr/>
        <p:txBody>
          <a:bodyPr/>
          <a:lstStyle/>
          <a:p>
            <a:r>
              <a:rPr lang="en-US" sz="1400"/>
              <a:t>AI and ML enable real-time security monitoring and response, facilitating proactive intrusion detection and emergency response strategies, ensuring the safety and well-being of the occupants within the smart home environment.</a:t>
            </a:r>
          </a:p>
        </p:txBody>
      </p:sp>
      <p:pic>
        <p:nvPicPr>
          <p:cNvPr id="10" name="Picture Placeholder 9">
            <a:extLst>
              <a:ext uri="{FF2B5EF4-FFF2-40B4-BE49-F238E27FC236}">
                <a16:creationId xmlns:a16="http://schemas.microsoft.com/office/drawing/2014/main" id="{00A0324F-1563-9590-1A64-4B4870A95575}"/>
              </a:ext>
            </a:extLst>
          </p:cNvPr>
          <p:cNvPicPr>
            <a:picLocks noGrp="1" noChangeAspect="1"/>
          </p:cNvPicPr>
          <p:nvPr>
            <p:ph type="pic" sz="quarter" idx="26"/>
          </p:nvPr>
        </p:nvPicPr>
        <p:blipFill>
          <a:blip r:embed="rId2"/>
          <a:srcRect l="3941" r="3941"/>
          <a:stretch/>
        </p:blipFill>
        <p:spPr/>
      </p:pic>
    </p:spTree>
    <p:extLst>
      <p:ext uri="{BB962C8B-B14F-4D97-AF65-F5344CB8AC3E}">
        <p14:creationId xmlns:p14="http://schemas.microsoft.com/office/powerpoint/2010/main" val="1964538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0691E-1F53-599D-05CE-7E841D9FBBAB}"/>
              </a:ext>
            </a:extLst>
          </p:cNvPr>
          <p:cNvSpPr>
            <a:spLocks noGrp="1"/>
          </p:cNvSpPr>
          <p:nvPr>
            <p:ph type="title"/>
          </p:nvPr>
        </p:nvSpPr>
        <p:spPr/>
        <p:txBody>
          <a:bodyPr/>
          <a:lstStyle/>
          <a:p>
            <a:r>
              <a:rPr lang="en-US"/>
              <a:t>Future Directions</a:t>
            </a:r>
          </a:p>
        </p:txBody>
      </p:sp>
      <p:sp>
        <p:nvSpPr>
          <p:cNvPr id="3" name="Text Placeholder 2">
            <a:extLst>
              <a:ext uri="{FF2B5EF4-FFF2-40B4-BE49-F238E27FC236}">
                <a16:creationId xmlns:a16="http://schemas.microsoft.com/office/drawing/2014/main" id="{1A3125CC-F473-5748-C7E2-75E970A3EEB7}"/>
              </a:ext>
            </a:extLst>
          </p:cNvPr>
          <p:cNvSpPr>
            <a:spLocks noGrp="1"/>
          </p:cNvSpPr>
          <p:nvPr>
            <p:ph type="body" idx="1"/>
          </p:nvPr>
        </p:nvSpPr>
        <p:spPr/>
        <p:txBody>
          <a:bodyPr/>
          <a:lstStyle/>
          <a:p>
            <a:r>
              <a:rPr lang="en-US"/>
              <a:t>Integration with Smart Devices and Appliances</a:t>
            </a:r>
          </a:p>
        </p:txBody>
      </p:sp>
      <p:sp>
        <p:nvSpPr>
          <p:cNvPr id="4" name="Text Placeholder 3">
            <a:extLst>
              <a:ext uri="{FF2B5EF4-FFF2-40B4-BE49-F238E27FC236}">
                <a16:creationId xmlns:a16="http://schemas.microsoft.com/office/drawing/2014/main" id="{4DE0EC69-F0C2-9D3F-7EED-B8745F0F9CD7}"/>
              </a:ext>
            </a:extLst>
          </p:cNvPr>
          <p:cNvSpPr>
            <a:spLocks noGrp="1"/>
          </p:cNvSpPr>
          <p:nvPr>
            <p:ph type="body" sz="half" idx="2"/>
          </p:nvPr>
        </p:nvSpPr>
        <p:spPr/>
        <p:txBody>
          <a:bodyPr/>
          <a:lstStyle/>
          <a:p>
            <a:r>
              <a:rPr lang="en-US" sz="1400"/>
              <a:t>Expanding integration with various smart devices and appliances, such as thermostats, lights, and security systems, to create a unified and automated living experience.</a:t>
            </a:r>
          </a:p>
        </p:txBody>
      </p:sp>
      <p:sp>
        <p:nvSpPr>
          <p:cNvPr id="5" name="Text Placeholder 4">
            <a:extLst>
              <a:ext uri="{FF2B5EF4-FFF2-40B4-BE49-F238E27FC236}">
                <a16:creationId xmlns:a16="http://schemas.microsoft.com/office/drawing/2014/main" id="{00A1E3BE-4235-834A-A7F9-D10F74596239}"/>
              </a:ext>
            </a:extLst>
          </p:cNvPr>
          <p:cNvSpPr>
            <a:spLocks noGrp="1"/>
          </p:cNvSpPr>
          <p:nvPr>
            <p:ph type="body" idx="13"/>
          </p:nvPr>
        </p:nvSpPr>
        <p:spPr/>
        <p:txBody>
          <a:bodyPr/>
          <a:lstStyle/>
          <a:p>
            <a:r>
              <a:rPr lang="en-US"/>
              <a:t>Voice-based Control and Interaction</a:t>
            </a:r>
          </a:p>
        </p:txBody>
      </p:sp>
      <p:sp>
        <p:nvSpPr>
          <p:cNvPr id="6" name="Text Placeholder 5">
            <a:extLst>
              <a:ext uri="{FF2B5EF4-FFF2-40B4-BE49-F238E27FC236}">
                <a16:creationId xmlns:a16="http://schemas.microsoft.com/office/drawing/2014/main" id="{4B664F4D-344A-8570-27B7-F66A70F3B429}"/>
              </a:ext>
            </a:extLst>
          </p:cNvPr>
          <p:cNvSpPr>
            <a:spLocks noGrp="1"/>
          </p:cNvSpPr>
          <p:nvPr>
            <p:ph type="body" sz="half" idx="14"/>
          </p:nvPr>
        </p:nvSpPr>
        <p:spPr/>
        <p:txBody>
          <a:bodyPr/>
          <a:lstStyle/>
          <a:p>
            <a:r>
              <a:rPr lang="en-US" sz="1400"/>
              <a:t>Further development of voice-based control capabilities to enable hands-free operation and seamless interaction with the smart home system.</a:t>
            </a:r>
          </a:p>
        </p:txBody>
      </p:sp>
      <p:sp>
        <p:nvSpPr>
          <p:cNvPr id="7" name="Text Placeholder 6">
            <a:extLst>
              <a:ext uri="{FF2B5EF4-FFF2-40B4-BE49-F238E27FC236}">
                <a16:creationId xmlns:a16="http://schemas.microsoft.com/office/drawing/2014/main" id="{6D6D08CA-91F4-2777-067B-921AB791342A}"/>
              </a:ext>
            </a:extLst>
          </p:cNvPr>
          <p:cNvSpPr>
            <a:spLocks noGrp="1"/>
          </p:cNvSpPr>
          <p:nvPr>
            <p:ph type="body" idx="15"/>
          </p:nvPr>
        </p:nvSpPr>
        <p:spPr/>
        <p:txBody>
          <a:bodyPr/>
          <a:lstStyle/>
          <a:p>
            <a:r>
              <a:rPr lang="en-US"/>
              <a:t>Advanced AI/ML Algorithms for Decision Making</a:t>
            </a:r>
          </a:p>
        </p:txBody>
      </p:sp>
      <p:sp>
        <p:nvSpPr>
          <p:cNvPr id="8" name="Text Placeholder 7">
            <a:extLst>
              <a:ext uri="{FF2B5EF4-FFF2-40B4-BE49-F238E27FC236}">
                <a16:creationId xmlns:a16="http://schemas.microsoft.com/office/drawing/2014/main" id="{993CB62C-F4C5-C60F-348A-7A703379E4E3}"/>
              </a:ext>
            </a:extLst>
          </p:cNvPr>
          <p:cNvSpPr>
            <a:spLocks noGrp="1"/>
          </p:cNvSpPr>
          <p:nvPr>
            <p:ph type="body" sz="half" idx="16"/>
          </p:nvPr>
        </p:nvSpPr>
        <p:spPr/>
        <p:txBody>
          <a:bodyPr/>
          <a:lstStyle/>
          <a:p>
            <a:r>
              <a:rPr lang="en-US" sz="1400"/>
              <a:t>Advancements in AI/ML algorithms to enhance decision-making capabilities, including personalized suggestions and predictive analytics for optimizing home automation.</a:t>
            </a:r>
          </a:p>
        </p:txBody>
      </p:sp>
      <p:pic>
        <p:nvPicPr>
          <p:cNvPr id="11" name="Picture Placeholder 10" descr="A person holding a paper&#10;&#10;Description automatically generated">
            <a:extLst>
              <a:ext uri="{FF2B5EF4-FFF2-40B4-BE49-F238E27FC236}">
                <a16:creationId xmlns:a16="http://schemas.microsoft.com/office/drawing/2014/main" id="{D0338884-80C4-5CA9-8670-B4F23431A472}"/>
              </a:ext>
            </a:extLst>
          </p:cNvPr>
          <p:cNvPicPr>
            <a:picLocks noGrp="1" noChangeAspect="1"/>
          </p:cNvPicPr>
          <p:nvPr>
            <p:ph type="pic" sz="quarter" idx="17"/>
          </p:nvPr>
        </p:nvPicPr>
        <p:blipFill>
          <a:blip r:embed="rId2"/>
          <a:srcRect l="16649" r="16649"/>
          <a:stretch/>
        </p:blipFill>
        <p:spPr/>
      </p:pic>
      <p:sp>
        <p:nvSpPr>
          <p:cNvPr id="10" name="Text Placeholder 9">
            <a:extLst>
              <a:ext uri="{FF2B5EF4-FFF2-40B4-BE49-F238E27FC236}">
                <a16:creationId xmlns:a16="http://schemas.microsoft.com/office/drawing/2014/main" id="{762774E2-0EA0-6CF7-EBA0-F15FE334C8A9}"/>
              </a:ext>
            </a:extLst>
          </p:cNvPr>
          <p:cNvSpPr>
            <a:spLocks noGrp="1"/>
          </p:cNvSpPr>
          <p:nvPr>
            <p:ph type="body" sz="quarter" idx="20"/>
          </p:nvPr>
        </p:nvSpPr>
        <p:spPr/>
        <p:txBody>
          <a:bodyPr/>
          <a:lstStyle/>
          <a:p>
            <a:r>
              <a:rPr lang="en-US"/>
              <a:t>Photos provided by Pexels</a:t>
            </a:r>
          </a:p>
        </p:txBody>
      </p:sp>
    </p:spTree>
    <p:extLst>
      <p:ext uri="{BB962C8B-B14F-4D97-AF65-F5344CB8AC3E}">
        <p14:creationId xmlns:p14="http://schemas.microsoft.com/office/powerpoint/2010/main" val="877180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1672F-D495-7B95-CBCC-A958A56AE38F}"/>
              </a:ext>
            </a:extLst>
          </p:cNvPr>
          <p:cNvSpPr>
            <a:spLocks noGrp="1"/>
          </p:cNvSpPr>
          <p:nvPr>
            <p:ph type="title"/>
          </p:nvPr>
        </p:nvSpPr>
        <p:spPr/>
        <p:txBody>
          <a:bodyPr/>
          <a:lstStyle/>
          <a:p>
            <a:r>
              <a:rPr lang="en-US"/>
              <a:t>Conclusion</a:t>
            </a:r>
          </a:p>
        </p:txBody>
      </p:sp>
      <p:sp>
        <p:nvSpPr>
          <p:cNvPr id="3" name="Text Placeholder 2">
            <a:extLst>
              <a:ext uri="{FF2B5EF4-FFF2-40B4-BE49-F238E27FC236}">
                <a16:creationId xmlns:a16="http://schemas.microsoft.com/office/drawing/2014/main" id="{36E3BA6E-F4BC-D8C9-2B72-321EB0825347}"/>
              </a:ext>
            </a:extLst>
          </p:cNvPr>
          <p:cNvSpPr>
            <a:spLocks noGrp="1"/>
          </p:cNvSpPr>
          <p:nvPr>
            <p:ph type="body" idx="18"/>
          </p:nvPr>
        </p:nvSpPr>
        <p:spPr/>
        <p:txBody>
          <a:bodyPr/>
          <a:lstStyle/>
          <a:p>
            <a:r>
              <a:rPr lang="en-US"/>
              <a:t>Summary of the Smart Home Automation Project</a:t>
            </a:r>
          </a:p>
        </p:txBody>
      </p:sp>
      <p:sp>
        <p:nvSpPr>
          <p:cNvPr id="4" name="Text Placeholder 3">
            <a:extLst>
              <a:ext uri="{FF2B5EF4-FFF2-40B4-BE49-F238E27FC236}">
                <a16:creationId xmlns:a16="http://schemas.microsoft.com/office/drawing/2014/main" id="{BD98B57E-B961-4429-2290-5179CE2155E0}"/>
              </a:ext>
            </a:extLst>
          </p:cNvPr>
          <p:cNvSpPr>
            <a:spLocks noGrp="1"/>
          </p:cNvSpPr>
          <p:nvPr>
            <p:ph type="body" sz="half" idx="19"/>
          </p:nvPr>
        </p:nvSpPr>
        <p:spPr/>
        <p:txBody>
          <a:bodyPr/>
          <a:lstStyle/>
          <a:p>
            <a:r>
              <a:rPr lang="en-US" sz="1400"/>
              <a:t>A comprehensive overview of the project's objectives, achievements, and its transformative impact on enhancing everyday living through automation and intelligent decision-making.</a:t>
            </a:r>
          </a:p>
        </p:txBody>
      </p:sp>
      <p:sp>
        <p:nvSpPr>
          <p:cNvPr id="5" name="Text Placeholder 4">
            <a:extLst>
              <a:ext uri="{FF2B5EF4-FFF2-40B4-BE49-F238E27FC236}">
                <a16:creationId xmlns:a16="http://schemas.microsoft.com/office/drawing/2014/main" id="{C66C9C02-86B9-F04D-3A28-521EF11D6665}"/>
              </a:ext>
            </a:extLst>
          </p:cNvPr>
          <p:cNvSpPr>
            <a:spLocks noGrp="1"/>
          </p:cNvSpPr>
          <p:nvPr>
            <p:ph type="body" idx="21"/>
          </p:nvPr>
        </p:nvSpPr>
        <p:spPr/>
        <p:txBody>
          <a:bodyPr/>
          <a:lstStyle/>
          <a:p>
            <a:r>
              <a:rPr lang="en-US"/>
              <a:t>Key Contributions and Innovations</a:t>
            </a:r>
          </a:p>
        </p:txBody>
      </p:sp>
      <p:sp>
        <p:nvSpPr>
          <p:cNvPr id="6" name="Text Placeholder 5">
            <a:extLst>
              <a:ext uri="{FF2B5EF4-FFF2-40B4-BE49-F238E27FC236}">
                <a16:creationId xmlns:a16="http://schemas.microsoft.com/office/drawing/2014/main" id="{3832E26F-0725-6336-E88D-6B0278CBC7AD}"/>
              </a:ext>
            </a:extLst>
          </p:cNvPr>
          <p:cNvSpPr>
            <a:spLocks noGrp="1"/>
          </p:cNvSpPr>
          <p:nvPr>
            <p:ph type="body" sz="half" idx="22"/>
          </p:nvPr>
        </p:nvSpPr>
        <p:spPr/>
        <p:txBody>
          <a:bodyPr/>
          <a:lstStyle/>
          <a:p>
            <a:r>
              <a:rPr lang="en-US" sz="1400"/>
              <a:t>Highlighting the key contributions and innovative elements that have shaped the smart home automation project, driving advancements in connectivity, efficiency, and user experience.</a:t>
            </a:r>
          </a:p>
        </p:txBody>
      </p:sp>
      <p:sp>
        <p:nvSpPr>
          <p:cNvPr id="7" name="Text Placeholder 6">
            <a:extLst>
              <a:ext uri="{FF2B5EF4-FFF2-40B4-BE49-F238E27FC236}">
                <a16:creationId xmlns:a16="http://schemas.microsoft.com/office/drawing/2014/main" id="{4F21E3CE-C608-9A70-A745-1C195968B911}"/>
              </a:ext>
            </a:extLst>
          </p:cNvPr>
          <p:cNvSpPr>
            <a:spLocks noGrp="1"/>
          </p:cNvSpPr>
          <p:nvPr>
            <p:ph type="body" idx="24"/>
          </p:nvPr>
        </p:nvSpPr>
        <p:spPr/>
        <p:txBody>
          <a:bodyPr/>
          <a:lstStyle/>
          <a:p>
            <a:r>
              <a:rPr lang="en-US"/>
              <a:t>Impact and Value Proposition</a:t>
            </a:r>
          </a:p>
        </p:txBody>
      </p:sp>
      <p:sp>
        <p:nvSpPr>
          <p:cNvPr id="8" name="Text Placeholder 7">
            <a:extLst>
              <a:ext uri="{FF2B5EF4-FFF2-40B4-BE49-F238E27FC236}">
                <a16:creationId xmlns:a16="http://schemas.microsoft.com/office/drawing/2014/main" id="{DDD5A5D6-72BF-C764-619F-FE982AA421D2}"/>
              </a:ext>
            </a:extLst>
          </p:cNvPr>
          <p:cNvSpPr>
            <a:spLocks noGrp="1"/>
          </p:cNvSpPr>
          <p:nvPr>
            <p:ph type="body" sz="half" idx="25"/>
          </p:nvPr>
        </p:nvSpPr>
        <p:spPr/>
        <p:txBody>
          <a:bodyPr/>
          <a:lstStyle/>
          <a:p>
            <a:r>
              <a:rPr lang="en-US" sz="1400"/>
              <a:t>Examining the direct and indirect impact of the smart home automation system on enhancing convenience, comfort, energy efficiency, and overall quality of life for users.</a:t>
            </a:r>
          </a:p>
        </p:txBody>
      </p:sp>
      <p:pic>
        <p:nvPicPr>
          <p:cNvPr id="10" name="Picture Placeholder 9">
            <a:extLst>
              <a:ext uri="{FF2B5EF4-FFF2-40B4-BE49-F238E27FC236}">
                <a16:creationId xmlns:a16="http://schemas.microsoft.com/office/drawing/2014/main" id="{F643F8B0-CFE3-6025-0EF9-693D3CE46BEA}"/>
              </a:ext>
            </a:extLst>
          </p:cNvPr>
          <p:cNvPicPr>
            <a:picLocks noGrp="1" noChangeAspect="1"/>
          </p:cNvPicPr>
          <p:nvPr>
            <p:ph type="pic" sz="quarter" idx="26"/>
          </p:nvPr>
        </p:nvPicPr>
        <p:blipFill>
          <a:blip r:embed="rId2"/>
          <a:srcRect l="3941" r="3941"/>
          <a:stretch/>
        </p:blipFill>
        <p:spPr/>
      </p:pic>
    </p:spTree>
    <p:extLst>
      <p:ext uri="{BB962C8B-B14F-4D97-AF65-F5344CB8AC3E}">
        <p14:creationId xmlns:p14="http://schemas.microsoft.com/office/powerpoint/2010/main" val="2206359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2.1" id="{19F6FF4A-BFB8-D448-81DB-A8F1C71F8E46}" vid="{CDCDF023-17A4-CF46-89DD-D6386F64A917}"/>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2</vt:i4>
      </vt:variant>
      <vt:variant>
        <vt:lpstr>Slide Titles</vt:lpstr>
      </vt:variant>
      <vt:variant>
        <vt:i4>11</vt:i4>
      </vt:variant>
    </vt:vector>
  </HeadingPairs>
  <TitlesOfParts>
    <vt:vector size="13" baseType="lpstr">
      <vt:lpstr>office theme</vt:lpstr>
      <vt:lpstr>1_Office Theme</vt:lpstr>
      <vt:lpstr>Smart Home Automation Project</vt:lpstr>
      <vt:lpstr>Hardware Components</vt:lpstr>
      <vt:lpstr>Sensor Applications</vt:lpstr>
      <vt:lpstr>Google Firebase Integration</vt:lpstr>
      <vt:lpstr>AI/ML Processing</vt:lpstr>
      <vt:lpstr>AI/ML Integration</vt:lpstr>
      <vt:lpstr>AI/ML Applications</vt:lpstr>
      <vt:lpstr>Future Directions</vt:lpstr>
      <vt:lpstr>Conclusion</vt:lpstr>
      <vt:lpstr>References</vt:lpstr>
      <vt:lpstr>Future Prospects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Arnav Sonavane</cp:lastModifiedBy>
  <cp:revision>27</cp:revision>
  <dcterms:created xsi:type="dcterms:W3CDTF">2024-04-13T22:00:25Z</dcterms:created>
  <dcterms:modified xsi:type="dcterms:W3CDTF">2024-04-14T05:26:52Z</dcterms:modified>
</cp:coreProperties>
</file>