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317" r:id="rId5"/>
    <p:sldId id="258" r:id="rId6"/>
    <p:sldId id="259" r:id="rId7"/>
    <p:sldId id="260" r:id="rId8"/>
    <p:sldId id="261" r:id="rId9"/>
    <p:sldId id="262" r:id="rId10"/>
    <p:sldId id="263" r:id="rId11"/>
    <p:sldId id="270" r:id="rId12"/>
    <p:sldId id="290" r:id="rId13"/>
    <p:sldId id="280" r:id="rId14"/>
    <p:sldId id="264" r:id="rId15"/>
    <p:sldId id="286" r:id="rId16"/>
    <p:sldId id="285" r:id="rId17"/>
    <p:sldId id="291" r:id="rId18"/>
    <p:sldId id="266" r:id="rId19"/>
    <p:sldId id="267" r:id="rId20"/>
    <p:sldId id="292" r:id="rId21"/>
    <p:sldId id="296" r:id="rId22"/>
    <p:sldId id="268" r:id="rId23"/>
    <p:sldId id="293" r:id="rId24"/>
    <p:sldId id="294" r:id="rId25"/>
    <p:sldId id="295" r:id="rId26"/>
    <p:sldId id="271" r:id="rId27"/>
    <p:sldId id="287" r:id="rId28"/>
    <p:sldId id="273" r:id="rId29"/>
    <p:sldId id="297" r:id="rId30"/>
    <p:sldId id="277" r:id="rId31"/>
    <p:sldId id="298" r:id="rId32"/>
    <p:sldId id="299" r:id="rId33"/>
    <p:sldId id="272" r:id="rId34"/>
    <p:sldId id="275" r:id="rId35"/>
    <p:sldId id="274" r:id="rId36"/>
    <p:sldId id="279" r:id="rId37"/>
    <p:sldId id="283" r:id="rId38"/>
    <p:sldId id="284" r:id="rId39"/>
    <p:sldId id="300" r:id="rId40"/>
    <p:sldId id="301" r:id="rId41"/>
    <p:sldId id="278" r:id="rId42"/>
    <p:sldId id="303" r:id="rId43"/>
    <p:sldId id="302" r:id="rId44"/>
    <p:sldId id="305" r:id="rId45"/>
    <p:sldId id="304" r:id="rId46"/>
    <p:sldId id="306" r:id="rId47"/>
    <p:sldId id="307" r:id="rId48"/>
    <p:sldId id="276" r:id="rId49"/>
    <p:sldId id="281" r:id="rId50"/>
    <p:sldId id="308" r:id="rId51"/>
    <p:sldId id="309" r:id="rId52"/>
    <p:sldId id="310" r:id="rId53"/>
    <p:sldId id="289" r:id="rId54"/>
    <p:sldId id="288" r:id="rId55"/>
    <p:sldId id="316" r:id="rId56"/>
    <p:sldId id="315"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00" autoAdjust="0"/>
    <p:restoredTop sz="94660"/>
  </p:normalViewPr>
  <p:slideViewPr>
    <p:cSldViewPr snapToGrid="0">
      <p:cViewPr varScale="1">
        <p:scale>
          <a:sx n="60" d="100"/>
          <a:sy n="60" d="100"/>
        </p:scale>
        <p:origin x="6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4CD29-BBCE-4756-9E03-C7511BEEE76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174624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4CD29-BBCE-4756-9E03-C7511BEEE76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30615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4CD29-BBCE-4756-9E03-C7511BEEE76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125203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4CD29-BBCE-4756-9E03-C7511BEEE76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249488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4CD29-BBCE-4756-9E03-C7511BEEE76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98700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4CD29-BBCE-4756-9E03-C7511BEEE76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382577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4CD29-BBCE-4756-9E03-C7511BEEE766}"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117322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4CD29-BBCE-4756-9E03-C7511BEEE766}"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342031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4CD29-BBCE-4756-9E03-C7511BEEE766}"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20069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4CD29-BBCE-4756-9E03-C7511BEEE76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354932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4CD29-BBCE-4756-9E03-C7511BEEE76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73E0E-8519-4F3A-826E-F5B9E43BF3E9}" type="slidenum">
              <a:rPr lang="en-US" smtClean="0"/>
              <a:t>‹#›</a:t>
            </a:fld>
            <a:endParaRPr lang="en-US"/>
          </a:p>
        </p:txBody>
      </p:sp>
    </p:spTree>
    <p:extLst>
      <p:ext uri="{BB962C8B-B14F-4D97-AF65-F5344CB8AC3E}">
        <p14:creationId xmlns:p14="http://schemas.microsoft.com/office/powerpoint/2010/main" val="187119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4CD29-BBCE-4756-9E03-C7511BEEE766}" type="datetimeFigureOut">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73E0E-8519-4F3A-826E-F5B9E43BF3E9}" type="slidenum">
              <a:rPr lang="en-US" smtClean="0"/>
              <a:t>‹#›</a:t>
            </a:fld>
            <a:endParaRPr lang="en-US"/>
          </a:p>
        </p:txBody>
      </p:sp>
    </p:spTree>
    <p:extLst>
      <p:ext uri="{BB962C8B-B14F-4D97-AF65-F5344CB8AC3E}">
        <p14:creationId xmlns:p14="http://schemas.microsoft.com/office/powerpoint/2010/main" val="250592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xLibrisGroup/primo-explore-package/blob/master/README.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imo-studio.exlibrisgrou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evday2019/custom_icons" TargetMode="External"/><Relationship Id="rId2" Type="http://schemas.openxmlformats.org/officeDocument/2006/relationships/hyperlink" Target="http://primo-studio.exlibrisgrou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hyperlink" Target="https://material.io/design/color/the-color-system.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aterial.io/tools/color/#!/?view.left=0&amp;view.right=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angular/angular_directives.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devday2019/primo-explore-hello-worl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evday2019/pp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devday2019/primo-explore-custom-zero-search-result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worldcat.org/search?qt=worldcat_org_all&amp;q"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xLibrisGroup/primo-explore-devenv"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github.com/devday2019/primo-explore-wpsnippe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ExLibrisGroup/primo-explore-deven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03/primo-explore/search?vid_id=%3c%3cviewI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Primo </a:t>
            </a:r>
            <a:r>
              <a:rPr lang="en-US" dirty="0"/>
              <a:t>C</a:t>
            </a:r>
            <a:r>
              <a:rPr lang="en-US" dirty="0" smtClean="0"/>
              <a:t>ustomization 101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17610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things to note</a:t>
            </a:r>
            <a:endParaRPr lang="en-US" dirty="0"/>
          </a:p>
        </p:txBody>
      </p:sp>
      <p:sp>
        <p:nvSpPr>
          <p:cNvPr id="3" name="Content Placeholder 2"/>
          <p:cNvSpPr>
            <a:spLocks noGrp="1"/>
          </p:cNvSpPr>
          <p:nvPr>
            <p:ph idx="1"/>
          </p:nvPr>
        </p:nvSpPr>
        <p:spPr/>
        <p:txBody>
          <a:bodyPr/>
          <a:lstStyle/>
          <a:p>
            <a:r>
              <a:rPr lang="en-US" dirty="0" smtClean="0"/>
              <a:t>Authentication Profiles should work, so if you are wanting to see ‘my account’ functions, etc., you can test logins and passwords</a:t>
            </a:r>
          </a:p>
          <a:p>
            <a:r>
              <a:rPr lang="en-US" dirty="0" smtClean="0"/>
              <a:t>This is working against the data in your system, but the views are not available publicly until we deploy them.  These views will only be available on your desktop, unless….</a:t>
            </a:r>
          </a:p>
          <a:p>
            <a:r>
              <a:rPr lang="en-US" dirty="0" smtClean="0"/>
              <a:t>You wish to run the environment on one machine and have someone else connect using a different computer.  If they put the URL in their browser, substituting your IP address for “localhost”, they should be able to interact with your primo view.</a:t>
            </a:r>
            <a:endParaRPr lang="en-US" dirty="0"/>
          </a:p>
        </p:txBody>
      </p:sp>
    </p:spTree>
    <p:extLst>
      <p:ext uri="{BB962C8B-B14F-4D97-AF65-F5344CB8AC3E}">
        <p14:creationId xmlns:p14="http://schemas.microsoft.com/office/powerpoint/2010/main" val="1970646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Package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CSS</a:t>
            </a:r>
          </a:p>
          <a:p>
            <a:r>
              <a:rPr lang="en-US" dirty="0" smtClean="0"/>
              <a:t>HTML</a:t>
            </a:r>
          </a:p>
          <a:p>
            <a:pPr lvl="1"/>
            <a:r>
              <a:rPr lang="en-US" dirty="0" smtClean="0"/>
              <a:t>homepage_fe_FR.html</a:t>
            </a:r>
          </a:p>
          <a:p>
            <a:pPr lvl="1"/>
            <a:r>
              <a:rPr lang="en-US" dirty="0" smtClean="0"/>
              <a:t>Homepage_en_US.html</a:t>
            </a:r>
          </a:p>
          <a:p>
            <a:r>
              <a:rPr lang="en-US" dirty="0" smtClean="0"/>
              <a:t>Images</a:t>
            </a:r>
          </a:p>
          <a:p>
            <a:pPr lvl="1"/>
            <a:r>
              <a:rPr lang="en-US" dirty="0"/>
              <a:t>l</a:t>
            </a:r>
            <a:r>
              <a:rPr lang="en-US" dirty="0" smtClean="0"/>
              <a:t>ibrary-logo.png</a:t>
            </a:r>
          </a:p>
          <a:p>
            <a:pPr lvl="1"/>
            <a:r>
              <a:rPr lang="en-US" dirty="0"/>
              <a:t>f</a:t>
            </a:r>
            <a:r>
              <a:rPr lang="en-US" dirty="0" smtClean="0"/>
              <a:t>avicon.ico</a:t>
            </a:r>
          </a:p>
          <a:p>
            <a:pPr lvl="1"/>
            <a:r>
              <a:rPr lang="en-US" dirty="0"/>
              <a:t>i</a:t>
            </a:r>
            <a:r>
              <a:rPr lang="en-US" dirty="0" smtClean="0"/>
              <a:t>con_book.png</a:t>
            </a:r>
          </a:p>
          <a:p>
            <a:r>
              <a:rPr lang="en-US" dirty="0" smtClean="0"/>
              <a:t>JS</a:t>
            </a:r>
          </a:p>
          <a:p>
            <a:r>
              <a:rPr lang="en-US" dirty="0" err="1" smtClean="0"/>
              <a:t>Node_modules</a:t>
            </a:r>
            <a:endParaRPr lang="en-US" dirty="0" smtClean="0"/>
          </a:p>
          <a:p>
            <a:pPr lvl="1"/>
            <a:r>
              <a:rPr lang="en-US" dirty="0" smtClean="0"/>
              <a:t>Customization folder</a:t>
            </a:r>
          </a:p>
          <a:p>
            <a:pPr lvl="2"/>
            <a:r>
              <a:rPr lang="en-US" dirty="0" smtClean="0"/>
              <a:t>CSS</a:t>
            </a:r>
          </a:p>
          <a:p>
            <a:pPr lvl="2"/>
            <a:r>
              <a:rPr lang="en-US" dirty="0" smtClean="0"/>
              <a:t>JS</a:t>
            </a:r>
            <a:endParaRPr lang="en-US" dirty="0"/>
          </a:p>
        </p:txBody>
      </p:sp>
      <p:sp>
        <p:nvSpPr>
          <p:cNvPr id="4" name="TextBox 3"/>
          <p:cNvSpPr txBox="1"/>
          <p:nvPr/>
        </p:nvSpPr>
        <p:spPr>
          <a:xfrm>
            <a:off x="5359400" y="2641600"/>
            <a:ext cx="3377591" cy="369332"/>
          </a:xfrm>
          <a:prstGeom prst="rect">
            <a:avLst/>
          </a:prstGeom>
          <a:noFill/>
        </p:spPr>
        <p:txBody>
          <a:bodyPr wrap="none" rtlCol="0">
            <a:spAutoFit/>
          </a:bodyPr>
          <a:lstStyle/>
          <a:p>
            <a:r>
              <a:rPr lang="en-US" dirty="0" smtClean="0"/>
              <a:t>Note the different language codes</a:t>
            </a:r>
            <a:endParaRPr lang="en-US" dirty="0"/>
          </a:p>
        </p:txBody>
      </p:sp>
    </p:spTree>
    <p:extLst>
      <p:ext uri="{BB962C8B-B14F-4D97-AF65-F5344CB8AC3E}">
        <p14:creationId xmlns:p14="http://schemas.microsoft.com/office/powerpoint/2010/main" val="949444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you’re using a CENTRAL_PACKAGE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good for consortia or views where multiple staff are taking care of levels of care</a:t>
            </a:r>
          </a:p>
          <a:p>
            <a:r>
              <a:rPr lang="en-US" dirty="0" smtClean="0"/>
              <a:t>The idea behind the </a:t>
            </a:r>
            <a:r>
              <a:rPr lang="en-US" dirty="0" err="1" smtClean="0"/>
              <a:t>central_package</a:t>
            </a:r>
            <a:r>
              <a:rPr lang="en-US" dirty="0" smtClean="0"/>
              <a:t> is inheritance, the </a:t>
            </a:r>
            <a:r>
              <a:rPr lang="en-US" dirty="0" err="1" smtClean="0"/>
              <a:t>central_package</a:t>
            </a:r>
            <a:r>
              <a:rPr lang="en-US" dirty="0" smtClean="0"/>
              <a:t> sets defaults and the individual views override styles, images and scripts in the </a:t>
            </a:r>
            <a:r>
              <a:rPr lang="en-US" dirty="0" err="1" smtClean="0"/>
              <a:t>Central_Package</a:t>
            </a:r>
            <a:endParaRPr lang="en-US" dirty="0" smtClean="0"/>
          </a:p>
          <a:p>
            <a:r>
              <a:rPr lang="en-US" dirty="0" smtClean="0"/>
              <a:t>You must designate whether your customization package is a </a:t>
            </a:r>
            <a:r>
              <a:rPr lang="en-US" dirty="0" err="1" smtClean="0"/>
              <a:t>Central_package</a:t>
            </a:r>
            <a:r>
              <a:rPr lang="en-US" dirty="0" smtClean="0"/>
              <a:t> or an individual view package. </a:t>
            </a:r>
          </a:p>
          <a:p>
            <a:r>
              <a:rPr lang="en-US" dirty="0" smtClean="0"/>
              <a:t>If you are using a central package, there are different lines you must put into the custom.module.js file in order to activate scripts at both the CP level as well as the local view, see </a:t>
            </a:r>
            <a:r>
              <a:rPr lang="en-US" dirty="0">
                <a:hlinkClick r:id="rId2"/>
              </a:rPr>
              <a:t>https://github.com/ExLibrisGroup/primo-explore-package/blob/master/README.md</a:t>
            </a:r>
            <a:r>
              <a:rPr lang="en-US" dirty="0"/>
              <a:t/>
            </a:r>
            <a:br>
              <a:rPr lang="en-US" dirty="0"/>
            </a:br>
            <a:r>
              <a:rPr lang="en-US" dirty="0" smtClean="0"/>
              <a:t/>
            </a:r>
            <a:br>
              <a:rPr lang="en-US" dirty="0" smtClean="0"/>
            </a:br>
            <a:r>
              <a:rPr lang="en-US" dirty="0" err="1" smtClean="0"/>
              <a:t>var</a:t>
            </a:r>
            <a:r>
              <a:rPr lang="en-US" dirty="0" smtClean="0"/>
              <a:t> </a:t>
            </a:r>
            <a:r>
              <a:rPr lang="en-US" dirty="0"/>
              <a:t>app = </a:t>
            </a:r>
            <a:r>
              <a:rPr lang="en-US" dirty="0" err="1"/>
              <a:t>angular.module</a:t>
            </a:r>
            <a:r>
              <a:rPr lang="en-US" dirty="0"/>
              <a:t>('</a:t>
            </a:r>
            <a:r>
              <a:rPr lang="en-US" dirty="0" err="1"/>
              <a:t>viewCustom</a:t>
            </a:r>
            <a:r>
              <a:rPr lang="en-US" dirty="0"/>
              <a:t>', ['</a:t>
            </a:r>
            <a:r>
              <a:rPr lang="en-US" dirty="0" err="1"/>
              <a:t>angularLoad</a:t>
            </a:r>
            <a:r>
              <a:rPr lang="en-US" dirty="0" smtClean="0"/>
              <a:t>']);</a:t>
            </a:r>
            <a:br>
              <a:rPr lang="en-US" dirty="0" smtClean="0"/>
            </a:br>
            <a:r>
              <a:rPr lang="en-US" dirty="0" err="1" smtClean="0"/>
              <a:t>var</a:t>
            </a:r>
            <a:r>
              <a:rPr lang="en-US" dirty="0" smtClean="0"/>
              <a:t> </a:t>
            </a:r>
            <a:r>
              <a:rPr lang="en-US" dirty="0"/>
              <a:t>app = </a:t>
            </a:r>
            <a:r>
              <a:rPr lang="en-US" dirty="0" err="1"/>
              <a:t>angular.module</a:t>
            </a:r>
            <a:r>
              <a:rPr lang="en-US" dirty="0"/>
              <a:t>('</a:t>
            </a:r>
            <a:r>
              <a:rPr lang="en-US" dirty="0" err="1"/>
              <a:t>centralCustom</a:t>
            </a:r>
            <a:r>
              <a:rPr lang="en-US" dirty="0"/>
              <a:t>', ['</a:t>
            </a:r>
            <a:r>
              <a:rPr lang="en-US" dirty="0" err="1"/>
              <a:t>angularLoad</a:t>
            </a:r>
            <a:r>
              <a:rPr lang="en-US" dirty="0"/>
              <a:t>']);</a:t>
            </a:r>
            <a:endParaRPr lang="en-US" dirty="0" smtClean="0"/>
          </a:p>
          <a:p>
            <a:endParaRPr lang="en-US" dirty="0"/>
          </a:p>
        </p:txBody>
      </p:sp>
    </p:spTree>
    <p:extLst>
      <p:ext uri="{BB962C8B-B14F-4D97-AF65-F5344CB8AC3E}">
        <p14:creationId xmlns:p14="http://schemas.microsoft.com/office/powerpoint/2010/main" val="137440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lstStyle/>
          <a:p>
            <a:r>
              <a:rPr lang="en-US" dirty="0" smtClean="0"/>
              <a:t>When you run gulp run –view=&lt;&lt;</a:t>
            </a:r>
            <a:r>
              <a:rPr lang="en-US" dirty="0" err="1" smtClean="0"/>
              <a:t>viewID</a:t>
            </a:r>
            <a:r>
              <a:rPr lang="en-US" dirty="0" smtClean="0"/>
              <a:t>&gt;&gt; --</a:t>
            </a:r>
            <a:r>
              <a:rPr lang="en-US" dirty="0" err="1" smtClean="0"/>
              <a:t>ve</a:t>
            </a:r>
            <a:r>
              <a:rPr lang="en-US" dirty="0" smtClean="0"/>
              <a:t>, all of the files in the </a:t>
            </a:r>
            <a:r>
              <a:rPr lang="en-US" dirty="0" err="1" smtClean="0"/>
              <a:t>node_modules</a:t>
            </a:r>
            <a:r>
              <a:rPr lang="en-US" dirty="0" smtClean="0"/>
              <a:t> subdirectories are concatenated into single </a:t>
            </a:r>
            <a:r>
              <a:rPr lang="en-US" dirty="0" err="1" smtClean="0"/>
              <a:t>css</a:t>
            </a:r>
            <a:r>
              <a:rPr lang="en-US" dirty="0" smtClean="0"/>
              <a:t> and </a:t>
            </a:r>
            <a:r>
              <a:rPr lang="en-US" dirty="0" err="1" smtClean="0"/>
              <a:t>js</a:t>
            </a:r>
            <a:r>
              <a:rPr lang="en-US" dirty="0" smtClean="0"/>
              <a:t> files</a:t>
            </a:r>
          </a:p>
          <a:p>
            <a:pPr lvl="1"/>
            <a:r>
              <a:rPr lang="en-US" dirty="0" smtClean="0"/>
              <a:t>CSS files are concatenated into custom1.css in the main CSS directory</a:t>
            </a:r>
          </a:p>
          <a:p>
            <a:pPr lvl="1"/>
            <a:r>
              <a:rPr lang="en-US" dirty="0" smtClean="0"/>
              <a:t>Order is from top to bottom alphabetically (unless using </a:t>
            </a:r>
            <a:r>
              <a:rPr lang="en-US" dirty="0" err="1" smtClean="0"/>
              <a:t>browserify</a:t>
            </a:r>
            <a:r>
              <a:rPr lang="en-US" dirty="0" smtClean="0"/>
              <a:t> where you can specify import order)</a:t>
            </a:r>
          </a:p>
          <a:p>
            <a:pPr lvl="1"/>
            <a:r>
              <a:rPr lang="en-US" dirty="0" smtClean="0"/>
              <a:t>JS files + custom.module.js are concatenated into custom.js file in the main JS directory</a:t>
            </a:r>
          </a:p>
          <a:p>
            <a:endParaRPr lang="en-US" dirty="0" smtClean="0"/>
          </a:p>
          <a:p>
            <a:endParaRPr lang="en-US" dirty="0" smtClean="0"/>
          </a:p>
          <a:p>
            <a:endParaRPr lang="en-US" dirty="0"/>
          </a:p>
        </p:txBody>
      </p:sp>
    </p:spTree>
    <p:extLst>
      <p:ext uri="{BB962C8B-B14F-4D97-AF65-F5344CB8AC3E}">
        <p14:creationId xmlns:p14="http://schemas.microsoft.com/office/powerpoint/2010/main" val="365744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that we have our environments, let’s have some fun…</a:t>
            </a:r>
            <a:endParaRPr lang="en-US" dirty="0"/>
          </a:p>
        </p:txBody>
      </p:sp>
      <p:sp>
        <p:nvSpPr>
          <p:cNvPr id="3" name="Content Placeholder 2"/>
          <p:cNvSpPr>
            <a:spLocks noGrp="1"/>
          </p:cNvSpPr>
          <p:nvPr>
            <p:ph idx="1"/>
          </p:nvPr>
        </p:nvSpPr>
        <p:spPr/>
        <p:txBody>
          <a:bodyPr/>
          <a:lstStyle/>
          <a:p>
            <a:r>
              <a:rPr lang="en-US" dirty="0" smtClean="0"/>
              <a:t>Global Color/Theme Changes</a:t>
            </a:r>
          </a:p>
          <a:p>
            <a:r>
              <a:rPr lang="en-US" dirty="0" smtClean="0"/>
              <a:t>3 ways to accomplish this:</a:t>
            </a:r>
          </a:p>
          <a:p>
            <a:pPr lvl="1"/>
            <a:r>
              <a:rPr lang="en-US" dirty="0" smtClean="0"/>
              <a:t>Do some of this work in primo-studio (http://primo-studio.exlibrisgroup.com)</a:t>
            </a:r>
          </a:p>
          <a:p>
            <a:pPr lvl="1"/>
            <a:r>
              <a:rPr lang="en-US" dirty="0" smtClean="0"/>
              <a:t>Gulp app-</a:t>
            </a:r>
            <a:r>
              <a:rPr lang="en-US" dirty="0" err="1" smtClean="0"/>
              <a:t>css</a:t>
            </a:r>
            <a:endParaRPr lang="en-US" dirty="0" smtClean="0"/>
          </a:p>
          <a:p>
            <a:pPr lvl="1"/>
            <a:r>
              <a:rPr lang="en-US" dirty="0" smtClean="0"/>
              <a:t>Editing default stylesheets in the customization framework</a:t>
            </a:r>
          </a:p>
        </p:txBody>
      </p:sp>
    </p:spTree>
    <p:extLst>
      <p:ext uri="{BB962C8B-B14F-4D97-AF65-F5344CB8AC3E}">
        <p14:creationId xmlns:p14="http://schemas.microsoft.com/office/powerpoint/2010/main" val="156164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custom icons, your logo, and favicon.ico files</a:t>
            </a:r>
            <a:endParaRPr lang="en-US" dirty="0"/>
          </a:p>
        </p:txBody>
      </p:sp>
      <p:sp>
        <p:nvSpPr>
          <p:cNvPr id="3" name="Content Placeholder 2"/>
          <p:cNvSpPr>
            <a:spLocks noGrp="1"/>
          </p:cNvSpPr>
          <p:nvPr>
            <p:ph idx="1"/>
          </p:nvPr>
        </p:nvSpPr>
        <p:spPr/>
        <p:txBody>
          <a:bodyPr/>
          <a:lstStyle/>
          <a:p>
            <a:r>
              <a:rPr lang="en-US" dirty="0" smtClean="0"/>
              <a:t>Logo limitations</a:t>
            </a:r>
          </a:p>
          <a:p>
            <a:pPr lvl="1"/>
            <a:r>
              <a:rPr lang="en-US" dirty="0"/>
              <a:t>The file format of the image must be .</a:t>
            </a:r>
            <a:r>
              <a:rPr lang="en-US" dirty="0" err="1"/>
              <a:t>png</a:t>
            </a:r>
            <a:r>
              <a:rPr lang="en-US" dirty="0"/>
              <a:t> or .</a:t>
            </a:r>
            <a:r>
              <a:rPr lang="en-US" dirty="0" err="1" smtClean="0"/>
              <a:t>svg</a:t>
            </a:r>
            <a:r>
              <a:rPr lang="en-US" dirty="0"/>
              <a:t> </a:t>
            </a:r>
            <a:r>
              <a:rPr lang="en-US" dirty="0" smtClean="0"/>
              <a:t>(SVG preferred)</a:t>
            </a:r>
            <a:endParaRPr lang="en-US" dirty="0"/>
          </a:p>
          <a:p>
            <a:pPr lvl="1"/>
            <a:r>
              <a:rPr lang="en-US" dirty="0"/>
              <a:t>The height of the image cannot exceed 100 pixels.</a:t>
            </a:r>
          </a:p>
          <a:p>
            <a:pPr lvl="1"/>
            <a:r>
              <a:rPr lang="en-US" dirty="0"/>
              <a:t>The width of the image cannot exceed 300 pixels.</a:t>
            </a:r>
          </a:p>
          <a:p>
            <a:pPr lvl="1"/>
            <a:r>
              <a:rPr lang="en-US" dirty="0"/>
              <a:t>The size of the image cannot exceed 30 KB.</a:t>
            </a:r>
          </a:p>
          <a:p>
            <a:pPr lvl="1"/>
            <a:endParaRPr lang="en-US" dirty="0"/>
          </a:p>
        </p:txBody>
      </p:sp>
    </p:spTree>
    <p:extLst>
      <p:ext uri="{BB962C8B-B14F-4D97-AF65-F5344CB8AC3E}">
        <p14:creationId xmlns:p14="http://schemas.microsoft.com/office/powerpoint/2010/main" val="233428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Primo Studio</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http://primo-studio.exlibrisgroup.com</a:t>
            </a:r>
            <a:endParaRPr lang="en-US" dirty="0" smtClean="0"/>
          </a:p>
          <a:p>
            <a:pPr marL="0" indent="0">
              <a:buNone/>
            </a:pPr>
            <a:endParaRPr lang="en-US" dirty="0"/>
          </a:p>
          <a:p>
            <a:r>
              <a:rPr lang="en-US" dirty="0" smtClean="0"/>
              <a:t>Advantages: </a:t>
            </a:r>
            <a:br>
              <a:rPr lang="en-US" dirty="0" smtClean="0"/>
            </a:br>
            <a:r>
              <a:rPr lang="en-US" dirty="0" smtClean="0"/>
              <a:t>you can add customizations that are in primo studio very easily</a:t>
            </a:r>
            <a:br>
              <a:rPr lang="en-US" dirty="0" smtClean="0"/>
            </a:br>
            <a:r>
              <a:rPr lang="en-US" dirty="0" smtClean="0"/>
              <a:t>Themes are very easy, as are loading of custom images, logos and icons</a:t>
            </a:r>
          </a:p>
          <a:p>
            <a:r>
              <a:rPr lang="en-US" dirty="0" smtClean="0"/>
              <a:t>Disadvantages: </a:t>
            </a:r>
            <a:br>
              <a:rPr lang="en-US" dirty="0" smtClean="0"/>
            </a:br>
            <a:r>
              <a:rPr lang="en-US" dirty="0" smtClean="0"/>
              <a:t>the majority of customizations are not in primo-studio yet, so you will eventually require some level of customization</a:t>
            </a:r>
            <a:br>
              <a:rPr lang="en-US" dirty="0" smtClean="0"/>
            </a:br>
            <a:r>
              <a:rPr lang="en-US" dirty="0" smtClean="0"/>
              <a:t>How are you ever going to code and learn your own customizations?</a:t>
            </a:r>
            <a:endParaRPr lang="en-US" dirty="0"/>
          </a:p>
        </p:txBody>
      </p:sp>
    </p:spTree>
    <p:extLst>
      <p:ext uri="{BB962C8B-B14F-4D97-AF65-F5344CB8AC3E}">
        <p14:creationId xmlns:p14="http://schemas.microsoft.com/office/powerpoint/2010/main" val="1936300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Primo Studio (10 minutes)</a:t>
            </a:r>
            <a:endParaRPr lang="en-US" dirty="0"/>
          </a:p>
        </p:txBody>
      </p:sp>
      <p:sp>
        <p:nvSpPr>
          <p:cNvPr id="3" name="Content Placeholder 2"/>
          <p:cNvSpPr>
            <a:spLocks noGrp="1"/>
          </p:cNvSpPr>
          <p:nvPr>
            <p:ph idx="1"/>
          </p:nvPr>
        </p:nvSpPr>
        <p:spPr/>
        <p:txBody>
          <a:bodyPr/>
          <a:lstStyle/>
          <a:p>
            <a:r>
              <a:rPr lang="en-US" dirty="0" smtClean="0"/>
              <a:t>Visit </a:t>
            </a:r>
            <a:r>
              <a:rPr lang="en-US" dirty="0" smtClean="0">
                <a:hlinkClick r:id="rId2"/>
              </a:rPr>
              <a:t>http://primo-studio.exlibrisgroup.com</a:t>
            </a:r>
            <a:endParaRPr lang="en-US" dirty="0" smtClean="0"/>
          </a:p>
          <a:p>
            <a:r>
              <a:rPr lang="en-US" dirty="0" smtClean="0"/>
              <a:t>Configure primo studio to work with your environment</a:t>
            </a:r>
          </a:p>
          <a:p>
            <a:r>
              <a:rPr lang="en-US" dirty="0" smtClean="0"/>
              <a:t>Choose colors, then update theme (note these values somewhere, we will use them in the next exercise)</a:t>
            </a:r>
          </a:p>
          <a:p>
            <a:r>
              <a:rPr lang="en-US" dirty="0" smtClean="0"/>
              <a:t>Take images from </a:t>
            </a:r>
            <a:r>
              <a:rPr lang="en-US" dirty="0">
                <a:hlinkClick r:id="rId3"/>
              </a:rPr>
              <a:t>https://</a:t>
            </a:r>
            <a:r>
              <a:rPr lang="en-US" dirty="0" smtClean="0">
                <a:hlinkClick r:id="rId3"/>
              </a:rPr>
              <a:t>github.com/devday2019/custom_icons</a:t>
            </a:r>
            <a:r>
              <a:rPr lang="en-US" dirty="0" smtClean="0"/>
              <a:t> and use them to ‘customize’ your view.</a:t>
            </a:r>
          </a:p>
          <a:p>
            <a:r>
              <a:rPr lang="en-US" dirty="0" smtClean="0"/>
              <a:t>Add them to your view and then preview your view.</a:t>
            </a:r>
          </a:p>
        </p:txBody>
      </p:sp>
    </p:spTree>
    <p:extLst>
      <p:ext uri="{BB962C8B-B14F-4D97-AF65-F5344CB8AC3E}">
        <p14:creationId xmlns:p14="http://schemas.microsoft.com/office/powerpoint/2010/main" val="364640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err="1" smtClean="0"/>
              <a:t>Pallette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Pallette</a:t>
            </a:r>
            <a:r>
              <a:rPr lang="en-US" dirty="0" smtClean="0"/>
              <a:t> Customization of Primo is built from the </a:t>
            </a:r>
            <a:br>
              <a:rPr lang="en-US" dirty="0" smtClean="0"/>
            </a:br>
            <a:r>
              <a:rPr lang="en-US" dirty="0" smtClean="0">
                <a:hlinkClick r:id="rId2"/>
              </a:rPr>
              <a:t>Material Design Framework</a:t>
            </a:r>
            <a:endParaRPr lang="en-US" dirty="0" smtClean="0"/>
          </a:p>
          <a:p>
            <a:r>
              <a:rPr lang="en-US" dirty="0" err="1" smtClean="0"/>
              <a:t>Primo’s</a:t>
            </a:r>
            <a:r>
              <a:rPr lang="en-US" dirty="0" smtClean="0"/>
              <a:t> instance of material design assumes the following:</a:t>
            </a:r>
          </a:p>
          <a:p>
            <a:pPr lvl="1"/>
            <a:r>
              <a:rPr lang="en-US" dirty="0" smtClean="0"/>
              <a:t>A primary tone</a:t>
            </a:r>
          </a:p>
          <a:p>
            <a:pPr lvl="1"/>
            <a:r>
              <a:rPr lang="en-US" dirty="0" smtClean="0"/>
              <a:t>A secondary tone (complement or accent)</a:t>
            </a:r>
          </a:p>
          <a:p>
            <a:pPr lvl="1"/>
            <a:r>
              <a:rPr lang="en-US" dirty="0" smtClean="0"/>
              <a:t>A background</a:t>
            </a:r>
          </a:p>
          <a:p>
            <a:pPr lvl="1"/>
            <a:r>
              <a:rPr lang="en-US" dirty="0" smtClean="0"/>
              <a:t>Link color</a:t>
            </a:r>
          </a:p>
          <a:p>
            <a:pPr lvl="1"/>
            <a:r>
              <a:rPr lang="en-US" dirty="0" smtClean="0"/>
              <a:t>Warning</a:t>
            </a:r>
          </a:p>
          <a:p>
            <a:pPr lvl="1"/>
            <a:r>
              <a:rPr lang="en-US" dirty="0" smtClean="0"/>
              <a:t>Positive Color</a:t>
            </a:r>
          </a:p>
          <a:p>
            <a:pPr lvl="1"/>
            <a:r>
              <a:rPr lang="en-US" dirty="0" smtClean="0"/>
              <a:t>Negative color</a:t>
            </a:r>
          </a:p>
          <a:p>
            <a:pPr lvl="1"/>
            <a:r>
              <a:rPr lang="en-US" dirty="0" smtClean="0"/>
              <a:t>Notice color </a:t>
            </a:r>
          </a:p>
          <a:p>
            <a:r>
              <a:rPr lang="en-US" dirty="0"/>
              <a:t>Text is source sans pro or </a:t>
            </a:r>
            <a:r>
              <a:rPr lang="en-US" dirty="0" smtClean="0"/>
              <a:t>Helvetica </a:t>
            </a:r>
            <a:r>
              <a:rPr lang="en-US" dirty="0" err="1" smtClean="0"/>
              <a:t>neue</a:t>
            </a:r>
            <a:r>
              <a:rPr lang="en-US" dirty="0" smtClean="0"/>
              <a:t> or Helvetica, then Sans-serif</a:t>
            </a:r>
            <a:endParaRPr lang="en-US" dirty="0"/>
          </a:p>
          <a:p>
            <a:r>
              <a:rPr lang="en-US" dirty="0"/>
              <a:t>Color names as well as hex values are acceptable (“tomato” instead of the hex value of </a:t>
            </a:r>
            <a:r>
              <a:rPr lang="en-US" u="sng" dirty="0"/>
              <a:t>#</a:t>
            </a:r>
            <a:r>
              <a:rPr lang="en-US" u="sng" dirty="0" smtClean="0"/>
              <a:t>ff6347, </a:t>
            </a:r>
            <a:r>
              <a:rPr lang="en-US" u="sng" dirty="0" err="1" smtClean="0"/>
              <a:t>etc</a:t>
            </a:r>
            <a:r>
              <a:rPr lang="en-US" u="sng" dirty="0" smtClean="0"/>
              <a:t>) (see </a:t>
            </a:r>
            <a:r>
              <a:rPr lang="en-US" dirty="0">
                <a:hlinkClick r:id="rId3"/>
              </a:rPr>
              <a:t>https://</a:t>
            </a:r>
            <a:r>
              <a:rPr lang="en-US" dirty="0" smtClean="0">
                <a:hlinkClick r:id="rId3"/>
              </a:rPr>
              <a:t>www.w3schools.com/colors/colors_names.asp</a:t>
            </a:r>
            <a:r>
              <a:rPr lang="en-US" dirty="0" smtClean="0"/>
              <a:t> for reference)</a:t>
            </a:r>
            <a:endParaRPr lang="en-US" u="sng" dirty="0"/>
          </a:p>
          <a:p>
            <a:endParaRPr lang="en-US" dirty="0"/>
          </a:p>
        </p:txBody>
      </p:sp>
    </p:spTree>
    <p:extLst>
      <p:ext uri="{BB962C8B-B14F-4D97-AF65-F5344CB8AC3E}">
        <p14:creationId xmlns:p14="http://schemas.microsoft.com/office/powerpoint/2010/main" val="1598784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dirty="0" err="1" smtClean="0"/>
              <a:t>css</a:t>
            </a:r>
            <a:r>
              <a:rPr lang="en-US" dirty="0" smtClean="0"/>
              <a:t> and other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accessibility checking, please see the following resources:</a:t>
            </a:r>
            <a:br>
              <a:rPr lang="en-US" dirty="0" smtClean="0"/>
            </a:br>
            <a:r>
              <a:rPr lang="en-US" dirty="0" smtClean="0"/>
              <a:t/>
            </a:r>
            <a:br>
              <a:rPr lang="en-US" dirty="0" smtClean="0"/>
            </a:br>
            <a:r>
              <a:rPr lang="en-US" dirty="0" smtClean="0"/>
              <a:t>Color, Material Design and Accessibility:</a:t>
            </a:r>
            <a:br>
              <a:rPr lang="en-US" dirty="0" smtClean="0"/>
            </a:br>
            <a:r>
              <a:rPr lang="en-US" dirty="0" smtClean="0">
                <a:hlinkClick r:id="rId2"/>
              </a:rPr>
              <a:t>https://material.io/tools/color/#!/?view.left=0&amp;view.right=0</a:t>
            </a:r>
            <a:endParaRPr lang="en-US" dirty="0" smtClean="0"/>
          </a:p>
          <a:p>
            <a:endParaRPr lang="en-US" dirty="0"/>
          </a:p>
          <a:p>
            <a:r>
              <a:rPr lang="en-US" dirty="0" smtClean="0"/>
              <a:t>Be aware of which components have light text and which components have dark text.  Override those components when there are problem areas to substitute dark text.</a:t>
            </a:r>
            <a:br>
              <a:rPr lang="en-US" dirty="0" smtClean="0"/>
            </a:br>
            <a:r>
              <a:rPr lang="en-US" dirty="0" smtClean="0"/>
              <a:t/>
            </a:r>
            <a:br>
              <a:rPr lang="en-US" dirty="0" smtClean="0"/>
            </a:br>
            <a:r>
              <a:rPr lang="en-US" dirty="0" smtClean="0"/>
              <a:t>I tend to put local CSS styles in their own module/stylesheet so that local styles are easy to read.  Keep module specific styles with modules.  Keep organization-specific styles in their own sheet.</a:t>
            </a:r>
            <a:br>
              <a:rPr lang="en-US" dirty="0" smtClean="0"/>
            </a:br>
            <a:endParaRPr lang="en-US" dirty="0" smtClean="0"/>
          </a:p>
          <a:p>
            <a:endParaRPr lang="en-US" dirty="0"/>
          </a:p>
        </p:txBody>
      </p:sp>
    </p:spTree>
    <p:extLst>
      <p:ext uri="{BB962C8B-B14F-4D97-AF65-F5344CB8AC3E}">
        <p14:creationId xmlns:p14="http://schemas.microsoft.com/office/powerpoint/2010/main" val="178114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this class is for</a:t>
            </a:r>
            <a:endParaRPr lang="en-US" dirty="0"/>
          </a:p>
        </p:txBody>
      </p:sp>
      <p:sp>
        <p:nvSpPr>
          <p:cNvPr id="3" name="Content Placeholder 2"/>
          <p:cNvSpPr>
            <a:spLocks noGrp="1"/>
          </p:cNvSpPr>
          <p:nvPr>
            <p:ph idx="1"/>
          </p:nvPr>
        </p:nvSpPr>
        <p:spPr/>
        <p:txBody>
          <a:bodyPr/>
          <a:lstStyle/>
          <a:p>
            <a:r>
              <a:rPr lang="en-US" dirty="0" smtClean="0"/>
              <a:t>Beginning primo admins who want to know more about customization and/or the primo customization framework</a:t>
            </a:r>
          </a:p>
          <a:p>
            <a:r>
              <a:rPr lang="en-US" dirty="0" smtClean="0"/>
              <a:t>We will be speaking about the </a:t>
            </a:r>
            <a:r>
              <a:rPr lang="en-US" dirty="0" err="1" smtClean="0"/>
              <a:t>Central_Package</a:t>
            </a:r>
            <a:r>
              <a:rPr lang="en-US" dirty="0" smtClean="0"/>
              <a:t> folder structure, but we will be working on the individual view level.</a:t>
            </a:r>
          </a:p>
          <a:p>
            <a:r>
              <a:rPr lang="en-US" dirty="0" smtClean="0"/>
              <a:t>This class is geared towards people who have basic knowledge of CSS, HTML and </a:t>
            </a:r>
            <a:r>
              <a:rPr lang="en-US" dirty="0" err="1" smtClean="0"/>
              <a:t>javascript</a:t>
            </a:r>
            <a:r>
              <a:rPr lang="en-US" dirty="0"/>
              <a:t> </a:t>
            </a:r>
            <a:r>
              <a:rPr lang="en-US" dirty="0" smtClean="0"/>
              <a:t>(“pre-developers”)</a:t>
            </a:r>
          </a:p>
          <a:p>
            <a:r>
              <a:rPr lang="en-US" dirty="0" smtClean="0"/>
              <a:t>The goal is to have a view when you leave today that you can deploy when you go home with little effort.  </a:t>
            </a:r>
          </a:p>
          <a:p>
            <a:endParaRPr lang="en-US" dirty="0" smtClean="0"/>
          </a:p>
        </p:txBody>
      </p:sp>
    </p:spTree>
    <p:extLst>
      <p:ext uri="{BB962C8B-B14F-4D97-AF65-F5344CB8AC3E}">
        <p14:creationId xmlns:p14="http://schemas.microsoft.com/office/powerpoint/2010/main" val="114682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dirty="0" err="1" smtClean="0"/>
              <a:t>css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are gulp tasks that allow you to create the same CSS files as Primo Studio.  </a:t>
            </a:r>
          </a:p>
          <a:p>
            <a:r>
              <a:rPr lang="en-US" dirty="0" smtClean="0"/>
              <a:t>Create a </a:t>
            </a:r>
            <a:r>
              <a:rPr lang="en-US" dirty="0" err="1" smtClean="0"/>
              <a:t>colors.json</a:t>
            </a:r>
            <a:r>
              <a:rPr lang="en-US" dirty="0"/>
              <a:t> file</a:t>
            </a:r>
            <a:br>
              <a:rPr lang="en-US" dirty="0"/>
            </a:br>
            <a:r>
              <a:rPr lang="en-US" dirty="0"/>
              <a:t/>
            </a:r>
            <a:br>
              <a:rPr lang="en-US" dirty="0"/>
            </a:br>
            <a:r>
              <a:rPr lang="en-US" dirty="0"/>
              <a:t>{</a:t>
            </a:r>
          </a:p>
          <a:p>
            <a:pPr marL="0" indent="0">
              <a:buNone/>
            </a:pPr>
            <a:r>
              <a:rPr lang="en-US" dirty="0"/>
              <a:t>  "primary": "tomato",</a:t>
            </a:r>
          </a:p>
          <a:p>
            <a:pPr marL="0" indent="0">
              <a:buNone/>
            </a:pPr>
            <a:r>
              <a:rPr lang="en-US" dirty="0"/>
              <a:t>  "secondary" : "#FF0000",</a:t>
            </a:r>
          </a:p>
          <a:p>
            <a:pPr marL="0" indent="0">
              <a:buNone/>
            </a:pPr>
            <a:r>
              <a:rPr lang="en-US" dirty="0"/>
              <a:t>  "</a:t>
            </a:r>
            <a:r>
              <a:rPr lang="en-US" dirty="0" err="1"/>
              <a:t>backgroundColor</a:t>
            </a:r>
            <a:r>
              <a:rPr lang="en-US" dirty="0"/>
              <a:t>" : "white",</a:t>
            </a:r>
          </a:p>
          <a:p>
            <a:pPr marL="0" indent="0">
              <a:buNone/>
            </a:pPr>
            <a:r>
              <a:rPr lang="en-US" dirty="0"/>
              <a:t>  "links": "#5C92BD",</a:t>
            </a:r>
          </a:p>
          <a:p>
            <a:pPr marL="0" indent="0">
              <a:buNone/>
            </a:pPr>
            <a:r>
              <a:rPr lang="en-US" dirty="0"/>
              <a:t>  "warning": "salmon",</a:t>
            </a:r>
          </a:p>
          <a:p>
            <a:pPr marL="0" indent="0">
              <a:buNone/>
            </a:pPr>
            <a:r>
              <a:rPr lang="en-US" dirty="0"/>
              <a:t>  "positive": "#0f7d00",</a:t>
            </a:r>
          </a:p>
          <a:p>
            <a:pPr marL="0" indent="0">
              <a:buNone/>
            </a:pPr>
            <a:r>
              <a:rPr lang="en-US" dirty="0"/>
              <a:t>  "negative": "gray",</a:t>
            </a:r>
          </a:p>
          <a:p>
            <a:pPr marL="0" indent="0">
              <a:buNone/>
            </a:pPr>
            <a:r>
              <a:rPr lang="en-US" dirty="0"/>
              <a:t>  "notice": "#e08303"</a:t>
            </a:r>
          </a:p>
          <a:p>
            <a:pPr marL="0" indent="0">
              <a:buNone/>
            </a:pP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295193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dirty="0" err="1" smtClean="0"/>
              <a:t>css</a:t>
            </a:r>
            <a:endParaRPr lang="en-US" dirty="0"/>
          </a:p>
        </p:txBody>
      </p:sp>
      <p:sp>
        <p:nvSpPr>
          <p:cNvPr id="3" name="Content Placeholder 2"/>
          <p:cNvSpPr>
            <a:spLocks noGrp="1"/>
          </p:cNvSpPr>
          <p:nvPr>
            <p:ph idx="1"/>
          </p:nvPr>
        </p:nvSpPr>
        <p:spPr/>
        <p:txBody>
          <a:bodyPr>
            <a:normAutofit/>
          </a:bodyPr>
          <a:lstStyle/>
          <a:p>
            <a:r>
              <a:rPr lang="en-US" dirty="0" smtClean="0"/>
              <a:t>There are gulp tasks that allow you to create the same CSS files as Primo Studio.  </a:t>
            </a:r>
          </a:p>
          <a:p>
            <a:pPr marL="0" indent="0">
              <a:buNone/>
            </a:pPr>
            <a:endParaRPr lang="en-US" dirty="0"/>
          </a:p>
          <a:p>
            <a:r>
              <a:rPr lang="en-US" dirty="0" smtClean="0"/>
              <a:t>From </a:t>
            </a:r>
            <a:r>
              <a:rPr lang="en-US" dirty="0"/>
              <a:t>the root of your primo-dev </a:t>
            </a:r>
            <a:r>
              <a:rPr lang="en-US" dirty="0" smtClean="0"/>
              <a:t>environment, run </a:t>
            </a:r>
            <a:r>
              <a:rPr lang="en-US" dirty="0"/>
              <a:t>gulp app-</a:t>
            </a:r>
            <a:r>
              <a:rPr lang="en-US" dirty="0" err="1"/>
              <a:t>css</a:t>
            </a:r>
            <a:r>
              <a:rPr lang="en-US" dirty="0"/>
              <a:t> –view &lt;&lt;</a:t>
            </a:r>
            <a:r>
              <a:rPr lang="en-US" dirty="0" err="1"/>
              <a:t>viewID</a:t>
            </a:r>
            <a:r>
              <a:rPr lang="en-US" dirty="0" smtClean="0"/>
              <a:t>&gt;&gt;. </a:t>
            </a:r>
            <a:br>
              <a:rPr lang="en-US" dirty="0" smtClean="0"/>
            </a:br>
            <a:r>
              <a:rPr lang="en-US" dirty="0" smtClean="0"/>
              <a:t/>
            </a:r>
            <a:br>
              <a:rPr lang="en-US" dirty="0" smtClean="0"/>
            </a:br>
            <a:r>
              <a:rPr lang="en-US" dirty="0" smtClean="0"/>
              <a:t>This </a:t>
            </a:r>
            <a:r>
              <a:rPr lang="en-US" dirty="0"/>
              <a:t>will create the necessary CSS files for your view using the customized </a:t>
            </a:r>
            <a:r>
              <a:rPr lang="en-US" dirty="0" smtClean="0"/>
              <a:t>values</a:t>
            </a:r>
            <a:endParaRPr lang="en-US" dirty="0"/>
          </a:p>
        </p:txBody>
      </p:sp>
    </p:spTree>
    <p:extLst>
      <p:ext uri="{BB962C8B-B14F-4D97-AF65-F5344CB8AC3E}">
        <p14:creationId xmlns:p14="http://schemas.microsoft.com/office/powerpoint/2010/main" val="2863906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material design color attributes are implemented below: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565" y="1825625"/>
            <a:ext cx="6538869" cy="4351338"/>
          </a:xfrm>
        </p:spPr>
      </p:pic>
    </p:spTree>
    <p:extLst>
      <p:ext uri="{BB962C8B-B14F-4D97-AF65-F5344CB8AC3E}">
        <p14:creationId xmlns:p14="http://schemas.microsoft.com/office/powerpoint/2010/main" val="2828692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a number of ways to assign CSS styles to a particular component</a:t>
            </a:r>
            <a:br>
              <a:rPr lang="en-US" dirty="0" smtClean="0"/>
            </a:br>
            <a:endParaRPr lang="en-US" dirty="0" smtClean="0"/>
          </a:p>
          <a:p>
            <a:r>
              <a:rPr lang="en-US" dirty="0" smtClean="0"/>
              <a:t>PRM directive – primo has its own primo directives, this can be useful when you want to address a large block of content:</a:t>
            </a:r>
            <a:br>
              <a:rPr lang="en-US" dirty="0" smtClean="0"/>
            </a:br>
            <a:r>
              <a:rPr lang="en-US" dirty="0" smtClean="0"/>
              <a:t/>
            </a:r>
            <a:br>
              <a:rPr lang="en-US" dirty="0" smtClean="0"/>
            </a:br>
            <a:r>
              <a:rPr lang="en-US" dirty="0" err="1" smtClean="0"/>
              <a:t>prm</a:t>
            </a:r>
            <a:r>
              <a:rPr lang="en-US" dirty="0" smtClean="0"/>
              <a:t>-search-bar</a:t>
            </a:r>
            <a:br>
              <a:rPr lang="en-US" dirty="0" smtClean="0"/>
            </a:br>
            <a:endParaRPr lang="en-US" dirty="0" smtClean="0"/>
          </a:p>
          <a:p>
            <a:r>
              <a:rPr lang="en-US" dirty="0" smtClean="0"/>
              <a:t>Class – if there is a specific class that you wish to address, you can add the attribute within a custom style</a:t>
            </a:r>
            <a:br>
              <a:rPr lang="en-US" dirty="0" smtClean="0"/>
            </a:br>
            <a:r>
              <a:rPr lang="en-US" dirty="0" smtClean="0"/>
              <a:t/>
            </a:r>
            <a:br>
              <a:rPr lang="en-US" dirty="0" smtClean="0"/>
            </a:br>
            <a:r>
              <a:rPr lang="en-US" dirty="0" smtClean="0"/>
              <a:t>.class {color:#FF0000;}</a:t>
            </a:r>
          </a:p>
          <a:p>
            <a:r>
              <a:rPr lang="en-US" dirty="0" smtClean="0"/>
              <a:t>ID – styles can also be applied to IDs. This is useful if you are attempting to define a class o a specific ‘block’</a:t>
            </a:r>
            <a:br>
              <a:rPr lang="en-US" dirty="0" smtClean="0"/>
            </a:br>
            <a:r>
              <a:rPr lang="en-US" dirty="0" smtClean="0"/>
              <a:t/>
            </a:r>
            <a:br>
              <a:rPr lang="en-US" dirty="0" smtClean="0"/>
            </a:br>
            <a:r>
              <a:rPr lang="en-US" dirty="0" smtClean="0"/>
              <a:t>#tags {</a:t>
            </a:r>
            <a:r>
              <a:rPr lang="en-US" dirty="0" err="1" smtClean="0"/>
              <a:t>display:none</a:t>
            </a:r>
            <a:r>
              <a:rPr lang="en-US" dirty="0" smtClean="0"/>
              <a:t>}</a:t>
            </a:r>
          </a:p>
        </p:txBody>
      </p:sp>
    </p:spTree>
    <p:extLst>
      <p:ext uri="{BB962C8B-B14F-4D97-AF65-F5344CB8AC3E}">
        <p14:creationId xmlns:p14="http://schemas.microsoft.com/office/powerpoint/2010/main" val="8658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lstStyle/>
          <a:p>
            <a:r>
              <a:rPr lang="en-US" dirty="0" smtClean="0"/>
              <a:t>These three methods can also be used together to get very precise over how something is to be applied:</a:t>
            </a:r>
            <a:br>
              <a:rPr lang="en-US" dirty="0" smtClean="0"/>
            </a:br>
            <a:r>
              <a:rPr lang="en-US" dirty="0" smtClean="0"/>
              <a:t/>
            </a:r>
            <a:br>
              <a:rPr lang="en-US" dirty="0" smtClean="0"/>
            </a:br>
            <a:r>
              <a:rPr lang="en-US" dirty="0" err="1" smtClean="0"/>
              <a:t>prm</a:t>
            </a:r>
            <a:r>
              <a:rPr lang="en-US" dirty="0" smtClean="0"/>
              <a:t>-search-result-list-after &gt; div {</a:t>
            </a:r>
            <a:r>
              <a:rPr lang="en-US" dirty="0" err="1" smtClean="0"/>
              <a:t>flow-direction:column-reverse</a:t>
            </a:r>
            <a:r>
              <a:rPr lang="en-US" dirty="0" smtClean="0"/>
              <a:t>}</a:t>
            </a:r>
            <a:endParaRPr lang="en-US" dirty="0"/>
          </a:p>
        </p:txBody>
      </p:sp>
    </p:spTree>
    <p:extLst>
      <p:ext uri="{BB962C8B-B14F-4D97-AF65-F5344CB8AC3E}">
        <p14:creationId xmlns:p14="http://schemas.microsoft.com/office/powerpoint/2010/main" val="840485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 using </a:t>
            </a:r>
            <a:br>
              <a:rPr lang="en-US" dirty="0" smtClean="0"/>
            </a:br>
            <a:r>
              <a:rPr lang="en-US" dirty="0" smtClean="0"/>
              <a:t>Google’s Developer Console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570"/>
          <a:stretch/>
        </p:blipFill>
        <p:spPr>
          <a:xfrm>
            <a:off x="838200" y="2082800"/>
            <a:ext cx="10521577" cy="4775200"/>
          </a:xfrm>
        </p:spPr>
      </p:pic>
    </p:spTree>
    <p:extLst>
      <p:ext uri="{BB962C8B-B14F-4D97-AF65-F5344CB8AC3E}">
        <p14:creationId xmlns:p14="http://schemas.microsoft.com/office/powerpoint/2010/main" val="2682728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editing – material design directives</a:t>
            </a:r>
            <a:endParaRPr lang="en-US" dirty="0"/>
          </a:p>
        </p:txBody>
      </p:sp>
      <p:sp>
        <p:nvSpPr>
          <p:cNvPr id="3" name="Content Placeholder 2"/>
          <p:cNvSpPr>
            <a:spLocks noGrp="1"/>
          </p:cNvSpPr>
          <p:nvPr>
            <p:ph idx="1"/>
          </p:nvPr>
        </p:nvSpPr>
        <p:spPr/>
        <p:txBody>
          <a:bodyPr/>
          <a:lstStyle/>
          <a:p>
            <a:r>
              <a:rPr lang="en-US" dirty="0" smtClean="0"/>
              <a:t>Editing HTML is the same as editing other HTML tags, except for the presence of material design directives (md-card, etc.). Follow the design of these cards when creating blocks of content for your homepage or other HTML pages..</a:t>
            </a:r>
          </a:p>
        </p:txBody>
      </p:sp>
    </p:spTree>
    <p:extLst>
      <p:ext uri="{BB962C8B-B14F-4D97-AF65-F5344CB8AC3E}">
        <p14:creationId xmlns:p14="http://schemas.microsoft.com/office/powerpoint/2010/main" val="3623598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a:t>
            </a:r>
            <a:r>
              <a:rPr lang="en-US" dirty="0"/>
              <a:t>E</a:t>
            </a:r>
            <a:r>
              <a:rPr lang="en-US" dirty="0" smtClean="0"/>
              <a:t>diting HTML, CSS and icons </a:t>
            </a:r>
            <a:br>
              <a:rPr lang="en-US" dirty="0" smtClean="0"/>
            </a:br>
            <a:r>
              <a:rPr lang="en-US" dirty="0" smtClean="0"/>
              <a:t>(15 minutes)</a:t>
            </a:r>
            <a:endParaRPr lang="en-US" dirty="0"/>
          </a:p>
        </p:txBody>
      </p:sp>
      <p:sp>
        <p:nvSpPr>
          <p:cNvPr id="3" name="Content Placeholder 2"/>
          <p:cNvSpPr>
            <a:spLocks noGrp="1"/>
          </p:cNvSpPr>
          <p:nvPr>
            <p:ph idx="1"/>
          </p:nvPr>
        </p:nvSpPr>
        <p:spPr/>
        <p:txBody>
          <a:bodyPr/>
          <a:lstStyle/>
          <a:p>
            <a:r>
              <a:rPr lang="en-US" dirty="0" smtClean="0"/>
              <a:t>Put together a basic template of your view, using university/corporate colors, icons and editing the HTML for your homepage.  </a:t>
            </a:r>
          </a:p>
          <a:p>
            <a:r>
              <a:rPr lang="en-US" dirty="0" smtClean="0"/>
              <a:t>We will start with global changes and work our way through more granular changes as the workshop goes on.</a:t>
            </a:r>
          </a:p>
          <a:p>
            <a:r>
              <a:rPr lang="en-US" dirty="0" smtClean="0"/>
              <a:t>Keep accessibility in mind.  Use the accessibility checker from slide 18 to inform your color/theme choices.</a:t>
            </a:r>
            <a:endParaRPr lang="en-US" dirty="0"/>
          </a:p>
        </p:txBody>
      </p:sp>
    </p:spTree>
    <p:extLst>
      <p:ext uri="{BB962C8B-B14F-4D97-AF65-F5344CB8AC3E}">
        <p14:creationId xmlns:p14="http://schemas.microsoft.com/office/powerpoint/2010/main" val="151270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3254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0398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Class</a:t>
            </a:r>
            <a:endParaRPr lang="en-US" dirty="0"/>
          </a:p>
        </p:txBody>
      </p:sp>
      <p:sp>
        <p:nvSpPr>
          <p:cNvPr id="3" name="Content Placeholder 2"/>
          <p:cNvSpPr>
            <a:spLocks noGrp="1"/>
          </p:cNvSpPr>
          <p:nvPr>
            <p:ph idx="1"/>
          </p:nvPr>
        </p:nvSpPr>
        <p:spPr/>
        <p:txBody>
          <a:bodyPr>
            <a:normAutofit/>
          </a:bodyPr>
          <a:lstStyle/>
          <a:p>
            <a:r>
              <a:rPr lang="en-US" dirty="0" smtClean="0"/>
              <a:t>Starting and running commands for the Primo Dev environment</a:t>
            </a:r>
          </a:p>
          <a:p>
            <a:r>
              <a:rPr lang="en-US" dirty="0" smtClean="0"/>
              <a:t>Editing HTML within a customization package</a:t>
            </a:r>
          </a:p>
          <a:p>
            <a:r>
              <a:rPr lang="en-US" dirty="0" smtClean="0"/>
              <a:t>Editing CSS via Primo Studio and CSS Editors</a:t>
            </a:r>
          </a:p>
          <a:p>
            <a:r>
              <a:rPr lang="en-US" dirty="0" smtClean="0"/>
              <a:t>Getting an introduction to the MVC (Model-View-Component) framework of AngularJS 1.6</a:t>
            </a:r>
          </a:p>
          <a:p>
            <a:r>
              <a:rPr lang="en-US" dirty="0" smtClean="0"/>
              <a:t>Adding a footer on the services page as a component</a:t>
            </a:r>
          </a:p>
          <a:p>
            <a:r>
              <a:rPr lang="en-US" dirty="0" smtClean="0"/>
              <a:t>Binding that component to </a:t>
            </a:r>
            <a:r>
              <a:rPr lang="en-US" dirty="0" err="1" smtClean="0"/>
              <a:t>Primo’s</a:t>
            </a:r>
            <a:r>
              <a:rPr lang="en-US" dirty="0" smtClean="0"/>
              <a:t> API output</a:t>
            </a:r>
          </a:p>
          <a:p>
            <a:r>
              <a:rPr lang="en-US" dirty="0" smtClean="0"/>
              <a:t>Putting it all together for an interactive customization</a:t>
            </a:r>
          </a:p>
          <a:p>
            <a:endParaRPr lang="en-US" dirty="0" smtClean="0"/>
          </a:p>
        </p:txBody>
      </p:sp>
    </p:spTree>
    <p:extLst>
      <p:ext uri="{BB962C8B-B14F-4D97-AF65-F5344CB8AC3E}">
        <p14:creationId xmlns:p14="http://schemas.microsoft.com/office/powerpoint/2010/main" val="2900216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view package ready for customization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few definitions:</a:t>
            </a:r>
            <a:br>
              <a:rPr lang="en-US" dirty="0" smtClean="0"/>
            </a:br>
            <a:endParaRPr lang="en-US" dirty="0"/>
          </a:p>
          <a:p>
            <a:pPr lvl="1"/>
            <a:r>
              <a:rPr lang="en-US" dirty="0" smtClean="0"/>
              <a:t>Template – a set of HTML tags that should be “injected” with each occurrence of a particular tag</a:t>
            </a:r>
          </a:p>
          <a:p>
            <a:pPr lvl="1"/>
            <a:r>
              <a:rPr lang="en-US" dirty="0" smtClean="0"/>
              <a:t>Controller – a set of instructions in </a:t>
            </a:r>
            <a:r>
              <a:rPr lang="en-US" dirty="0" err="1" smtClean="0"/>
              <a:t>Javascript</a:t>
            </a:r>
            <a:r>
              <a:rPr lang="en-US" dirty="0" smtClean="0"/>
              <a:t> that control the flow and presentation of data within a template</a:t>
            </a:r>
          </a:p>
          <a:p>
            <a:pPr lvl="1"/>
            <a:r>
              <a:rPr lang="en-US" dirty="0" smtClean="0"/>
              <a:t>Component – a set of a template + a controller to create a reusable interface component</a:t>
            </a:r>
          </a:p>
          <a:p>
            <a:pPr lvl="1"/>
            <a:r>
              <a:rPr lang="en-US" dirty="0" smtClean="0"/>
              <a:t>Directive - markers that tell AngularJS to attach a certain behavior to a DOM component (ng-bind, ng-model, ng-if, ng-repeat, examples: </a:t>
            </a:r>
            <a:r>
              <a:rPr lang="en-US" dirty="0">
                <a:hlinkClick r:id="rId2"/>
              </a:rPr>
              <a:t>https://</a:t>
            </a:r>
            <a:r>
              <a:rPr lang="en-US" dirty="0" smtClean="0">
                <a:hlinkClick r:id="rId2"/>
              </a:rPr>
              <a:t>www.w3schools.com/angular/angular_directives.asp</a:t>
            </a:r>
            <a:r>
              <a:rPr lang="en-US" dirty="0" smtClean="0"/>
              <a:t>)</a:t>
            </a:r>
          </a:p>
          <a:p>
            <a:pPr lvl="1"/>
            <a:r>
              <a:rPr lang="en-US" dirty="0" smtClean="0"/>
              <a:t>Normalization – the conversion of dashed names to </a:t>
            </a:r>
            <a:r>
              <a:rPr lang="en-US" dirty="0" err="1" smtClean="0"/>
              <a:t>camelCase</a:t>
            </a:r>
            <a:r>
              <a:rPr lang="en-US" dirty="0" smtClean="0"/>
              <a:t> from HTML component to </a:t>
            </a:r>
            <a:r>
              <a:rPr lang="en-US" dirty="0" err="1" smtClean="0"/>
              <a:t>Javascript</a:t>
            </a:r>
            <a:r>
              <a:rPr lang="en-US" dirty="0" smtClean="0"/>
              <a:t> </a:t>
            </a:r>
          </a:p>
          <a:p>
            <a:pPr lvl="1"/>
            <a:r>
              <a:rPr lang="en-US" dirty="0" smtClean="0"/>
              <a:t>Model – data stored by the application.  Data can originate from user interaction or it can be connected via ‘bindings’. </a:t>
            </a:r>
            <a:r>
              <a:rPr lang="en-US" dirty="0" err="1" smtClean="0"/>
              <a:t>Oneway</a:t>
            </a:r>
            <a:r>
              <a:rPr lang="en-US" dirty="0" smtClean="0"/>
              <a:t> bindings are read-only, two-way bindings allow users to input and change data through form-fields and component interaction.</a:t>
            </a:r>
          </a:p>
          <a:p>
            <a:pPr lvl="1"/>
            <a:r>
              <a:rPr lang="en-US" dirty="0" smtClean="0"/>
              <a:t>View- the HTML tag where templates should be substituted</a:t>
            </a:r>
            <a:endParaRPr lang="en-US" dirty="0"/>
          </a:p>
        </p:txBody>
      </p:sp>
      <p:sp>
        <p:nvSpPr>
          <p:cNvPr id="4" name="Rectangle 1"/>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8080"/>
                </a:solidFill>
                <a:effectLst/>
                <a:latin typeface="Menlo"/>
              </a:rPr>
              <a:t>ng-model</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7551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AngularJS customizations for Primo</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get your customizations to work within the primo dev environment, you’ll need to include them in a functional wrapper.</a:t>
            </a:r>
            <a:br>
              <a:rPr lang="en-US" dirty="0" smtClean="0"/>
            </a:br>
            <a:r>
              <a:rPr lang="en-US" dirty="0" smtClean="0"/>
              <a:t/>
            </a:r>
            <a:br>
              <a:rPr lang="en-US" dirty="0" smtClean="0"/>
            </a:br>
            <a:r>
              <a:rPr lang="en-US" dirty="0" smtClean="0"/>
              <a:t>This is a file, called custom.module.js, in the top-level ‘</a:t>
            </a:r>
            <a:r>
              <a:rPr lang="en-US" dirty="0" err="1" smtClean="0"/>
              <a:t>js</a:t>
            </a:r>
            <a:r>
              <a:rPr lang="en-US" dirty="0" smtClean="0"/>
              <a:t>’ directory with the </a:t>
            </a:r>
            <a:r>
              <a:rPr lang="en-US" dirty="0"/>
              <a:t>following contents:</a:t>
            </a:r>
            <a:br>
              <a:rPr lang="en-US" dirty="0"/>
            </a:br>
            <a:r>
              <a:rPr lang="en-US" dirty="0"/>
              <a:t/>
            </a:r>
            <a:br>
              <a:rPr lang="en-US" dirty="0"/>
            </a:br>
            <a:r>
              <a:rPr lang="en-US" dirty="0" err="1"/>
              <a:t>var</a:t>
            </a:r>
            <a:r>
              <a:rPr lang="en-US" dirty="0"/>
              <a:t> app = </a:t>
            </a:r>
            <a:r>
              <a:rPr lang="en-US" dirty="0" err="1"/>
              <a:t>angular.module</a:t>
            </a:r>
            <a:r>
              <a:rPr lang="en-US" dirty="0"/>
              <a:t>('</a:t>
            </a:r>
            <a:r>
              <a:rPr lang="en-US" dirty="0" err="1"/>
              <a:t>viewCustom</a:t>
            </a:r>
            <a:r>
              <a:rPr lang="en-US" dirty="0"/>
              <a:t>',['</a:t>
            </a:r>
            <a:r>
              <a:rPr lang="en-US" dirty="0" err="1"/>
              <a:t>angularLoad</a:t>
            </a:r>
            <a:r>
              <a:rPr lang="en-US" dirty="0" smtClean="0"/>
              <a:t>']);</a:t>
            </a:r>
          </a:p>
          <a:p>
            <a:endParaRPr lang="en-US" dirty="0"/>
          </a:p>
          <a:p>
            <a:r>
              <a:rPr lang="en-US" dirty="0" smtClean="0"/>
              <a:t>We need to create a directory, called ‘</a:t>
            </a:r>
            <a:r>
              <a:rPr lang="en-US" dirty="0" err="1" smtClean="0"/>
              <a:t>node_modules</a:t>
            </a:r>
            <a:r>
              <a:rPr lang="en-US" dirty="0" smtClean="0"/>
              <a:t>’, at the base of our views. Within that directory, let’s create a directory called ‘primo-explore-hello-world’, and then subdirectories called ‘</a:t>
            </a:r>
            <a:r>
              <a:rPr lang="en-US" dirty="0" err="1" smtClean="0"/>
              <a:t>js</a:t>
            </a:r>
            <a:r>
              <a:rPr lang="en-US" dirty="0" smtClean="0"/>
              <a:t>’ and ‘</a:t>
            </a:r>
            <a:r>
              <a:rPr lang="en-US" dirty="0" err="1" smtClean="0"/>
              <a:t>css</a:t>
            </a:r>
            <a:r>
              <a:rPr lang="en-US" dirty="0" smtClean="0"/>
              <a:t>’</a:t>
            </a:r>
            <a:endParaRPr lang="en-US" dirty="0"/>
          </a:p>
        </p:txBody>
      </p:sp>
    </p:spTree>
    <p:extLst>
      <p:ext uri="{BB962C8B-B14F-4D97-AF65-F5344CB8AC3E}">
        <p14:creationId xmlns:p14="http://schemas.microsoft.com/office/powerpoint/2010/main" val="4248606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Code explained</a:t>
            </a:r>
            <a:endParaRPr lang="en-US" dirty="0"/>
          </a:p>
        </p:txBody>
      </p:sp>
      <p:sp>
        <p:nvSpPr>
          <p:cNvPr id="3" name="Content Placeholder 2"/>
          <p:cNvSpPr>
            <a:spLocks noGrp="1"/>
          </p:cNvSpPr>
          <p:nvPr>
            <p:ph idx="1"/>
          </p:nvPr>
        </p:nvSpPr>
        <p:spPr/>
        <p:txBody>
          <a:bodyPr/>
          <a:lstStyle/>
          <a:p>
            <a:r>
              <a:rPr lang="en-US" dirty="0" smtClean="0"/>
              <a:t>Download the code from </a:t>
            </a:r>
            <a:r>
              <a:rPr lang="en-US" dirty="0" err="1" smtClean="0"/>
              <a:t>GItHub</a:t>
            </a:r>
            <a:r>
              <a:rPr lang="en-US" dirty="0" smtClean="0"/>
              <a:t>:</a:t>
            </a:r>
            <a:br>
              <a:rPr lang="en-US" dirty="0" smtClean="0"/>
            </a:br>
            <a:r>
              <a:rPr lang="en-US" dirty="0" smtClean="0"/>
              <a:t/>
            </a:r>
            <a:br>
              <a:rPr lang="en-US" dirty="0" smtClean="0"/>
            </a:br>
            <a:r>
              <a:rPr lang="en-US" dirty="0">
                <a:hlinkClick r:id="rId2"/>
              </a:rPr>
              <a:t>https://</a:t>
            </a:r>
            <a:r>
              <a:rPr lang="en-US" dirty="0" smtClean="0">
                <a:hlinkClick r:id="rId2"/>
              </a:rPr>
              <a:t>github.com/devday2019/primo-explore-hello-world</a:t>
            </a:r>
            <a:r>
              <a:rPr lang="en-US" dirty="0" smtClean="0"/>
              <a:t/>
            </a:r>
            <a:br>
              <a:rPr lang="en-US" dirty="0" smtClean="0"/>
            </a:br>
            <a:endParaRPr lang="en-US" dirty="0" smtClean="0"/>
          </a:p>
          <a:p>
            <a:pPr marL="0" indent="0">
              <a:buNone/>
            </a:pPr>
            <a:r>
              <a:rPr lang="en-US" dirty="0" err="1"/>
              <a:t>app.component</a:t>
            </a:r>
            <a:r>
              <a:rPr lang="en-US" dirty="0"/>
              <a:t>('</a:t>
            </a:r>
            <a:r>
              <a:rPr lang="en-US" dirty="0" err="1">
                <a:solidFill>
                  <a:srgbClr val="FF0000"/>
                </a:solidFill>
              </a:rPr>
              <a:t>prmLogoAfter</a:t>
            </a:r>
            <a:r>
              <a:rPr lang="en-US" dirty="0"/>
              <a:t>', {</a:t>
            </a:r>
          </a:p>
          <a:p>
            <a:pPr marL="0" indent="0">
              <a:buNone/>
            </a:pPr>
            <a:r>
              <a:rPr lang="en-US" dirty="0"/>
              <a:t>	</a:t>
            </a:r>
            <a:r>
              <a:rPr lang="en-US" dirty="0">
                <a:solidFill>
                  <a:schemeClr val="accent1">
                    <a:lumMod val="75000"/>
                  </a:schemeClr>
                </a:solidFill>
              </a:rPr>
              <a:t>bindings: {},</a:t>
            </a:r>
          </a:p>
          <a:p>
            <a:pPr marL="0" indent="0">
              <a:buNone/>
            </a:pPr>
            <a:r>
              <a:rPr lang="en-US" dirty="0"/>
              <a:t>	</a:t>
            </a:r>
            <a:r>
              <a:rPr lang="en-US" dirty="0">
                <a:solidFill>
                  <a:schemeClr val="accent6">
                    <a:lumMod val="75000"/>
                  </a:schemeClr>
                </a:solidFill>
              </a:rPr>
              <a:t>template</a:t>
            </a:r>
            <a:r>
              <a:rPr lang="en-US" dirty="0"/>
              <a:t>: '&lt;div class="hello-world"&gt;&lt;span&gt;Hello World&lt;/span&gt;&lt;/div&gt;'</a:t>
            </a:r>
          </a:p>
          <a:p>
            <a:pPr marL="0" indent="0">
              <a:buNone/>
            </a:pPr>
            <a:r>
              <a:rPr lang="en-US" dirty="0"/>
              <a:t>});</a:t>
            </a:r>
            <a:endParaRPr lang="en-US" dirty="0" smtClean="0"/>
          </a:p>
          <a:p>
            <a:endParaRPr lang="en-US" dirty="0"/>
          </a:p>
        </p:txBody>
      </p:sp>
    </p:spTree>
    <p:extLst>
      <p:ext uri="{BB962C8B-B14F-4D97-AF65-F5344CB8AC3E}">
        <p14:creationId xmlns:p14="http://schemas.microsoft.com/office/powerpoint/2010/main" val="500969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customization – hello world </a:t>
            </a:r>
            <a:br>
              <a:rPr lang="en-US" dirty="0" smtClean="0"/>
            </a:br>
            <a:r>
              <a:rPr lang="en-US" dirty="0" smtClean="0"/>
              <a:t>(10 minutes)</a:t>
            </a:r>
            <a:endParaRPr lang="en-US" dirty="0"/>
          </a:p>
        </p:txBody>
      </p:sp>
      <p:sp>
        <p:nvSpPr>
          <p:cNvPr id="3" name="Content Placeholder 2"/>
          <p:cNvSpPr>
            <a:spLocks noGrp="1"/>
          </p:cNvSpPr>
          <p:nvPr>
            <p:ph idx="1"/>
          </p:nvPr>
        </p:nvSpPr>
        <p:spPr/>
        <p:txBody>
          <a:bodyPr/>
          <a:lstStyle/>
          <a:p>
            <a:r>
              <a:rPr lang="en-US" dirty="0" smtClean="0"/>
              <a:t>Take the code that you downloaded from GitHub and change the primo-explore directive that Hello World is being injected into.</a:t>
            </a:r>
            <a:r>
              <a:rPr lang="en-US" dirty="0"/>
              <a:t/>
            </a:r>
            <a:br>
              <a:rPr lang="en-US" dirty="0"/>
            </a:br>
            <a:r>
              <a:rPr lang="en-US" dirty="0" smtClean="0"/>
              <a:t/>
            </a:r>
            <a:br>
              <a:rPr lang="en-US" dirty="0" smtClean="0"/>
            </a:br>
            <a:r>
              <a:rPr lang="en-US" dirty="0" smtClean="0"/>
              <a:t>Using CSS, create a </a:t>
            </a:r>
            <a:r>
              <a:rPr lang="en-US" dirty="0" err="1" smtClean="0"/>
              <a:t>css</a:t>
            </a:r>
            <a:r>
              <a:rPr lang="en-US" dirty="0" smtClean="0"/>
              <a:t> folder, then a helloworld.css file and style the link green and bold.</a:t>
            </a:r>
            <a:br>
              <a:rPr lang="en-US" dirty="0" smtClean="0"/>
            </a:br>
            <a:endParaRPr lang="en-US" dirty="0" smtClean="0"/>
          </a:p>
          <a:p>
            <a:r>
              <a:rPr lang="en-US" dirty="0" smtClean="0"/>
              <a:t>Reload the </a:t>
            </a:r>
            <a:r>
              <a:rPr lang="en-US" dirty="0" err="1" smtClean="0"/>
              <a:t>css</a:t>
            </a:r>
            <a:r>
              <a:rPr lang="en-US" dirty="0" smtClean="0"/>
              <a:t> and </a:t>
            </a:r>
            <a:r>
              <a:rPr lang="en-US" dirty="0" err="1" smtClean="0"/>
              <a:t>js</a:t>
            </a:r>
            <a:r>
              <a:rPr lang="en-US" dirty="0" smtClean="0"/>
              <a:t>, start the primo dev environment again and see your changes.</a:t>
            </a:r>
          </a:p>
        </p:txBody>
      </p:sp>
    </p:spTree>
    <p:extLst>
      <p:ext uri="{BB962C8B-B14F-4D97-AF65-F5344CB8AC3E}">
        <p14:creationId xmlns:p14="http://schemas.microsoft.com/office/powerpoint/2010/main" val="533669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 Adding A Custom Footer</a:t>
            </a:r>
            <a:endParaRPr lang="en-US" dirty="0"/>
          </a:p>
        </p:txBody>
      </p:sp>
      <p:sp>
        <p:nvSpPr>
          <p:cNvPr id="3" name="Content Placeholder 2"/>
          <p:cNvSpPr>
            <a:spLocks noGrp="1"/>
          </p:cNvSpPr>
          <p:nvPr>
            <p:ph idx="1"/>
          </p:nvPr>
        </p:nvSpPr>
        <p:spPr/>
        <p:txBody>
          <a:bodyPr/>
          <a:lstStyle/>
          <a:p>
            <a:pPr marL="0" indent="0">
              <a:buNone/>
            </a:pPr>
            <a:r>
              <a:rPr lang="en-US" dirty="0" err="1"/>
              <a:t>app.component</a:t>
            </a:r>
            <a:r>
              <a:rPr lang="en-US" dirty="0"/>
              <a:t>('</a:t>
            </a:r>
            <a:r>
              <a:rPr lang="en-US" dirty="0" err="1"/>
              <a:t>prmExploreFooterAfter</a:t>
            </a:r>
            <a:r>
              <a:rPr lang="en-US" dirty="0"/>
              <a:t>', {</a:t>
            </a:r>
          </a:p>
          <a:p>
            <a:pPr marL="0" indent="0">
              <a:buNone/>
            </a:pPr>
            <a:r>
              <a:rPr lang="en-US" dirty="0"/>
              <a:t>	bindings: { </a:t>
            </a:r>
            <a:r>
              <a:rPr lang="en-US" dirty="0" err="1"/>
              <a:t>parentCtrl</a:t>
            </a:r>
            <a:r>
              <a:rPr lang="en-US" dirty="0"/>
              <a:t>: '&lt;' }, </a:t>
            </a:r>
          </a:p>
          <a:p>
            <a:pPr marL="0" indent="0">
              <a:buNone/>
            </a:pPr>
            <a:r>
              <a:rPr lang="en-US" dirty="0"/>
              <a:t>	template: '&lt;strong&gt;This is my custom footer. Brought to you by The New School Libraries.&lt;/strong&gt;'</a:t>
            </a:r>
          </a:p>
          <a:p>
            <a:pPr marL="0" indent="0">
              <a:buNone/>
            </a:pPr>
            <a:r>
              <a:rPr lang="en-US" dirty="0"/>
              <a:t>});</a:t>
            </a:r>
          </a:p>
        </p:txBody>
      </p:sp>
    </p:spTree>
    <p:extLst>
      <p:ext uri="{BB962C8B-B14F-4D97-AF65-F5344CB8AC3E}">
        <p14:creationId xmlns:p14="http://schemas.microsoft.com/office/powerpoint/2010/main" val="168323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this customization</a:t>
            </a:r>
            <a:endParaRPr lang="en-US" dirty="0"/>
          </a:p>
        </p:txBody>
      </p:sp>
      <p:sp>
        <p:nvSpPr>
          <p:cNvPr id="3" name="Content Placeholder 2"/>
          <p:cNvSpPr>
            <a:spLocks noGrp="1"/>
          </p:cNvSpPr>
          <p:nvPr>
            <p:ph idx="1"/>
          </p:nvPr>
        </p:nvSpPr>
        <p:spPr/>
        <p:txBody>
          <a:bodyPr/>
          <a:lstStyle/>
          <a:p>
            <a:pPr marL="0" indent="0">
              <a:buNone/>
            </a:pPr>
            <a:r>
              <a:rPr lang="en-US" dirty="0" err="1"/>
              <a:t>app.component</a:t>
            </a:r>
            <a:r>
              <a:rPr lang="en-US" dirty="0"/>
              <a:t>('</a:t>
            </a:r>
            <a:r>
              <a:rPr lang="en-US" dirty="0" err="1"/>
              <a:t>prmExploreFooterAfter</a:t>
            </a:r>
            <a:r>
              <a:rPr lang="en-US" dirty="0"/>
              <a:t>', {</a:t>
            </a:r>
          </a:p>
          <a:p>
            <a:pPr marL="0" indent="0">
              <a:buNone/>
            </a:pPr>
            <a:r>
              <a:rPr lang="en-US" dirty="0"/>
              <a:t>	bindings: { </a:t>
            </a:r>
            <a:r>
              <a:rPr lang="en-US" dirty="0" err="1"/>
              <a:t>parentCtrl</a:t>
            </a:r>
            <a:r>
              <a:rPr lang="en-US" dirty="0"/>
              <a:t>: '&lt;' }, </a:t>
            </a:r>
          </a:p>
          <a:p>
            <a:pPr marL="0" indent="0">
              <a:buNone/>
            </a:pPr>
            <a:r>
              <a:rPr lang="en-US" dirty="0"/>
              <a:t>	template: '&lt;strong&gt;This is my custom footer. Brought to you </a:t>
            </a:r>
            <a:r>
              <a:rPr lang="en-US" dirty="0" smtClean="0"/>
              <a:t>by me.&lt;/</a:t>
            </a:r>
            <a:r>
              <a:rPr lang="en-US" dirty="0"/>
              <a:t>strong&gt;'</a:t>
            </a:r>
          </a:p>
          <a:p>
            <a:pPr marL="0" indent="0">
              <a:buNone/>
            </a:pPr>
            <a:r>
              <a:rPr lang="en-US" dirty="0"/>
              <a:t>});</a:t>
            </a:r>
          </a:p>
        </p:txBody>
      </p:sp>
    </p:spTree>
    <p:extLst>
      <p:ext uri="{BB962C8B-B14F-4D97-AF65-F5344CB8AC3E}">
        <p14:creationId xmlns:p14="http://schemas.microsoft.com/office/powerpoint/2010/main" val="1096147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Customization – getting variables from Primo</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app.controller</a:t>
            </a:r>
            <a:r>
              <a:rPr lang="en-US" dirty="0"/>
              <a:t>('</a:t>
            </a:r>
            <a:r>
              <a:rPr lang="en-US" dirty="0" err="1"/>
              <a:t>prmNoSearchResultsAfterController</a:t>
            </a:r>
            <a:r>
              <a:rPr lang="en-US" dirty="0"/>
              <a:t>', [function () {</a:t>
            </a:r>
          </a:p>
          <a:p>
            <a:pPr marL="0" indent="0">
              <a:buNone/>
            </a:pPr>
            <a:r>
              <a:rPr lang="en-US" dirty="0"/>
              <a:t>	</a:t>
            </a:r>
            <a:r>
              <a:rPr lang="en-US" dirty="0" err="1"/>
              <a:t>var</a:t>
            </a:r>
            <a:r>
              <a:rPr lang="en-US" dirty="0"/>
              <a:t> </a:t>
            </a:r>
            <a:r>
              <a:rPr lang="en-US" dirty="0" err="1"/>
              <a:t>vm</a:t>
            </a:r>
            <a:r>
              <a:rPr lang="en-US" dirty="0"/>
              <a:t> = this;</a:t>
            </a:r>
          </a:p>
          <a:p>
            <a:pPr marL="0" indent="0">
              <a:buNone/>
            </a:pPr>
            <a:r>
              <a:rPr lang="en-US" dirty="0"/>
              <a:t>	</a:t>
            </a:r>
            <a:r>
              <a:rPr lang="en-US" dirty="0" err="1"/>
              <a:t>vm.getSearchTerm</a:t>
            </a:r>
            <a:r>
              <a:rPr lang="en-US" dirty="0"/>
              <a:t> = </a:t>
            </a:r>
            <a:r>
              <a:rPr lang="en-US" dirty="0" err="1"/>
              <a:t>getSearchTerm</a:t>
            </a:r>
            <a:r>
              <a:rPr lang="en-US" dirty="0"/>
              <a:t>;</a:t>
            </a:r>
          </a:p>
          <a:p>
            <a:pPr marL="0" indent="0">
              <a:buNone/>
            </a:pPr>
            <a:r>
              <a:rPr lang="en-US" dirty="0"/>
              <a:t>	function </a:t>
            </a:r>
            <a:r>
              <a:rPr lang="en-US" dirty="0" err="1"/>
              <a:t>getSearchTerm</a:t>
            </a:r>
            <a:r>
              <a:rPr lang="en-US" dirty="0"/>
              <a:t>() {</a:t>
            </a:r>
          </a:p>
          <a:p>
            <a:pPr marL="0" indent="0">
              <a:buNone/>
            </a:pPr>
            <a:r>
              <a:rPr lang="en-US" dirty="0"/>
              <a:t>		</a:t>
            </a:r>
            <a:r>
              <a:rPr lang="en-US" dirty="0">
                <a:solidFill>
                  <a:srgbClr val="FF0000"/>
                </a:solidFill>
              </a:rPr>
              <a:t>return </a:t>
            </a:r>
            <a:r>
              <a:rPr lang="en-US" dirty="0" err="1">
                <a:solidFill>
                  <a:srgbClr val="FF0000"/>
                </a:solidFill>
              </a:rPr>
              <a:t>vm.parentCtrl.term</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app.component</a:t>
            </a:r>
            <a:r>
              <a:rPr lang="en-US" dirty="0"/>
              <a:t>('</a:t>
            </a:r>
            <a:r>
              <a:rPr lang="en-US" dirty="0" err="1"/>
              <a:t>prmNoSearchResultAfter</a:t>
            </a:r>
            <a:r>
              <a:rPr lang="en-US" dirty="0"/>
              <a:t>', {</a:t>
            </a:r>
          </a:p>
          <a:p>
            <a:pPr marL="0" indent="0">
              <a:buNone/>
            </a:pPr>
            <a:r>
              <a:rPr lang="en-US" dirty="0"/>
              <a:t>	bindings: {</a:t>
            </a:r>
            <a:r>
              <a:rPr lang="en-US" dirty="0" err="1"/>
              <a:t>parentCtrl</a:t>
            </a:r>
            <a:r>
              <a:rPr lang="en-US" dirty="0"/>
              <a:t>: '&lt;'},</a:t>
            </a:r>
          </a:p>
          <a:p>
            <a:pPr marL="0" indent="0">
              <a:buNone/>
            </a:pPr>
            <a:r>
              <a:rPr lang="en-US" dirty="0"/>
              <a:t>	controller: '</a:t>
            </a:r>
            <a:r>
              <a:rPr lang="en-US" dirty="0" err="1"/>
              <a:t>prmNoSearchResultsAfterController</a:t>
            </a:r>
            <a:r>
              <a:rPr lang="en-US" dirty="0"/>
              <a:t>',</a:t>
            </a:r>
          </a:p>
          <a:p>
            <a:pPr marL="0" indent="0">
              <a:buNone/>
            </a:pPr>
            <a:r>
              <a:rPr lang="en-US" dirty="0"/>
              <a:t>	template: '&lt;</a:t>
            </a:r>
            <a:r>
              <a:rPr lang="en-US" dirty="0" smtClean="0"/>
              <a:t>strong&gt;My name is &lt;</a:t>
            </a:r>
            <a:r>
              <a:rPr lang="en-US" dirty="0" err="1" smtClean="0"/>
              <a:t>i</a:t>
            </a:r>
            <a:r>
              <a:rPr lang="en-US" dirty="0"/>
              <a:t>&gt;{{</a:t>
            </a:r>
            <a:r>
              <a:rPr lang="en-US" dirty="0">
                <a:solidFill>
                  <a:schemeClr val="accent6">
                    <a:lumMod val="75000"/>
                  </a:schemeClr>
                </a:solidFill>
              </a:rPr>
              <a:t>$</a:t>
            </a:r>
            <a:r>
              <a:rPr lang="en-US" dirty="0" err="1">
                <a:solidFill>
                  <a:schemeClr val="accent6">
                    <a:lumMod val="75000"/>
                  </a:schemeClr>
                </a:solidFill>
              </a:rPr>
              <a:t>ctrl.getSearchTerm</a:t>
            </a:r>
            <a:r>
              <a:rPr lang="en-US" dirty="0">
                <a:solidFill>
                  <a:schemeClr val="accent6">
                    <a:lumMod val="75000"/>
                  </a:schemeClr>
                </a:solidFill>
              </a:rPr>
              <a:t>()</a:t>
            </a:r>
            <a:r>
              <a:rPr lang="en-US" dirty="0"/>
              <a:t>}}&lt;/</a:t>
            </a:r>
            <a:r>
              <a:rPr lang="en-US" dirty="0" err="1" smtClean="0"/>
              <a:t>i</a:t>
            </a:r>
            <a:r>
              <a:rPr lang="en-US" dirty="0" smtClean="0"/>
              <a:t>&gt;. You Killed my father, prepare to die.'</a:t>
            </a:r>
            <a:endParaRPr lang="en-US" dirty="0"/>
          </a:p>
          <a:p>
            <a:pPr marL="0" indent="0">
              <a:buNone/>
            </a:pPr>
            <a:r>
              <a:rPr lang="en-US" dirty="0"/>
              <a:t>});</a:t>
            </a:r>
          </a:p>
        </p:txBody>
      </p:sp>
    </p:spTree>
    <p:extLst>
      <p:ext uri="{BB962C8B-B14F-4D97-AF65-F5344CB8AC3E}">
        <p14:creationId xmlns:p14="http://schemas.microsoft.com/office/powerpoint/2010/main" val="4067020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CSS Styles to suppress the OTB card</a:t>
            </a:r>
            <a:endParaRPr lang="en-US" dirty="0"/>
          </a:p>
        </p:txBody>
      </p:sp>
      <p:sp>
        <p:nvSpPr>
          <p:cNvPr id="3" name="Content Placeholder 2"/>
          <p:cNvSpPr>
            <a:spLocks noGrp="1"/>
          </p:cNvSpPr>
          <p:nvPr>
            <p:ph idx="1"/>
          </p:nvPr>
        </p:nvSpPr>
        <p:spPr/>
        <p:txBody>
          <a:bodyPr/>
          <a:lstStyle/>
          <a:p>
            <a:pPr marL="0" indent="0">
              <a:buNone/>
            </a:pPr>
            <a:r>
              <a:rPr lang="en-US" dirty="0" smtClean="0"/>
              <a:t>Add CSS:</a:t>
            </a:r>
            <a:br>
              <a:rPr lang="en-US" dirty="0" smtClean="0"/>
            </a:br>
            <a:r>
              <a:rPr lang="en-US" dirty="0"/>
              <a:t/>
            </a:r>
            <a:br>
              <a:rPr lang="en-US" dirty="0"/>
            </a:br>
            <a:r>
              <a:rPr lang="en-US" dirty="0"/>
              <a:t>/* Hide out-of-the-box no search results card </a:t>
            </a:r>
            <a:r>
              <a:rPr lang="en-US" dirty="0" smtClean="0"/>
              <a:t>*/</a:t>
            </a:r>
            <a:br>
              <a:rPr lang="en-US" dirty="0" smtClean="0"/>
            </a:br>
            <a:r>
              <a:rPr lang="en-US" dirty="0"/>
              <a:t/>
            </a:r>
            <a:br>
              <a:rPr lang="en-US" dirty="0"/>
            </a:br>
            <a:r>
              <a:rPr lang="en-US" dirty="0" err="1"/>
              <a:t>prm</a:t>
            </a:r>
            <a:r>
              <a:rPr lang="en-US" dirty="0"/>
              <a:t>-no-search-result &gt; md-</a:t>
            </a:r>
            <a:r>
              <a:rPr lang="en-US" dirty="0" err="1"/>
              <a:t>card.default</a:t>
            </a:r>
            <a:r>
              <a:rPr lang="en-US" dirty="0"/>
              <a:t>-card {</a:t>
            </a:r>
          </a:p>
          <a:p>
            <a:pPr marL="0" indent="0">
              <a:buNone/>
            </a:pPr>
            <a:r>
              <a:rPr lang="en-US" dirty="0"/>
              <a:t>  display: none;</a:t>
            </a:r>
          </a:p>
          <a:p>
            <a:pPr marL="0" indent="0">
              <a:buNone/>
            </a:pPr>
            <a:r>
              <a:rPr lang="en-US" dirty="0"/>
              <a:t>}</a:t>
            </a:r>
            <a:r>
              <a:rPr lang="en-US" dirty="0" smtClean="0"/>
              <a:t/>
            </a:r>
            <a:br>
              <a:rPr lang="en-US" dirty="0" smtClean="0"/>
            </a:br>
            <a:endParaRPr lang="en-US" dirty="0"/>
          </a:p>
        </p:txBody>
      </p:sp>
    </p:spTree>
    <p:extLst>
      <p:ext uri="{BB962C8B-B14F-4D97-AF65-F5344CB8AC3E}">
        <p14:creationId xmlns:p14="http://schemas.microsoft.com/office/powerpoint/2010/main" val="3609605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the service and load the new styles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885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Because of the nested nature of HTML tags, these elements have parents and children.</a:t>
            </a:r>
            <a:br>
              <a:rPr lang="en-US" dirty="0" smtClean="0"/>
            </a:br>
            <a:r>
              <a:rPr lang="en-US" dirty="0" smtClean="0"/>
              <a:t/>
            </a:r>
            <a:br>
              <a:rPr lang="en-US" dirty="0" smtClean="0"/>
            </a:br>
            <a:r>
              <a:rPr lang="en-US" dirty="0" smtClean="0"/>
              <a:t>In the example, there are 3 children to the single &lt;</a:t>
            </a:r>
            <a:r>
              <a:rPr lang="en-US" dirty="0" err="1" smtClean="0"/>
              <a:t>ul</a:t>
            </a:r>
            <a:r>
              <a:rPr lang="en-US" dirty="0" smtClean="0"/>
              <a:t>&gt; parent tag.:</a:t>
            </a:r>
            <a:br>
              <a:rPr lang="en-US" dirty="0" smtClean="0"/>
            </a:br>
            <a:r>
              <a:rPr lang="en-US" dirty="0" smtClean="0"/>
              <a:t>&lt;</a:t>
            </a:r>
            <a:r>
              <a:rPr lang="en-US" dirty="0" err="1" smtClean="0"/>
              <a:t>ul</a:t>
            </a:r>
            <a:r>
              <a:rPr lang="en-US" dirty="0" smtClean="0"/>
              <a:t>&gt;</a:t>
            </a:r>
          </a:p>
          <a:p>
            <a:pPr marL="0" indent="0">
              <a:buNone/>
            </a:pPr>
            <a:r>
              <a:rPr lang="en-US" dirty="0" smtClean="0"/>
              <a:t>&lt;li&gt;test&lt;/li&gt;</a:t>
            </a:r>
            <a:br>
              <a:rPr lang="en-US" dirty="0" smtClean="0"/>
            </a:br>
            <a:r>
              <a:rPr lang="en-US" dirty="0" smtClean="0"/>
              <a:t>&lt;li&gt;two&lt;/li&gt;</a:t>
            </a:r>
          </a:p>
          <a:p>
            <a:pPr marL="0" indent="0">
              <a:buNone/>
            </a:pPr>
            <a:r>
              <a:rPr lang="en-US" dirty="0" smtClean="0"/>
              <a:t>&lt;li&gt;Three&lt;/li&gt;</a:t>
            </a:r>
          </a:p>
          <a:p>
            <a:pPr marL="0" indent="0">
              <a:buNone/>
            </a:pPr>
            <a:r>
              <a:rPr lang="en-US" dirty="0" smtClean="0"/>
              <a:t>&lt;/</a:t>
            </a:r>
            <a:r>
              <a:rPr lang="en-US" dirty="0" err="1" smtClean="0"/>
              <a:t>ul</a:t>
            </a:r>
            <a:r>
              <a:rPr lang="en-US" dirty="0" smtClean="0"/>
              <a:t>&gt;</a:t>
            </a:r>
            <a:endParaRPr lang="en-US" dirty="0"/>
          </a:p>
        </p:txBody>
      </p:sp>
    </p:spTree>
    <p:extLst>
      <p:ext uri="{BB962C8B-B14F-4D97-AF65-F5344CB8AC3E}">
        <p14:creationId xmlns:p14="http://schemas.microsoft.com/office/powerpoint/2010/main" val="237569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Files</a:t>
            </a:r>
            <a:endParaRPr lang="en-US" dirty="0"/>
          </a:p>
        </p:txBody>
      </p:sp>
      <p:sp>
        <p:nvSpPr>
          <p:cNvPr id="3" name="Content Placeholder 2"/>
          <p:cNvSpPr>
            <a:spLocks noGrp="1"/>
          </p:cNvSpPr>
          <p:nvPr>
            <p:ph idx="1"/>
          </p:nvPr>
        </p:nvSpPr>
        <p:spPr/>
        <p:txBody>
          <a:bodyPr/>
          <a:lstStyle/>
          <a:p>
            <a:r>
              <a:rPr lang="en-US">
                <a:hlinkClick r:id="rId2"/>
              </a:rPr>
              <a:t>https://github.com/devday2019/ppt</a:t>
            </a:r>
            <a:endParaRPr lang="en-US" dirty="0"/>
          </a:p>
        </p:txBody>
      </p:sp>
    </p:spTree>
    <p:extLst>
      <p:ext uri="{BB962C8B-B14F-4D97-AF65-F5344CB8AC3E}">
        <p14:creationId xmlns:p14="http://schemas.microsoft.com/office/powerpoint/2010/main" val="274951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pPr marL="0" indent="0">
              <a:buNone/>
            </a:pPr>
            <a:r>
              <a:rPr lang="en-US" dirty="0" smtClean="0"/>
              <a:t>Controllers can also be bound by children components</a:t>
            </a:r>
            <a:br>
              <a:rPr lang="en-US" dirty="0" smtClean="0"/>
            </a:br>
            <a:r>
              <a:rPr lang="en-US" dirty="0" smtClean="0"/>
              <a:t/>
            </a:r>
            <a:br>
              <a:rPr lang="en-US" dirty="0" smtClean="0"/>
            </a:br>
            <a:r>
              <a:rPr lang="en-US" dirty="0" smtClean="0"/>
              <a:t>bindings:{</a:t>
            </a:r>
            <a:r>
              <a:rPr lang="en-US" dirty="0" err="1" smtClean="0"/>
              <a:t>Parentctrl</a:t>
            </a:r>
            <a:r>
              <a:rPr lang="en-US" dirty="0" smtClean="0"/>
              <a:t>: ‘&lt;‘}</a:t>
            </a:r>
            <a:endParaRPr lang="en-US" dirty="0"/>
          </a:p>
        </p:txBody>
      </p:sp>
    </p:spTree>
    <p:extLst>
      <p:ext uri="{BB962C8B-B14F-4D97-AF65-F5344CB8AC3E}">
        <p14:creationId xmlns:p14="http://schemas.microsoft.com/office/powerpoint/2010/main" val="271822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this look like?</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Can 3"/>
          <p:cNvSpPr/>
          <p:nvPr/>
        </p:nvSpPr>
        <p:spPr>
          <a:xfrm>
            <a:off x="1734127" y="4359564"/>
            <a:ext cx="785091" cy="9975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a:t>
            </a:r>
            <a:endParaRPr lang="en-US" dirty="0"/>
          </a:p>
        </p:txBody>
      </p:sp>
      <p:sp>
        <p:nvSpPr>
          <p:cNvPr id="5" name="Can 4"/>
          <p:cNvSpPr/>
          <p:nvPr/>
        </p:nvSpPr>
        <p:spPr>
          <a:xfrm>
            <a:off x="1482437" y="2498437"/>
            <a:ext cx="1288472" cy="13531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parentCtrl</a:t>
            </a:r>
            <a:endParaRPr lang="en-US" dirty="0"/>
          </a:p>
        </p:txBody>
      </p:sp>
      <p:sp>
        <p:nvSpPr>
          <p:cNvPr id="6" name="Left-Right Arrow 5"/>
          <p:cNvSpPr/>
          <p:nvPr/>
        </p:nvSpPr>
        <p:spPr>
          <a:xfrm>
            <a:off x="3666836" y="2916681"/>
            <a:ext cx="4608946" cy="21058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prmNoSearchResultsAfterController</a:t>
            </a:r>
            <a:endParaRPr lang="en-US" dirty="0" smtClean="0"/>
          </a:p>
          <a:p>
            <a:pPr algn="ctr"/>
            <a:r>
              <a:rPr lang="en-US" dirty="0" smtClean="0"/>
              <a:t>References and functions</a:t>
            </a:r>
            <a:endParaRPr lang="en-US" dirty="0"/>
          </a:p>
        </p:txBody>
      </p:sp>
      <p:sp>
        <p:nvSpPr>
          <p:cNvPr id="7" name="Horizontal Scroll 6"/>
          <p:cNvSpPr/>
          <p:nvPr/>
        </p:nvSpPr>
        <p:spPr>
          <a:xfrm>
            <a:off x="8691418" y="2582164"/>
            <a:ext cx="2662382" cy="310743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ctrl.getSearchTerm</a:t>
            </a:r>
            <a:endParaRPr lang="en-US" dirty="0" smtClean="0"/>
          </a:p>
          <a:p>
            <a:pPr algn="ctr"/>
            <a:endParaRPr lang="en-US" dirty="0"/>
          </a:p>
          <a:p>
            <a:pPr algn="ctr"/>
            <a:r>
              <a:rPr lang="en-US" dirty="0" smtClean="0"/>
              <a:t>Directives: </a:t>
            </a:r>
            <a:br>
              <a:rPr lang="en-US" dirty="0" smtClean="0"/>
            </a:br>
            <a:r>
              <a:rPr lang="en-US" dirty="0" smtClean="0"/>
              <a:t>ng-if, ng-show, ng-hide</a:t>
            </a:r>
            <a:br>
              <a:rPr lang="en-US" dirty="0" smtClean="0"/>
            </a:br>
            <a:r>
              <a:rPr lang="en-US" dirty="0" smtClean="0"/>
              <a:t>(if something is not true, show something, if not true, don’t show)</a:t>
            </a:r>
            <a:endParaRPr lang="en-US" dirty="0"/>
          </a:p>
        </p:txBody>
      </p:sp>
      <p:sp>
        <p:nvSpPr>
          <p:cNvPr id="8" name="TextBox 7"/>
          <p:cNvSpPr txBox="1"/>
          <p:nvPr/>
        </p:nvSpPr>
        <p:spPr>
          <a:xfrm>
            <a:off x="1018259" y="5680425"/>
            <a:ext cx="2216825" cy="369332"/>
          </a:xfrm>
          <a:prstGeom prst="rect">
            <a:avLst/>
          </a:prstGeom>
          <a:noFill/>
        </p:spPr>
        <p:txBody>
          <a:bodyPr wrap="none" rtlCol="0">
            <a:spAutoFit/>
          </a:bodyPr>
          <a:lstStyle/>
          <a:p>
            <a:r>
              <a:rPr lang="en-US" dirty="0" smtClean="0"/>
              <a:t>Data Models (Scopes)</a:t>
            </a:r>
            <a:endParaRPr lang="en-US" dirty="0"/>
          </a:p>
        </p:txBody>
      </p:sp>
      <p:sp>
        <p:nvSpPr>
          <p:cNvPr id="9" name="TextBox 8"/>
          <p:cNvSpPr txBox="1"/>
          <p:nvPr/>
        </p:nvSpPr>
        <p:spPr>
          <a:xfrm>
            <a:off x="5365310" y="5689600"/>
            <a:ext cx="1211998" cy="369332"/>
          </a:xfrm>
          <a:prstGeom prst="rect">
            <a:avLst/>
          </a:prstGeom>
          <a:noFill/>
        </p:spPr>
        <p:txBody>
          <a:bodyPr wrap="none" rtlCol="0">
            <a:spAutoFit/>
          </a:bodyPr>
          <a:lstStyle/>
          <a:p>
            <a:r>
              <a:rPr lang="en-US" dirty="0" smtClean="0"/>
              <a:t>Controllers</a:t>
            </a:r>
            <a:endParaRPr lang="en-US" dirty="0"/>
          </a:p>
        </p:txBody>
      </p:sp>
      <p:sp>
        <p:nvSpPr>
          <p:cNvPr id="10" name="TextBox 9"/>
          <p:cNvSpPr txBox="1"/>
          <p:nvPr/>
        </p:nvSpPr>
        <p:spPr>
          <a:xfrm>
            <a:off x="9654559" y="5582361"/>
            <a:ext cx="736099" cy="369332"/>
          </a:xfrm>
          <a:prstGeom prst="rect">
            <a:avLst/>
          </a:prstGeom>
          <a:noFill/>
        </p:spPr>
        <p:txBody>
          <a:bodyPr wrap="none" rtlCol="0">
            <a:spAutoFit/>
          </a:bodyPr>
          <a:lstStyle/>
          <a:p>
            <a:r>
              <a:rPr lang="en-US" dirty="0" smtClean="0"/>
              <a:t>Views</a:t>
            </a:r>
            <a:endParaRPr lang="en-US" dirty="0"/>
          </a:p>
        </p:txBody>
      </p:sp>
      <p:sp>
        <p:nvSpPr>
          <p:cNvPr id="11" name="TextBox 10"/>
          <p:cNvSpPr txBox="1"/>
          <p:nvPr/>
        </p:nvSpPr>
        <p:spPr>
          <a:xfrm>
            <a:off x="1211997" y="1967438"/>
            <a:ext cx="1829347" cy="369332"/>
          </a:xfrm>
          <a:prstGeom prst="rect">
            <a:avLst/>
          </a:prstGeom>
          <a:noFill/>
        </p:spPr>
        <p:txBody>
          <a:bodyPr wrap="none" rtlCol="0">
            <a:spAutoFit/>
          </a:bodyPr>
          <a:lstStyle/>
          <a:p>
            <a:r>
              <a:rPr lang="en-US" dirty="0" smtClean="0"/>
              <a:t>Primo API Output</a:t>
            </a:r>
            <a:endParaRPr lang="en-US" dirty="0"/>
          </a:p>
        </p:txBody>
      </p:sp>
    </p:spTree>
    <p:extLst>
      <p:ext uri="{BB962C8B-B14F-4D97-AF65-F5344CB8AC3E}">
        <p14:creationId xmlns:p14="http://schemas.microsoft.com/office/powerpoint/2010/main" val="995456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code </a:t>
            </a:r>
            <a:endParaRPr lang="en-US" dirty="0"/>
          </a:p>
        </p:txBody>
      </p:sp>
      <p:sp>
        <p:nvSpPr>
          <p:cNvPr id="3" name="Content Placeholder 2"/>
          <p:cNvSpPr>
            <a:spLocks noGrp="1"/>
          </p:cNvSpPr>
          <p:nvPr>
            <p:ph idx="1"/>
          </p:nvPr>
        </p:nvSpPr>
        <p:spPr/>
        <p:txBody>
          <a:bodyPr/>
          <a:lstStyle/>
          <a:p>
            <a:r>
              <a:rPr lang="en-US" dirty="0">
                <a:hlinkClick r:id="rId2"/>
              </a:rPr>
              <a:t>https://github.com/devday2019/primo-explore-custom-zero-search-results</a:t>
            </a:r>
            <a:endParaRPr lang="en-US" dirty="0"/>
          </a:p>
        </p:txBody>
      </p:sp>
    </p:spTree>
    <p:extLst>
      <p:ext uri="{BB962C8B-B14F-4D97-AF65-F5344CB8AC3E}">
        <p14:creationId xmlns:p14="http://schemas.microsoft.com/office/powerpoint/2010/main" val="2969502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this </a:t>
            </a:r>
            <a:r>
              <a:rPr lang="en-US" dirty="0" err="1" smtClean="0"/>
              <a:t>javascript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app.controller</a:t>
            </a:r>
            <a:r>
              <a:rPr lang="en-US" dirty="0"/>
              <a:t>('</a:t>
            </a:r>
            <a:r>
              <a:rPr lang="en-US" dirty="0" err="1"/>
              <a:t>prmNoSearchResultsAfterController</a:t>
            </a:r>
            <a:r>
              <a:rPr lang="en-US" dirty="0"/>
              <a:t>', [function () {</a:t>
            </a:r>
          </a:p>
          <a:p>
            <a:pPr marL="0" indent="0">
              <a:buNone/>
            </a:pPr>
            <a:r>
              <a:rPr lang="en-US" dirty="0"/>
              <a:t>	</a:t>
            </a:r>
            <a:r>
              <a:rPr lang="en-US" dirty="0" err="1"/>
              <a:t>var</a:t>
            </a:r>
            <a:r>
              <a:rPr lang="en-US" dirty="0"/>
              <a:t> </a:t>
            </a:r>
            <a:r>
              <a:rPr lang="en-US" dirty="0" err="1"/>
              <a:t>vm</a:t>
            </a:r>
            <a:r>
              <a:rPr lang="en-US" dirty="0"/>
              <a:t> = this;</a:t>
            </a:r>
          </a:p>
          <a:p>
            <a:pPr marL="0" indent="0">
              <a:buNone/>
            </a:pPr>
            <a:r>
              <a:rPr lang="en-US" dirty="0"/>
              <a:t>	</a:t>
            </a:r>
            <a:r>
              <a:rPr lang="en-US" dirty="0" err="1"/>
              <a:t>vm.getSearchTerm</a:t>
            </a:r>
            <a:r>
              <a:rPr lang="en-US" dirty="0"/>
              <a:t> = </a:t>
            </a:r>
            <a:r>
              <a:rPr lang="en-US" dirty="0" err="1"/>
              <a:t>getSearchTerm</a:t>
            </a:r>
            <a:r>
              <a:rPr lang="en-US" dirty="0"/>
              <a:t>;</a:t>
            </a:r>
          </a:p>
          <a:p>
            <a:pPr marL="0" indent="0">
              <a:buNone/>
            </a:pPr>
            <a:r>
              <a:rPr lang="en-US" dirty="0"/>
              <a:t>	function </a:t>
            </a:r>
            <a:r>
              <a:rPr lang="en-US" dirty="0" err="1"/>
              <a:t>getSearchTerm</a:t>
            </a:r>
            <a:r>
              <a:rPr lang="en-US" dirty="0"/>
              <a:t>() {</a:t>
            </a:r>
          </a:p>
          <a:p>
            <a:pPr marL="0" indent="0">
              <a:buNone/>
            </a:pPr>
            <a:r>
              <a:rPr lang="en-US" dirty="0"/>
              <a:t>		return </a:t>
            </a:r>
            <a:r>
              <a:rPr lang="en-US" dirty="0" err="1"/>
              <a:t>vm.parentCtrl.term</a:t>
            </a:r>
            <a:r>
              <a:rPr lang="en-US" dirty="0"/>
              <a:t>;</a:t>
            </a:r>
          </a:p>
          <a:p>
            <a:pPr marL="0" indent="0">
              <a:buNone/>
            </a:pPr>
            <a:r>
              <a:rPr lang="en-US" dirty="0"/>
              <a:t>	}</a:t>
            </a:r>
          </a:p>
          <a:p>
            <a:pPr marL="0" indent="0">
              <a:buNone/>
            </a:pPr>
            <a:r>
              <a:rPr lang="en-US" dirty="0" smtClean="0"/>
              <a:t>}]);</a:t>
            </a:r>
          </a:p>
          <a:p>
            <a:pPr marL="0" indent="0">
              <a:buNone/>
            </a:pPr>
            <a:r>
              <a:rPr lang="en-US" dirty="0" err="1" smtClean="0"/>
              <a:t>app.component</a:t>
            </a:r>
            <a:r>
              <a:rPr lang="en-US" dirty="0"/>
              <a:t>('</a:t>
            </a:r>
            <a:r>
              <a:rPr lang="en-US" dirty="0" err="1"/>
              <a:t>prmNoSearchResultAfter</a:t>
            </a:r>
            <a:r>
              <a:rPr lang="en-US" dirty="0"/>
              <a:t>', {</a:t>
            </a:r>
          </a:p>
          <a:p>
            <a:pPr marL="0" indent="0">
              <a:buNone/>
            </a:pPr>
            <a:r>
              <a:rPr lang="en-US" dirty="0"/>
              <a:t>	bindings: {</a:t>
            </a:r>
            <a:r>
              <a:rPr lang="en-US" dirty="0" err="1"/>
              <a:t>parentCtrl</a:t>
            </a:r>
            <a:r>
              <a:rPr lang="en-US" dirty="0"/>
              <a:t>: '&lt;'},</a:t>
            </a:r>
          </a:p>
          <a:p>
            <a:pPr marL="0" indent="0">
              <a:buNone/>
            </a:pPr>
            <a:r>
              <a:rPr lang="en-US" dirty="0"/>
              <a:t>	controller: '</a:t>
            </a:r>
            <a:r>
              <a:rPr lang="en-US" dirty="0" err="1"/>
              <a:t>prmNoSearchResultsAfterController</a:t>
            </a:r>
            <a:r>
              <a:rPr lang="en-US" dirty="0"/>
              <a:t>',</a:t>
            </a:r>
          </a:p>
          <a:p>
            <a:pPr marL="0" indent="0">
              <a:buNone/>
            </a:pPr>
            <a:r>
              <a:rPr lang="en-US" dirty="0"/>
              <a:t>	template: '&lt;strong&gt;This is my custom no results areas. The term you searched for was &lt;</a:t>
            </a:r>
            <a:r>
              <a:rPr lang="en-US" dirty="0" err="1"/>
              <a:t>i</a:t>
            </a:r>
            <a:r>
              <a:rPr lang="en-US" dirty="0"/>
              <a:t>&gt;{{$</a:t>
            </a:r>
            <a:r>
              <a:rPr lang="en-US" dirty="0" err="1"/>
              <a:t>ctrl.getSearchTerm</a:t>
            </a:r>
            <a:r>
              <a:rPr lang="en-US" dirty="0"/>
              <a:t>()}}&lt;/</a:t>
            </a:r>
            <a:r>
              <a:rPr lang="en-US" dirty="0" err="1"/>
              <a:t>i</a:t>
            </a:r>
            <a:r>
              <a:rPr lang="en-US" dirty="0"/>
              <a:t>&gt;. Brought to you by The New School Libraries.&lt;/strong&gt;'</a:t>
            </a:r>
          </a:p>
          <a:p>
            <a:pPr marL="0" indent="0">
              <a:buNone/>
            </a:pPr>
            <a:r>
              <a:rPr lang="en-US" dirty="0"/>
              <a:t>});</a:t>
            </a:r>
          </a:p>
        </p:txBody>
      </p:sp>
      <p:sp>
        <p:nvSpPr>
          <p:cNvPr id="4" name="TextBox 3"/>
          <p:cNvSpPr txBox="1"/>
          <p:nvPr/>
        </p:nvSpPr>
        <p:spPr>
          <a:xfrm>
            <a:off x="859882" y="6202363"/>
            <a:ext cx="9724650" cy="369332"/>
          </a:xfrm>
          <a:prstGeom prst="rect">
            <a:avLst/>
          </a:prstGeom>
          <a:noFill/>
        </p:spPr>
        <p:txBody>
          <a:bodyPr wrap="none" rtlCol="0">
            <a:spAutoFit/>
          </a:bodyPr>
          <a:lstStyle/>
          <a:p>
            <a:r>
              <a:rPr lang="en-US" dirty="0" smtClean="0"/>
              <a:t>NOW. We have data from a component being processed by a controller and returned back to the view</a:t>
            </a:r>
            <a:endParaRPr lang="en-US" dirty="0"/>
          </a:p>
        </p:txBody>
      </p:sp>
    </p:spTree>
    <p:extLst>
      <p:ext uri="{BB962C8B-B14F-4D97-AF65-F5344CB8AC3E}">
        <p14:creationId xmlns:p14="http://schemas.microsoft.com/office/powerpoint/2010/main" val="2307137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components, their controllers and their data</a:t>
            </a:r>
            <a:endParaRPr lang="en-US" dirty="0"/>
          </a:p>
        </p:txBody>
      </p:sp>
      <p:sp>
        <p:nvSpPr>
          <p:cNvPr id="3" name="Content Placeholder 2"/>
          <p:cNvSpPr>
            <a:spLocks noGrp="1"/>
          </p:cNvSpPr>
          <p:nvPr>
            <p:ph idx="1"/>
          </p:nvPr>
        </p:nvSpPr>
        <p:spPr/>
        <p:txBody>
          <a:bodyPr/>
          <a:lstStyle/>
          <a:p>
            <a:r>
              <a:rPr lang="en-US" dirty="0" smtClean="0"/>
              <a:t>Open the Developer Console</a:t>
            </a:r>
          </a:p>
          <a:p>
            <a:r>
              <a:rPr lang="en-US" dirty="0" smtClean="0"/>
              <a:t>Perform a search of gibberish</a:t>
            </a:r>
          </a:p>
          <a:p>
            <a:r>
              <a:rPr lang="en-US" dirty="0" smtClean="0"/>
              <a:t>Type the following into the developer console</a:t>
            </a:r>
            <a:br>
              <a:rPr lang="en-US" dirty="0" smtClean="0"/>
            </a:br>
            <a:r>
              <a:rPr lang="en-US" dirty="0" smtClean="0"/>
              <a:t/>
            </a:r>
            <a:br>
              <a:rPr lang="en-US" dirty="0" smtClean="0"/>
            </a:br>
            <a:r>
              <a:rPr lang="en-US" dirty="0"/>
              <a:t>e=</a:t>
            </a:r>
            <a:r>
              <a:rPr lang="en-US" dirty="0" err="1"/>
              <a:t>angular.element</a:t>
            </a:r>
            <a:r>
              <a:rPr lang="en-US" dirty="0"/>
              <a:t>(</a:t>
            </a:r>
            <a:r>
              <a:rPr lang="en-US" dirty="0" err="1"/>
              <a:t>document.querySelector</a:t>
            </a:r>
            <a:r>
              <a:rPr lang="en-US" dirty="0" smtClean="0"/>
              <a:t>(‘</a:t>
            </a:r>
            <a:r>
              <a:rPr lang="en-US" dirty="0" err="1" smtClean="0"/>
              <a:t>prm</a:t>
            </a:r>
            <a:r>
              <a:rPr lang="en-US" dirty="0" smtClean="0"/>
              <a:t>-no-search-result-after’))</a:t>
            </a:r>
            <a:br>
              <a:rPr lang="en-US" dirty="0" smtClean="0"/>
            </a:br>
            <a:r>
              <a:rPr lang="en-US" dirty="0"/>
              <a:t/>
            </a:r>
            <a:br>
              <a:rPr lang="en-US" dirty="0"/>
            </a:br>
            <a:r>
              <a:rPr lang="en-US" dirty="0" smtClean="0"/>
              <a:t>c=</a:t>
            </a:r>
            <a:r>
              <a:rPr lang="en-US" dirty="0" err="1" smtClean="0"/>
              <a:t>e.controller</a:t>
            </a:r>
            <a:r>
              <a:rPr lang="en-US" dirty="0" smtClean="0"/>
              <a:t>(‘</a:t>
            </a:r>
            <a:r>
              <a:rPr lang="en-US" dirty="0" err="1" smtClean="0"/>
              <a:t>prm</a:t>
            </a:r>
            <a:r>
              <a:rPr lang="en-US" dirty="0" smtClean="0"/>
              <a:t>-no-search-result-after’)</a:t>
            </a:r>
            <a:endParaRPr lang="en-US" dirty="0"/>
          </a:p>
        </p:txBody>
      </p:sp>
    </p:spTree>
    <p:extLst>
      <p:ext uri="{BB962C8B-B14F-4D97-AF65-F5344CB8AC3E}">
        <p14:creationId xmlns:p14="http://schemas.microsoft.com/office/powerpoint/2010/main" val="1692127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have data from a session going to a view from a controller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0422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Take 10 minutes to see if you can get this to work.</a:t>
            </a:r>
            <a:endParaRPr lang="en-US" dirty="0"/>
          </a:p>
        </p:txBody>
      </p:sp>
      <p:sp>
        <p:nvSpPr>
          <p:cNvPr id="3" name="Content Placeholder 2"/>
          <p:cNvSpPr>
            <a:spLocks noGrp="1"/>
          </p:cNvSpPr>
          <p:nvPr>
            <p:ph idx="1"/>
          </p:nvPr>
        </p:nvSpPr>
        <p:spPr/>
        <p:txBody>
          <a:bodyPr/>
          <a:lstStyle/>
          <a:p>
            <a:r>
              <a:rPr lang="en-US" dirty="0" smtClean="0"/>
              <a:t>Hide the out of the box messaging</a:t>
            </a:r>
          </a:p>
          <a:p>
            <a:r>
              <a:rPr lang="en-US" dirty="0" smtClean="0"/>
              <a:t>Add your own custom message for 0 search results</a:t>
            </a:r>
          </a:p>
          <a:p>
            <a:r>
              <a:rPr lang="en-US" dirty="0" smtClean="0"/>
              <a:t>Add a search link to </a:t>
            </a:r>
            <a:r>
              <a:rPr lang="en-US" dirty="0" err="1" smtClean="0"/>
              <a:t>worldcat</a:t>
            </a:r>
            <a:r>
              <a:rPr lang="en-US" dirty="0" smtClean="0"/>
              <a:t> with the search term in it (hint: the </a:t>
            </a:r>
            <a:r>
              <a:rPr lang="en-US" dirty="0" err="1" smtClean="0"/>
              <a:t>worldcat</a:t>
            </a:r>
            <a:r>
              <a:rPr lang="en-US" dirty="0" smtClean="0"/>
              <a:t> URL </a:t>
            </a:r>
            <a:r>
              <a:rPr lang="en-US" dirty="0"/>
              <a:t>is </a:t>
            </a:r>
            <a:r>
              <a:rPr lang="en-US" dirty="0">
                <a:hlinkClick r:id="rId2"/>
              </a:rPr>
              <a:t>http://</a:t>
            </a:r>
            <a:r>
              <a:rPr lang="en-US" dirty="0" smtClean="0">
                <a:hlinkClick r:id="rId2"/>
              </a:rPr>
              <a:t>www.worldcat.org/search?qt=worldcat_org_all&amp;q</a:t>
            </a:r>
            <a:r>
              <a:rPr lang="en-US" dirty="0" smtClean="0"/>
              <a:t>= plus the query term concatenated.</a:t>
            </a:r>
            <a:endParaRPr lang="en-US" dirty="0"/>
          </a:p>
        </p:txBody>
      </p:sp>
    </p:spTree>
    <p:extLst>
      <p:ext uri="{BB962C8B-B14F-4D97-AF65-F5344CB8AC3E}">
        <p14:creationId xmlns:p14="http://schemas.microsoft.com/office/powerpoint/2010/main" val="924646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1050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Info From PNX</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first thing you have to do is find where the data is stored that you want to use</a:t>
            </a:r>
          </a:p>
          <a:p>
            <a:pPr lvl="1"/>
            <a:r>
              <a:rPr lang="en-US" dirty="0" smtClean="0"/>
              <a:t>You can run commands in the developer console to begin to get an idea of what data is connected to your components and their controllers</a:t>
            </a:r>
          </a:p>
          <a:p>
            <a:pPr lvl="1"/>
            <a:r>
              <a:rPr lang="en-US" dirty="0" smtClean="0"/>
              <a:t>So if we perform a search, we can click into the full view of an item and see what data is bound to the parent controller. Open the Developer Console in Google Chrome or the Web Console in Firefox to select components and see their properties.</a:t>
            </a:r>
            <a:br>
              <a:rPr lang="en-US" dirty="0" smtClean="0"/>
            </a:br>
            <a:r>
              <a:rPr lang="en-US" dirty="0" smtClean="0"/>
              <a:t/>
            </a:r>
            <a:br>
              <a:rPr lang="en-US" dirty="0" smtClean="0"/>
            </a:br>
            <a:r>
              <a:rPr lang="en-US" dirty="0" smtClean="0"/>
              <a:t>e=</a:t>
            </a:r>
            <a:r>
              <a:rPr lang="en-US" dirty="0" err="1" smtClean="0"/>
              <a:t>angular.element</a:t>
            </a:r>
            <a:r>
              <a:rPr lang="en-US" dirty="0" smtClean="0"/>
              <a:t>(</a:t>
            </a:r>
            <a:r>
              <a:rPr lang="en-US" dirty="0" err="1" smtClean="0"/>
              <a:t>document.querySelector</a:t>
            </a:r>
            <a:r>
              <a:rPr lang="en-US" dirty="0" smtClean="0"/>
              <a:t>(‘</a:t>
            </a:r>
            <a:r>
              <a:rPr lang="en-US" dirty="0" err="1" smtClean="0"/>
              <a:t>prm</a:t>
            </a:r>
            <a:r>
              <a:rPr lang="en-US" dirty="0" smtClean="0"/>
              <a:t>-full-view’)</a:t>
            </a:r>
            <a:r>
              <a:rPr lang="en-US" dirty="0"/>
              <a:t/>
            </a:r>
            <a:br>
              <a:rPr lang="en-US" dirty="0"/>
            </a:br>
            <a:r>
              <a:rPr lang="en-US" dirty="0" smtClean="0"/>
              <a:t>c=</a:t>
            </a:r>
            <a:r>
              <a:rPr lang="en-US" dirty="0" err="1" smtClean="0"/>
              <a:t>e.controller</a:t>
            </a:r>
            <a:r>
              <a:rPr lang="en-US" dirty="0" smtClean="0"/>
              <a:t>(‘</a:t>
            </a:r>
            <a:r>
              <a:rPr lang="en-US" dirty="0" err="1" smtClean="0"/>
              <a:t>prm</a:t>
            </a:r>
            <a:r>
              <a:rPr lang="en-US" dirty="0" smtClean="0"/>
              <a:t>-full-view’)</a:t>
            </a:r>
            <a:br>
              <a:rPr lang="en-US" dirty="0" smtClean="0"/>
            </a:br>
            <a:endParaRPr lang="en-US" dirty="0" smtClean="0"/>
          </a:p>
          <a:p>
            <a:pPr lvl="1"/>
            <a:r>
              <a:rPr lang="en-US" dirty="0" smtClean="0"/>
              <a:t>we can do this for any component where we want to build a customization</a:t>
            </a:r>
          </a:p>
        </p:txBody>
      </p:sp>
    </p:spTree>
    <p:extLst>
      <p:ext uri="{BB962C8B-B14F-4D97-AF65-F5344CB8AC3E}">
        <p14:creationId xmlns:p14="http://schemas.microsoft.com/office/powerpoint/2010/main" val="3113640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55600"/>
            <a:ext cx="13196574" cy="5902643"/>
          </a:xfrm>
        </p:spPr>
      </p:pic>
      <p:sp>
        <p:nvSpPr>
          <p:cNvPr id="5" name="Rectangle 4"/>
          <p:cNvSpPr/>
          <p:nvPr/>
        </p:nvSpPr>
        <p:spPr>
          <a:xfrm>
            <a:off x="7224971" y="906762"/>
            <a:ext cx="5362514" cy="547371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17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Primo Dev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a:t>
            </a:r>
          </a:p>
          <a:p>
            <a:pPr lvl="1"/>
            <a:r>
              <a:rPr lang="en-US" dirty="0" smtClean="0">
                <a:hlinkClick r:id="rId2"/>
              </a:rPr>
              <a:t>https://github.com/ExLibrisGroup/primo-explore-devenv</a:t>
            </a:r>
            <a:endParaRPr lang="en-US" dirty="0" smtClean="0"/>
          </a:p>
          <a:p>
            <a:pPr lvl="1"/>
            <a:r>
              <a:rPr lang="en-US" dirty="0" smtClean="0"/>
              <a:t>Make sure you change the PROXY_SERVER value in gulp/config.js</a:t>
            </a:r>
          </a:p>
          <a:p>
            <a:pPr lvl="1"/>
            <a:r>
              <a:rPr lang="en-US" dirty="0" smtClean="0"/>
              <a:t>Install the template package as your custom view, for </a:t>
            </a:r>
            <a:r>
              <a:rPr lang="en-US" dirty="0" err="1" smtClean="0"/>
              <a:t>ve</a:t>
            </a:r>
            <a:r>
              <a:rPr lang="en-US" dirty="0" smtClean="0"/>
              <a:t>, your </a:t>
            </a:r>
            <a:r>
              <a:rPr lang="en-US" dirty="0" err="1" smtClean="0"/>
              <a:t>viewID</a:t>
            </a:r>
            <a:r>
              <a:rPr lang="en-US" dirty="0" smtClean="0"/>
              <a:t> will </a:t>
            </a:r>
            <a:r>
              <a:rPr lang="en-US" dirty="0"/>
              <a:t>be something </a:t>
            </a:r>
            <a:r>
              <a:rPr lang="en-US" dirty="0" smtClean="0"/>
              <a:t>like &lt;</a:t>
            </a:r>
            <a:r>
              <a:rPr lang="en-US" i="1" dirty="0" err="1"/>
              <a:t>institution_code</a:t>
            </a:r>
            <a:r>
              <a:rPr lang="en-US" dirty="0"/>
              <a:t>&gt;-&lt;</a:t>
            </a:r>
            <a:r>
              <a:rPr lang="en-US" i="1" dirty="0" err="1"/>
              <a:t>view_code</a:t>
            </a:r>
            <a:r>
              <a:rPr lang="en-US" dirty="0"/>
              <a:t>&gt;</a:t>
            </a:r>
            <a:endParaRPr lang="en-US" dirty="0" smtClean="0"/>
          </a:p>
          <a:p>
            <a:pPr lvl="1"/>
            <a:r>
              <a:rPr lang="en-US" dirty="0" smtClean="0"/>
              <a:t>rename the view folder with the same name as your </a:t>
            </a:r>
            <a:r>
              <a:rPr lang="en-US" dirty="0" err="1" smtClean="0"/>
              <a:t>viewID</a:t>
            </a:r>
            <a:r>
              <a:rPr lang="en-US" dirty="0" smtClean="0"/>
              <a:t/>
            </a:r>
            <a:br>
              <a:rPr lang="en-US" dirty="0" smtClean="0"/>
            </a:br>
            <a:endParaRPr lang="en-US" dirty="0" smtClean="0"/>
          </a:p>
          <a:p>
            <a:pPr lvl="1"/>
            <a:r>
              <a:rPr lang="en-US" dirty="0" smtClean="0"/>
              <a:t>Start a Terminal session</a:t>
            </a:r>
          </a:p>
          <a:p>
            <a:pPr lvl="2"/>
            <a:r>
              <a:rPr lang="en-US" dirty="0" smtClean="0"/>
              <a:t>Change your command prompt location to the root of your primo-dev environment</a:t>
            </a:r>
          </a:p>
          <a:p>
            <a:pPr lvl="2"/>
            <a:r>
              <a:rPr lang="en-US" dirty="0" smtClean="0"/>
              <a:t>Run the following commands:</a:t>
            </a:r>
            <a:br>
              <a:rPr lang="en-US" dirty="0" smtClean="0"/>
            </a:br>
            <a:r>
              <a:rPr lang="en-US" dirty="0" smtClean="0"/>
              <a:t/>
            </a:r>
            <a:br>
              <a:rPr lang="en-US" dirty="0" smtClean="0"/>
            </a:br>
            <a:r>
              <a:rPr lang="en-US" dirty="0" smtClean="0"/>
              <a:t>For Primo with Back Office: gulp run –view=&lt;</a:t>
            </a:r>
            <a:r>
              <a:rPr lang="en-US" dirty="0" err="1" smtClean="0"/>
              <a:t>viewname</a:t>
            </a:r>
            <a:r>
              <a:rPr lang="en-US" dirty="0" smtClean="0"/>
              <a:t>&gt;</a:t>
            </a:r>
            <a:br>
              <a:rPr lang="en-US" dirty="0" smtClean="0"/>
            </a:br>
            <a:r>
              <a:rPr lang="en-US" dirty="0" smtClean="0"/>
              <a:t/>
            </a:r>
            <a:br>
              <a:rPr lang="en-US" dirty="0" smtClean="0"/>
            </a:br>
            <a:r>
              <a:rPr lang="en-US" dirty="0" smtClean="0"/>
              <a:t>For Primo-VE: gulp run –view=&lt;</a:t>
            </a:r>
            <a:r>
              <a:rPr lang="en-US" dirty="0" err="1" smtClean="0"/>
              <a:t>viewname</a:t>
            </a:r>
            <a:r>
              <a:rPr lang="en-US" dirty="0" smtClean="0"/>
              <a:t>&gt; --</a:t>
            </a:r>
            <a:r>
              <a:rPr lang="en-US" dirty="0" err="1" smtClean="0"/>
              <a:t>ve</a:t>
            </a:r>
            <a:endParaRPr lang="en-US" dirty="0" smtClean="0"/>
          </a:p>
        </p:txBody>
      </p:sp>
    </p:spTree>
    <p:extLst>
      <p:ext uri="{BB962C8B-B14F-4D97-AF65-F5344CB8AC3E}">
        <p14:creationId xmlns:p14="http://schemas.microsoft.com/office/powerpoint/2010/main" val="32595053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particular customization, we will:</a:t>
            </a:r>
            <a:endParaRPr lang="en-US" dirty="0"/>
          </a:p>
        </p:txBody>
      </p:sp>
      <p:sp>
        <p:nvSpPr>
          <p:cNvPr id="3" name="Content Placeholder 2"/>
          <p:cNvSpPr>
            <a:spLocks noGrp="1"/>
          </p:cNvSpPr>
          <p:nvPr>
            <p:ph idx="1"/>
          </p:nvPr>
        </p:nvSpPr>
        <p:spPr/>
        <p:txBody>
          <a:bodyPr/>
          <a:lstStyle/>
          <a:p>
            <a:r>
              <a:rPr lang="en-US" dirty="0" smtClean="0"/>
              <a:t>Grab the </a:t>
            </a:r>
            <a:r>
              <a:rPr lang="en-US" dirty="0" err="1" smtClean="0"/>
              <a:t>recordID</a:t>
            </a:r>
            <a:r>
              <a:rPr lang="en-US" dirty="0" smtClean="0"/>
              <a:t> from the Primo API response</a:t>
            </a:r>
          </a:p>
          <a:p>
            <a:r>
              <a:rPr lang="en-US" dirty="0" smtClean="0"/>
              <a:t>Print the </a:t>
            </a:r>
            <a:r>
              <a:rPr lang="en-US" dirty="0" err="1" smtClean="0"/>
              <a:t>recordID</a:t>
            </a:r>
            <a:r>
              <a:rPr lang="en-US" dirty="0" smtClean="0"/>
              <a:t> underneath the thumbnail</a:t>
            </a:r>
          </a:p>
        </p:txBody>
      </p:sp>
    </p:spTree>
    <p:extLst>
      <p:ext uri="{BB962C8B-B14F-4D97-AF65-F5344CB8AC3E}">
        <p14:creationId xmlns:p14="http://schemas.microsoft.com/office/powerpoint/2010/main" val="1620768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Create the folder for the customization</a:t>
            </a:r>
            <a:endParaRPr lang="en-US" dirty="0"/>
          </a:p>
        </p:txBody>
      </p:sp>
      <p:sp>
        <p:nvSpPr>
          <p:cNvPr id="3" name="Content Placeholder 2"/>
          <p:cNvSpPr>
            <a:spLocks noGrp="1"/>
          </p:cNvSpPr>
          <p:nvPr>
            <p:ph idx="1"/>
          </p:nvPr>
        </p:nvSpPr>
        <p:spPr/>
        <p:txBody>
          <a:bodyPr/>
          <a:lstStyle/>
          <a:p>
            <a:r>
              <a:rPr lang="en-US" dirty="0" smtClean="0"/>
              <a:t>Create the folder called ‘primo-explore-thumbnail-info’ and the subdirectories of ‘</a:t>
            </a:r>
            <a:r>
              <a:rPr lang="en-US" dirty="0" err="1" smtClean="0"/>
              <a:t>js</a:t>
            </a:r>
            <a:r>
              <a:rPr lang="en-US" dirty="0" smtClean="0"/>
              <a:t>’ and ‘</a:t>
            </a:r>
            <a:r>
              <a:rPr lang="en-US" dirty="0" err="1" smtClean="0"/>
              <a:t>css</a:t>
            </a:r>
            <a:r>
              <a:rPr lang="en-US" dirty="0" smtClean="0"/>
              <a:t>’</a:t>
            </a:r>
          </a:p>
          <a:p>
            <a:r>
              <a:rPr lang="en-US" dirty="0" smtClean="0"/>
              <a:t>Find the directive we want to print the record ID</a:t>
            </a:r>
          </a:p>
          <a:p>
            <a:pPr lvl="1"/>
            <a:r>
              <a:rPr lang="en-US" dirty="0" smtClean="0"/>
              <a:t>‘</a:t>
            </a:r>
            <a:r>
              <a:rPr lang="en-US" dirty="0" err="1" smtClean="0"/>
              <a:t>prm</a:t>
            </a:r>
            <a:r>
              <a:rPr lang="en-US" dirty="0" smtClean="0"/>
              <a:t>-search-result-thumbnail-container-after’</a:t>
            </a:r>
          </a:p>
          <a:p>
            <a:r>
              <a:rPr lang="en-US" dirty="0" smtClean="0"/>
              <a:t>Then see what data it has associated with its controller using developer console</a:t>
            </a:r>
          </a:p>
          <a:p>
            <a:endParaRPr lang="en-US" dirty="0"/>
          </a:p>
        </p:txBody>
      </p:sp>
    </p:spTree>
    <p:extLst>
      <p:ext uri="{BB962C8B-B14F-4D97-AF65-F5344CB8AC3E}">
        <p14:creationId xmlns:p14="http://schemas.microsoft.com/office/powerpoint/2010/main" val="39040002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app.controller</a:t>
            </a:r>
            <a:r>
              <a:rPr lang="en-US" dirty="0"/>
              <a:t>('</a:t>
            </a:r>
            <a:r>
              <a:rPr lang="en-US" dirty="0" err="1"/>
              <a:t>prmSearchResultThumbnailContainerAfterController</a:t>
            </a:r>
            <a:r>
              <a:rPr lang="en-US" dirty="0"/>
              <a:t>', [function () {</a:t>
            </a:r>
          </a:p>
          <a:p>
            <a:pPr marL="0" indent="0">
              <a:buNone/>
            </a:pPr>
            <a:r>
              <a:rPr lang="en-US" dirty="0"/>
              <a:t>	</a:t>
            </a:r>
            <a:r>
              <a:rPr lang="en-US" dirty="0" err="1"/>
              <a:t>var</a:t>
            </a:r>
            <a:r>
              <a:rPr lang="en-US" dirty="0"/>
              <a:t> </a:t>
            </a:r>
            <a:r>
              <a:rPr lang="en-US" dirty="0" err="1"/>
              <a:t>vm</a:t>
            </a:r>
            <a:r>
              <a:rPr lang="en-US" dirty="0"/>
              <a:t> = this;</a:t>
            </a:r>
          </a:p>
          <a:p>
            <a:pPr marL="0" indent="0">
              <a:buNone/>
            </a:pPr>
            <a:r>
              <a:rPr lang="en-US" dirty="0"/>
              <a:t>	</a:t>
            </a:r>
            <a:r>
              <a:rPr lang="en-US" dirty="0" err="1"/>
              <a:t>vm.getSearchTerm</a:t>
            </a:r>
            <a:r>
              <a:rPr lang="en-US" dirty="0"/>
              <a:t> = </a:t>
            </a:r>
            <a:r>
              <a:rPr lang="en-US" dirty="0" err="1"/>
              <a:t>getSearchTerm</a:t>
            </a:r>
            <a:r>
              <a:rPr lang="en-US" dirty="0" smtClean="0"/>
              <a:t>;</a:t>
            </a:r>
            <a:endParaRPr lang="en-US" dirty="0"/>
          </a:p>
          <a:p>
            <a:pPr marL="0" indent="0">
              <a:buNone/>
            </a:pPr>
            <a:r>
              <a:rPr lang="en-US" dirty="0"/>
              <a:t>	function </a:t>
            </a:r>
            <a:r>
              <a:rPr lang="en-US" dirty="0" err="1"/>
              <a:t>getSearchTerm</a:t>
            </a:r>
            <a:r>
              <a:rPr lang="en-US" dirty="0"/>
              <a:t>() {</a:t>
            </a:r>
          </a:p>
          <a:p>
            <a:pPr marL="0" indent="0">
              <a:buNone/>
            </a:pPr>
            <a:r>
              <a:rPr lang="en-US" dirty="0"/>
              <a:t>		return </a:t>
            </a:r>
            <a:r>
              <a:rPr lang="en-US" dirty="0" err="1">
                <a:solidFill>
                  <a:schemeClr val="accent5">
                    <a:lumMod val="75000"/>
                  </a:schemeClr>
                </a:solidFill>
              </a:rPr>
              <a:t>vm.parentCtrl.item.pnx.control.recordid</a:t>
            </a:r>
            <a:r>
              <a:rPr lang="en-US" dirty="0">
                <a:solidFill>
                  <a:schemeClr val="accent5">
                    <a:lumMod val="75000"/>
                  </a:schemeClr>
                </a:solidFill>
              </a:rPr>
              <a:t>[0</a:t>
            </a:r>
            <a:r>
              <a:rPr lang="en-US" dirty="0" smtClean="0">
                <a:solidFill>
                  <a:schemeClr val="accent5">
                    <a:lumMod val="75000"/>
                  </a:schemeClr>
                </a:solidFill>
              </a:rPr>
              <a:t>];</a:t>
            </a:r>
            <a:r>
              <a:rPr lang="en-US" dirty="0">
                <a:solidFill>
                  <a:schemeClr val="accent5">
                    <a:lumMod val="75000"/>
                  </a:schemeClr>
                </a:solidFill>
              </a:rPr>
              <a:t>	</a:t>
            </a:r>
            <a:r>
              <a:rPr lang="en-US" dirty="0" smtClean="0">
                <a:solidFill>
                  <a:schemeClr val="accent5">
                    <a:lumMod val="75000"/>
                  </a:schemeClr>
                </a:solidFill>
              </a:rPr>
              <a:t>	</a:t>
            </a:r>
            <a:endParaRPr lang="en-US" dirty="0">
              <a:solidFill>
                <a:schemeClr val="accent5">
                  <a:lumMod val="75000"/>
                </a:schemeClr>
              </a:solidFill>
            </a:endParaRPr>
          </a:p>
          <a:p>
            <a:pPr marL="0" indent="0">
              <a:buNone/>
            </a:pPr>
            <a:r>
              <a:rPr lang="en-US" dirty="0"/>
              <a:t>	</a:t>
            </a:r>
            <a:r>
              <a:rPr lang="en-US" dirty="0" smtClean="0"/>
              <a:t>}</a:t>
            </a:r>
            <a:endParaRPr lang="en-US" dirty="0"/>
          </a:p>
          <a:p>
            <a:pPr marL="0" indent="0">
              <a:buNone/>
            </a:pPr>
            <a:r>
              <a:rPr lang="en-US" dirty="0"/>
              <a:t>}]);</a:t>
            </a:r>
          </a:p>
          <a:p>
            <a:pPr marL="0" indent="0">
              <a:buNone/>
            </a:pPr>
            <a:r>
              <a:rPr lang="en-US" dirty="0" err="1"/>
              <a:t>app.component</a:t>
            </a:r>
            <a:r>
              <a:rPr lang="en-US" dirty="0"/>
              <a:t>('</a:t>
            </a:r>
            <a:r>
              <a:rPr lang="en-US" dirty="0" err="1"/>
              <a:t>prmSearchResultThumbnailContainerAfter</a:t>
            </a:r>
            <a:r>
              <a:rPr lang="en-US" dirty="0"/>
              <a:t>', {</a:t>
            </a:r>
          </a:p>
          <a:p>
            <a:pPr marL="0" indent="0">
              <a:buNone/>
            </a:pPr>
            <a:r>
              <a:rPr lang="en-US" dirty="0"/>
              <a:t>	bindings: {</a:t>
            </a:r>
            <a:r>
              <a:rPr lang="en-US" dirty="0" err="1"/>
              <a:t>parentCtrl</a:t>
            </a:r>
            <a:r>
              <a:rPr lang="en-US" dirty="0"/>
              <a:t>: '&lt;'},</a:t>
            </a:r>
          </a:p>
          <a:p>
            <a:pPr marL="0" indent="0">
              <a:buNone/>
            </a:pPr>
            <a:r>
              <a:rPr lang="en-US" dirty="0"/>
              <a:t>	controller: '</a:t>
            </a:r>
            <a:r>
              <a:rPr lang="en-US" dirty="0" err="1"/>
              <a:t>prmSearchResultThumbnailContainerAfterController</a:t>
            </a:r>
            <a:r>
              <a:rPr lang="en-US" dirty="0"/>
              <a:t>',</a:t>
            </a:r>
          </a:p>
          <a:p>
            <a:pPr marL="0" indent="0">
              <a:buNone/>
            </a:pPr>
            <a:r>
              <a:rPr lang="en-US" dirty="0"/>
              <a:t>	template: </a:t>
            </a:r>
            <a:r>
              <a:rPr lang="en-US" dirty="0" smtClean="0"/>
              <a:t>‘&lt;a </a:t>
            </a:r>
            <a:r>
              <a:rPr lang="en-US" dirty="0" err="1" smtClean="0"/>
              <a:t>href</a:t>
            </a:r>
            <a:r>
              <a:rPr lang="en-US" dirty="0" smtClean="0"/>
              <a:t>=\’\’&gt;&lt;strong&gt;</a:t>
            </a:r>
            <a:r>
              <a:rPr lang="en-US" dirty="0" err="1" smtClean="0"/>
              <a:t>recordID</a:t>
            </a:r>
            <a:r>
              <a:rPr lang="en-US" dirty="0"/>
              <a:t>: {{$</a:t>
            </a:r>
            <a:r>
              <a:rPr lang="en-US" dirty="0" err="1"/>
              <a:t>ctrl.getSearchTerm</a:t>
            </a:r>
            <a:r>
              <a:rPr lang="en-US" dirty="0"/>
              <a:t>()}}&lt;/strong</a:t>
            </a:r>
            <a:r>
              <a:rPr lang="en-US" dirty="0" smtClean="0"/>
              <a:t>&gt;&lt;/a&gt;'</a:t>
            </a:r>
            <a:endParaRPr lang="en-US" dirty="0"/>
          </a:p>
          <a:p>
            <a:pPr marL="0" indent="0">
              <a:buNone/>
            </a:pPr>
            <a:r>
              <a:rPr lang="en-US" dirty="0"/>
              <a:t>});</a:t>
            </a:r>
          </a:p>
        </p:txBody>
      </p:sp>
    </p:spTree>
    <p:extLst>
      <p:ext uri="{BB962C8B-B14F-4D97-AF65-F5344CB8AC3E}">
        <p14:creationId xmlns:p14="http://schemas.microsoft.com/office/powerpoint/2010/main" val="39037019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Break.</a:t>
            </a:r>
            <a:endParaRPr lang="en-US" dirty="0"/>
          </a:p>
        </p:txBody>
      </p:sp>
      <p:sp>
        <p:nvSpPr>
          <p:cNvPr id="3" name="Content Placeholder 2"/>
          <p:cNvSpPr>
            <a:spLocks noGrp="1"/>
          </p:cNvSpPr>
          <p:nvPr>
            <p:ph idx="1"/>
          </p:nvPr>
        </p:nvSpPr>
        <p:spPr/>
        <p:txBody>
          <a:bodyPr/>
          <a:lstStyle/>
          <a:p>
            <a:r>
              <a:rPr lang="en-US" dirty="0" smtClean="0"/>
              <a:t>How might you create a link to execute another search with the </a:t>
            </a:r>
            <a:r>
              <a:rPr lang="en-US" dirty="0" err="1" smtClean="0"/>
              <a:t>recordID</a:t>
            </a:r>
            <a:r>
              <a:rPr lang="en-US" dirty="0" smtClean="0"/>
              <a:t>?</a:t>
            </a:r>
          </a:p>
          <a:p>
            <a:pPr lvl="1"/>
            <a:r>
              <a:rPr lang="en-US" dirty="0" smtClean="0"/>
              <a:t>Function</a:t>
            </a:r>
          </a:p>
          <a:p>
            <a:pPr lvl="1"/>
            <a:r>
              <a:rPr lang="en-US" dirty="0" smtClean="0"/>
              <a:t>String in template</a:t>
            </a:r>
          </a:p>
          <a:p>
            <a:pPr lvl="1"/>
            <a:endParaRPr lang="en-US" dirty="0" smtClean="0"/>
          </a:p>
          <a:p>
            <a:pPr lvl="1"/>
            <a:endParaRPr lang="en-US" dirty="0"/>
          </a:p>
        </p:txBody>
      </p:sp>
    </p:spTree>
    <p:extLst>
      <p:ext uri="{BB962C8B-B14F-4D97-AF65-F5344CB8AC3E}">
        <p14:creationId xmlns:p14="http://schemas.microsoft.com/office/powerpoint/2010/main" val="2919499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content from the internet into your interface</a:t>
            </a:r>
            <a:endParaRPr lang="en-US" dirty="0"/>
          </a:p>
        </p:txBody>
      </p:sp>
      <p:sp>
        <p:nvSpPr>
          <p:cNvPr id="3" name="Content Placeholder 2"/>
          <p:cNvSpPr>
            <a:spLocks noGrp="1"/>
          </p:cNvSpPr>
          <p:nvPr>
            <p:ph idx="1"/>
          </p:nvPr>
        </p:nvSpPr>
        <p:spPr/>
        <p:txBody>
          <a:bodyPr/>
          <a:lstStyle/>
          <a:p>
            <a:r>
              <a:rPr lang="en-US" dirty="0" smtClean="0"/>
              <a:t>Up to this point, components have gotten data from Primo and we have bound components to content that Primo has internally bound to the system.</a:t>
            </a:r>
          </a:p>
          <a:p>
            <a:r>
              <a:rPr lang="en-US" dirty="0" smtClean="0"/>
              <a:t>AngularJS has a number of services which can push, or pull, data from other sources/destinations. One of the most powerful services to use is called $http.</a:t>
            </a:r>
          </a:p>
        </p:txBody>
      </p:sp>
    </p:spTree>
    <p:extLst>
      <p:ext uri="{BB962C8B-B14F-4D97-AF65-F5344CB8AC3E}">
        <p14:creationId xmlns:p14="http://schemas.microsoft.com/office/powerpoint/2010/main" val="17792176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WPSnippet</a:t>
            </a:r>
            <a:endParaRPr lang="en-US" dirty="0"/>
          </a:p>
        </p:txBody>
      </p:sp>
      <p:sp>
        <p:nvSpPr>
          <p:cNvPr id="3" name="Content Placeholder 2"/>
          <p:cNvSpPr>
            <a:spLocks noGrp="1"/>
          </p:cNvSpPr>
          <p:nvPr>
            <p:ph idx="1"/>
          </p:nvPr>
        </p:nvSpPr>
        <p:spPr/>
        <p:txBody>
          <a:bodyPr/>
          <a:lstStyle/>
          <a:p>
            <a:r>
              <a:rPr lang="en-US" dirty="0" smtClean="0"/>
              <a:t>Download the code for this from </a:t>
            </a:r>
            <a:r>
              <a:rPr lang="en-US" dirty="0" err="1" smtClean="0"/>
              <a:t>github</a:t>
            </a:r>
            <a:r>
              <a:rPr lang="en-US" dirty="0" smtClean="0"/>
              <a:t>:</a:t>
            </a:r>
            <a:br>
              <a:rPr lang="en-US" dirty="0" smtClean="0"/>
            </a:br>
            <a:endParaRPr lang="en-US" dirty="0" smtClean="0"/>
          </a:p>
          <a:p>
            <a:r>
              <a:rPr lang="en-US" smtClean="0">
                <a:hlinkClick r:id="rId2"/>
              </a:rPr>
              <a:t>http://www.github.com/devday2019/primo-explore-wpsnippet</a:t>
            </a:r>
            <a:endParaRPr lang="en-US" smtClean="0"/>
          </a:p>
          <a:p>
            <a:endParaRPr lang="en-US"/>
          </a:p>
        </p:txBody>
      </p:sp>
    </p:spTree>
    <p:extLst>
      <p:ext uri="{BB962C8B-B14F-4D97-AF65-F5344CB8AC3E}">
        <p14:creationId xmlns:p14="http://schemas.microsoft.com/office/powerpoint/2010/main" val="14323278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 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2002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Finalizing your customization package</a:t>
            </a:r>
            <a:endParaRPr lang="en-US" dirty="0"/>
          </a:p>
        </p:txBody>
      </p:sp>
      <p:sp>
        <p:nvSpPr>
          <p:cNvPr id="3" name="Content Placeholder 2"/>
          <p:cNvSpPr>
            <a:spLocks noGrp="1"/>
          </p:cNvSpPr>
          <p:nvPr>
            <p:ph idx="1"/>
          </p:nvPr>
        </p:nvSpPr>
        <p:spPr/>
        <p:txBody>
          <a:bodyPr/>
          <a:lstStyle/>
          <a:p>
            <a:r>
              <a:rPr lang="en-US" dirty="0" smtClean="0"/>
              <a:t>When you are done with your view package and you are ready to upload, you must create a zip file of the package using another gulp task, gulp create-package</a:t>
            </a:r>
          </a:p>
          <a:p>
            <a:endParaRPr lang="en-US" dirty="0"/>
          </a:p>
          <a:p>
            <a:r>
              <a:rPr lang="en-US" dirty="0" smtClean="0"/>
              <a:t>Once run, you will be asked which view you would like to package and then follow the prompts.</a:t>
            </a:r>
          </a:p>
          <a:p>
            <a:endParaRPr lang="en-US" dirty="0"/>
          </a:p>
          <a:p>
            <a:r>
              <a:rPr lang="en-US" dirty="0" smtClean="0"/>
              <a:t>The zip files is stored in a folder called packages. These files can be uploaded to your primo instance and deployed.</a:t>
            </a:r>
            <a:endParaRPr lang="en-US" dirty="0"/>
          </a:p>
        </p:txBody>
      </p:sp>
    </p:spTree>
    <p:extLst>
      <p:ext uri="{BB962C8B-B14F-4D97-AF65-F5344CB8AC3E}">
        <p14:creationId xmlns:p14="http://schemas.microsoft.com/office/powerpoint/2010/main" val="16873502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Finalizing a Primo Studio </a:t>
            </a:r>
            <a:r>
              <a:rPr lang="en-US" dirty="0" err="1" smtClean="0"/>
              <a:t>addon</a:t>
            </a:r>
            <a:endParaRPr lang="en-US" dirty="0"/>
          </a:p>
        </p:txBody>
      </p:sp>
      <p:sp>
        <p:nvSpPr>
          <p:cNvPr id="3" name="Content Placeholder 2"/>
          <p:cNvSpPr>
            <a:spLocks noGrp="1"/>
          </p:cNvSpPr>
          <p:nvPr>
            <p:ph idx="1"/>
          </p:nvPr>
        </p:nvSpPr>
        <p:spPr/>
        <p:txBody>
          <a:bodyPr/>
          <a:lstStyle/>
          <a:p>
            <a:r>
              <a:rPr lang="en-US" dirty="0" smtClean="0"/>
              <a:t>With Primo Studio, you can only build one function at a time.</a:t>
            </a:r>
          </a:p>
          <a:p>
            <a:r>
              <a:rPr lang="en-US" dirty="0" smtClean="0"/>
              <a:t>Use the gulp prepare-</a:t>
            </a:r>
            <a:r>
              <a:rPr lang="en-US" dirty="0" err="1" smtClean="0"/>
              <a:t>addon</a:t>
            </a:r>
            <a:r>
              <a:rPr lang="en-US" dirty="0" smtClean="0"/>
              <a:t> task and answer all of the questions related to the project.</a:t>
            </a:r>
          </a:p>
          <a:p>
            <a:pPr lvl="1"/>
            <a:r>
              <a:rPr lang="en-US" dirty="0" smtClean="0"/>
              <a:t>Make sure you have your </a:t>
            </a:r>
            <a:r>
              <a:rPr lang="en-US" dirty="0" err="1" smtClean="0"/>
              <a:t>github</a:t>
            </a:r>
            <a:r>
              <a:rPr lang="en-US" dirty="0" smtClean="0"/>
              <a:t> repository link for your function (should be named primo-explore-something)</a:t>
            </a:r>
          </a:p>
          <a:p>
            <a:pPr lvl="1"/>
            <a:r>
              <a:rPr lang="en-US" dirty="0" smtClean="0"/>
              <a:t>That you upload the project to NPM for easy installation and upgrading</a:t>
            </a:r>
          </a:p>
          <a:p>
            <a:pPr lvl="1"/>
            <a:r>
              <a:rPr lang="en-US" dirty="0" smtClean="0"/>
              <a:t>That you keep up to date with contributions the community may be adding to your project.</a:t>
            </a:r>
            <a:endParaRPr lang="en-US" dirty="0"/>
          </a:p>
        </p:txBody>
      </p:sp>
    </p:spTree>
    <p:extLst>
      <p:ext uri="{BB962C8B-B14F-4D97-AF65-F5344CB8AC3E}">
        <p14:creationId xmlns:p14="http://schemas.microsoft.com/office/powerpoint/2010/main" val="8420526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5746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Primo Dev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Windows</a:t>
            </a:r>
          </a:p>
          <a:p>
            <a:pPr lvl="1"/>
            <a:r>
              <a:rPr lang="en-US" dirty="0" smtClean="0">
                <a:hlinkClick r:id="rId2"/>
              </a:rPr>
              <a:t>https://github.com/ExLibrisGroup/primo-explore-devenv</a:t>
            </a:r>
            <a:r>
              <a:rPr lang="en-US" dirty="0" smtClean="0"/>
              <a:t/>
            </a:r>
            <a:br>
              <a:rPr lang="en-US" dirty="0" smtClean="0"/>
            </a:br>
            <a:r>
              <a:rPr lang="en-US" dirty="0" smtClean="0"/>
              <a:t/>
            </a:r>
            <a:br>
              <a:rPr lang="en-US" dirty="0" smtClean="0"/>
            </a:br>
            <a:r>
              <a:rPr lang="en-US" dirty="0" smtClean="0"/>
              <a:t>PLEASE NOTE: YOU MUST USE NODEJS 6.x for the primo development environment!</a:t>
            </a:r>
          </a:p>
          <a:p>
            <a:pPr lvl="1"/>
            <a:r>
              <a:rPr lang="en-US" dirty="0" smtClean="0"/>
              <a:t>Install the template package as your custom view</a:t>
            </a:r>
          </a:p>
          <a:p>
            <a:pPr lvl="1"/>
            <a:r>
              <a:rPr lang="en-US" dirty="0" smtClean="0"/>
              <a:t>Make sure you change the PROXY_SERVER value in gulp/config.js</a:t>
            </a:r>
          </a:p>
          <a:p>
            <a:pPr lvl="1"/>
            <a:r>
              <a:rPr lang="en-US" dirty="0" smtClean="0"/>
              <a:t>Rename the view package as the name of your </a:t>
            </a:r>
            <a:r>
              <a:rPr lang="en-US" dirty="0" err="1" smtClean="0"/>
              <a:t>viewID</a:t>
            </a:r>
            <a:r>
              <a:rPr lang="en-US" dirty="0" smtClean="0"/>
              <a:t>. For Primo VE, your </a:t>
            </a:r>
            <a:r>
              <a:rPr lang="en-US" dirty="0" err="1" smtClean="0"/>
              <a:t>viewID</a:t>
            </a:r>
            <a:r>
              <a:rPr lang="en-US" dirty="0" smtClean="0"/>
              <a:t> will be something like </a:t>
            </a:r>
            <a:r>
              <a:rPr lang="en-US" dirty="0"/>
              <a:t>&lt;</a:t>
            </a:r>
            <a:r>
              <a:rPr lang="en-US" i="1" dirty="0" err="1"/>
              <a:t>institution_code</a:t>
            </a:r>
            <a:r>
              <a:rPr lang="en-US" dirty="0"/>
              <a:t>&gt;-&lt;</a:t>
            </a:r>
            <a:r>
              <a:rPr lang="en-US" i="1" dirty="0" err="1"/>
              <a:t>view_code</a:t>
            </a:r>
            <a:r>
              <a:rPr lang="en-US" dirty="0"/>
              <a:t>&gt;</a:t>
            </a:r>
            <a:endParaRPr lang="en-US" dirty="0" smtClean="0"/>
          </a:p>
          <a:p>
            <a:pPr marL="457200" lvl="1" indent="0">
              <a:buNone/>
            </a:pPr>
            <a:endParaRPr lang="en-US" dirty="0" smtClean="0"/>
          </a:p>
          <a:p>
            <a:pPr marL="457200" lvl="1" indent="0">
              <a:buNone/>
            </a:pPr>
            <a:r>
              <a:rPr lang="en-US" dirty="0" smtClean="0"/>
              <a:t>Start the ‘</a:t>
            </a:r>
            <a:r>
              <a:rPr lang="en-US" dirty="0" err="1" smtClean="0"/>
              <a:t>NodeJS</a:t>
            </a:r>
            <a:r>
              <a:rPr lang="en-US" dirty="0" smtClean="0"/>
              <a:t> command prompt’, change directories to your dev environment, and then execute the following command:</a:t>
            </a:r>
            <a:br>
              <a:rPr lang="en-US" dirty="0" smtClean="0"/>
            </a:br>
            <a:endParaRPr lang="en-US" dirty="0" smtClean="0"/>
          </a:p>
          <a:p>
            <a:pPr lvl="1"/>
            <a:r>
              <a:rPr lang="en-US" dirty="0" smtClean="0"/>
              <a:t>For Primo with Back Office: gulp run –view=&lt;</a:t>
            </a:r>
            <a:r>
              <a:rPr lang="en-US" dirty="0" err="1" smtClean="0"/>
              <a:t>viewname</a:t>
            </a:r>
            <a:r>
              <a:rPr lang="en-US" dirty="0"/>
              <a:t>&gt;</a:t>
            </a:r>
            <a:r>
              <a:rPr lang="en-US" dirty="0" smtClean="0"/>
              <a:t/>
            </a:r>
            <a:br>
              <a:rPr lang="en-US" dirty="0" smtClean="0"/>
            </a:br>
            <a:r>
              <a:rPr lang="en-US" dirty="0" smtClean="0"/>
              <a:t/>
            </a:r>
            <a:br>
              <a:rPr lang="en-US" dirty="0" smtClean="0"/>
            </a:br>
            <a:r>
              <a:rPr lang="en-US" dirty="0" smtClean="0"/>
              <a:t>For Primo-VE: gulp run –view=&lt;</a:t>
            </a:r>
            <a:r>
              <a:rPr lang="en-US" dirty="0" err="1" smtClean="0"/>
              <a:t>viewname</a:t>
            </a:r>
            <a:r>
              <a:rPr lang="en-US" dirty="0" smtClean="0"/>
              <a:t>&gt;</a:t>
            </a:r>
            <a:r>
              <a:rPr lang="en-US" dirty="0"/>
              <a:t> </a:t>
            </a:r>
            <a:r>
              <a:rPr lang="en-US" dirty="0" smtClean="0"/>
              <a:t>--</a:t>
            </a:r>
            <a:r>
              <a:rPr lang="en-US" dirty="0" err="1" smtClean="0"/>
              <a:t>ve</a:t>
            </a:r>
            <a:endParaRPr lang="en-US" dirty="0" smtClean="0"/>
          </a:p>
        </p:txBody>
      </p:sp>
    </p:spTree>
    <p:extLst>
      <p:ext uri="{BB962C8B-B14F-4D97-AF65-F5344CB8AC3E}">
        <p14:creationId xmlns:p14="http://schemas.microsoft.com/office/powerpoint/2010/main" val="209709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Google Chrome or Mozilla Firefox</a:t>
            </a:r>
            <a:endParaRPr lang="en-US" dirty="0"/>
          </a:p>
        </p:txBody>
      </p:sp>
      <p:sp>
        <p:nvSpPr>
          <p:cNvPr id="3" name="Content Placeholder 2"/>
          <p:cNvSpPr>
            <a:spLocks noGrp="1"/>
          </p:cNvSpPr>
          <p:nvPr>
            <p:ph idx="1"/>
          </p:nvPr>
        </p:nvSpPr>
        <p:spPr/>
        <p:txBody>
          <a:bodyPr/>
          <a:lstStyle/>
          <a:p>
            <a:r>
              <a:rPr lang="en-US" dirty="0" smtClean="0"/>
              <a:t>For primo with </a:t>
            </a:r>
            <a:r>
              <a:rPr lang="en-US" dirty="0" err="1" smtClean="0"/>
              <a:t>backoffice</a:t>
            </a:r>
            <a:r>
              <a:rPr lang="en-US" dirty="0" smtClean="0"/>
              <a:t>, your start URL should be:</a:t>
            </a:r>
            <a:br>
              <a:rPr lang="en-US" dirty="0" smtClean="0"/>
            </a:br>
            <a:r>
              <a:rPr lang="en-US" dirty="0" smtClean="0"/>
              <a:t/>
            </a:r>
            <a:br>
              <a:rPr lang="en-US" dirty="0" smtClean="0"/>
            </a:br>
            <a:r>
              <a:rPr lang="en-US" dirty="0" smtClean="0">
                <a:hlinkClick r:id="rId2"/>
              </a:rPr>
              <a:t>http://localhost:8003/primo-explore/search?vid_id=&lt;&lt;viewID</a:t>
            </a:r>
            <a:r>
              <a:rPr lang="en-US" dirty="0" smtClean="0"/>
              <a:t>&gt;&gt;</a:t>
            </a:r>
            <a:br>
              <a:rPr lang="en-US" dirty="0" smtClean="0"/>
            </a:br>
            <a:endParaRPr lang="en-US" dirty="0" smtClean="0"/>
          </a:p>
          <a:p>
            <a:r>
              <a:rPr lang="en-US" dirty="0" smtClean="0"/>
              <a:t>For primo-</a:t>
            </a:r>
            <a:r>
              <a:rPr lang="en-US" dirty="0" err="1" smtClean="0"/>
              <a:t>ve</a:t>
            </a:r>
            <a:r>
              <a:rPr lang="en-US" dirty="0" smtClean="0"/>
              <a:t>, your start URL should be</a:t>
            </a:r>
            <a:br>
              <a:rPr lang="en-US" dirty="0" smtClean="0"/>
            </a:br>
            <a:r>
              <a:rPr lang="en-US" dirty="0" smtClean="0"/>
              <a:t/>
            </a:r>
            <a:br>
              <a:rPr lang="en-US" dirty="0" smtClean="0"/>
            </a:br>
            <a:r>
              <a:rPr lang="en-US" dirty="0" smtClean="0"/>
              <a:t>http://localhost:8003/</a:t>
            </a:r>
            <a:r>
              <a:rPr lang="en-US" dirty="0"/>
              <a:t>discovery/?vid=your-institution-code:your-view-code</a:t>
            </a:r>
          </a:p>
        </p:txBody>
      </p:sp>
    </p:spTree>
    <p:extLst>
      <p:ext uri="{BB962C8B-B14F-4D97-AF65-F5344CB8AC3E}">
        <p14:creationId xmlns:p14="http://schemas.microsoft.com/office/powerpoint/2010/main" val="415257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it worked, you should see this in your </a:t>
            </a:r>
            <a:r>
              <a:rPr lang="en-US" dirty="0" err="1" smtClean="0"/>
              <a:t>nodejs</a:t>
            </a:r>
            <a:r>
              <a:rPr lang="en-US" dirty="0" smtClean="0"/>
              <a:t> console/Terminal…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493" y="1825625"/>
            <a:ext cx="7649013" cy="4351338"/>
          </a:xfrm>
        </p:spPr>
      </p:pic>
    </p:spTree>
    <p:extLst>
      <p:ext uri="{BB962C8B-B14F-4D97-AF65-F5344CB8AC3E}">
        <p14:creationId xmlns:p14="http://schemas.microsoft.com/office/powerpoint/2010/main" val="2769018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 in your browser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451" y="1825625"/>
            <a:ext cx="10493098" cy="4351338"/>
          </a:xfrm>
        </p:spPr>
      </p:pic>
    </p:spTree>
    <p:extLst>
      <p:ext uri="{BB962C8B-B14F-4D97-AF65-F5344CB8AC3E}">
        <p14:creationId xmlns:p14="http://schemas.microsoft.com/office/powerpoint/2010/main" val="816996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1752</Words>
  <Application>Microsoft Office PowerPoint</Application>
  <PresentationFormat>Widescreen</PresentationFormat>
  <Paragraphs>288</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Menlo</vt:lpstr>
      <vt:lpstr>Office Theme</vt:lpstr>
      <vt:lpstr>Primo Customization 101</vt:lpstr>
      <vt:lpstr>Who this class is for</vt:lpstr>
      <vt:lpstr>Goals of the Class</vt:lpstr>
      <vt:lpstr>GitHub Files</vt:lpstr>
      <vt:lpstr>Installing the Primo Dev Environment</vt:lpstr>
      <vt:lpstr>Installing the Primo Dev Environment</vt:lpstr>
      <vt:lpstr>Open Google Chrome or Mozilla Firefox</vt:lpstr>
      <vt:lpstr>If it worked, you should see this in your nodejs console/Terminal…</vt:lpstr>
      <vt:lpstr>And this in your browser</vt:lpstr>
      <vt:lpstr>A few things to note</vt:lpstr>
      <vt:lpstr>Custom Package Organization</vt:lpstr>
      <vt:lpstr>If you’re using a CENTRAL_PACKAGE</vt:lpstr>
      <vt:lpstr>Concatenation</vt:lpstr>
      <vt:lpstr>Now that we have our environments, let’s have some fun…</vt:lpstr>
      <vt:lpstr>Load custom icons, your logo, and favicon.ico files</vt:lpstr>
      <vt:lpstr>Primo Studio</vt:lpstr>
      <vt:lpstr>Exercise 2: Primo Studio (10 minutes)</vt:lpstr>
      <vt:lpstr>Color Pallette</vt:lpstr>
      <vt:lpstr>App-css and other resources</vt:lpstr>
      <vt:lpstr>App-css</vt:lpstr>
      <vt:lpstr>App-css</vt:lpstr>
      <vt:lpstr>These material design color attributes are implemented below:</vt:lpstr>
      <vt:lpstr>CSS Selectors</vt:lpstr>
      <vt:lpstr>CSS Selectors</vt:lpstr>
      <vt:lpstr>CSS Selectors using  Google’s Developer Console</vt:lpstr>
      <vt:lpstr>Html editing – material design directives</vt:lpstr>
      <vt:lpstr>Exercise 3: Editing HTML, CSS and icons  (15 minutes)</vt:lpstr>
      <vt:lpstr>Questions? </vt:lpstr>
      <vt:lpstr>Break</vt:lpstr>
      <vt:lpstr>Getting your view package ready for customization</vt:lpstr>
      <vt:lpstr>Creating AngularJS customizations for Primo</vt:lpstr>
      <vt:lpstr>Hello World Code explained</vt:lpstr>
      <vt:lpstr>Our first customization – hello world  (10 minutes)</vt:lpstr>
      <vt:lpstr>Templates – Adding A Custom Footer</vt:lpstr>
      <vt:lpstr>Breaking down this customization</vt:lpstr>
      <vt:lpstr>Second Customization – getting variables from Primo</vt:lpstr>
      <vt:lpstr>Add CSS Styles to suppress the OTB card</vt:lpstr>
      <vt:lpstr>Restart the service and load the new styles</vt:lpstr>
      <vt:lpstr>Components</vt:lpstr>
      <vt:lpstr>Components</vt:lpstr>
      <vt:lpstr>What does this look like?</vt:lpstr>
      <vt:lpstr>Download code </vt:lpstr>
      <vt:lpstr>Let’s walk through this javascript</vt:lpstr>
      <vt:lpstr>Examining components, their controllers and their data</vt:lpstr>
      <vt:lpstr>Now we have data from a session going to a view from a controller </vt:lpstr>
      <vt:lpstr>Activity 4: Take 10 minutes to see if you can get this to work.</vt:lpstr>
      <vt:lpstr>Questions?</vt:lpstr>
      <vt:lpstr>Getting Info From PNX</vt:lpstr>
      <vt:lpstr>PowerPoint Presentation</vt:lpstr>
      <vt:lpstr>In this particular customization, we will:</vt:lpstr>
      <vt:lpstr>First: Create the folder for the customization</vt:lpstr>
      <vt:lpstr>PowerPoint Presentation</vt:lpstr>
      <vt:lpstr>Questions? Break.</vt:lpstr>
      <vt:lpstr>Importing content from the internet into your interface</vt:lpstr>
      <vt:lpstr>WPSnippet</vt:lpstr>
      <vt:lpstr>Break / Questions</vt:lpstr>
      <vt:lpstr>Finalizing your customization package</vt:lpstr>
      <vt:lpstr>Finalizing a Primo Studio addon</vt:lpstr>
      <vt:lpstr>Thank you</vt:lpstr>
    </vt:vector>
  </TitlesOfParts>
  <Company>The New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Primo 101</dc:title>
  <dc:creator>LibAdmin</dc:creator>
  <cp:lastModifiedBy>LibAdmin</cp:lastModifiedBy>
  <cp:revision>67</cp:revision>
  <dcterms:created xsi:type="dcterms:W3CDTF">2019-04-27T23:48:34Z</dcterms:created>
  <dcterms:modified xsi:type="dcterms:W3CDTF">2019-04-29T15:39:45Z</dcterms:modified>
</cp:coreProperties>
</file>