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73" r:id="rId4"/>
    <p:sldId id="275" r:id="rId5"/>
    <p:sldId id="276" r:id="rId6"/>
    <p:sldId id="277" r:id="rId7"/>
    <p:sldId id="279" r:id="rId8"/>
    <p:sldId id="278" r:id="rId9"/>
    <p:sldId id="280" r:id="rId10"/>
    <p:sldId id="281" r:id="rId11"/>
    <p:sldId id="28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66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3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3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04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6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12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6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7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77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E0D27E-4A48-4F4C-AD7C-AE17E21BF9FE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0D27E-4A48-4F4C-AD7C-AE17E21BF9FE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E0D27E-4A48-4F4C-AD7C-AE17E21BF9FE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ED0B25-F6C3-4DCC-9803-2FDF6E9E912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3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DC140C-5DD6-C7A2-5710-659AB996CEBE}"/>
              </a:ext>
            </a:extLst>
          </p:cNvPr>
          <p:cNvSpPr txBox="1"/>
          <p:nvPr/>
        </p:nvSpPr>
        <p:spPr>
          <a:xfrm>
            <a:off x="1042218" y="1467154"/>
            <a:ext cx="1015672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/>
              <a:t>HNVec</a:t>
            </a:r>
            <a:r>
              <a:rPr lang="en-US" sz="5400" b="1" dirty="0"/>
              <a:t>-Driven </a:t>
            </a:r>
            <a:r>
              <a:rPr lang="en-US" sz="5400" b="1" dirty="0" err="1"/>
              <a:t>MultiDL</a:t>
            </a:r>
            <a:r>
              <a:rPr lang="en-US" sz="5400" b="1" dirty="0"/>
              <a:t> Framework for Hindi News Classification</a:t>
            </a:r>
          </a:p>
          <a:p>
            <a:endParaRPr lang="en-IN" sz="5400" dirty="0">
              <a:solidFill>
                <a:srgbClr val="000000"/>
              </a:solidFill>
              <a:latin typeface="+mj-lt"/>
            </a:endParaRPr>
          </a:p>
          <a:p>
            <a:pPr algn="r"/>
            <a:endParaRPr lang="en-IN" sz="2800" dirty="0">
              <a:solidFill>
                <a:srgbClr val="000000"/>
              </a:solidFill>
            </a:endParaRPr>
          </a:p>
          <a:p>
            <a:pPr algn="r"/>
            <a:endParaRPr lang="en-IN" sz="2800" dirty="0">
              <a:solidFill>
                <a:srgbClr val="000000"/>
              </a:solidFill>
            </a:endParaRPr>
          </a:p>
          <a:p>
            <a:pPr algn="r"/>
            <a:endParaRPr lang="en-IN" sz="2800" dirty="0">
              <a:solidFill>
                <a:srgbClr val="000000"/>
              </a:solidFill>
            </a:endParaRPr>
          </a:p>
          <a:p>
            <a:pPr algn="r"/>
            <a:endParaRPr lang="en-I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0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ECE50-46B7-3CDA-C42E-E04058B1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59C0-B02B-C055-16AF-EC4672AB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29" y="-369380"/>
            <a:ext cx="10058400" cy="145075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BC786-7DD9-01C3-E88A-C3B1E964F474}"/>
              </a:ext>
            </a:extLst>
          </p:cNvPr>
          <p:cNvSpPr txBox="1">
            <a:spLocks/>
          </p:cNvSpPr>
          <p:nvPr/>
        </p:nvSpPr>
        <p:spPr>
          <a:xfrm>
            <a:off x="-1944093" y="5969829"/>
            <a:ext cx="9776128" cy="3764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Fig 2: Confusion Matrix of best result.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FEBBB3D-A97D-FD84-162D-9F58BD975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4" y="1001866"/>
            <a:ext cx="5309247" cy="472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CEA9054-C987-7B66-2FFC-C817CAE92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60" y="1039280"/>
            <a:ext cx="5319044" cy="423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23FE64-CC30-ECD4-EDE5-736CDC679FC6}"/>
              </a:ext>
            </a:extLst>
          </p:cNvPr>
          <p:cNvSpPr txBox="1">
            <a:spLocks/>
          </p:cNvSpPr>
          <p:nvPr/>
        </p:nvSpPr>
        <p:spPr>
          <a:xfrm>
            <a:off x="4261238" y="5274385"/>
            <a:ext cx="9776128" cy="3764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Fig 3: Loss Graph of best result.</a:t>
            </a:r>
          </a:p>
        </p:txBody>
      </p:sp>
    </p:spTree>
    <p:extLst>
      <p:ext uri="{BB962C8B-B14F-4D97-AF65-F5344CB8AC3E}">
        <p14:creationId xmlns:p14="http://schemas.microsoft.com/office/powerpoint/2010/main" val="87813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509B-CDCE-393C-1893-802E9E2A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EE0B-3FC9-5078-61B1-47765E7F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29" y="-369380"/>
            <a:ext cx="10058400" cy="145075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47C4B9-6CE5-A639-E3EE-9B52D54174B4}"/>
              </a:ext>
            </a:extLst>
          </p:cNvPr>
          <p:cNvSpPr txBox="1">
            <a:spLocks/>
          </p:cNvSpPr>
          <p:nvPr/>
        </p:nvSpPr>
        <p:spPr>
          <a:xfrm>
            <a:off x="-707575" y="5642769"/>
            <a:ext cx="9776128" cy="3764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Fig 4: Classification Report of best result.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7176E-674F-C751-5FA5-CE43524B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29" y="1294944"/>
            <a:ext cx="6824206" cy="4092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8908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777E6-53AE-67AF-65F7-9015EFD1C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BB52-EEA9-FA7A-E10A-87BAF28C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71694"/>
          </a:xfrm>
        </p:spPr>
        <p:txBody>
          <a:bodyPr>
            <a:normAutofit/>
          </a:bodyPr>
          <a:lstStyle/>
          <a:p>
            <a:r>
              <a:rPr lang="en-IN" sz="4400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65820-A467-0349-EAF6-0089278D0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1084"/>
            <a:ext cx="10058400" cy="35880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project aims to automate the categorization of Hindi news articles. We developed hybrid model pipeline i.e. </a:t>
            </a:r>
            <a:r>
              <a:rPr lang="en-US" dirty="0" err="1"/>
              <a:t>HNVec</a:t>
            </a:r>
            <a:r>
              <a:rPr lang="en-US" dirty="0"/>
              <a:t> integrated with HLM-CLS to automate the classification of Hindi news into 5 categories.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Our main aim is project is designed with a strong emphasis on practical implementation, ensuring its applicability in real-world scenarios.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work supports faster, more accurate news categorization, aiding in efficient content management.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237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8A7A-946F-5D39-5231-34805613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F565-4A59-2982-BA75-7D5DC36A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9357"/>
            <a:ext cx="9865688" cy="34011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US" dirty="0"/>
              <a:t> This project aims to automate the categorization of Hindi news articles. Given a                               Hindi news article as input, the system will classify it into a predefined category. News articles have various categories such as accident, business, sports, entertainment and political.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Automating news categorization will save time and resources, making it easier to manage large volumes of news content efficiently.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In order to enhance the accuracy and effectiveness of proposed models, we will seek to create a novel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14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E780-0F4F-D773-241C-62FDC828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620E5-E25C-8185-C38F-BB4635FCD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5110"/>
            <a:ext cx="10058400" cy="382398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project is designed with a strong emphasis on practical implementation, ensuring its applicability in real-world scenarios.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By addressing problem of manual classification of Hindi text, it provides an efficient and scalable solution that can be integrated into existing systems.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methodologies and technologies we are going to use in this project will allow the  improvement in terms of  efficiency, accuracy and automation.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22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5F4-260E-735B-A57B-C668B149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For </a:t>
            </a:r>
            <a:r>
              <a:rPr lang="en-IN" dirty="0" err="1"/>
              <a:t>HNVec</a:t>
            </a:r>
            <a:r>
              <a:rPr lang="en-IN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2970-F356-E65D-15FC-89195AAD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DATA-SET COLLECTION :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US" dirty="0"/>
              <a:t>For multi-class classification, getting data from Disaster dataset from IIT Patna and BBC 	Hindi News Dataset from GitHub and Kaggle.</a:t>
            </a: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DATA CLEANING :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E101A"/>
                </a:solidFill>
                <a:effectLst/>
                <a:ea typeface="Times New Roman" panose="02020603050405020304" pitchFamily="18" charset="0"/>
              </a:rPr>
              <a:t>	The dataset was cleaned by combining multi-row articles into single rows,</a:t>
            </a:r>
            <a:r>
              <a:rPr lang="en-IN" dirty="0">
                <a:solidFill>
                  <a:srgbClr val="0E101A"/>
                </a:solidFill>
                <a:ea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E101A"/>
                </a:solidFill>
                <a:effectLst/>
                <a:ea typeface="Times New Roman" panose="02020603050405020304" pitchFamily="18" charset="0"/>
              </a:rPr>
              <a:t>deleting blank 	lines, removing unnecessary and empty ad lines.</a:t>
            </a: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DATA PREPARATION : </a:t>
            </a:r>
          </a:p>
          <a:p>
            <a:pPr marL="0" indent="0" algn="just">
              <a:buNone/>
            </a:pPr>
            <a:r>
              <a:rPr lang="en-IN" dirty="0"/>
              <a:t>	Used preprocessing t</a:t>
            </a:r>
            <a:r>
              <a:rPr lang="en-US" dirty="0" err="1"/>
              <a:t>echniques</a:t>
            </a:r>
            <a:r>
              <a:rPr lang="en-US" dirty="0"/>
              <a:t> like tokenization, embedding, </a:t>
            </a:r>
            <a:r>
              <a:rPr lang="en-US" dirty="0" err="1"/>
              <a:t>stopword</a:t>
            </a:r>
            <a:r>
              <a:rPr lang="en-US" dirty="0"/>
              <a:t> removal, text 	cleaning, and vectorization.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23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BD1F-CF72-8438-993C-D2CEBFA8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For </a:t>
            </a:r>
            <a:r>
              <a:rPr lang="en-IN" dirty="0" err="1"/>
              <a:t>HNVec</a:t>
            </a:r>
            <a:r>
              <a:rPr lang="en-IN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0B35A-C512-B468-6172-3CDFA17AB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6786"/>
            <a:ext cx="10058400" cy="3922307"/>
          </a:xfrm>
        </p:spPr>
        <p:txBody>
          <a:bodyPr/>
          <a:lstStyle/>
          <a:p>
            <a:r>
              <a:rPr lang="en-IN" dirty="0"/>
              <a:t>VOCABULARY MAPPING : </a:t>
            </a:r>
          </a:p>
          <a:p>
            <a:pPr marL="201168" lvl="1" indent="0">
              <a:buNone/>
            </a:pPr>
            <a:r>
              <a:rPr lang="en-IN" dirty="0"/>
              <a:t>	</a:t>
            </a:r>
            <a:r>
              <a:rPr lang="en-IN" sz="2000" dirty="0"/>
              <a:t>Calculating number times a word occur and mapping word to their id’s (providing 	unique id to each word).</a:t>
            </a:r>
          </a:p>
          <a:p>
            <a:r>
              <a:rPr lang="en-IN" dirty="0"/>
              <a:t>CO-OCCURANCE MATRIX :</a:t>
            </a:r>
          </a:p>
          <a:p>
            <a:pPr marL="749808" lvl="4" indent="0">
              <a:buNone/>
            </a:pPr>
            <a:r>
              <a:rPr lang="en-IN" sz="2000" dirty="0"/>
              <a:t>	Using distance based weighting to create matrix, giving more weight to closest word.</a:t>
            </a:r>
            <a:r>
              <a:rPr lang="en-IN" dirty="0"/>
              <a:t> </a:t>
            </a:r>
          </a:p>
          <a:p>
            <a:r>
              <a:rPr lang="en-IN" dirty="0" err="1"/>
              <a:t>HNVec</a:t>
            </a:r>
            <a:r>
              <a:rPr lang="en-IN" dirty="0"/>
              <a:t> MODEL :</a:t>
            </a:r>
          </a:p>
          <a:p>
            <a:pPr marL="749808" lvl="4" indent="0">
              <a:buNone/>
            </a:pPr>
            <a:r>
              <a:rPr lang="en-US" sz="2000" dirty="0"/>
              <a:t>	Global Vectors for Word Representation (</a:t>
            </a:r>
            <a:r>
              <a:rPr lang="en-US" sz="2000" dirty="0" err="1"/>
              <a:t>HNVec</a:t>
            </a:r>
            <a:r>
              <a:rPr lang="en-US" sz="2000" dirty="0"/>
              <a:t>) model is a machine learning algorithm 	that represents words as vectors.</a:t>
            </a:r>
            <a:endParaRPr lang="en-IN" sz="2000" dirty="0"/>
          </a:p>
          <a:p>
            <a:pPr marL="749808" lvl="4" indent="0">
              <a:buNone/>
            </a:pPr>
            <a:r>
              <a:rPr lang="en-I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8094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7CCF-452A-6AFE-47C9-FFEB534D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</a:t>
            </a:r>
            <a:r>
              <a:rPr lang="en-IN" dirty="0" err="1"/>
              <a:t>HNVec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4F01-01AF-056F-EA80-FC3172A3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DATA PROCESSING :</a:t>
            </a:r>
          </a:p>
          <a:p>
            <a:pPr marL="0" indent="0" algn="just">
              <a:buNone/>
            </a:pPr>
            <a:r>
              <a:rPr lang="en-IN" dirty="0"/>
              <a:t>	Includes gathering, cleaning, tokenization of data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INITIALIZING  </a:t>
            </a:r>
            <a:r>
              <a:rPr lang="en-IN" dirty="0" err="1"/>
              <a:t>HNVec</a:t>
            </a:r>
            <a:r>
              <a:rPr lang="en-IN" dirty="0"/>
              <a:t> MODEL PARAMETERS :</a:t>
            </a:r>
          </a:p>
          <a:p>
            <a:pPr marL="0" indent="0" algn="just">
              <a:buNone/>
            </a:pPr>
            <a:r>
              <a:rPr lang="en-IN" dirty="0"/>
              <a:t>	Includes setting the dimension of embeddings, two weight matrices, epochs, learning 	rates and x max.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TRAINING MODEL : </a:t>
            </a:r>
          </a:p>
          <a:p>
            <a:pPr marL="0" indent="0" algn="just">
              <a:buNone/>
            </a:pPr>
            <a:r>
              <a:rPr lang="en-IN" dirty="0"/>
              <a:t>	Training </a:t>
            </a:r>
            <a:r>
              <a:rPr lang="en-IN" dirty="0" err="1"/>
              <a:t>HNVec</a:t>
            </a:r>
            <a:r>
              <a:rPr lang="en-IN" dirty="0"/>
              <a:t> model using </a:t>
            </a:r>
            <a:r>
              <a:rPr lang="en-US" dirty="0"/>
              <a:t>Stochastic Gradient Descent (SGD) that optimizes models by 	minimizing errors.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Saving the embeddings in txt format and the model in </a:t>
            </a:r>
            <a:r>
              <a:rPr lang="en-US" dirty="0" err="1"/>
              <a:t>pkl</a:t>
            </a:r>
            <a:r>
              <a:rPr lang="en-US" dirty="0"/>
              <a:t> format.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62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8FF32-1EB0-19B6-DD09-E7DAC4D44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AFBA-D9F9-057F-7B45-6CE9AB4C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HLM-CLS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EB35-1E72-0E7B-7CFE-969DCF4BA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165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HLM-CLS demonstrates a novel hybrid architecture that integrates CNN, LR and SVM to </a:t>
            </a:r>
            <a:r>
              <a:rPr lang="en-IN" dirty="0"/>
              <a:t>improve text classification performance.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 CNN</a:t>
            </a:r>
            <a:r>
              <a:rPr lang="en-US" dirty="0"/>
              <a:t> is used for semantic feature generation, capturing hierarchical patterns and contextual information from text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The feature representations extracted by CNN are then passed to </a:t>
            </a:r>
            <a:r>
              <a:rPr lang="en-US" b="1" dirty="0"/>
              <a:t>Logistic Regression and SVM</a:t>
            </a:r>
            <a:r>
              <a:rPr lang="en-US" dirty="0"/>
              <a:t>, which are trained on this combined feature space to learn distinct decision boundaries and aid in dimensionality reduction.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 LR and SVM</a:t>
            </a:r>
            <a:r>
              <a:rPr lang="en-US" dirty="0"/>
              <a:t> each produce reduced feature sets that capture linear and margin-based insights respectively.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These reduced features are concatenated to form the </a:t>
            </a:r>
            <a:r>
              <a:rPr lang="en-US" b="1" dirty="0"/>
              <a:t>final feature representation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A final </a:t>
            </a:r>
            <a:r>
              <a:rPr lang="en-US" b="1" dirty="0"/>
              <a:t>SVM classifier</a:t>
            </a:r>
            <a:r>
              <a:rPr lang="en-US" dirty="0"/>
              <a:t> is trained on this enriched, reduced feature set to perform the ultimate classification task with improved generalization and robustness.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06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FCE5-912A-C2FB-98A7-64E4F2BF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19" y="-156799"/>
            <a:ext cx="10058400" cy="1450757"/>
          </a:xfrm>
        </p:spPr>
        <p:txBody>
          <a:bodyPr/>
          <a:lstStyle/>
          <a:p>
            <a:r>
              <a:rPr lang="en-IN" dirty="0"/>
              <a:t>Integrating </a:t>
            </a:r>
            <a:r>
              <a:rPr lang="en-IN" dirty="0" err="1"/>
              <a:t>HNVec</a:t>
            </a:r>
            <a:r>
              <a:rPr lang="en-IN" dirty="0"/>
              <a:t> with HLM-CLS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7F40-3884-DAF0-1545-9AD54DB7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4102"/>
            <a:ext cx="3544293" cy="376499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flow diagram illustrates the integration of the </a:t>
            </a:r>
            <a:r>
              <a:rPr lang="en-US" b="1" dirty="0"/>
              <a:t>HNVEC model</a:t>
            </a:r>
            <a:r>
              <a:rPr lang="en-US" dirty="0"/>
              <a:t> with the </a:t>
            </a:r>
            <a:r>
              <a:rPr lang="en-US" b="1" dirty="0"/>
              <a:t>HLM-CLS pipeline</a:t>
            </a:r>
            <a:r>
              <a:rPr lang="en-US" dirty="0"/>
              <a:t> for Hindi news categorization.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7052E-6292-312D-F63C-E401CB9D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29" b="6609"/>
          <a:stretch/>
        </p:blipFill>
        <p:spPr>
          <a:xfrm>
            <a:off x="4720835" y="1520688"/>
            <a:ext cx="6990111" cy="49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6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AA22B-3CB0-1548-8BD6-73B7DACE3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1F11-B723-464B-A3F8-D5880FDE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F8C416-FBC7-1DF5-3863-D66CDDB64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907882"/>
              </p:ext>
            </p:extLst>
          </p:nvPr>
        </p:nvGraphicFramePr>
        <p:xfrm>
          <a:off x="1097280" y="1818700"/>
          <a:ext cx="9949071" cy="3894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056">
                  <a:extLst>
                    <a:ext uri="{9D8B030D-6E8A-4147-A177-3AD203B41FA5}">
                      <a16:colId xmlns:a16="http://schemas.microsoft.com/office/drawing/2014/main" val="1428370027"/>
                    </a:ext>
                  </a:extLst>
                </a:gridCol>
                <a:gridCol w="922056">
                  <a:extLst>
                    <a:ext uri="{9D8B030D-6E8A-4147-A177-3AD203B41FA5}">
                      <a16:colId xmlns:a16="http://schemas.microsoft.com/office/drawing/2014/main" val="3989145280"/>
                    </a:ext>
                  </a:extLst>
                </a:gridCol>
                <a:gridCol w="986286">
                  <a:extLst>
                    <a:ext uri="{9D8B030D-6E8A-4147-A177-3AD203B41FA5}">
                      <a16:colId xmlns:a16="http://schemas.microsoft.com/office/drawing/2014/main" val="2830546526"/>
                    </a:ext>
                  </a:extLst>
                </a:gridCol>
                <a:gridCol w="986286">
                  <a:extLst>
                    <a:ext uri="{9D8B030D-6E8A-4147-A177-3AD203B41FA5}">
                      <a16:colId xmlns:a16="http://schemas.microsoft.com/office/drawing/2014/main" val="2649429145"/>
                    </a:ext>
                  </a:extLst>
                </a:gridCol>
                <a:gridCol w="986286">
                  <a:extLst>
                    <a:ext uri="{9D8B030D-6E8A-4147-A177-3AD203B41FA5}">
                      <a16:colId xmlns:a16="http://schemas.microsoft.com/office/drawing/2014/main" val="2439836665"/>
                    </a:ext>
                  </a:extLst>
                </a:gridCol>
                <a:gridCol w="986286">
                  <a:extLst>
                    <a:ext uri="{9D8B030D-6E8A-4147-A177-3AD203B41FA5}">
                      <a16:colId xmlns:a16="http://schemas.microsoft.com/office/drawing/2014/main" val="2680900083"/>
                    </a:ext>
                  </a:extLst>
                </a:gridCol>
                <a:gridCol w="905998">
                  <a:extLst>
                    <a:ext uri="{9D8B030D-6E8A-4147-A177-3AD203B41FA5}">
                      <a16:colId xmlns:a16="http://schemas.microsoft.com/office/drawing/2014/main" val="2080366911"/>
                    </a:ext>
                  </a:extLst>
                </a:gridCol>
                <a:gridCol w="1136723">
                  <a:extLst>
                    <a:ext uri="{9D8B030D-6E8A-4147-A177-3AD203B41FA5}">
                      <a16:colId xmlns:a16="http://schemas.microsoft.com/office/drawing/2014/main" val="1098949270"/>
                    </a:ext>
                  </a:extLst>
                </a:gridCol>
                <a:gridCol w="1136723">
                  <a:extLst>
                    <a:ext uri="{9D8B030D-6E8A-4147-A177-3AD203B41FA5}">
                      <a16:colId xmlns:a16="http://schemas.microsoft.com/office/drawing/2014/main" val="3084964221"/>
                    </a:ext>
                  </a:extLst>
                </a:gridCol>
                <a:gridCol w="980371">
                  <a:extLst>
                    <a:ext uri="{9D8B030D-6E8A-4147-A177-3AD203B41FA5}">
                      <a16:colId xmlns:a16="http://schemas.microsoft.com/office/drawing/2014/main" val="495229734"/>
                    </a:ext>
                  </a:extLst>
                </a:gridCol>
              </a:tblGrid>
              <a:tr h="4674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Model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Train:Test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Epoch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Training Accuracy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Testing Accuracy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Precision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Recall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F1 Score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Validation Loss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Training Loss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3489451893"/>
                  </a:ext>
                </a:extLst>
              </a:tr>
              <a:tr h="228442">
                <a:tc rowSpan="1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 err="1">
                          <a:effectLst/>
                        </a:rPr>
                        <a:t>HNVec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8268" marR="108268" marT="54134" marB="54134" anchor="ctr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90:10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8268" marR="108268" marT="54134" marB="5413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94.23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85.13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4.70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272544797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94.17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85.13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643192106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96.40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87.06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87.30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87.60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87.02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2.56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2100342112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96.53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85.88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86.49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85.88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85.90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4.69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2.41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1948783218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96.53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85.53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85.26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4.35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2.69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2467037678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80:20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8268" marR="108268" marT="54134" marB="5413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98.01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87.65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88.32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87.65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86.79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6.43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2.05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4077142901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95.87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87.06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86.99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87.06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86.87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3.96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2.08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3344295851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94.40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86.27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86.28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1949807193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94.40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86.27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86.28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4.95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1953125688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94.47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86.76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86.54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86.76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86.54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4.94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4025138444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70:30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108268" marR="108268" marT="54134" marB="5413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94.52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88.61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5.18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5.03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1810100217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94.36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88.50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3684328235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94.36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88.61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88.51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5.01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4.97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4008519171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94.36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5.01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4.99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1271393149"/>
                  </a:ext>
                </a:extLst>
              </a:tr>
              <a:tr h="22844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94.36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88.50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88.61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88.51</a:t>
                      </a:r>
                      <a:endParaRPr lang="en-IN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5.02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5.02</a:t>
                      </a:r>
                      <a:endParaRPr lang="en-IN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81201" marR="81201" marT="0" marB="0" anchor="ctr"/>
                </a:tc>
                <a:extLst>
                  <a:ext uri="{0D108BD9-81ED-4DB2-BD59-A6C34878D82A}">
                    <a16:rowId xmlns:a16="http://schemas.microsoft.com/office/drawing/2014/main" val="424641222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0BB99D-54EE-BD5A-C1B7-F139322F0CE5}"/>
              </a:ext>
            </a:extLst>
          </p:cNvPr>
          <p:cNvSpPr txBox="1">
            <a:spLocks/>
          </p:cNvSpPr>
          <p:nvPr/>
        </p:nvSpPr>
        <p:spPr>
          <a:xfrm>
            <a:off x="1007829" y="5794133"/>
            <a:ext cx="9776128" cy="3764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Table 1: Performance Metrics: HNVEC + HLM-CLS Pipeline</a:t>
            </a:r>
          </a:p>
        </p:txBody>
      </p:sp>
    </p:spTree>
    <p:extLst>
      <p:ext uri="{BB962C8B-B14F-4D97-AF65-F5344CB8AC3E}">
        <p14:creationId xmlns:p14="http://schemas.microsoft.com/office/powerpoint/2010/main" val="12684059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394</TotalTime>
  <Words>814</Words>
  <Application>Microsoft Office PowerPoint</Application>
  <PresentationFormat>Widescreen</PresentationFormat>
  <Paragraphs>189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INTRODUCTION</vt:lpstr>
      <vt:lpstr>OBJECTIVE </vt:lpstr>
      <vt:lpstr>Methodology For HNVec Model</vt:lpstr>
      <vt:lpstr>Methodology For HNVec Model</vt:lpstr>
      <vt:lpstr>Implementation of HNVec </vt:lpstr>
      <vt:lpstr>About HLM-CLS</vt:lpstr>
      <vt:lpstr>Integrating HNVec with HLM-CLS Pipeline</vt:lpstr>
      <vt:lpstr>Results</vt:lpstr>
      <vt:lpstr>Results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Shrivastava</dc:creator>
  <cp:lastModifiedBy>Devdeep Sarkar</cp:lastModifiedBy>
  <cp:revision>18</cp:revision>
  <dcterms:created xsi:type="dcterms:W3CDTF">2024-08-04T08:54:06Z</dcterms:created>
  <dcterms:modified xsi:type="dcterms:W3CDTF">2025-09-26T20:47:39Z</dcterms:modified>
</cp:coreProperties>
</file>