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notesMasterIdLst>
    <p:notesMasterId r:id="rId22"/>
  </p:notesMasterIdLst>
  <p:sldIdLst>
    <p:sldId id="256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4" r:id="rId14"/>
    <p:sldId id="335" r:id="rId15"/>
    <p:sldId id="336" r:id="rId16"/>
    <p:sldId id="337" r:id="rId17"/>
    <p:sldId id="338" r:id="rId18"/>
    <p:sldId id="339" r:id="rId19"/>
    <p:sldId id="291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661" autoAdjust="0"/>
  </p:normalViewPr>
  <p:slideViewPr>
    <p:cSldViewPr snapToGrid="0">
      <p:cViewPr varScale="1">
        <p:scale>
          <a:sx n="82" d="100"/>
          <a:sy n="82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D7436-9701-4A0E-95D6-ED2EA8738F7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155F9-A1C7-4642-939B-D99B8F86C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64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Boa noite turma, sejam muito bem vindos ao nosso semestre 2022.1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55F9-A1C7-4642-939B-D99B8F86C5C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0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55F9-A1C7-4642-939B-D99B8F86C5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55F9-A1C7-4642-939B-D99B8F86C5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48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Portugol</a:t>
            </a:r>
            <a:r>
              <a:rPr lang="pt-BR" dirty="0"/>
              <a:t> não é uma linguagem de programação.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Portugol</a:t>
            </a:r>
            <a:r>
              <a:rPr lang="pt-BR" dirty="0"/>
              <a:t> é uma maneira de representar a sua lógica de programação antes de passar para uma linguagem de programação.</a:t>
            </a:r>
          </a:p>
          <a:p>
            <a:endParaRPr lang="pt-BR" dirty="0"/>
          </a:p>
          <a:p>
            <a:r>
              <a:rPr lang="pt-BR" dirty="0"/>
              <a:t>OBS: Caso o </a:t>
            </a:r>
            <a:r>
              <a:rPr lang="pt-BR" dirty="0" err="1"/>
              <a:t>visualg</a:t>
            </a:r>
            <a:r>
              <a:rPr lang="pt-BR" dirty="0"/>
              <a:t> apareça vazio quando o abrir, digite !  E pressione CTRL + Espaço para abrir a estrutura básica do algoritmo no </a:t>
            </a:r>
            <a:r>
              <a:rPr lang="pt-BR" dirty="0" err="1"/>
              <a:t>visualg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55F9-A1C7-4642-939B-D99B8F86C5C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9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Palavras reservadas aparecem, no </a:t>
            </a:r>
            <a:r>
              <a:rPr lang="pt-BR" dirty="0" err="1"/>
              <a:t>visualg</a:t>
            </a:r>
            <a:r>
              <a:rPr lang="pt-BR" dirty="0"/>
              <a:t>, sublinhadas ou no tom de azul e essas palavras não podem ser usadas como nomes de identificadores.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55F9-A1C7-4642-939B-D99B8F86C5C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3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ao nosso resumo da aula de hoje;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Vimos que um projeto deve possuir algumas características como :</a:t>
            </a:r>
          </a:p>
          <a:p>
            <a:endParaRPr lang="pt-BR" dirty="0"/>
          </a:p>
          <a:p>
            <a:r>
              <a:rPr lang="pt-BR" dirty="0"/>
              <a:t>Ser único, um projeto deve ser desenvolvido para resolver uma necessidade especifica.</a:t>
            </a:r>
          </a:p>
          <a:p>
            <a:endParaRPr lang="pt-BR" dirty="0"/>
          </a:p>
          <a:p>
            <a:r>
              <a:rPr lang="pt-BR" dirty="0"/>
              <a:t>Precisa ter inicio e fim definidos pois os recursos são limitados.</a:t>
            </a:r>
          </a:p>
          <a:p>
            <a:endParaRPr lang="pt-BR" dirty="0"/>
          </a:p>
          <a:p>
            <a:r>
              <a:rPr lang="pt-BR" dirty="0"/>
              <a:t>Deve ser progressivo ou seja precisa ter etapa bem definidas para serem seguidas.</a:t>
            </a:r>
          </a:p>
          <a:p>
            <a:endParaRPr lang="pt-BR" dirty="0"/>
          </a:p>
          <a:p>
            <a:r>
              <a:rPr lang="pt-BR" dirty="0"/>
              <a:t>A limitação de recursos como tempo e dinheiro deve sempre ser considerada</a:t>
            </a:r>
          </a:p>
          <a:p>
            <a:endParaRPr lang="pt-BR" dirty="0"/>
          </a:p>
          <a:p>
            <a:r>
              <a:rPr lang="pt-BR" dirty="0"/>
              <a:t>E nunca esquecer de definir de forma clara o objetivo do projeto que claro, precisa ser viável. (não é possível realizar um projeto como transformar chumbo em ouro por exemplo).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55F9-A1C7-4642-939B-D99B8F86C5C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06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ao final de nossa primeira aula, caso tenham alguma duvida após a aula podem colocar nas postagens ou caso prefira ingressar no grupo de Whats App que será criado para a turma (vou criar uma postagem com o link para que vocês possam ingressar no grupo.</a:t>
            </a:r>
          </a:p>
          <a:p>
            <a:endParaRPr lang="pt-BR" dirty="0"/>
          </a:p>
          <a:p>
            <a:r>
              <a:rPr lang="pt-BR" dirty="0"/>
              <a:t>Uma ótima noite para todos e até nossa próxima aula.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55F9-A1C7-4642-939B-D99B8F86C5C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10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m 8" descr="Uma imagem contendo gráfico&#10;&#10;Descrição gerada automaticamente">
            <a:extLst>
              <a:ext uri="{FF2B5EF4-FFF2-40B4-BE49-F238E27FC236}">
                <a16:creationId xmlns:a16="http://schemas.microsoft.com/office/drawing/2014/main" id="{A9790EE9-1C0C-5169-C764-0C7DEF02C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8F3A4E49-07BF-5D5D-C610-E1DE5C7426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99CEF3-F79E-3130-8D27-E3E8B3C9D563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4554E7-5EC9-DB73-3C29-FF2DBA178915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B7ADC9-CD44-C40B-1519-0CA2C9D5DEBF}"/>
              </a:ext>
            </a:extLst>
          </p:cNvPr>
          <p:cNvSpPr txBox="1"/>
          <p:nvPr userDrawn="1"/>
        </p:nvSpPr>
        <p:spPr>
          <a:xfrm>
            <a:off x="4287042" y="637509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github.com/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</a:rPr>
              <a:t>devdenisviana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434" name="Picture 2" descr="GitHub Connector | Low-Code GitHub Integration | Cyclr">
            <a:extLst>
              <a:ext uri="{FF2B5EF4-FFF2-40B4-BE49-F238E27FC236}">
                <a16:creationId xmlns:a16="http://schemas.microsoft.com/office/drawing/2014/main" id="{A3C2E867-672F-ACD3-E1E1-BCF0EA2CF6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4" y="6400164"/>
            <a:ext cx="292359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768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90908534-BD63-3B8C-28C3-21942A4D45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77CB6795-4D3E-EABB-7969-E29CB2CF63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001EC5-CFA5-D61D-1678-68705F1331E5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98906C-9BB4-9759-79FC-57BB20554634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</p:spTree>
    <p:extLst>
      <p:ext uri="{BB962C8B-B14F-4D97-AF65-F5344CB8AC3E}">
        <p14:creationId xmlns:p14="http://schemas.microsoft.com/office/powerpoint/2010/main" val="5469648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D5459F6D-C5F5-7080-3AF2-54F5A1E78E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1B1CAFFA-4CA2-60C9-8FEA-FC11197EF0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75F957-C7B4-5C7F-6F1B-9ED63230517D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E5A5A6F-CB47-8B0A-E195-67FDB64F17AE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</p:spTree>
    <p:extLst>
      <p:ext uri="{BB962C8B-B14F-4D97-AF65-F5344CB8AC3E}">
        <p14:creationId xmlns:p14="http://schemas.microsoft.com/office/powerpoint/2010/main" val="3288111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B1AFCEE6-39A0-E02A-2208-74D61DF25D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F792451-5589-0F11-8D4B-EBA666C8A058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3347EE-CC51-324B-2E21-891DAE715050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CC54F80A-AC28-EE66-BEA2-CB9558525A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BF766A-8E5A-F582-27BE-6DC7FB2CF43F}"/>
              </a:ext>
            </a:extLst>
          </p:cNvPr>
          <p:cNvSpPr txBox="1"/>
          <p:nvPr userDrawn="1"/>
        </p:nvSpPr>
        <p:spPr>
          <a:xfrm>
            <a:off x="4287042" y="637509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github.com/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</a:rPr>
              <a:t>devdenisviana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2" descr="GitHub Connector | Low-Code GitHub Integration | Cyclr">
            <a:extLst>
              <a:ext uri="{FF2B5EF4-FFF2-40B4-BE49-F238E27FC236}">
                <a16:creationId xmlns:a16="http://schemas.microsoft.com/office/drawing/2014/main" id="{32E31A4E-43F9-6582-834B-6FB8FE0AB7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4" y="6400164"/>
            <a:ext cx="292359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889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319EA420-98F6-EEAE-B4BF-9B5995A22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D7E9A809-F931-2E8F-1A19-818A0596A9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C750A1-8C82-9850-7915-661235032C59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7F75F6-C47C-A51A-E5A8-594C05084E96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92A8224-006F-5813-E116-547F770333B1}"/>
              </a:ext>
            </a:extLst>
          </p:cNvPr>
          <p:cNvSpPr txBox="1"/>
          <p:nvPr userDrawn="1"/>
        </p:nvSpPr>
        <p:spPr>
          <a:xfrm>
            <a:off x="4287042" y="637509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github.com/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</a:rPr>
              <a:t>devdenisviana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2" descr="GitHub Connector | Low-Code GitHub Integration | Cyclr">
            <a:extLst>
              <a:ext uri="{FF2B5EF4-FFF2-40B4-BE49-F238E27FC236}">
                <a16:creationId xmlns:a16="http://schemas.microsoft.com/office/drawing/2014/main" id="{ED8F0973-C52A-1E73-6CD9-7C4E690394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4" y="6400164"/>
            <a:ext cx="292359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426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6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id="{9C78E790-C4D2-5C8B-1A06-913BB5BD9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C816A587-5519-CC4E-2C3F-180B2ABB5E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1638E9-8CBB-BBD1-CDE7-B148434DED67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0AD60F-7D9B-E1B4-C084-CAF4C5B36F7B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27D425-D86F-AFE2-DF9D-1C280F35AE6B}"/>
              </a:ext>
            </a:extLst>
          </p:cNvPr>
          <p:cNvSpPr txBox="1"/>
          <p:nvPr userDrawn="1"/>
        </p:nvSpPr>
        <p:spPr>
          <a:xfrm>
            <a:off x="4287042" y="637509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github.com/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</a:rPr>
              <a:t>devdenisviana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2" descr="GitHub Connector | Low-Code GitHub Integration | Cyclr">
            <a:extLst>
              <a:ext uri="{FF2B5EF4-FFF2-40B4-BE49-F238E27FC236}">
                <a16:creationId xmlns:a16="http://schemas.microsoft.com/office/drawing/2014/main" id="{514BD2F8-93F8-8595-1980-7E50B0DEB7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4" y="6400164"/>
            <a:ext cx="292359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067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F6194C65-1684-D8CC-7860-BFB6170B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3" name="Imagem 1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AF90B97-025A-B938-DEED-234138D168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3246" y="6331801"/>
            <a:ext cx="481911" cy="481911"/>
          </a:xfrm>
          <a:prstGeom prst="rect">
            <a:avLst/>
          </a:prstGeom>
        </p:spPr>
      </p:pic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7DF67370-3808-0537-7207-C8E4713211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7B1744-D975-263C-F03A-267C0D642B02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9B99A3-EF6C-4DE5-7405-76AF6B52DB92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F20DC1-E40C-49C8-9558-73FAFE6719DB}"/>
              </a:ext>
            </a:extLst>
          </p:cNvPr>
          <p:cNvSpPr txBox="1"/>
          <p:nvPr userDrawn="1"/>
        </p:nvSpPr>
        <p:spPr>
          <a:xfrm>
            <a:off x="4287042" y="637509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github.com/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</a:rPr>
              <a:t>devdenisviana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Picture 2" descr="GitHub Connector | Low-Code GitHub Integration | Cyclr">
            <a:extLst>
              <a:ext uri="{FF2B5EF4-FFF2-40B4-BE49-F238E27FC236}">
                <a16:creationId xmlns:a16="http://schemas.microsoft.com/office/drawing/2014/main" id="{C8372075-E9BD-6772-AB6D-7A3CB6ADD9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4" y="6400164"/>
            <a:ext cx="292359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974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EE7C066E-DB97-BF7F-DFE6-67ADCED7B6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0A638BB8-40E3-2744-C059-B2C9CC5FB8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DD343F-3865-EC98-BBF3-DDBB92E78F97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7A56324-8A9D-54E4-C898-6CA81C1E3082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</p:spTree>
    <p:extLst>
      <p:ext uri="{BB962C8B-B14F-4D97-AF65-F5344CB8AC3E}">
        <p14:creationId xmlns:p14="http://schemas.microsoft.com/office/powerpoint/2010/main" val="18510393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54ACC542-FC8B-690E-3234-B15DAEC57B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74EA09E6-921B-2F4B-68B3-383501CA58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A075E4-EB5C-15D2-CC5D-5C56010D8E60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2AE032-EB95-6E7E-8211-153209B6433F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BEA1785-14E3-8976-C9FE-3A2A2ACB26E7}"/>
              </a:ext>
            </a:extLst>
          </p:cNvPr>
          <p:cNvSpPr txBox="1"/>
          <p:nvPr userDrawn="1"/>
        </p:nvSpPr>
        <p:spPr>
          <a:xfrm>
            <a:off x="4287042" y="637509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github.com/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</a:rPr>
              <a:t>devdenisviana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2" descr="GitHub Connector | Low-Code GitHub Integration | Cyclr">
            <a:extLst>
              <a:ext uri="{FF2B5EF4-FFF2-40B4-BE49-F238E27FC236}">
                <a16:creationId xmlns:a16="http://schemas.microsoft.com/office/drawing/2014/main" id="{40AB8FB3-89D9-B428-E1F2-89BD846B60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4" y="6400164"/>
            <a:ext cx="292359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1604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6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id="{70ECC551-9F8C-5A3F-7228-6D929ADB2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FDF335AB-FAB2-11A5-727E-556E017D41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80C2AE-1BEC-EF91-9501-AC47B94C235B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0A7BE-DEE2-6C73-3787-C9A415373F12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</p:spTree>
    <p:extLst>
      <p:ext uri="{BB962C8B-B14F-4D97-AF65-F5344CB8AC3E}">
        <p14:creationId xmlns:p14="http://schemas.microsoft.com/office/powerpoint/2010/main" val="19864375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6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id="{6C2EAC21-2610-614B-73B9-FA26A52F8C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4" y="6374448"/>
            <a:ext cx="327032" cy="327032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A3CBAA15-233E-AED4-5258-B8B9BF6837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5375" y="6372991"/>
            <a:ext cx="397894" cy="39789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15135D-9651-06BF-307B-BDC6D2D0C8F7}"/>
              </a:ext>
            </a:extLst>
          </p:cNvPr>
          <p:cNvSpPr txBox="1"/>
          <p:nvPr userDrawn="1"/>
        </p:nvSpPr>
        <p:spPr>
          <a:xfrm>
            <a:off x="504567" y="6353298"/>
            <a:ext cx="18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b="1" dirty="0" err="1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denis_viana</a:t>
            </a:r>
            <a:endParaRPr lang="pt-BR" b="1" dirty="0">
              <a:solidFill>
                <a:srgbClr val="40B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24B12-7282-5B82-993D-E31F1DF715DC}"/>
              </a:ext>
            </a:extLst>
          </p:cNvPr>
          <p:cNvSpPr txBox="1"/>
          <p:nvPr userDrawn="1"/>
        </p:nvSpPr>
        <p:spPr>
          <a:xfrm>
            <a:off x="9121546" y="6372991"/>
            <a:ext cx="28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40B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www.denisviana.com.br</a:t>
            </a:r>
          </a:p>
        </p:txBody>
      </p:sp>
    </p:spTree>
    <p:extLst>
      <p:ext uri="{BB962C8B-B14F-4D97-AF65-F5344CB8AC3E}">
        <p14:creationId xmlns:p14="http://schemas.microsoft.com/office/powerpoint/2010/main" val="1914471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78F145-BDFC-2481-B25C-55A921C9E09A}"/>
              </a:ext>
            </a:extLst>
          </p:cNvPr>
          <p:cNvSpPr txBox="1"/>
          <p:nvPr userDrawn="1"/>
        </p:nvSpPr>
        <p:spPr>
          <a:xfrm>
            <a:off x="4287042" y="637509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25000"/>
                  </a:schemeClr>
                </a:solidFill>
              </a:rPr>
              <a:t>github.com/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</a:rPr>
              <a:t>devdenisviana</a:t>
            </a:r>
            <a:endParaRPr lang="pt-B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2" descr="GitHub Connector | Low-Code GitHub Integration | Cyclr">
            <a:extLst>
              <a:ext uri="{FF2B5EF4-FFF2-40B4-BE49-F238E27FC236}">
                <a16:creationId xmlns:a16="http://schemas.microsoft.com/office/drawing/2014/main" id="{1D6EDB16-77AA-5D10-8F49-806790E651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4" y="6400164"/>
            <a:ext cx="292359" cy="2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2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1E025-B407-4BCF-8989-76A46E28F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  <a:br>
              <a:rPr lang="pt-BR" dirty="0"/>
            </a:br>
            <a:r>
              <a:rPr lang="pt-BR" sz="4000" dirty="0"/>
              <a:t>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AD1EC-C07C-4C58-905D-C51FD9E2B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Denis Viana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9106F1-7231-4FC0-B6AE-50083DF7D88D}"/>
              </a:ext>
            </a:extLst>
          </p:cNvPr>
          <p:cNvSpPr txBox="1"/>
          <p:nvPr/>
        </p:nvSpPr>
        <p:spPr>
          <a:xfrm>
            <a:off x="1100015" y="5408792"/>
            <a:ext cx="663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30F9E9-784A-4AD3-B8AF-C9AB99401680}"/>
              </a:ext>
            </a:extLst>
          </p:cNvPr>
          <p:cNvSpPr txBox="1"/>
          <p:nvPr/>
        </p:nvSpPr>
        <p:spPr>
          <a:xfrm>
            <a:off x="11491167" y="8312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01/25</a:t>
            </a:r>
          </a:p>
        </p:txBody>
      </p:sp>
      <p:pic>
        <p:nvPicPr>
          <p:cNvPr id="8" name="Imagem 7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F791A7B-BC56-5F13-804C-F6C74B6B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15" y="1981199"/>
            <a:ext cx="4560277" cy="45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82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DD97-D0CB-4ECC-8D80-24C63AE7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866272"/>
          </a:xfrm>
        </p:spPr>
        <p:txBody>
          <a:bodyPr/>
          <a:lstStyle/>
          <a:p>
            <a:r>
              <a:rPr lang="pt-BR" dirty="0"/>
              <a:t>Algoritmos diferentes para resolver o mesmo problema?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3B5BA6D-90D1-4B6B-AC35-31D62E6F7C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AtravessarRua</a:t>
            </a:r>
            <a:endParaRPr lang="pt-BR" dirty="0"/>
          </a:p>
          <a:p>
            <a:pPr lvl="1"/>
            <a:r>
              <a:rPr lang="pt-BR" dirty="0"/>
              <a:t>Olhar para a direita</a:t>
            </a:r>
          </a:p>
          <a:p>
            <a:pPr lvl="1"/>
            <a:r>
              <a:rPr lang="pt-BR" dirty="0"/>
              <a:t>Olhar para a esquerda</a:t>
            </a:r>
          </a:p>
          <a:p>
            <a:pPr lvl="1"/>
            <a:r>
              <a:rPr lang="pt-BR" dirty="0"/>
              <a:t>Se estiver vindo carro</a:t>
            </a:r>
          </a:p>
          <a:p>
            <a:pPr lvl="2"/>
            <a:r>
              <a:rPr lang="pt-BR" dirty="0"/>
              <a:t>Não atravesse</a:t>
            </a:r>
          </a:p>
          <a:p>
            <a:pPr lvl="1"/>
            <a:r>
              <a:rPr lang="pt-BR" dirty="0"/>
              <a:t>Senão</a:t>
            </a:r>
          </a:p>
          <a:p>
            <a:pPr lvl="2"/>
            <a:r>
              <a:rPr lang="pt-BR" dirty="0"/>
              <a:t>Atravesse</a:t>
            </a:r>
          </a:p>
          <a:p>
            <a:pPr lvl="1"/>
            <a:r>
              <a:rPr lang="pt-BR" dirty="0" err="1"/>
              <a:t>Fim-Se</a:t>
            </a:r>
            <a:endParaRPr lang="pt-BR" dirty="0"/>
          </a:p>
          <a:p>
            <a:r>
              <a:rPr lang="pt-BR" dirty="0"/>
              <a:t>Fim-Algoritmo</a:t>
            </a:r>
          </a:p>
          <a:p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6DA5EFE-9424-4A4C-9B60-D1C215C9B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AtravessarRua</a:t>
            </a:r>
            <a:endParaRPr lang="pt-BR" dirty="0"/>
          </a:p>
          <a:p>
            <a:pPr lvl="1"/>
            <a:r>
              <a:rPr lang="pt-BR" dirty="0"/>
              <a:t>Olhar para a esquerda</a:t>
            </a:r>
          </a:p>
          <a:p>
            <a:pPr lvl="1"/>
            <a:r>
              <a:rPr lang="pt-BR" dirty="0"/>
              <a:t>Olhar para a direita</a:t>
            </a:r>
          </a:p>
          <a:p>
            <a:pPr lvl="1"/>
            <a:r>
              <a:rPr lang="pt-BR" dirty="0"/>
              <a:t>Se não estiver vindo carro</a:t>
            </a:r>
          </a:p>
          <a:p>
            <a:pPr lvl="2"/>
            <a:r>
              <a:rPr lang="pt-BR" dirty="0"/>
              <a:t>Atravesse</a:t>
            </a:r>
          </a:p>
          <a:p>
            <a:pPr lvl="1"/>
            <a:r>
              <a:rPr lang="pt-BR" dirty="0"/>
              <a:t>Senão</a:t>
            </a:r>
          </a:p>
          <a:p>
            <a:pPr lvl="2"/>
            <a:r>
              <a:rPr lang="pt-BR" dirty="0"/>
              <a:t>Não Atravesse</a:t>
            </a:r>
          </a:p>
          <a:p>
            <a:pPr lvl="1"/>
            <a:r>
              <a:rPr lang="pt-BR" dirty="0" err="1"/>
              <a:t>Fim-Se</a:t>
            </a:r>
            <a:endParaRPr lang="pt-BR" dirty="0"/>
          </a:p>
          <a:p>
            <a:r>
              <a:rPr lang="pt-BR" dirty="0"/>
              <a:t>Fim-Algoritmo</a:t>
            </a:r>
          </a:p>
          <a:p>
            <a:endParaRPr lang="pt-B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74FACDC-16FF-43DE-97AC-BEF4689B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40" y="3465071"/>
            <a:ext cx="2524249" cy="252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6BA4A21-9665-4D57-B66B-018E822410FB}"/>
              </a:ext>
            </a:extLst>
          </p:cNvPr>
          <p:cNvSpPr txBox="1"/>
          <p:nvPr/>
        </p:nvSpPr>
        <p:spPr>
          <a:xfrm>
            <a:off x="11491167" y="83128"/>
            <a:ext cx="67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13/25</a:t>
            </a:r>
          </a:p>
        </p:txBody>
      </p:sp>
    </p:spTree>
    <p:extLst>
      <p:ext uri="{BB962C8B-B14F-4D97-AF65-F5344CB8AC3E}">
        <p14:creationId xmlns:p14="http://schemas.microsoft.com/office/powerpoint/2010/main" val="1461586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6D752BF-EFA4-42FC-9F92-B536FADE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474386"/>
          </a:xfrm>
        </p:spPr>
        <p:txBody>
          <a:bodyPr/>
          <a:lstStyle/>
          <a:p>
            <a:r>
              <a:rPr lang="pt-BR" dirty="0"/>
              <a:t>Toda sequência de passos é um algoritmo?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830B9C-0478-471B-AB7B-37FB8B197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AtravessarRua</a:t>
            </a:r>
            <a:endParaRPr lang="pt-BR" dirty="0"/>
          </a:p>
          <a:p>
            <a:pPr lvl="1"/>
            <a:r>
              <a:rPr lang="pt-BR" dirty="0"/>
              <a:t>Olhar para a direita</a:t>
            </a:r>
          </a:p>
          <a:p>
            <a:pPr lvl="1"/>
            <a:r>
              <a:rPr lang="pt-BR" dirty="0"/>
              <a:t>Olhar para a esquerda</a:t>
            </a:r>
          </a:p>
          <a:p>
            <a:pPr lvl="1"/>
            <a:r>
              <a:rPr lang="pt-BR" dirty="0"/>
              <a:t>Se estiver vindo carro</a:t>
            </a:r>
          </a:p>
          <a:p>
            <a:pPr lvl="2"/>
            <a:r>
              <a:rPr lang="pt-BR" dirty="0"/>
              <a:t>Não atravesse</a:t>
            </a:r>
          </a:p>
          <a:p>
            <a:pPr lvl="1"/>
            <a:r>
              <a:rPr lang="pt-BR" dirty="0"/>
              <a:t>Senão</a:t>
            </a:r>
          </a:p>
          <a:p>
            <a:pPr lvl="2"/>
            <a:r>
              <a:rPr lang="pt-BR" dirty="0"/>
              <a:t>Atravesse</a:t>
            </a:r>
          </a:p>
          <a:p>
            <a:pPr lvl="1"/>
            <a:r>
              <a:rPr lang="pt-BR" dirty="0" err="1"/>
              <a:t>Fim-Se</a:t>
            </a:r>
            <a:endParaRPr lang="pt-BR" dirty="0"/>
          </a:p>
          <a:p>
            <a:r>
              <a:rPr lang="pt-BR" dirty="0"/>
              <a:t>Fim-Algoritmo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DCB0E83-5626-4413-A833-C83E7FEC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4320837"/>
          </a:xfrm>
        </p:spPr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AtravessarRua</a:t>
            </a:r>
            <a:endParaRPr lang="pt-BR" dirty="0"/>
          </a:p>
          <a:p>
            <a:pPr lvl="1"/>
            <a:r>
              <a:rPr lang="pt-BR" dirty="0"/>
              <a:t>Atravesse</a:t>
            </a:r>
          </a:p>
          <a:p>
            <a:pPr lvl="1"/>
            <a:r>
              <a:rPr lang="pt-BR" dirty="0"/>
              <a:t>Se estiver vindo carro</a:t>
            </a:r>
          </a:p>
          <a:p>
            <a:pPr lvl="2"/>
            <a:r>
              <a:rPr lang="pt-BR" dirty="0"/>
              <a:t>Olhar para a direita</a:t>
            </a:r>
          </a:p>
          <a:p>
            <a:pPr lvl="1"/>
            <a:r>
              <a:rPr lang="pt-BR" dirty="0"/>
              <a:t>Senão</a:t>
            </a:r>
          </a:p>
          <a:p>
            <a:pPr lvl="2"/>
            <a:r>
              <a:rPr lang="pt-BR" dirty="0"/>
              <a:t>Olhar para a esquerda</a:t>
            </a:r>
          </a:p>
          <a:p>
            <a:pPr lvl="1"/>
            <a:r>
              <a:rPr lang="pt-BR" dirty="0" err="1"/>
              <a:t>Fim-Se</a:t>
            </a:r>
            <a:endParaRPr lang="pt-BR" dirty="0"/>
          </a:p>
          <a:p>
            <a:pPr lvl="1"/>
            <a:r>
              <a:rPr lang="pt-BR" dirty="0"/>
              <a:t>Não atravesse</a:t>
            </a:r>
          </a:p>
          <a:p>
            <a:r>
              <a:rPr lang="pt-BR" dirty="0"/>
              <a:t>Fim-Algoritmo</a:t>
            </a:r>
          </a:p>
        </p:txBody>
      </p:sp>
      <p:pic>
        <p:nvPicPr>
          <p:cNvPr id="10242" name="Picture 2" descr="boneco-duvida - Move Megastore">
            <a:extLst>
              <a:ext uri="{FF2B5EF4-FFF2-40B4-BE49-F238E27FC236}">
                <a16:creationId xmlns:a16="http://schemas.microsoft.com/office/drawing/2014/main" id="{FCBC3932-AD8D-48AC-9B3A-6AA2F454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4462"/>
            <a:ext cx="2947482" cy="29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rrado">
            <a:extLst>
              <a:ext uri="{FF2B5EF4-FFF2-40B4-BE49-F238E27FC236}">
                <a16:creationId xmlns:a16="http://schemas.microsoft.com/office/drawing/2014/main" id="{BAF38B8A-4A9D-4308-99E3-6C734531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72" y="4587139"/>
            <a:ext cx="1286168" cy="11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TUDO ESTA CERTO ! | DIVINO AMIGO - Reflexões">
            <a:extLst>
              <a:ext uri="{FF2B5EF4-FFF2-40B4-BE49-F238E27FC236}">
                <a16:creationId xmlns:a16="http://schemas.microsoft.com/office/drawing/2014/main" id="{5E71B6E2-EACD-4C30-974B-51700780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33" y="4491886"/>
            <a:ext cx="1233134" cy="123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E0568D-72CE-4B88-8A46-B690B880018D}"/>
              </a:ext>
            </a:extLst>
          </p:cNvPr>
          <p:cNvSpPr txBox="1"/>
          <p:nvPr/>
        </p:nvSpPr>
        <p:spPr>
          <a:xfrm>
            <a:off x="11491167" y="83128"/>
            <a:ext cx="69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14/25</a:t>
            </a:r>
          </a:p>
        </p:txBody>
      </p:sp>
    </p:spTree>
    <p:extLst>
      <p:ext uri="{BB962C8B-B14F-4D97-AF65-F5344CB8AC3E}">
        <p14:creationId xmlns:p14="http://schemas.microsoft.com/office/powerpoint/2010/main" val="2608023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37EA4D-7AF3-497E-B08A-18EDDA3B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5" y="1123837"/>
            <a:ext cx="3170712" cy="4601183"/>
          </a:xfrm>
        </p:spPr>
        <p:txBody>
          <a:bodyPr/>
          <a:lstStyle/>
          <a:p>
            <a:r>
              <a:rPr lang="pt-BR" dirty="0"/>
              <a:t>Algoritmos computacionais</a:t>
            </a:r>
          </a:p>
        </p:txBody>
      </p:sp>
      <p:pic>
        <p:nvPicPr>
          <p:cNvPr id="11266" name="Picture 2" descr="Lógica de Programação">
            <a:extLst>
              <a:ext uri="{FF2B5EF4-FFF2-40B4-BE49-F238E27FC236}">
                <a16:creationId xmlns:a16="http://schemas.microsoft.com/office/drawing/2014/main" id="{0AFA7040-3E59-4D03-9CB9-CF8E682C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17" y="2379528"/>
            <a:ext cx="1783644" cy="17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berth - Portifolio">
            <a:extLst>
              <a:ext uri="{FF2B5EF4-FFF2-40B4-BE49-F238E27FC236}">
                <a16:creationId xmlns:a16="http://schemas.microsoft.com/office/drawing/2014/main" id="{AE534F98-E641-49AE-8558-A12EE7A7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2379528"/>
            <a:ext cx="1570796" cy="14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Gestão da informação e operação em tempo real ​| Moki Software">
            <a:extLst>
              <a:ext uri="{FF2B5EF4-FFF2-40B4-BE49-F238E27FC236}">
                <a16:creationId xmlns:a16="http://schemas.microsoft.com/office/drawing/2014/main" id="{DE7D87CA-C737-4EA0-A7FE-BDEDB1C6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335" y="2450979"/>
            <a:ext cx="2326896" cy="140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8452C0E-71EF-436C-A2F4-B119E7D6CC85}"/>
              </a:ext>
            </a:extLst>
          </p:cNvPr>
          <p:cNvSpPr/>
          <p:nvPr/>
        </p:nvSpPr>
        <p:spPr>
          <a:xfrm>
            <a:off x="5237018" y="2956956"/>
            <a:ext cx="858982" cy="47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E2CB3B9-CDF7-458B-B6AD-BBBF3D1BFE3D}"/>
              </a:ext>
            </a:extLst>
          </p:cNvPr>
          <p:cNvSpPr/>
          <p:nvPr/>
        </p:nvSpPr>
        <p:spPr>
          <a:xfrm>
            <a:off x="8227343" y="2962691"/>
            <a:ext cx="858982" cy="47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0E4E9E-BA23-4997-8A17-D6B1C2B2BBE9}"/>
              </a:ext>
            </a:extLst>
          </p:cNvPr>
          <p:cNvSpPr txBox="1"/>
          <p:nvPr/>
        </p:nvSpPr>
        <p:spPr>
          <a:xfrm>
            <a:off x="3656432" y="1428517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Lógica de </a:t>
            </a:r>
          </a:p>
          <a:p>
            <a:r>
              <a:rPr lang="pt-BR" dirty="0"/>
              <a:t>programação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E936F5-00B2-4DDD-B924-AB42404B3BB0}"/>
              </a:ext>
            </a:extLst>
          </p:cNvPr>
          <p:cNvSpPr txBox="1"/>
          <p:nvPr/>
        </p:nvSpPr>
        <p:spPr>
          <a:xfrm>
            <a:off x="6585697" y="140824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Linguagem de </a:t>
            </a:r>
          </a:p>
          <a:p>
            <a:r>
              <a:rPr lang="pt-BR" dirty="0"/>
              <a:t>programação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E71DE4-BE16-479B-A6B8-3FBA6DBC9AEB}"/>
              </a:ext>
            </a:extLst>
          </p:cNvPr>
          <p:cNvSpPr txBox="1"/>
          <p:nvPr/>
        </p:nvSpPr>
        <p:spPr>
          <a:xfrm>
            <a:off x="9511128" y="140824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</a:t>
            </a:r>
          </a:p>
          <a:p>
            <a:r>
              <a:rPr lang="pt-BR" dirty="0"/>
              <a:t>completo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F48CCB-7793-4795-85C2-7118A9D7979B}"/>
              </a:ext>
            </a:extLst>
          </p:cNvPr>
          <p:cNvSpPr txBox="1"/>
          <p:nvPr/>
        </p:nvSpPr>
        <p:spPr>
          <a:xfrm>
            <a:off x="11491167" y="831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15/25</a:t>
            </a:r>
          </a:p>
        </p:txBody>
      </p:sp>
    </p:spTree>
    <p:extLst>
      <p:ext uri="{BB962C8B-B14F-4D97-AF65-F5344CB8AC3E}">
        <p14:creationId xmlns:p14="http://schemas.microsoft.com/office/powerpoint/2010/main" val="194412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2" grpId="0" animBg="1"/>
      <p:bldP spid="8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5DABE-C0C0-477F-9D3D-AE7361A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3080028"/>
          </a:xfrm>
        </p:spPr>
        <p:txBody>
          <a:bodyPr/>
          <a:lstStyle/>
          <a:p>
            <a:r>
              <a:rPr lang="pt-BR" dirty="0"/>
              <a:t>E o que usamos hoje para representar algoritmos?</a:t>
            </a:r>
          </a:p>
        </p:txBody>
      </p:sp>
      <p:pic>
        <p:nvPicPr>
          <p:cNvPr id="13314" name="Picture 2" descr="Universo Técnico: VisuAlg Introdução">
            <a:extLst>
              <a:ext uri="{FF2B5EF4-FFF2-40B4-BE49-F238E27FC236}">
                <a16:creationId xmlns:a16="http://schemas.microsoft.com/office/drawing/2014/main" id="{FAE9EE2B-4C2A-41B4-A41E-311E4B41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33" y="1251054"/>
            <a:ext cx="5911004" cy="48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4CCC3E-C54A-4441-9C25-E78F5DCEB27E}"/>
              </a:ext>
            </a:extLst>
          </p:cNvPr>
          <p:cNvSpPr txBox="1"/>
          <p:nvPr/>
        </p:nvSpPr>
        <p:spPr>
          <a:xfrm>
            <a:off x="4610533" y="570015"/>
            <a:ext cx="583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Pseudocódigo: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Portugol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3EEB43-EFA8-4941-8757-ECB5F1E8CA1F}"/>
              </a:ext>
            </a:extLst>
          </p:cNvPr>
          <p:cNvSpPr txBox="1"/>
          <p:nvPr/>
        </p:nvSpPr>
        <p:spPr>
          <a:xfrm>
            <a:off x="605641" y="4714504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AB3978-B0A5-4102-BAA0-9851ED6ADEAF}"/>
              </a:ext>
            </a:extLst>
          </p:cNvPr>
          <p:cNvSpPr txBox="1"/>
          <p:nvPr/>
        </p:nvSpPr>
        <p:spPr>
          <a:xfrm>
            <a:off x="11491167" y="8312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17/25</a:t>
            </a:r>
          </a:p>
        </p:txBody>
      </p:sp>
    </p:spTree>
    <p:extLst>
      <p:ext uri="{BB962C8B-B14F-4D97-AF65-F5344CB8AC3E}">
        <p14:creationId xmlns:p14="http://schemas.microsoft.com/office/powerpoint/2010/main" val="291832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53BC8F-9508-415D-A388-25BD99B3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34" y="979714"/>
            <a:ext cx="9613532" cy="52073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A7743F-9E94-4943-8B30-2F16A1225169}"/>
              </a:ext>
            </a:extLst>
          </p:cNvPr>
          <p:cNvSpPr txBox="1"/>
          <p:nvPr/>
        </p:nvSpPr>
        <p:spPr>
          <a:xfrm>
            <a:off x="4685004" y="378568"/>
            <a:ext cx="282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do </a:t>
            </a: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Visualg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9A8F7A-C2A6-40AD-AC81-96FD87EAE341}"/>
              </a:ext>
            </a:extLst>
          </p:cNvPr>
          <p:cNvSpPr txBox="1"/>
          <p:nvPr/>
        </p:nvSpPr>
        <p:spPr>
          <a:xfrm>
            <a:off x="11491167" y="83128"/>
            <a:ext cx="69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18/25</a:t>
            </a:r>
          </a:p>
        </p:txBody>
      </p:sp>
    </p:spTree>
    <p:extLst>
      <p:ext uri="{BB962C8B-B14F-4D97-AF65-F5344CB8AC3E}">
        <p14:creationId xmlns:p14="http://schemas.microsoft.com/office/powerpoint/2010/main" val="2371451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FF62-2974-4D80-B850-FC6E7CA4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nosso primeiro algoritmo no VISUALG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7C10DA-C797-479C-B7C5-8C223940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18" y="767691"/>
            <a:ext cx="7412182" cy="53385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5EBF2B-8A7C-4E2F-BCB7-12EB6074B1AE}"/>
              </a:ext>
            </a:extLst>
          </p:cNvPr>
          <p:cNvSpPr txBox="1"/>
          <p:nvPr/>
        </p:nvSpPr>
        <p:spPr>
          <a:xfrm>
            <a:off x="11491167" y="83128"/>
            <a:ext cx="69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19/25</a:t>
            </a:r>
          </a:p>
        </p:txBody>
      </p:sp>
    </p:spTree>
    <p:extLst>
      <p:ext uri="{BB962C8B-B14F-4D97-AF65-F5344CB8AC3E}">
        <p14:creationId xmlns:p14="http://schemas.microsoft.com/office/powerpoint/2010/main" val="140463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3BC8E-CCB2-48F1-83B5-EFD6395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Variáveis:</a:t>
            </a:r>
            <a:br>
              <a:rPr lang="pt-BR" dirty="0"/>
            </a:br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5B65D-E378-4165-813A-476D4D96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396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Deve começar com uma </a:t>
            </a:r>
            <a:r>
              <a:rPr lang="pt-BR" b="1" dirty="0"/>
              <a:t>letra.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Os próximos caracteres podem ser </a:t>
            </a:r>
            <a:r>
              <a:rPr lang="pt-BR" b="1" dirty="0"/>
              <a:t>letras </a:t>
            </a:r>
            <a:r>
              <a:rPr lang="pt-BR" dirty="0"/>
              <a:t>ou</a:t>
            </a:r>
            <a:r>
              <a:rPr lang="pt-BR" b="1" dirty="0"/>
              <a:t> números.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Não pode utilizar nenhum </a:t>
            </a:r>
            <a:r>
              <a:rPr lang="pt-BR" b="1" dirty="0"/>
              <a:t>símbolo</a:t>
            </a:r>
            <a:r>
              <a:rPr lang="pt-BR" dirty="0"/>
              <a:t>, exceto _ (</a:t>
            </a:r>
            <a:r>
              <a:rPr lang="pt-BR" dirty="0" err="1"/>
              <a:t>underline</a:t>
            </a:r>
            <a:r>
              <a:rPr lang="pt-BR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Não pode conter </a:t>
            </a:r>
            <a:r>
              <a:rPr lang="pt-BR" b="1" dirty="0"/>
              <a:t>espaços</a:t>
            </a:r>
            <a:r>
              <a:rPr lang="pt-BR" dirty="0"/>
              <a:t> em branco.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Não pode conter letras com </a:t>
            </a:r>
            <a:r>
              <a:rPr lang="pt-BR" b="1" dirty="0"/>
              <a:t>acentos.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Não pode ser uma palavra </a:t>
            </a:r>
            <a:r>
              <a:rPr lang="pt-BR" b="1" dirty="0"/>
              <a:t>reservada</a:t>
            </a:r>
            <a:r>
              <a:rPr lang="pt-BR" b="1" u="sng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70B9E8-F769-4EB4-ADC3-8659ED194554}"/>
              </a:ext>
            </a:extLst>
          </p:cNvPr>
          <p:cNvSpPr txBox="1"/>
          <p:nvPr/>
        </p:nvSpPr>
        <p:spPr>
          <a:xfrm>
            <a:off x="3869268" y="269083"/>
            <a:ext cx="30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Identificadores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1BB394-E6F0-4E56-ACFC-C1B4DB3956BA}"/>
              </a:ext>
            </a:extLst>
          </p:cNvPr>
          <p:cNvSpPr txBox="1"/>
          <p:nvPr/>
        </p:nvSpPr>
        <p:spPr>
          <a:xfrm>
            <a:off x="4096987" y="526076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Nota1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19D6ED-21F6-4C8D-91C4-1BF87FE25429}"/>
              </a:ext>
            </a:extLst>
          </p:cNvPr>
          <p:cNvSpPr txBox="1"/>
          <p:nvPr/>
        </p:nvSpPr>
        <p:spPr>
          <a:xfrm>
            <a:off x="5971172" y="526076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218996-13A6-4B52-827C-BB90C3FA1B74}"/>
              </a:ext>
            </a:extLst>
          </p:cNvPr>
          <p:cNvSpPr txBox="1"/>
          <p:nvPr/>
        </p:nvSpPr>
        <p:spPr>
          <a:xfrm>
            <a:off x="7645593" y="526076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Salário Bruto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E8399D-1645-4CDA-83C8-6279C8F6DF92}"/>
              </a:ext>
            </a:extLst>
          </p:cNvPr>
          <p:cNvSpPr txBox="1"/>
          <p:nvPr/>
        </p:nvSpPr>
        <p:spPr>
          <a:xfrm>
            <a:off x="9969229" y="526076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Algoritmo</a:t>
            </a:r>
          </a:p>
        </p:txBody>
      </p:sp>
      <p:pic>
        <p:nvPicPr>
          <p:cNvPr id="9" name="Picture 8" descr="TUDO ESTA CERTO ! | DIVINO AMIGO - Reflexões">
            <a:extLst>
              <a:ext uri="{FF2B5EF4-FFF2-40B4-BE49-F238E27FC236}">
                <a16:creationId xmlns:a16="http://schemas.microsoft.com/office/drawing/2014/main" id="{8D2C2DB0-CFD5-47FE-95E1-DC871634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36" y="5231248"/>
            <a:ext cx="398853" cy="3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rrado">
            <a:extLst>
              <a:ext uri="{FF2B5EF4-FFF2-40B4-BE49-F238E27FC236}">
                <a16:creationId xmlns:a16="http://schemas.microsoft.com/office/drawing/2014/main" id="{F0D5BEA8-15C2-4AD4-80C9-17A0466A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53" y="5215112"/>
            <a:ext cx="449836" cy="3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rrado">
            <a:extLst>
              <a:ext uri="{FF2B5EF4-FFF2-40B4-BE49-F238E27FC236}">
                <a16:creationId xmlns:a16="http://schemas.microsoft.com/office/drawing/2014/main" id="{328903EC-C059-452E-A867-9E9C149E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02" y="5194702"/>
            <a:ext cx="449836" cy="3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rrado">
            <a:extLst>
              <a:ext uri="{FF2B5EF4-FFF2-40B4-BE49-F238E27FC236}">
                <a16:creationId xmlns:a16="http://schemas.microsoft.com/office/drawing/2014/main" id="{E51FE293-A759-4D21-B03B-76D019DA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60" y="5194702"/>
            <a:ext cx="449836" cy="3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16EABAA-0E9E-495E-8C3D-4A685076F161}"/>
              </a:ext>
            </a:extLst>
          </p:cNvPr>
          <p:cNvSpPr txBox="1"/>
          <p:nvPr/>
        </p:nvSpPr>
        <p:spPr>
          <a:xfrm>
            <a:off x="11491167" y="8312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20/25</a:t>
            </a:r>
          </a:p>
        </p:txBody>
      </p:sp>
    </p:spTree>
    <p:extLst>
      <p:ext uri="{BB962C8B-B14F-4D97-AF65-F5344CB8AC3E}">
        <p14:creationId xmlns:p14="http://schemas.microsoft.com/office/powerpoint/2010/main" val="290672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A35F-8494-4D7E-8946-3DBEEE7F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213129"/>
          </a:xfrm>
        </p:spPr>
        <p:txBody>
          <a:bodyPr/>
          <a:lstStyle/>
          <a:p>
            <a:r>
              <a:rPr lang="pt-BR" dirty="0"/>
              <a:t>Tipos primitivos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0548ED0-AD57-4EE8-8ED4-382D40EA2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28323"/>
              </p:ext>
            </p:extLst>
          </p:nvPr>
        </p:nvGraphicFramePr>
        <p:xfrm>
          <a:off x="3572751" y="2012728"/>
          <a:ext cx="8183883" cy="282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990240" imgH="4482360" progId="">
                  <p:embed/>
                </p:oleObj>
              </mc:Choice>
              <mc:Fallback>
                <p:oleObj r:id="rId2" imgW="12990240" imgH="4482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2751" y="2012728"/>
                        <a:ext cx="8183883" cy="282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F74E928-678F-47AC-93E3-7F8790110BCA}"/>
              </a:ext>
            </a:extLst>
          </p:cNvPr>
          <p:cNvSpPr txBox="1"/>
          <p:nvPr/>
        </p:nvSpPr>
        <p:spPr>
          <a:xfrm>
            <a:off x="8329542" y="5725020"/>
            <a:ext cx="342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*Adaptado do site www.cursoemvideo.com</a:t>
            </a:r>
          </a:p>
        </p:txBody>
      </p:sp>
      <p:pic>
        <p:nvPicPr>
          <p:cNvPr id="16386" name="Picture 2" descr="Programação - ícones de computador grátis">
            <a:extLst>
              <a:ext uri="{FF2B5EF4-FFF2-40B4-BE49-F238E27FC236}">
                <a16:creationId xmlns:a16="http://schemas.microsoft.com/office/drawing/2014/main" id="{895871EC-4AA6-475F-BF1A-88D946B0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3" y="3194586"/>
            <a:ext cx="2530434" cy="25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2A4A03-A3A9-4DBC-A453-AC39C213CFF5}"/>
              </a:ext>
            </a:extLst>
          </p:cNvPr>
          <p:cNvSpPr txBox="1"/>
          <p:nvPr/>
        </p:nvSpPr>
        <p:spPr>
          <a:xfrm>
            <a:off x="11491167" y="8312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21/25</a:t>
            </a:r>
          </a:p>
        </p:txBody>
      </p:sp>
    </p:spTree>
    <p:extLst>
      <p:ext uri="{BB962C8B-B14F-4D97-AF65-F5344CB8AC3E}">
        <p14:creationId xmlns:p14="http://schemas.microsoft.com/office/powerpoint/2010/main" val="422888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F8FE-74DE-474E-AC16-BB54F722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628766"/>
          </a:xfrm>
        </p:spPr>
        <p:txBody>
          <a:bodyPr/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/>
              <a:t>Criação de variável e atribuição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DA3663-047C-40EA-BF89-28A41F3C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93" y="779565"/>
            <a:ext cx="7412181" cy="5338535"/>
          </a:xfrm>
          <a:prstGeom prst="rect">
            <a:avLst/>
          </a:prstGeom>
        </p:spPr>
      </p:pic>
      <p:pic>
        <p:nvPicPr>
          <p:cNvPr id="18434" name="Picture 2" descr="ATENÇÃO, SERVIDORES! - Sisipsemg">
            <a:extLst>
              <a:ext uri="{FF2B5EF4-FFF2-40B4-BE49-F238E27FC236}">
                <a16:creationId xmlns:a16="http://schemas.microsoft.com/office/drawing/2014/main" id="{7EA95E33-A62B-4521-90EF-459962AF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6" y="3448832"/>
            <a:ext cx="2947482" cy="265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BC83BF-C4EE-4BF8-9D06-C125DDA7CAB6}"/>
              </a:ext>
            </a:extLst>
          </p:cNvPr>
          <p:cNvSpPr txBox="1"/>
          <p:nvPr/>
        </p:nvSpPr>
        <p:spPr>
          <a:xfrm>
            <a:off x="11491167" y="8312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22/25</a:t>
            </a:r>
          </a:p>
        </p:txBody>
      </p:sp>
    </p:spTree>
    <p:extLst>
      <p:ext uri="{BB962C8B-B14F-4D97-AF65-F5344CB8AC3E}">
        <p14:creationId xmlns:p14="http://schemas.microsoft.com/office/powerpoint/2010/main" val="45852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59DDC-CCC1-4728-A291-14EDEEB4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algoritmos?</a:t>
            </a:r>
          </a:p>
          <a:p>
            <a:r>
              <a:rPr lang="pt-BR" dirty="0"/>
              <a:t>Exemplos de algoritmos.</a:t>
            </a:r>
          </a:p>
          <a:p>
            <a:r>
              <a:rPr lang="pt-BR" dirty="0"/>
              <a:t>O que é </a:t>
            </a:r>
            <a:r>
              <a:rPr lang="pt-BR" dirty="0" err="1"/>
              <a:t>portugol</a:t>
            </a:r>
            <a:r>
              <a:rPr lang="pt-BR" dirty="0"/>
              <a:t> e como utiliza-lo?</a:t>
            </a:r>
          </a:p>
          <a:p>
            <a:r>
              <a:rPr lang="pt-BR" dirty="0"/>
              <a:t>Como criar nosso primeiro algoritmo</a:t>
            </a:r>
            <a:r>
              <a:rPr lang="pt-BR" u="sng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9458" name="Picture 2" descr="Resumo Produtora - Resumo Produtora">
            <a:extLst>
              <a:ext uri="{FF2B5EF4-FFF2-40B4-BE49-F238E27FC236}">
                <a16:creationId xmlns:a16="http://schemas.microsoft.com/office/drawing/2014/main" id="{F92DDF45-590D-47AD-91B0-BC1C68B9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16394">
            <a:off x="-80659" y="2143189"/>
            <a:ext cx="4303557" cy="26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43BB973-BC83-47E9-A0B1-5BE6D609B42C}"/>
              </a:ext>
            </a:extLst>
          </p:cNvPr>
          <p:cNvSpPr txBox="1"/>
          <p:nvPr/>
        </p:nvSpPr>
        <p:spPr>
          <a:xfrm>
            <a:off x="11491167" y="8312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23/25</a:t>
            </a:r>
          </a:p>
        </p:txBody>
      </p:sp>
    </p:spTree>
    <p:extLst>
      <p:ext uri="{BB962C8B-B14F-4D97-AF65-F5344CB8AC3E}">
        <p14:creationId xmlns:p14="http://schemas.microsoft.com/office/powerpoint/2010/main" val="170795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DC513-22EB-4A6F-9F33-38D35652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305163"/>
          </a:xfrm>
        </p:spPr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C29A-B6C3-4075-B804-B0799CAA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Apresentar ao aluno as noções básicas de programação de computadores através do ensino de algoritmos com o uso de uma linguagem e ambiente de programação.</a:t>
            </a:r>
          </a:p>
          <a:p>
            <a:r>
              <a:rPr lang="pt-BR" dirty="0"/>
              <a:t>Desenvolver as habilidades de programação com estruturas de controle e modularização a partir do uso de uma linguagem de programação moderna</a:t>
            </a:r>
            <a:r>
              <a:rPr lang="pt-BR" u="sng" dirty="0"/>
              <a:t>.</a:t>
            </a:r>
          </a:p>
        </p:txBody>
      </p:sp>
      <p:pic>
        <p:nvPicPr>
          <p:cNvPr id="14338" name="Picture 2" descr="Quais são os Objetivos dos Amigos da Juventude? - Tiago Mota">
            <a:extLst>
              <a:ext uri="{FF2B5EF4-FFF2-40B4-BE49-F238E27FC236}">
                <a16:creationId xmlns:a16="http://schemas.microsoft.com/office/drawing/2014/main" id="{73BA719A-8424-47E8-B769-AC84173A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9" y="3148436"/>
            <a:ext cx="2702502" cy="25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0FE2CA-16E8-4739-B984-B0DF80547678}"/>
              </a:ext>
            </a:extLst>
          </p:cNvPr>
          <p:cNvSpPr txBox="1"/>
          <p:nvPr/>
        </p:nvSpPr>
        <p:spPr>
          <a:xfrm>
            <a:off x="11491167" y="831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03/25</a:t>
            </a:r>
          </a:p>
        </p:txBody>
      </p:sp>
    </p:spTree>
    <p:extLst>
      <p:ext uri="{BB962C8B-B14F-4D97-AF65-F5344CB8AC3E}">
        <p14:creationId xmlns:p14="http://schemas.microsoft.com/office/powerpoint/2010/main" val="1057181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1AA-A60B-44F3-A7E5-14A9012F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333836-362D-4819-BAB3-A33E6273143A}"/>
              </a:ext>
            </a:extLst>
          </p:cNvPr>
          <p:cNvSpPr txBox="1"/>
          <p:nvPr/>
        </p:nvSpPr>
        <p:spPr>
          <a:xfrm>
            <a:off x="2793076" y="73287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obrigado e até a próxima aula!!!</a:t>
            </a:r>
          </a:p>
        </p:txBody>
      </p:sp>
      <p:pic>
        <p:nvPicPr>
          <p:cNvPr id="9" name="Imagem 8" descr="Uma imagem contendo boneca&#10;&#10;Descrição gerada automaticamente">
            <a:extLst>
              <a:ext uri="{FF2B5EF4-FFF2-40B4-BE49-F238E27FC236}">
                <a16:creationId xmlns:a16="http://schemas.microsoft.com/office/drawing/2014/main" id="{562887A1-00CB-4910-9B88-04ADD427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202" y="1362899"/>
            <a:ext cx="3618059" cy="47622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9F84CC-A285-433D-85EA-7ADC81868DC3}"/>
              </a:ext>
            </a:extLst>
          </p:cNvPr>
          <p:cNvSpPr txBox="1"/>
          <p:nvPr/>
        </p:nvSpPr>
        <p:spPr>
          <a:xfrm>
            <a:off x="7427758" y="4093804"/>
            <a:ext cx="402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4BFAE-1A5F-4F9F-9982-3B438FBC6740}"/>
              </a:ext>
            </a:extLst>
          </p:cNvPr>
          <p:cNvSpPr txBox="1"/>
          <p:nvPr/>
        </p:nvSpPr>
        <p:spPr>
          <a:xfrm>
            <a:off x="6369553" y="2767280"/>
            <a:ext cx="55695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Importante:</a:t>
            </a:r>
            <a:br>
              <a:rPr lang="pt-BR" sz="2400" dirty="0"/>
            </a:br>
            <a:r>
              <a:rPr lang="pt-BR" sz="2400" dirty="0"/>
              <a:t>Assine nosso canal no Youtube e tenha acesso as novidades gratuitas sempre que forem lançadas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www.youtube.com/denisviana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14ECB2-B239-449C-862B-C5416848A869}"/>
              </a:ext>
            </a:extLst>
          </p:cNvPr>
          <p:cNvSpPr txBox="1"/>
          <p:nvPr/>
        </p:nvSpPr>
        <p:spPr>
          <a:xfrm>
            <a:off x="11491167" y="8312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25/25</a:t>
            </a:r>
          </a:p>
        </p:txBody>
      </p:sp>
    </p:spTree>
    <p:extLst>
      <p:ext uri="{BB962C8B-B14F-4D97-AF65-F5344CB8AC3E}">
        <p14:creationId xmlns:p14="http://schemas.microsoft.com/office/powerpoint/2010/main" val="1417359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0302E-1024-44E1-8E58-4F6B80E5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algoritmos?</a:t>
            </a:r>
          </a:p>
          <a:p>
            <a:r>
              <a:rPr lang="pt-BR" dirty="0"/>
              <a:t>Exemplos de algoritmos.</a:t>
            </a:r>
          </a:p>
          <a:p>
            <a:r>
              <a:rPr lang="pt-BR" dirty="0"/>
              <a:t>O que é </a:t>
            </a:r>
            <a:r>
              <a:rPr lang="pt-BR" dirty="0" err="1"/>
              <a:t>portugol</a:t>
            </a:r>
            <a:r>
              <a:rPr lang="pt-BR" dirty="0"/>
              <a:t> e como utiliza-lo?</a:t>
            </a:r>
          </a:p>
          <a:p>
            <a:r>
              <a:rPr lang="pt-BR" dirty="0"/>
              <a:t>Como criar nosso primeiro algoritmo</a:t>
            </a:r>
            <a:r>
              <a:rPr lang="pt-BR" u="sng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5362" name="Picture 2" descr="SRE Blog Renda Extra Aula02 - Agência de Negócios Digitais">
            <a:extLst>
              <a:ext uri="{FF2B5EF4-FFF2-40B4-BE49-F238E27FC236}">
                <a16:creationId xmlns:a16="http://schemas.microsoft.com/office/drawing/2014/main" id="{D0DA10BC-306A-4F65-9B13-6B21A62D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877"/>
            <a:ext cx="3454381" cy="370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C10E5E2-AC09-411F-A976-4DFA45E8F8FF}"/>
              </a:ext>
            </a:extLst>
          </p:cNvPr>
          <p:cNvSpPr txBox="1"/>
          <p:nvPr/>
        </p:nvSpPr>
        <p:spPr>
          <a:xfrm>
            <a:off x="11491167" y="83128"/>
            <a:ext cx="7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06/25</a:t>
            </a:r>
          </a:p>
        </p:txBody>
      </p:sp>
    </p:spTree>
    <p:extLst>
      <p:ext uri="{BB962C8B-B14F-4D97-AF65-F5344CB8AC3E}">
        <p14:creationId xmlns:p14="http://schemas.microsoft.com/office/powerpoint/2010/main" val="2158035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19ADD-A364-412C-AB45-FA0F6A05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é uma sequência de instruções ou comandos realizados de maneira sistemática com o objetivo de resolver um problema ou executar uma tarefa</a:t>
            </a:r>
            <a:r>
              <a:rPr lang="pt-BR" u="sng" dirty="0"/>
              <a:t>.</a:t>
            </a:r>
          </a:p>
        </p:txBody>
      </p:sp>
      <p:pic>
        <p:nvPicPr>
          <p:cNvPr id="3074" name="Picture 2" descr="Entenda de uma vez por todas o que é um algoritmo – Visões de valor">
            <a:extLst>
              <a:ext uri="{FF2B5EF4-FFF2-40B4-BE49-F238E27FC236}">
                <a16:creationId xmlns:a16="http://schemas.microsoft.com/office/drawing/2014/main" id="{F1CE086C-BB14-496B-BF38-CF48DD0F4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416" y="873252"/>
            <a:ext cx="7825892" cy="440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96B8D4-1826-4E81-8C33-6EF942756BE3}"/>
              </a:ext>
            </a:extLst>
          </p:cNvPr>
          <p:cNvSpPr txBox="1"/>
          <p:nvPr/>
        </p:nvSpPr>
        <p:spPr>
          <a:xfrm>
            <a:off x="11491167" y="83128"/>
            <a:ext cx="68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07/25</a:t>
            </a:r>
          </a:p>
        </p:txBody>
      </p:sp>
    </p:spTree>
    <p:extLst>
      <p:ext uri="{BB962C8B-B14F-4D97-AF65-F5344CB8AC3E}">
        <p14:creationId xmlns:p14="http://schemas.microsoft.com/office/powerpoint/2010/main" val="3123158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7F27E-C962-4B9B-89D7-697B9C9E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algoritmos são como uma receita de bolo: uma sequência de ações que devem ser executadas até que o objetivo final - o bolo pronto - seja atingido</a:t>
            </a:r>
            <a:r>
              <a:rPr lang="pt-BR" u="sng" dirty="0"/>
              <a:t>.</a:t>
            </a:r>
          </a:p>
        </p:txBody>
      </p:sp>
      <p:pic>
        <p:nvPicPr>
          <p:cNvPr id="4098" name="Picture 2" descr="Arquivos receita de bolo de limão com cobertura de chocolate - Receitas  para Bolo">
            <a:extLst>
              <a:ext uri="{FF2B5EF4-FFF2-40B4-BE49-F238E27FC236}">
                <a16:creationId xmlns:a16="http://schemas.microsoft.com/office/drawing/2014/main" id="{BCBB3E46-554C-4340-BA0F-F91D4A40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6413">
            <a:off x="-491160" y="1673622"/>
            <a:ext cx="3951393" cy="29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F3FBB4-C78F-431C-8CEE-AE20C619F592}"/>
              </a:ext>
            </a:extLst>
          </p:cNvPr>
          <p:cNvSpPr txBox="1"/>
          <p:nvPr/>
        </p:nvSpPr>
        <p:spPr>
          <a:xfrm>
            <a:off x="11491167" y="83128"/>
            <a:ext cx="7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08/25</a:t>
            </a:r>
          </a:p>
        </p:txBody>
      </p:sp>
    </p:spTree>
    <p:extLst>
      <p:ext uri="{BB962C8B-B14F-4D97-AF65-F5344CB8AC3E}">
        <p14:creationId xmlns:p14="http://schemas.microsoft.com/office/powerpoint/2010/main" val="259856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05A96-F30F-4C5C-A231-60A761C4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951872"/>
          </a:xfrm>
        </p:spPr>
        <p:txBody>
          <a:bodyPr/>
          <a:lstStyle/>
          <a:p>
            <a:r>
              <a:rPr lang="pt-BR" dirty="0"/>
              <a:t>Onde encontramos algoritmos?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362B9-5C56-4D81-A3D6-7DDAF258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Acesso e navegação de sites na Internet.</a:t>
            </a:r>
          </a:p>
          <a:p>
            <a:pPr lvl="1"/>
            <a:r>
              <a:rPr lang="pt-BR" dirty="0"/>
              <a:t>Buscas.</a:t>
            </a:r>
          </a:p>
          <a:p>
            <a:pPr lvl="1"/>
            <a:r>
              <a:rPr lang="pt-BR" dirty="0"/>
              <a:t>Compras online.</a:t>
            </a:r>
          </a:p>
          <a:p>
            <a:pPr lvl="1"/>
            <a:r>
              <a:rPr lang="pt-BR" dirty="0"/>
              <a:t>Vídeos online.</a:t>
            </a:r>
          </a:p>
          <a:p>
            <a:r>
              <a:rPr lang="pt-BR" dirty="0"/>
              <a:t>Jogos digitais ou de tabuleiro.</a:t>
            </a:r>
          </a:p>
          <a:p>
            <a:r>
              <a:rPr lang="pt-BR" dirty="0"/>
              <a:t>Usando seu celular</a:t>
            </a:r>
          </a:p>
          <a:p>
            <a:pPr lvl="1"/>
            <a:r>
              <a:rPr lang="pt-BR" dirty="0"/>
              <a:t>Conversando com as pessoas em redes sociais.</a:t>
            </a:r>
          </a:p>
          <a:p>
            <a:pPr lvl="1"/>
            <a:r>
              <a:rPr lang="pt-BR" dirty="0"/>
              <a:t>Compartilhando experiências online.</a:t>
            </a:r>
          </a:p>
          <a:p>
            <a:pPr lvl="1"/>
            <a:r>
              <a:rPr lang="pt-BR" dirty="0"/>
              <a:t>Calculando rotas usando o Google Maps ou </a:t>
            </a:r>
            <a:r>
              <a:rPr lang="pt-BR" dirty="0" err="1"/>
              <a:t>Waze</a:t>
            </a:r>
            <a:r>
              <a:rPr lang="pt-BR" dirty="0"/>
              <a:t>.</a:t>
            </a:r>
          </a:p>
          <a:p>
            <a:r>
              <a:rPr lang="pt-BR" dirty="0"/>
              <a:t>TVs </a:t>
            </a:r>
            <a:r>
              <a:rPr lang="pt-BR" dirty="0" err="1"/>
              <a:t>Smart</a:t>
            </a:r>
            <a:endParaRPr lang="pt-BR" dirty="0"/>
          </a:p>
          <a:p>
            <a:pPr lvl="1"/>
            <a:r>
              <a:rPr lang="pt-BR" dirty="0"/>
              <a:t>Acessando conteúdos interativos ou streamings.</a:t>
            </a:r>
          </a:p>
          <a:p>
            <a:r>
              <a:rPr lang="pt-BR" dirty="0"/>
              <a:t>Automóveis </a:t>
            </a:r>
          </a:p>
          <a:p>
            <a:pPr lvl="1"/>
            <a:r>
              <a:rPr lang="pt-BR" dirty="0"/>
              <a:t>Recursos de estacionamento autônomo e frenagem de emergência</a:t>
            </a:r>
            <a:r>
              <a:rPr lang="pt-BR" u="sng" dirty="0"/>
              <a:t>.</a:t>
            </a:r>
          </a:p>
        </p:txBody>
      </p:sp>
      <p:pic>
        <p:nvPicPr>
          <p:cNvPr id="5122" name="Picture 2" descr="Homem Silhueta Pensando - Imagens grátis no Pixabay">
            <a:extLst>
              <a:ext uri="{FF2B5EF4-FFF2-40B4-BE49-F238E27FC236}">
                <a16:creationId xmlns:a16="http://schemas.microsoft.com/office/drawing/2014/main" id="{E8C6A83F-1F7C-4D3A-8782-A050AF1FC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6" y="2446317"/>
            <a:ext cx="3029527" cy="38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EB1F9B-36BE-4772-B0F8-52429029DD78}"/>
              </a:ext>
            </a:extLst>
          </p:cNvPr>
          <p:cNvSpPr txBox="1"/>
          <p:nvPr/>
        </p:nvSpPr>
        <p:spPr>
          <a:xfrm>
            <a:off x="11491167" y="831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09/25</a:t>
            </a:r>
          </a:p>
        </p:txBody>
      </p:sp>
    </p:spTree>
    <p:extLst>
      <p:ext uri="{BB962C8B-B14F-4D97-AF65-F5344CB8AC3E}">
        <p14:creationId xmlns:p14="http://schemas.microsoft.com/office/powerpoint/2010/main" val="105827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B208F-E434-451D-A21B-BFDC1315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533763"/>
          </a:xfrm>
        </p:spPr>
        <p:txBody>
          <a:bodyPr/>
          <a:lstStyle/>
          <a:p>
            <a:r>
              <a:rPr lang="pt-BR" dirty="0"/>
              <a:t>Algoritmos surgem para resolver um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AB5E2-8FC4-44F6-B4F9-C066CB97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de criar um ambiente de relacionamento virtual:</a:t>
            </a:r>
          </a:p>
          <a:p>
            <a:pPr lvl="1"/>
            <a:r>
              <a:rPr lang="pt-BR" dirty="0"/>
              <a:t>Surgiu o Facebook.</a:t>
            </a:r>
          </a:p>
          <a:p>
            <a:r>
              <a:rPr lang="pt-BR" dirty="0"/>
              <a:t>Necessidade de substituir o SMS:</a:t>
            </a:r>
          </a:p>
          <a:p>
            <a:pPr lvl="1"/>
            <a:r>
              <a:rPr lang="pt-BR" dirty="0"/>
              <a:t>Originou o Whats App</a:t>
            </a:r>
            <a:r>
              <a:rPr lang="pt-BR" u="sng" dirty="0"/>
              <a:t>.</a:t>
            </a:r>
          </a:p>
          <a:p>
            <a:pPr lvl="1"/>
            <a:endParaRPr lang="pt-BR" dirty="0"/>
          </a:p>
        </p:txBody>
      </p:sp>
      <p:pic>
        <p:nvPicPr>
          <p:cNvPr id="6146" name="Picture 2" descr="Metodologias de Resolução de Problemas Reais - Soluções VIA">
            <a:extLst>
              <a:ext uri="{FF2B5EF4-FFF2-40B4-BE49-F238E27FC236}">
                <a16:creationId xmlns:a16="http://schemas.microsoft.com/office/drawing/2014/main" id="{638EBB9D-FF3D-4D57-9055-8D5AC587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9611" y="3424428"/>
            <a:ext cx="4338879" cy="28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93A0B7-DEE6-4FBD-B051-37FC3CDE68BD}"/>
              </a:ext>
            </a:extLst>
          </p:cNvPr>
          <p:cNvSpPr txBox="1"/>
          <p:nvPr/>
        </p:nvSpPr>
        <p:spPr>
          <a:xfrm>
            <a:off x="11491167" y="8312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10/25</a:t>
            </a:r>
          </a:p>
        </p:txBody>
      </p:sp>
    </p:spTree>
    <p:extLst>
      <p:ext uri="{BB962C8B-B14F-4D97-AF65-F5344CB8AC3E}">
        <p14:creationId xmlns:p14="http://schemas.microsoft.com/office/powerpoint/2010/main" val="2029598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461E-D6C9-4986-8A21-EF1D79EC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39353"/>
          </a:xfrm>
        </p:spPr>
        <p:txBody>
          <a:bodyPr/>
          <a:lstStyle/>
          <a:p>
            <a:r>
              <a:rPr lang="pt-BR" dirty="0"/>
              <a:t>Rotina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FEC51-AE9A-4FC6-A292-521A8963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reprodução de padrões é reconhecida como rotina.</a:t>
            </a:r>
          </a:p>
          <a:p>
            <a:r>
              <a:rPr lang="pt-BR" dirty="0"/>
              <a:t>Podemos aplicar o conceito de rotina para ações do nosso dia a dia como:</a:t>
            </a:r>
          </a:p>
          <a:p>
            <a:pPr lvl="1"/>
            <a:r>
              <a:rPr lang="pt-BR" dirty="0"/>
              <a:t>Atravessar a rua.</a:t>
            </a:r>
          </a:p>
          <a:p>
            <a:pPr lvl="1"/>
            <a:r>
              <a:rPr lang="pt-BR" dirty="0"/>
              <a:t>Preparar um lance.</a:t>
            </a:r>
          </a:p>
          <a:p>
            <a:pPr lvl="1"/>
            <a:r>
              <a:rPr lang="pt-BR" dirty="0"/>
              <a:t>Tomar banho.</a:t>
            </a:r>
          </a:p>
          <a:p>
            <a:pPr lvl="1"/>
            <a:r>
              <a:rPr lang="pt-BR" dirty="0"/>
              <a:t>E assim por diante</a:t>
            </a:r>
            <a:r>
              <a:rPr lang="pt-BR" u="sng" dirty="0"/>
              <a:t>.</a:t>
            </a:r>
          </a:p>
        </p:txBody>
      </p:sp>
      <p:pic>
        <p:nvPicPr>
          <p:cNvPr id="7170" name="Picture 2" descr="Minha Rotina Especial | Design de personagem, Aplicativos para crianças,  Crianças">
            <a:extLst>
              <a:ext uri="{FF2B5EF4-FFF2-40B4-BE49-F238E27FC236}">
                <a16:creationId xmlns:a16="http://schemas.microsoft.com/office/drawing/2014/main" id="{7D8B9A44-2467-49D4-8030-F970BB48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2597188"/>
            <a:ext cx="2816894" cy="28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439F53-9BE2-467C-AF3B-72B5787A6885}"/>
              </a:ext>
            </a:extLst>
          </p:cNvPr>
          <p:cNvSpPr txBox="1"/>
          <p:nvPr/>
        </p:nvSpPr>
        <p:spPr>
          <a:xfrm>
            <a:off x="11491167" y="83128"/>
            <a:ext cx="6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11/25</a:t>
            </a:r>
          </a:p>
        </p:txBody>
      </p:sp>
    </p:spTree>
    <p:extLst>
      <p:ext uri="{BB962C8B-B14F-4D97-AF65-F5344CB8AC3E}">
        <p14:creationId xmlns:p14="http://schemas.microsoft.com/office/powerpoint/2010/main" val="2042636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5523-70D0-410B-A28E-8831B970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305163"/>
          </a:xfrm>
        </p:spPr>
        <p:txBody>
          <a:bodyPr/>
          <a:lstStyle/>
          <a:p>
            <a:r>
              <a:rPr lang="pt-BR" dirty="0"/>
              <a:t>Algoritmo </a:t>
            </a:r>
            <a:br>
              <a:rPr lang="pt-BR" dirty="0"/>
            </a:br>
            <a:r>
              <a:rPr lang="pt-BR" dirty="0"/>
              <a:t>para atravessar a rua: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8806-FDD4-4E31-8039-FC939C2E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AtravessarRua</a:t>
            </a:r>
            <a:endParaRPr lang="pt-BR" dirty="0"/>
          </a:p>
          <a:p>
            <a:pPr lvl="1"/>
            <a:r>
              <a:rPr lang="pt-BR" dirty="0"/>
              <a:t>Olhar para a direita</a:t>
            </a:r>
          </a:p>
          <a:p>
            <a:pPr lvl="1"/>
            <a:r>
              <a:rPr lang="pt-BR" dirty="0"/>
              <a:t>Olhar para a esquerda</a:t>
            </a:r>
          </a:p>
          <a:p>
            <a:pPr lvl="1"/>
            <a:r>
              <a:rPr lang="pt-BR" dirty="0"/>
              <a:t>Se estiver vindo carro</a:t>
            </a:r>
          </a:p>
          <a:p>
            <a:pPr lvl="2"/>
            <a:r>
              <a:rPr lang="pt-BR" dirty="0"/>
              <a:t>Não atravesse</a:t>
            </a:r>
          </a:p>
          <a:p>
            <a:pPr lvl="1"/>
            <a:r>
              <a:rPr lang="pt-BR" dirty="0"/>
              <a:t>Senão</a:t>
            </a:r>
          </a:p>
          <a:p>
            <a:pPr lvl="2"/>
            <a:r>
              <a:rPr lang="pt-BR" dirty="0"/>
              <a:t>Atravesse</a:t>
            </a:r>
          </a:p>
          <a:p>
            <a:pPr lvl="1"/>
            <a:r>
              <a:rPr lang="pt-BR" dirty="0" err="1"/>
              <a:t>Fim-Se</a:t>
            </a:r>
            <a:endParaRPr lang="pt-BR" dirty="0"/>
          </a:p>
          <a:p>
            <a:r>
              <a:rPr lang="pt-BR" dirty="0"/>
              <a:t>Fim-Algoritmo</a:t>
            </a:r>
          </a:p>
        </p:txBody>
      </p:sp>
      <p:pic>
        <p:nvPicPr>
          <p:cNvPr id="8194" name="Picture 2" descr="Pessoa atravessar rua em faixa de pedestres | Ícone Gratis">
            <a:extLst>
              <a:ext uri="{FF2B5EF4-FFF2-40B4-BE49-F238E27FC236}">
                <a16:creationId xmlns:a16="http://schemas.microsoft.com/office/drawing/2014/main" id="{41F904E2-1A2A-4B30-8B56-C51DED71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3192846"/>
            <a:ext cx="2791902" cy="279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2076B-2FE4-4459-9865-B18705BE1245}"/>
              </a:ext>
            </a:extLst>
          </p:cNvPr>
          <p:cNvSpPr txBox="1"/>
          <p:nvPr/>
        </p:nvSpPr>
        <p:spPr>
          <a:xfrm>
            <a:off x="11491167" y="83128"/>
            <a:ext cx="69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12/25</a:t>
            </a:r>
          </a:p>
        </p:txBody>
      </p:sp>
    </p:spTree>
    <p:extLst>
      <p:ext uri="{BB962C8B-B14F-4D97-AF65-F5344CB8AC3E}">
        <p14:creationId xmlns:p14="http://schemas.microsoft.com/office/powerpoint/2010/main" val="2627142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Quadr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4297</TotalTime>
  <Words>859</Words>
  <Application>Microsoft Office PowerPoint</Application>
  <PresentationFormat>Widescreen</PresentationFormat>
  <Paragraphs>169</Paragraphs>
  <Slides>20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Wingdings 2</vt:lpstr>
      <vt:lpstr>Quadro</vt:lpstr>
      <vt:lpstr>Lógica de programação Algoritmos</vt:lpstr>
      <vt:lpstr>Objetivos do curso</vt:lpstr>
      <vt:lpstr>Apresentação do PowerPoint</vt:lpstr>
      <vt:lpstr>Apresentação do PowerPoint</vt:lpstr>
      <vt:lpstr>Apresentação do PowerPoint</vt:lpstr>
      <vt:lpstr>Onde encontramos algoritmos?</vt:lpstr>
      <vt:lpstr>Algoritmos surgem para resolver um problema:</vt:lpstr>
      <vt:lpstr>Rotina</vt:lpstr>
      <vt:lpstr>Algoritmo  para atravessar a rua:</vt:lpstr>
      <vt:lpstr>Algoritmos diferentes para resolver o mesmo problema?</vt:lpstr>
      <vt:lpstr>Toda sequência de passos é um algoritmo?</vt:lpstr>
      <vt:lpstr>Algoritmos computacionais</vt:lpstr>
      <vt:lpstr>E o que usamos hoje para representar algoritmos?</vt:lpstr>
      <vt:lpstr>Apresentação do PowerPoint</vt:lpstr>
      <vt:lpstr>Criando nosso primeiro algoritmo no VISUALG</vt:lpstr>
      <vt:lpstr>Variáveis: Regras</vt:lpstr>
      <vt:lpstr>Tipos primitivos</vt:lpstr>
      <vt:lpstr>Exemplo:  Criação de variável e atribuição</vt:lpstr>
      <vt:lpstr>Apresentação do PowerPoint</vt:lpstr>
      <vt:lpstr>Próxima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 de TI</dc:title>
  <dc:creator>Denis Jeronimo Viana Filho</dc:creator>
  <cp:lastModifiedBy>Denis jeronimo Viana Filho</cp:lastModifiedBy>
  <cp:revision>48</cp:revision>
  <dcterms:created xsi:type="dcterms:W3CDTF">2020-08-10T20:05:25Z</dcterms:created>
  <dcterms:modified xsi:type="dcterms:W3CDTF">2023-02-17T23:07:23Z</dcterms:modified>
</cp:coreProperties>
</file>