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6" r:id="rId1"/>
  </p:sldMasterIdLst>
  <p:notesMasterIdLst>
    <p:notesMasterId r:id="rId33"/>
  </p:notesMasterIdLst>
  <p:handoutMasterIdLst>
    <p:handoutMasterId r:id="rId34"/>
  </p:handoutMasterIdLst>
  <p:sldIdLst>
    <p:sldId id="256" r:id="rId2"/>
    <p:sldId id="303" r:id="rId3"/>
    <p:sldId id="304" r:id="rId4"/>
    <p:sldId id="305" r:id="rId5"/>
    <p:sldId id="306" r:id="rId6"/>
    <p:sldId id="307" r:id="rId7"/>
    <p:sldId id="308" r:id="rId8"/>
    <p:sldId id="309" r:id="rId9"/>
    <p:sldId id="310" r:id="rId10"/>
    <p:sldId id="311" r:id="rId11"/>
    <p:sldId id="323" r:id="rId12"/>
    <p:sldId id="312" r:id="rId13"/>
    <p:sldId id="313" r:id="rId14"/>
    <p:sldId id="314" r:id="rId15"/>
    <p:sldId id="316" r:id="rId16"/>
    <p:sldId id="318" r:id="rId17"/>
    <p:sldId id="319" r:id="rId18"/>
    <p:sldId id="320" r:id="rId19"/>
    <p:sldId id="321" r:id="rId20"/>
    <p:sldId id="322" r:id="rId21"/>
    <p:sldId id="324" r:id="rId22"/>
    <p:sldId id="325" r:id="rId23"/>
    <p:sldId id="326" r:id="rId24"/>
    <p:sldId id="327" r:id="rId25"/>
    <p:sldId id="328" r:id="rId26"/>
    <p:sldId id="329" r:id="rId27"/>
    <p:sldId id="330" r:id="rId28"/>
    <p:sldId id="331" r:id="rId29"/>
    <p:sldId id="332" r:id="rId30"/>
    <p:sldId id="333" r:id="rId31"/>
    <p:sldId id="33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8" d="100"/>
          <a:sy n="78" d="100"/>
        </p:scale>
        <p:origin x="534" y="8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487566F-8F0D-4950-A8FA-64C8694215EA}"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en-IN"/>
        </a:p>
      </dgm:t>
    </dgm:pt>
    <dgm:pt modelId="{80BEBCEB-BB42-4848-B864-F1F5956B89D1}">
      <dgm:prSet phldr="0" custT="1"/>
      <dgm:spPr>
        <a:ln>
          <a:solidFill>
            <a:schemeClr val="tx1"/>
          </a:solidFill>
        </a:ln>
      </dgm:spPr>
      <dgm:t>
        <a:bodyPr vert="horz" wrap="square"/>
        <a:lstStyle/>
        <a:p>
          <a:pPr>
            <a:lnSpc>
              <a:spcPct val="100000"/>
            </a:lnSpc>
            <a:spcBef>
              <a:spcPct val="0"/>
            </a:spcBef>
            <a:spcAft>
              <a:spcPct val="35000"/>
            </a:spcAft>
          </a:pPr>
          <a:r>
            <a:rPr lang="en-IN" sz="2000" b="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9V Battery</a:t>
          </a:r>
          <a:endParaRPr sz="2000" b="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endParaRPr>
        </a:p>
      </dgm:t>
    </dgm:pt>
    <dgm:pt modelId="{F1A69030-67B6-4983-9F72-B9D430BF444C}" type="parTrans" cxnId="{31F056B8-AF7B-4BBB-83A7-D8111B136497}">
      <dgm:prSet/>
      <dgm:spPr/>
      <dgm:t>
        <a:bodyPr/>
        <a:lstStyle/>
        <a:p>
          <a:endParaRPr lang="en-IN"/>
        </a:p>
      </dgm:t>
    </dgm:pt>
    <dgm:pt modelId="{F897DFFA-D77E-4C34-8491-B8078435F98C}" type="sibTrans" cxnId="{31F056B8-AF7B-4BBB-83A7-D8111B136497}">
      <dgm:prSet/>
      <dgm:spPr/>
      <dgm:t>
        <a:bodyPr/>
        <a:lstStyle/>
        <a:p>
          <a:endParaRPr lang="en-IN"/>
        </a:p>
      </dgm:t>
    </dgm:pt>
    <dgm:pt modelId="{FE849B26-168C-4F3F-889A-2FCC0390576A}">
      <dgm:prSet phldr="0" custT="1"/>
      <dgm:spPr>
        <a:ln>
          <a:solidFill>
            <a:schemeClr val="tx1"/>
          </a:solidFill>
        </a:ln>
      </dgm:spPr>
      <dgm:t>
        <a:bodyPr vert="horz" wrap="square"/>
        <a:lstStyle/>
        <a:p>
          <a:pPr>
            <a:lnSpc>
              <a:spcPct val="100000"/>
            </a:lnSpc>
            <a:spcBef>
              <a:spcPct val="0"/>
            </a:spcBef>
            <a:spcAft>
              <a:spcPct val="35000"/>
            </a:spcAft>
          </a:pPr>
          <a:r>
            <a:rPr lang="en-IN" sz="2000" b="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Connecting Wires</a:t>
          </a:r>
        </a:p>
      </dgm:t>
    </dgm:pt>
    <dgm:pt modelId="{B32B21FF-8C6C-42A7-8D60-ADFC6ED3ACB3}" type="parTrans" cxnId="{A472F2F2-3681-43E1-B4D3-A26D05506212}">
      <dgm:prSet/>
      <dgm:spPr/>
      <dgm:t>
        <a:bodyPr/>
        <a:lstStyle/>
        <a:p>
          <a:endParaRPr lang="en-IN"/>
        </a:p>
      </dgm:t>
    </dgm:pt>
    <dgm:pt modelId="{150EDE3F-8681-4620-B77F-AF1356CD6208}" type="sibTrans" cxnId="{A472F2F2-3681-43E1-B4D3-A26D05506212}">
      <dgm:prSet/>
      <dgm:spPr/>
      <dgm:t>
        <a:bodyPr/>
        <a:lstStyle/>
        <a:p>
          <a:endParaRPr lang="en-IN"/>
        </a:p>
      </dgm:t>
    </dgm:pt>
    <dgm:pt modelId="{D5B788D9-CB7F-4EF5-84FE-55F1F414C04D}">
      <dgm:prSet phldr="0" custT="1"/>
      <dgm:spPr>
        <a:ln>
          <a:solidFill>
            <a:schemeClr val="tx1"/>
          </a:solidFill>
        </a:ln>
      </dgm:spPr>
      <dgm:t>
        <a:bodyPr vert="horz" wrap="square"/>
        <a:lstStyle/>
        <a:p>
          <a:pPr>
            <a:lnSpc>
              <a:spcPct val="100000"/>
            </a:lnSpc>
            <a:spcBef>
              <a:spcPct val="0"/>
            </a:spcBef>
            <a:spcAft>
              <a:spcPct val="35000"/>
            </a:spcAft>
          </a:pPr>
          <a:r>
            <a:rPr lang="en-IN" sz="2000" b="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Electric Switch</a:t>
          </a:r>
        </a:p>
      </dgm:t>
    </dgm:pt>
    <dgm:pt modelId="{6B9E1481-2365-4AB7-8A93-55B74337D240}" type="parTrans" cxnId="{E6A3B4D3-8142-4DBC-8689-45B09A9B8265}">
      <dgm:prSet/>
      <dgm:spPr/>
      <dgm:t>
        <a:bodyPr/>
        <a:lstStyle/>
        <a:p>
          <a:endParaRPr lang="en-IN"/>
        </a:p>
      </dgm:t>
    </dgm:pt>
    <dgm:pt modelId="{735DF509-A1F4-4C3F-8211-86A36FA1B494}" type="sibTrans" cxnId="{E6A3B4D3-8142-4DBC-8689-45B09A9B8265}">
      <dgm:prSet/>
      <dgm:spPr/>
      <dgm:t>
        <a:bodyPr/>
        <a:lstStyle/>
        <a:p>
          <a:endParaRPr lang="en-IN"/>
        </a:p>
      </dgm:t>
    </dgm:pt>
    <dgm:pt modelId="{63A76557-709F-4116-B28F-BD7209FDDE78}">
      <dgm:prSet custT="1"/>
      <dgm:spPr>
        <a:ln>
          <a:solidFill>
            <a:schemeClr val="tx1"/>
          </a:solidFill>
        </a:ln>
      </dgm:spPr>
      <dgm:t>
        <a:bodyPr/>
        <a:lstStyle/>
        <a:p>
          <a:r>
            <a:rPr lang="en-IN" sz="2000" b="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White Cane</a:t>
          </a:r>
        </a:p>
      </dgm:t>
    </dgm:pt>
    <dgm:pt modelId="{D3CF22BF-DE04-48D1-8CD3-D9C81376DE9A}" type="parTrans" cxnId="{70B3A675-A3F8-412C-9C78-EA757BADB70C}">
      <dgm:prSet/>
      <dgm:spPr/>
      <dgm:t>
        <a:bodyPr/>
        <a:lstStyle/>
        <a:p>
          <a:endParaRPr lang="en-IN"/>
        </a:p>
      </dgm:t>
    </dgm:pt>
    <dgm:pt modelId="{46991EB2-40D5-44D8-B237-AEBF79A09E60}" type="sibTrans" cxnId="{70B3A675-A3F8-412C-9C78-EA757BADB70C}">
      <dgm:prSet/>
      <dgm:spPr/>
      <dgm:t>
        <a:bodyPr/>
        <a:lstStyle/>
        <a:p>
          <a:endParaRPr lang="en-IN"/>
        </a:p>
      </dgm:t>
    </dgm:pt>
    <dgm:pt modelId="{4295CADD-5D7D-490E-8C37-7262C4708699}">
      <dgm:prSet custT="1"/>
      <dgm:spPr>
        <a:ln>
          <a:solidFill>
            <a:schemeClr val="tx1"/>
          </a:solidFill>
        </a:ln>
      </dgm:spPr>
      <dgm:t>
        <a:bodyPr/>
        <a:lstStyle/>
        <a:p>
          <a:r>
            <a:rPr lang="en-IN" sz="2000" dirty="0">
              <a:solidFill>
                <a:schemeClr val="tx1"/>
              </a:solidFill>
              <a:effectLst>
                <a:outerShdw blurRad="38100" dist="38100" dir="2700000" algn="tl">
                  <a:srgbClr val="000000">
                    <a:alpha val="43137"/>
                  </a:srgbClr>
                </a:outerShdw>
              </a:effectLst>
            </a:rPr>
            <a:t>ESP 8266 Wi-Fi Module</a:t>
          </a:r>
        </a:p>
      </dgm:t>
    </dgm:pt>
    <dgm:pt modelId="{134C6938-6215-499C-97D2-F6A36557D4A3}" type="parTrans" cxnId="{BE772F0D-88C9-41D3-89B6-8DC2ED07CA59}">
      <dgm:prSet/>
      <dgm:spPr/>
      <dgm:t>
        <a:bodyPr/>
        <a:lstStyle/>
        <a:p>
          <a:endParaRPr lang="en-IN"/>
        </a:p>
      </dgm:t>
    </dgm:pt>
    <dgm:pt modelId="{FAD78C89-931F-46F5-B146-225A699AF4F7}" type="sibTrans" cxnId="{BE772F0D-88C9-41D3-89B6-8DC2ED07CA59}">
      <dgm:prSet/>
      <dgm:spPr/>
      <dgm:t>
        <a:bodyPr/>
        <a:lstStyle/>
        <a:p>
          <a:endParaRPr lang="en-IN"/>
        </a:p>
      </dgm:t>
    </dgm:pt>
    <dgm:pt modelId="{55F79869-CF19-4AAC-86D5-35C2DA8A72C0}">
      <dgm:prSet phldr="0" custT="1"/>
      <dgm:spPr>
        <a:ln>
          <a:solidFill>
            <a:schemeClr val="tx1"/>
          </a:solidFill>
        </a:ln>
      </dgm:spPr>
      <dgm:t>
        <a:bodyPr vert="horz" wrap="square"/>
        <a:lstStyle/>
        <a:p>
          <a:pPr>
            <a:lnSpc>
              <a:spcPct val="100000"/>
            </a:lnSpc>
            <a:spcBef>
              <a:spcPct val="0"/>
            </a:spcBef>
            <a:spcAft>
              <a:spcPct val="35000"/>
            </a:spcAft>
          </a:pPr>
          <a:r>
            <a:rPr lang="en-IN" sz="2000" b="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Arduino Uno</a:t>
          </a:r>
        </a:p>
      </dgm:t>
    </dgm:pt>
    <dgm:pt modelId="{84ABF977-76A6-489A-86E0-1C9AF7C34C5A}" type="sibTrans" cxnId="{6BDC0224-4BE8-41BA-A9FE-2CCDD5958A5A}">
      <dgm:prSet/>
      <dgm:spPr/>
      <dgm:t>
        <a:bodyPr/>
        <a:lstStyle/>
        <a:p>
          <a:endParaRPr lang="en-IN"/>
        </a:p>
      </dgm:t>
    </dgm:pt>
    <dgm:pt modelId="{087BBBEE-79B0-45D8-BA9A-F888F2C056B7}" type="parTrans" cxnId="{6BDC0224-4BE8-41BA-A9FE-2CCDD5958A5A}">
      <dgm:prSet/>
      <dgm:spPr/>
      <dgm:t>
        <a:bodyPr/>
        <a:lstStyle/>
        <a:p>
          <a:endParaRPr lang="en-IN"/>
        </a:p>
      </dgm:t>
    </dgm:pt>
    <dgm:pt modelId="{2C1D2521-2372-473F-B614-26C41977D00E}" type="pres">
      <dgm:prSet presAssocID="{B487566F-8F0D-4950-A8FA-64C8694215EA}" presName="Name0" presStyleCnt="0">
        <dgm:presLayoutVars>
          <dgm:dir/>
          <dgm:animLvl val="lvl"/>
          <dgm:resizeHandles val="exact"/>
        </dgm:presLayoutVars>
      </dgm:prSet>
      <dgm:spPr/>
    </dgm:pt>
    <dgm:pt modelId="{0A4D8306-0276-433C-87C9-5EA06BE35409}" type="pres">
      <dgm:prSet presAssocID="{55F79869-CF19-4AAC-86D5-35C2DA8A72C0}" presName="linNode" presStyleCnt="0"/>
      <dgm:spPr/>
    </dgm:pt>
    <dgm:pt modelId="{AF484E18-591D-4B8E-829A-0DE2D5A8409F}" type="pres">
      <dgm:prSet presAssocID="{55F79869-CF19-4AAC-86D5-35C2DA8A72C0}" presName="parentText" presStyleLbl="node1" presStyleIdx="0" presStyleCnt="6">
        <dgm:presLayoutVars>
          <dgm:chMax val="1"/>
          <dgm:bulletEnabled val="1"/>
        </dgm:presLayoutVars>
      </dgm:prSet>
      <dgm:spPr/>
    </dgm:pt>
    <dgm:pt modelId="{A6A18B6A-A134-41F0-9CE7-FBA45E8155F9}" type="pres">
      <dgm:prSet presAssocID="{84ABF977-76A6-489A-86E0-1C9AF7C34C5A}" presName="sp" presStyleCnt="0"/>
      <dgm:spPr/>
    </dgm:pt>
    <dgm:pt modelId="{A962776C-D646-4B08-B6C2-6939F61202F3}" type="pres">
      <dgm:prSet presAssocID="{4295CADD-5D7D-490E-8C37-7262C4708699}" presName="linNode" presStyleCnt="0"/>
      <dgm:spPr/>
    </dgm:pt>
    <dgm:pt modelId="{5536E09E-8443-480D-8881-2BD3EE4572D9}" type="pres">
      <dgm:prSet presAssocID="{4295CADD-5D7D-490E-8C37-7262C4708699}" presName="parentText" presStyleLbl="node1" presStyleIdx="1" presStyleCnt="6">
        <dgm:presLayoutVars>
          <dgm:chMax val="1"/>
          <dgm:bulletEnabled val="1"/>
        </dgm:presLayoutVars>
      </dgm:prSet>
      <dgm:spPr/>
    </dgm:pt>
    <dgm:pt modelId="{5ABF5D6C-CA9B-45D1-AF86-8B1B7189138B}" type="pres">
      <dgm:prSet presAssocID="{FAD78C89-931F-46F5-B146-225A699AF4F7}" presName="sp" presStyleCnt="0"/>
      <dgm:spPr/>
    </dgm:pt>
    <dgm:pt modelId="{F33636F5-0068-4A06-958E-DE44FFC633CF}" type="pres">
      <dgm:prSet presAssocID="{80BEBCEB-BB42-4848-B864-F1F5956B89D1}" presName="linNode" presStyleCnt="0"/>
      <dgm:spPr/>
    </dgm:pt>
    <dgm:pt modelId="{514D3CE0-CD37-4B3B-94E0-5C501CFCE01D}" type="pres">
      <dgm:prSet presAssocID="{80BEBCEB-BB42-4848-B864-F1F5956B89D1}" presName="parentText" presStyleLbl="node1" presStyleIdx="2" presStyleCnt="6">
        <dgm:presLayoutVars>
          <dgm:chMax val="1"/>
          <dgm:bulletEnabled val="1"/>
        </dgm:presLayoutVars>
      </dgm:prSet>
      <dgm:spPr/>
    </dgm:pt>
    <dgm:pt modelId="{79D96588-F71A-4195-9027-FAECDD761492}" type="pres">
      <dgm:prSet presAssocID="{F897DFFA-D77E-4C34-8491-B8078435F98C}" presName="sp" presStyleCnt="0"/>
      <dgm:spPr/>
    </dgm:pt>
    <dgm:pt modelId="{D75F5C96-5A9A-4E22-9A21-6D555C606878}" type="pres">
      <dgm:prSet presAssocID="{FE849B26-168C-4F3F-889A-2FCC0390576A}" presName="linNode" presStyleCnt="0"/>
      <dgm:spPr/>
    </dgm:pt>
    <dgm:pt modelId="{DECB757B-5977-4FB8-97C2-1569AE069913}" type="pres">
      <dgm:prSet presAssocID="{FE849B26-168C-4F3F-889A-2FCC0390576A}" presName="parentText" presStyleLbl="node1" presStyleIdx="3" presStyleCnt="6">
        <dgm:presLayoutVars>
          <dgm:chMax val="1"/>
          <dgm:bulletEnabled val="1"/>
        </dgm:presLayoutVars>
      </dgm:prSet>
      <dgm:spPr/>
    </dgm:pt>
    <dgm:pt modelId="{394A684C-58F5-4BD0-931E-46BBD5E0317B}" type="pres">
      <dgm:prSet presAssocID="{150EDE3F-8681-4620-B77F-AF1356CD6208}" presName="sp" presStyleCnt="0"/>
      <dgm:spPr/>
    </dgm:pt>
    <dgm:pt modelId="{432243B1-0780-4B63-9444-3A97E8F4588E}" type="pres">
      <dgm:prSet presAssocID="{D5B788D9-CB7F-4EF5-84FE-55F1F414C04D}" presName="linNode" presStyleCnt="0"/>
      <dgm:spPr/>
    </dgm:pt>
    <dgm:pt modelId="{9FC66B97-E12B-4643-84C0-F0FE04918DEB}" type="pres">
      <dgm:prSet presAssocID="{D5B788D9-CB7F-4EF5-84FE-55F1F414C04D}" presName="parentText" presStyleLbl="node1" presStyleIdx="4" presStyleCnt="6">
        <dgm:presLayoutVars>
          <dgm:chMax val="1"/>
          <dgm:bulletEnabled val="1"/>
        </dgm:presLayoutVars>
      </dgm:prSet>
      <dgm:spPr/>
    </dgm:pt>
    <dgm:pt modelId="{92953913-8505-4D33-BE4E-6F79F568572C}" type="pres">
      <dgm:prSet presAssocID="{735DF509-A1F4-4C3F-8211-86A36FA1B494}" presName="sp" presStyleCnt="0"/>
      <dgm:spPr/>
    </dgm:pt>
    <dgm:pt modelId="{1112205C-1F79-468F-AE82-6F5905DF0CCD}" type="pres">
      <dgm:prSet presAssocID="{63A76557-709F-4116-B28F-BD7209FDDE78}" presName="linNode" presStyleCnt="0"/>
      <dgm:spPr/>
    </dgm:pt>
    <dgm:pt modelId="{45B977E9-1AE3-4169-8AE5-6837090BF9AD}" type="pres">
      <dgm:prSet presAssocID="{63A76557-709F-4116-B28F-BD7209FDDE78}" presName="parentText" presStyleLbl="node1" presStyleIdx="5" presStyleCnt="6">
        <dgm:presLayoutVars>
          <dgm:chMax val="1"/>
          <dgm:bulletEnabled val="1"/>
        </dgm:presLayoutVars>
      </dgm:prSet>
      <dgm:spPr/>
    </dgm:pt>
  </dgm:ptLst>
  <dgm:cxnLst>
    <dgm:cxn modelId="{BE772F0D-88C9-41D3-89B6-8DC2ED07CA59}" srcId="{B487566F-8F0D-4950-A8FA-64C8694215EA}" destId="{4295CADD-5D7D-490E-8C37-7262C4708699}" srcOrd="1" destOrd="0" parTransId="{134C6938-6215-499C-97D2-F6A36557D4A3}" sibTransId="{FAD78C89-931F-46F5-B146-225A699AF4F7}"/>
    <dgm:cxn modelId="{6BDC0224-4BE8-41BA-A9FE-2CCDD5958A5A}" srcId="{B487566F-8F0D-4950-A8FA-64C8694215EA}" destId="{55F79869-CF19-4AAC-86D5-35C2DA8A72C0}" srcOrd="0" destOrd="0" parTransId="{087BBBEE-79B0-45D8-BA9A-F888F2C056B7}" sibTransId="{84ABF977-76A6-489A-86E0-1C9AF7C34C5A}"/>
    <dgm:cxn modelId="{39BF462D-53E8-4BAB-853B-94D202E9A20F}" type="presOf" srcId="{B487566F-8F0D-4950-A8FA-64C8694215EA}" destId="{2C1D2521-2372-473F-B614-26C41977D00E}" srcOrd="0" destOrd="0" presId="urn:microsoft.com/office/officeart/2005/8/layout/vList5"/>
    <dgm:cxn modelId="{E877A540-037F-43B6-8297-681B083A892A}" type="presOf" srcId="{4295CADD-5D7D-490E-8C37-7262C4708699}" destId="{5536E09E-8443-480D-8881-2BD3EE4572D9}" srcOrd="0" destOrd="0" presId="urn:microsoft.com/office/officeart/2005/8/layout/vList5"/>
    <dgm:cxn modelId="{0DCC6B69-30B8-452A-85CD-01FF9EDF6E2F}" type="presOf" srcId="{80BEBCEB-BB42-4848-B864-F1F5956B89D1}" destId="{514D3CE0-CD37-4B3B-94E0-5C501CFCE01D}" srcOrd="0" destOrd="0" presId="urn:microsoft.com/office/officeart/2005/8/layout/vList5"/>
    <dgm:cxn modelId="{70B3A675-A3F8-412C-9C78-EA757BADB70C}" srcId="{B487566F-8F0D-4950-A8FA-64C8694215EA}" destId="{63A76557-709F-4116-B28F-BD7209FDDE78}" srcOrd="5" destOrd="0" parTransId="{D3CF22BF-DE04-48D1-8CD3-D9C81376DE9A}" sibTransId="{46991EB2-40D5-44D8-B237-AEBF79A09E60}"/>
    <dgm:cxn modelId="{31F056B8-AF7B-4BBB-83A7-D8111B136497}" srcId="{B487566F-8F0D-4950-A8FA-64C8694215EA}" destId="{80BEBCEB-BB42-4848-B864-F1F5956B89D1}" srcOrd="2" destOrd="0" parTransId="{F1A69030-67B6-4983-9F72-B9D430BF444C}" sibTransId="{F897DFFA-D77E-4C34-8491-B8078435F98C}"/>
    <dgm:cxn modelId="{6B4382D3-A3E0-45C3-94E9-ABD87D6EC43A}" type="presOf" srcId="{55F79869-CF19-4AAC-86D5-35C2DA8A72C0}" destId="{AF484E18-591D-4B8E-829A-0DE2D5A8409F}" srcOrd="0" destOrd="0" presId="urn:microsoft.com/office/officeart/2005/8/layout/vList5"/>
    <dgm:cxn modelId="{E6A3B4D3-8142-4DBC-8689-45B09A9B8265}" srcId="{B487566F-8F0D-4950-A8FA-64C8694215EA}" destId="{D5B788D9-CB7F-4EF5-84FE-55F1F414C04D}" srcOrd="4" destOrd="0" parTransId="{6B9E1481-2365-4AB7-8A93-55B74337D240}" sibTransId="{735DF509-A1F4-4C3F-8211-86A36FA1B494}"/>
    <dgm:cxn modelId="{2A9D8DE9-E7B6-4B48-813C-C28A7969E5E4}" type="presOf" srcId="{FE849B26-168C-4F3F-889A-2FCC0390576A}" destId="{DECB757B-5977-4FB8-97C2-1569AE069913}" srcOrd="0" destOrd="0" presId="urn:microsoft.com/office/officeart/2005/8/layout/vList5"/>
    <dgm:cxn modelId="{A472F2F2-3681-43E1-B4D3-A26D05506212}" srcId="{B487566F-8F0D-4950-A8FA-64C8694215EA}" destId="{FE849B26-168C-4F3F-889A-2FCC0390576A}" srcOrd="3" destOrd="0" parTransId="{B32B21FF-8C6C-42A7-8D60-ADFC6ED3ACB3}" sibTransId="{150EDE3F-8681-4620-B77F-AF1356CD6208}"/>
    <dgm:cxn modelId="{E3F26BF6-378A-4C17-A12E-4E00F8A36CC9}" type="presOf" srcId="{D5B788D9-CB7F-4EF5-84FE-55F1F414C04D}" destId="{9FC66B97-E12B-4643-84C0-F0FE04918DEB}" srcOrd="0" destOrd="0" presId="urn:microsoft.com/office/officeart/2005/8/layout/vList5"/>
    <dgm:cxn modelId="{366C5FFF-C14B-4003-A2EA-4E4FB1561341}" type="presOf" srcId="{63A76557-709F-4116-B28F-BD7209FDDE78}" destId="{45B977E9-1AE3-4169-8AE5-6837090BF9AD}" srcOrd="0" destOrd="0" presId="urn:microsoft.com/office/officeart/2005/8/layout/vList5"/>
    <dgm:cxn modelId="{54B9E591-8BDC-439C-BE2B-3D1286F20932}" type="presParOf" srcId="{2C1D2521-2372-473F-B614-26C41977D00E}" destId="{0A4D8306-0276-433C-87C9-5EA06BE35409}" srcOrd="0" destOrd="0" presId="urn:microsoft.com/office/officeart/2005/8/layout/vList5"/>
    <dgm:cxn modelId="{D9A5333F-23D8-4AAF-BCE4-56BB8E8D7A0D}" type="presParOf" srcId="{0A4D8306-0276-433C-87C9-5EA06BE35409}" destId="{AF484E18-591D-4B8E-829A-0DE2D5A8409F}" srcOrd="0" destOrd="0" presId="urn:microsoft.com/office/officeart/2005/8/layout/vList5"/>
    <dgm:cxn modelId="{4E63AF8D-5B07-4710-BF75-E3345B37C422}" type="presParOf" srcId="{2C1D2521-2372-473F-B614-26C41977D00E}" destId="{A6A18B6A-A134-41F0-9CE7-FBA45E8155F9}" srcOrd="1" destOrd="0" presId="urn:microsoft.com/office/officeart/2005/8/layout/vList5"/>
    <dgm:cxn modelId="{3AFC66DA-BA4C-4FFA-B1DB-68EFFE521896}" type="presParOf" srcId="{2C1D2521-2372-473F-B614-26C41977D00E}" destId="{A962776C-D646-4B08-B6C2-6939F61202F3}" srcOrd="2" destOrd="0" presId="urn:microsoft.com/office/officeart/2005/8/layout/vList5"/>
    <dgm:cxn modelId="{18444054-27D2-469D-ADD7-EF6764E1EB4E}" type="presParOf" srcId="{A962776C-D646-4B08-B6C2-6939F61202F3}" destId="{5536E09E-8443-480D-8881-2BD3EE4572D9}" srcOrd="0" destOrd="0" presId="urn:microsoft.com/office/officeart/2005/8/layout/vList5"/>
    <dgm:cxn modelId="{C8C79198-ECB6-4326-971D-C82B976F70B8}" type="presParOf" srcId="{2C1D2521-2372-473F-B614-26C41977D00E}" destId="{5ABF5D6C-CA9B-45D1-AF86-8B1B7189138B}" srcOrd="3" destOrd="0" presId="urn:microsoft.com/office/officeart/2005/8/layout/vList5"/>
    <dgm:cxn modelId="{F1AC0977-D1D7-4D16-8EC9-F74BB26DA2FD}" type="presParOf" srcId="{2C1D2521-2372-473F-B614-26C41977D00E}" destId="{F33636F5-0068-4A06-958E-DE44FFC633CF}" srcOrd="4" destOrd="0" presId="urn:microsoft.com/office/officeart/2005/8/layout/vList5"/>
    <dgm:cxn modelId="{E1E3C6BC-840F-4ADC-B54D-59F392389B7D}" type="presParOf" srcId="{F33636F5-0068-4A06-958E-DE44FFC633CF}" destId="{514D3CE0-CD37-4B3B-94E0-5C501CFCE01D}" srcOrd="0" destOrd="0" presId="urn:microsoft.com/office/officeart/2005/8/layout/vList5"/>
    <dgm:cxn modelId="{CB4B906E-2F71-4D62-B461-B568CBAF76E6}" type="presParOf" srcId="{2C1D2521-2372-473F-B614-26C41977D00E}" destId="{79D96588-F71A-4195-9027-FAECDD761492}" srcOrd="5" destOrd="0" presId="urn:microsoft.com/office/officeart/2005/8/layout/vList5"/>
    <dgm:cxn modelId="{49405C71-1AA9-4650-BE64-19FC3FA7FEBF}" type="presParOf" srcId="{2C1D2521-2372-473F-B614-26C41977D00E}" destId="{D75F5C96-5A9A-4E22-9A21-6D555C606878}" srcOrd="6" destOrd="0" presId="urn:microsoft.com/office/officeart/2005/8/layout/vList5"/>
    <dgm:cxn modelId="{5025047E-6995-494F-A239-A740607D84CF}" type="presParOf" srcId="{D75F5C96-5A9A-4E22-9A21-6D555C606878}" destId="{DECB757B-5977-4FB8-97C2-1569AE069913}" srcOrd="0" destOrd="0" presId="urn:microsoft.com/office/officeart/2005/8/layout/vList5"/>
    <dgm:cxn modelId="{DA697408-F124-4BB7-ABB8-9C196B4557B4}" type="presParOf" srcId="{2C1D2521-2372-473F-B614-26C41977D00E}" destId="{394A684C-58F5-4BD0-931E-46BBD5E0317B}" srcOrd="7" destOrd="0" presId="urn:microsoft.com/office/officeart/2005/8/layout/vList5"/>
    <dgm:cxn modelId="{80831ABB-3FFA-4838-A17B-8E6B7614982D}" type="presParOf" srcId="{2C1D2521-2372-473F-B614-26C41977D00E}" destId="{432243B1-0780-4B63-9444-3A97E8F4588E}" srcOrd="8" destOrd="0" presId="urn:microsoft.com/office/officeart/2005/8/layout/vList5"/>
    <dgm:cxn modelId="{7A6EDC8D-215C-4EB8-AF3D-734CE9513703}" type="presParOf" srcId="{432243B1-0780-4B63-9444-3A97E8F4588E}" destId="{9FC66B97-E12B-4643-84C0-F0FE04918DEB}" srcOrd="0" destOrd="0" presId="urn:microsoft.com/office/officeart/2005/8/layout/vList5"/>
    <dgm:cxn modelId="{FBF53957-1616-4D69-AFB0-28F888AEA389}" type="presParOf" srcId="{2C1D2521-2372-473F-B614-26C41977D00E}" destId="{92953913-8505-4D33-BE4E-6F79F568572C}" srcOrd="9" destOrd="0" presId="urn:microsoft.com/office/officeart/2005/8/layout/vList5"/>
    <dgm:cxn modelId="{99DB5924-206A-403E-BA3C-E28B620BDD5F}" type="presParOf" srcId="{2C1D2521-2372-473F-B614-26C41977D00E}" destId="{1112205C-1F79-468F-AE82-6F5905DF0CCD}" srcOrd="10" destOrd="0" presId="urn:microsoft.com/office/officeart/2005/8/layout/vList5"/>
    <dgm:cxn modelId="{0302F79D-DF34-49E1-A558-F6061B19C623}" type="presParOf" srcId="{1112205C-1F79-468F-AE82-6F5905DF0CCD}" destId="{45B977E9-1AE3-4169-8AE5-6837090BF9A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84E18-591D-4B8E-829A-0DE2D5A8409F}">
      <dsp:nvSpPr>
        <dsp:cNvPr id="0" name=""/>
        <dsp:cNvSpPr/>
      </dsp:nvSpPr>
      <dsp:spPr>
        <a:xfrm>
          <a:off x="2625607" y="738"/>
          <a:ext cx="2953808" cy="430084"/>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100000"/>
            </a:lnSpc>
            <a:spcBef>
              <a:spcPct val="0"/>
            </a:spcBef>
            <a:spcAft>
              <a:spcPct val="35000"/>
            </a:spcAft>
            <a:buNone/>
          </a:pPr>
          <a:r>
            <a:rPr lang="en-IN" sz="2000" b="0" kern="120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Arduino Uno</a:t>
          </a:r>
        </a:p>
      </dsp:txBody>
      <dsp:txXfrm>
        <a:off x="2646602" y="21733"/>
        <a:ext cx="2911818" cy="388094"/>
      </dsp:txXfrm>
    </dsp:sp>
    <dsp:sp modelId="{5536E09E-8443-480D-8881-2BD3EE4572D9}">
      <dsp:nvSpPr>
        <dsp:cNvPr id="0" name=""/>
        <dsp:cNvSpPr/>
      </dsp:nvSpPr>
      <dsp:spPr>
        <a:xfrm>
          <a:off x="2625607" y="452326"/>
          <a:ext cx="2953808" cy="430084"/>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effectLst>
                <a:outerShdw blurRad="38100" dist="38100" dir="2700000" algn="tl">
                  <a:srgbClr val="000000">
                    <a:alpha val="43137"/>
                  </a:srgbClr>
                </a:outerShdw>
              </a:effectLst>
            </a:rPr>
            <a:t>ESP 8266 Wi-Fi Module</a:t>
          </a:r>
        </a:p>
      </dsp:txBody>
      <dsp:txXfrm>
        <a:off x="2646602" y="473321"/>
        <a:ext cx="2911818" cy="388094"/>
      </dsp:txXfrm>
    </dsp:sp>
    <dsp:sp modelId="{514D3CE0-CD37-4B3B-94E0-5C501CFCE01D}">
      <dsp:nvSpPr>
        <dsp:cNvPr id="0" name=""/>
        <dsp:cNvSpPr/>
      </dsp:nvSpPr>
      <dsp:spPr>
        <a:xfrm>
          <a:off x="2625607" y="903915"/>
          <a:ext cx="2953808" cy="430084"/>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100000"/>
            </a:lnSpc>
            <a:spcBef>
              <a:spcPct val="0"/>
            </a:spcBef>
            <a:spcAft>
              <a:spcPct val="35000"/>
            </a:spcAft>
            <a:buNone/>
          </a:pPr>
          <a:r>
            <a:rPr lang="en-IN" sz="2000" b="0" kern="120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9V Battery</a:t>
          </a:r>
          <a:endParaRPr sz="2000" b="0" kern="120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endParaRPr>
        </a:p>
      </dsp:txBody>
      <dsp:txXfrm>
        <a:off x="2646602" y="924910"/>
        <a:ext cx="2911818" cy="388094"/>
      </dsp:txXfrm>
    </dsp:sp>
    <dsp:sp modelId="{DECB757B-5977-4FB8-97C2-1569AE069913}">
      <dsp:nvSpPr>
        <dsp:cNvPr id="0" name=""/>
        <dsp:cNvSpPr/>
      </dsp:nvSpPr>
      <dsp:spPr>
        <a:xfrm>
          <a:off x="2625607" y="1355503"/>
          <a:ext cx="2953808" cy="430084"/>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100000"/>
            </a:lnSpc>
            <a:spcBef>
              <a:spcPct val="0"/>
            </a:spcBef>
            <a:spcAft>
              <a:spcPct val="35000"/>
            </a:spcAft>
            <a:buNone/>
          </a:pPr>
          <a:r>
            <a:rPr lang="en-IN" sz="2000" b="0" kern="120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Connecting Wires</a:t>
          </a:r>
        </a:p>
      </dsp:txBody>
      <dsp:txXfrm>
        <a:off x="2646602" y="1376498"/>
        <a:ext cx="2911818" cy="388094"/>
      </dsp:txXfrm>
    </dsp:sp>
    <dsp:sp modelId="{9FC66B97-E12B-4643-84C0-F0FE04918DEB}">
      <dsp:nvSpPr>
        <dsp:cNvPr id="0" name=""/>
        <dsp:cNvSpPr/>
      </dsp:nvSpPr>
      <dsp:spPr>
        <a:xfrm>
          <a:off x="2625607" y="1807091"/>
          <a:ext cx="2953808" cy="430084"/>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100000"/>
            </a:lnSpc>
            <a:spcBef>
              <a:spcPct val="0"/>
            </a:spcBef>
            <a:spcAft>
              <a:spcPct val="35000"/>
            </a:spcAft>
            <a:buNone/>
          </a:pPr>
          <a:r>
            <a:rPr lang="en-IN" sz="2000" b="0" kern="120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Electric Switch</a:t>
          </a:r>
        </a:p>
      </dsp:txBody>
      <dsp:txXfrm>
        <a:off x="2646602" y="1828086"/>
        <a:ext cx="2911818" cy="388094"/>
      </dsp:txXfrm>
    </dsp:sp>
    <dsp:sp modelId="{45B977E9-1AE3-4169-8AE5-6837090BF9AD}">
      <dsp:nvSpPr>
        <dsp:cNvPr id="0" name=""/>
        <dsp:cNvSpPr/>
      </dsp:nvSpPr>
      <dsp:spPr>
        <a:xfrm>
          <a:off x="2625607" y="2258680"/>
          <a:ext cx="2953808" cy="430084"/>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0" kern="1200" cap="none" spc="0" dirty="0">
              <a:ln w="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rPr>
            <a:t>White Cane</a:t>
          </a:r>
        </a:p>
      </dsp:txBody>
      <dsp:txXfrm>
        <a:off x="2646602" y="2279675"/>
        <a:ext cx="2911818" cy="3880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6/26/2023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08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320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6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9998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621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2966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9619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315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735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069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73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34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661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621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849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21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51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513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0">
              <a:schemeClr val="accent1">
                <a:alpha val="99000"/>
                <a:lumMod val="89000"/>
              </a:schemeClr>
            </a:gs>
            <a:gs pos="100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t>6/26/2023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021522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498940"/>
            <a:ext cx="12192000" cy="1423987"/>
          </a:xfrm>
        </p:spPr>
        <p:txBody>
          <a:bodyPr>
            <a:normAutofit fontScale="90000"/>
          </a:bodyPr>
          <a:lstStyle/>
          <a:p>
            <a:r>
              <a:rPr lang="en-IN" sz="5335" cap="none" dirty="0"/>
              <a:t>Smart Stick for Visually Impaired to </a:t>
            </a:r>
            <a:r>
              <a:rPr lang="en-IN" sz="5335" cap="none" dirty="0">
                <a:sym typeface="+mn-ea"/>
              </a:rPr>
              <a:t>Detect </a:t>
            </a:r>
            <a:br>
              <a:rPr lang="en-IN" sz="5335" cap="none" dirty="0">
                <a:sym typeface="+mn-ea"/>
              </a:rPr>
            </a:br>
            <a:r>
              <a:rPr lang="en-IN" sz="5335" cap="none" dirty="0">
                <a:sym typeface="+mn-ea"/>
              </a:rPr>
              <a:t>&amp; Navigate</a:t>
            </a:r>
            <a:r>
              <a:rPr lang="en-US" altLang="en-IN" sz="5335" cap="none" dirty="0">
                <a:sym typeface="+mn-ea"/>
              </a:rPr>
              <a:t> </a:t>
            </a:r>
            <a:r>
              <a:rPr lang="en-IN" sz="5335" cap="none" dirty="0"/>
              <a:t>Obstacles</a:t>
            </a:r>
            <a:endParaRPr lang="en-US" sz="6600" cap="none" dirty="0">
              <a:latin typeface="Rockwell" panose="02060603020205020403" pitchFamily="18" charset="0"/>
            </a:endParaRPr>
          </a:p>
        </p:txBody>
      </p:sp>
      <p:sp>
        <p:nvSpPr>
          <p:cNvPr id="6" name="TextBox 5"/>
          <p:cNvSpPr txBox="1"/>
          <p:nvPr/>
        </p:nvSpPr>
        <p:spPr>
          <a:xfrm>
            <a:off x="1408670" y="4529044"/>
            <a:ext cx="2075935" cy="1938020"/>
          </a:xfrm>
          <a:prstGeom prst="rect">
            <a:avLst/>
          </a:prstGeom>
          <a:noFill/>
        </p:spPr>
        <p:txBody>
          <a:bodyPr wrap="square" rtlCol="0" anchor="ctr">
            <a:spAutoFit/>
          </a:bodyPr>
          <a:lstStyle/>
          <a:p>
            <a:pPr>
              <a:lnSpc>
                <a:spcPct val="150000"/>
              </a:lnSpc>
            </a:pPr>
            <a:r>
              <a:rPr lang="en-GB" sz="2000" dirty="0">
                <a:latin typeface="Times New Roman" panose="02020603050405020304" pitchFamily="18" charset="0"/>
                <a:cs typeface="Times New Roman" panose="02020603050405020304" pitchFamily="18" charset="0"/>
              </a:rPr>
              <a:t>Project by </a:t>
            </a:r>
          </a:p>
          <a:p>
            <a:pPr>
              <a:lnSpc>
                <a:spcPct val="150000"/>
              </a:lnSpc>
            </a:pPr>
            <a:r>
              <a:rPr lang="en-US" altLang="en-GB" sz="2000" dirty="0">
                <a:latin typeface="Times New Roman" panose="02020603050405020304" pitchFamily="18" charset="0"/>
                <a:cs typeface="Times New Roman" panose="02020603050405020304" pitchFamily="18" charset="0"/>
              </a:rPr>
              <a:t>K. Deva Akhil</a:t>
            </a:r>
          </a:p>
          <a:p>
            <a:pPr>
              <a:lnSpc>
                <a:spcPct val="150000"/>
              </a:lnSpc>
            </a:pPr>
            <a:r>
              <a:rPr lang="en-GB" sz="2000" dirty="0">
                <a:latin typeface="Times New Roman" panose="02020603050405020304" pitchFamily="18" charset="0"/>
                <a:cs typeface="Times New Roman" panose="02020603050405020304" pitchFamily="18" charset="0"/>
              </a:rPr>
              <a:t>PG212202027</a:t>
            </a:r>
          </a:p>
          <a:p>
            <a:pPr>
              <a:lnSpc>
                <a:spcPct val="150000"/>
              </a:lnSpc>
            </a:pPr>
            <a:r>
              <a:rPr lang="en-GB" sz="2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CA</a:t>
            </a:r>
            <a:r>
              <a:rPr lang="en-GB" sz="2000" dirty="0">
                <a:latin typeface="Times New Roman" panose="02020603050405020304" pitchFamily="18" charset="0"/>
                <a:cs typeface="Times New Roman" panose="02020603050405020304" pitchFamily="18" charset="0"/>
              </a:rPr>
              <a:t> 4</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Sem</a:t>
            </a:r>
            <a:endParaRPr lang="en-IN" sz="2000" dirty="0"/>
          </a:p>
        </p:txBody>
      </p:sp>
      <p:sp>
        <p:nvSpPr>
          <p:cNvPr id="7" name="Content Placeholder 2"/>
          <p:cNvSpPr txBox="1"/>
          <p:nvPr/>
        </p:nvSpPr>
        <p:spPr>
          <a:xfrm>
            <a:off x="7644714" y="4529044"/>
            <a:ext cx="3686431" cy="193802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GB" cap="none" dirty="0">
                <a:latin typeface="Times New Roman" panose="02020603050405020304" pitchFamily="18" charset="0"/>
                <a:cs typeface="Times New Roman" panose="02020603050405020304" pitchFamily="18" charset="0"/>
              </a:rPr>
              <a:t>Project Under Guidance of</a:t>
            </a:r>
          </a:p>
          <a:p>
            <a:pPr marL="0" indent="0">
              <a:buFont typeface="Arial" panose="020B0604020202020204" pitchFamily="34" charset="0"/>
              <a:buNone/>
            </a:pPr>
            <a:r>
              <a:rPr lang="en-US" altLang="en-GB" cap="none" dirty="0">
                <a:latin typeface="Times New Roman" panose="02020603050405020304" pitchFamily="18" charset="0"/>
                <a:cs typeface="Times New Roman" panose="02020603050405020304" pitchFamily="18" charset="0"/>
              </a:rPr>
              <a:t>Shri C.H.S.S. Rajesh Patnaik</a:t>
            </a:r>
          </a:p>
          <a:p>
            <a:pPr marL="0" indent="0">
              <a:buFont typeface="Arial" panose="020B0604020202020204" pitchFamily="34" charset="0"/>
              <a:buNone/>
            </a:pPr>
            <a:r>
              <a:rPr lang="en-US" altLang="en-GB" cap="none" dirty="0">
                <a:latin typeface="Times New Roman" panose="02020603050405020304" pitchFamily="18" charset="0"/>
                <a:cs typeface="Times New Roman" panose="02020603050405020304" pitchFamily="18" charset="0"/>
              </a:rPr>
              <a:t>Assistant Professor</a:t>
            </a:r>
          </a:p>
          <a:p>
            <a:pPr marL="0" indent="0">
              <a:buFont typeface="Arial" panose="020B0604020202020204" pitchFamily="34" charset="0"/>
              <a:buNone/>
            </a:pPr>
            <a:r>
              <a:rPr lang="en-US" altLang="en-GB" cap="none" dirty="0">
                <a:latin typeface="Times New Roman" panose="02020603050405020304" pitchFamily="18" charset="0"/>
                <a:cs typeface="Times New Roman" panose="02020603050405020304" pitchFamily="18" charset="0"/>
              </a:rPr>
              <a:t>Department of Computer Science</a:t>
            </a:r>
          </a:p>
        </p:txBody>
      </p:sp>
      <p:sp>
        <p:nvSpPr>
          <p:cNvPr id="4" name="Rectangle: Rounded Corners 3">
            <a:extLst>
              <a:ext uri="{FF2B5EF4-FFF2-40B4-BE49-F238E27FC236}">
                <a16:creationId xmlns:a16="http://schemas.microsoft.com/office/drawing/2014/main" id="{DF7F2668-AD19-484F-B55E-60CB5309BB13}"/>
              </a:ext>
            </a:extLst>
          </p:cNvPr>
          <p:cNvSpPr/>
          <p:nvPr/>
        </p:nvSpPr>
        <p:spPr>
          <a:xfrm>
            <a:off x="43248" y="99271"/>
            <a:ext cx="12097265" cy="1468791"/>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BBFF9A99-F0A9-48F3-905E-10FD00B296E0}"/>
              </a:ext>
            </a:extLst>
          </p:cNvPr>
          <p:cNvSpPr/>
          <p:nvPr/>
        </p:nvSpPr>
        <p:spPr>
          <a:xfrm>
            <a:off x="852615" y="2518942"/>
            <a:ext cx="10478530" cy="1423987"/>
          </a:xfrm>
          <a:prstGeom prst="round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449E51CC-9FA3-48BE-9320-734E7D958C65}"/>
              </a:ext>
            </a:extLst>
          </p:cNvPr>
          <p:cNvSpPr/>
          <p:nvPr/>
        </p:nvSpPr>
        <p:spPr>
          <a:xfrm>
            <a:off x="1408670" y="4529044"/>
            <a:ext cx="1643449" cy="1938020"/>
          </a:xfrm>
          <a:prstGeom prst="round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CC46FD0-652D-40B6-B505-5320EEC2D547}"/>
              </a:ext>
            </a:extLst>
          </p:cNvPr>
          <p:cNvSpPr/>
          <p:nvPr/>
        </p:nvSpPr>
        <p:spPr>
          <a:xfrm>
            <a:off x="7512907" y="4529044"/>
            <a:ext cx="3793524" cy="1938020"/>
          </a:xfrm>
          <a:prstGeom prst="roundRect">
            <a:avLst/>
          </a:prstGeom>
          <a:solidFill>
            <a:schemeClr val="bg1"/>
          </a:solidFill>
          <a:ln>
            <a:solidFill>
              <a:schemeClr val="bg1"/>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C0B4600D-0111-4DDE-813E-857F08A572A2}"/>
              </a:ext>
            </a:extLst>
          </p:cNvPr>
          <p:cNvSpPr txBox="1"/>
          <p:nvPr/>
        </p:nvSpPr>
        <p:spPr>
          <a:xfrm>
            <a:off x="1274805" y="225769"/>
            <a:ext cx="10894541" cy="1403034"/>
          </a:xfrm>
          <a:prstGeom prst="rect">
            <a:avLst/>
          </a:prstGeom>
          <a:noFill/>
        </p:spPr>
        <p:txBody>
          <a:bodyPr wrap="square" rtlCol="0">
            <a:spAutoFit/>
          </a:bodyPr>
          <a:lstStyle/>
          <a:p>
            <a:r>
              <a:rPr lang="en-GB" sz="2400" b="1" dirty="0">
                <a:solidFill>
                  <a:schemeClr val="accent1">
                    <a:lumMod val="50000"/>
                  </a:schemeClr>
                </a:solidFill>
                <a:latin typeface="Times New Roman" panose="02020603050405020304"/>
                <a:cs typeface="Calibri" panose="020F0502020204030204"/>
              </a:rPr>
              <a:t>GAYATRI VIDYA PARISHAD COLLEGE FOR DEGREE AND PG COURSE(A)</a:t>
            </a:r>
          </a:p>
          <a:p>
            <a:pPr algn="ctr"/>
            <a:r>
              <a:rPr lang="en-GB" b="1" dirty="0">
                <a:solidFill>
                  <a:srgbClr val="C00000"/>
                </a:solidFill>
                <a:latin typeface="Times New Roman" panose="02020603050405020304"/>
                <a:cs typeface="Calibri" panose="020F0502020204030204"/>
              </a:rPr>
              <a:t>    (Affiliated to Andhra University | Accredited by NAAC with "  B++" Grade | ISO 9001: 2015)</a:t>
            </a:r>
          </a:p>
          <a:p>
            <a:pPr algn="ctr"/>
            <a:r>
              <a:rPr lang="en-GB" b="1" dirty="0">
                <a:latin typeface="Times New Roman" panose="02020603050405020304"/>
                <a:cs typeface="Calibri" panose="020F0502020204030204"/>
              </a:rPr>
              <a:t>Visakhapatnam-530045.</a:t>
            </a:r>
          </a:p>
          <a:p>
            <a:pPr algn="ctr">
              <a:lnSpc>
                <a:spcPct val="107000"/>
              </a:lnSpc>
              <a:spcAft>
                <a:spcPts val="800"/>
              </a:spcAft>
            </a:pPr>
            <a:r>
              <a:rPr lang="en-US" sz="2400" dirty="0">
                <a:solidFill>
                  <a:schemeClr val="bg1"/>
                </a:solidFill>
              </a:rPr>
              <a:t> </a:t>
            </a:r>
            <a:endParaRPr lang="en-IN" sz="2400" dirty="0">
              <a:solidFill>
                <a:schemeClr val="bg1"/>
              </a:solidFill>
            </a:endParaRPr>
          </a:p>
        </p:txBody>
      </p:sp>
      <p:pic>
        <p:nvPicPr>
          <p:cNvPr id="13" name="Picture 12">
            <a:extLst>
              <a:ext uri="{FF2B5EF4-FFF2-40B4-BE49-F238E27FC236}">
                <a16:creationId xmlns:a16="http://schemas.microsoft.com/office/drawing/2014/main" id="{497F234F-D4AE-45A7-9C67-DBAF4B7E022E}"/>
              </a:ext>
            </a:extLst>
          </p:cNvPr>
          <p:cNvPicPr>
            <a:picLocks noChangeAspect="1"/>
          </p:cNvPicPr>
          <p:nvPr/>
        </p:nvPicPr>
        <p:blipFill>
          <a:blip r:embed="rId3">
            <a:extLst>
              <a:ext uri="{28A0092B-C50C-407E-A947-70E740481C1C}">
                <a14:useLocalDpi xmlns:a14="http://schemas.microsoft.com/office/drawing/2010/main" val="0"/>
              </a:ext>
            </a:extLst>
          </a:blip>
          <a:srcRect r="86674"/>
          <a:stretch>
            <a:fillRect/>
          </a:stretch>
        </p:blipFill>
        <p:spPr>
          <a:xfrm>
            <a:off x="-8238" y="197303"/>
            <a:ext cx="1507525" cy="136993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B9CE30-0E1D-479F-B37D-E1644017244B}"/>
              </a:ext>
            </a:extLst>
          </p:cNvPr>
          <p:cNvSpPr/>
          <p:nvPr/>
        </p:nvSpPr>
        <p:spPr>
          <a:xfrm>
            <a:off x="341868" y="115501"/>
            <a:ext cx="11508259" cy="1384995"/>
          </a:xfrm>
          <a:prstGeom prst="rect">
            <a:avLst/>
          </a:prstGeom>
        </p:spPr>
        <p:txBody>
          <a:bodyPr wrap="square">
            <a:spAutoFit/>
          </a:bodyPr>
          <a:lstStyle/>
          <a:p>
            <a:pPr algn="just"/>
            <a:r>
              <a:rPr lang="en-US" sz="2800" dirty="0">
                <a:ln w="0"/>
                <a:cs typeface="Times New Roman" panose="02020603050405020304" pitchFamily="18" charset="0"/>
              </a:rPr>
              <a:t>It has 14 digital input/output pins (of which 6 can be used as PWM outputs), 6 analog inputs, a 16 MHz ceramic resonator, a USB connection, a power jack, an ICSP header and a reset button. </a:t>
            </a:r>
          </a:p>
        </p:txBody>
      </p:sp>
      <p:pic>
        <p:nvPicPr>
          <p:cNvPr id="2" name="Picture 4" descr="https://www.electronicshub.org/wp-content/uploads/2021/01/Arduino-UNO-Board-Layout.jpg">
            <a:extLst>
              <a:ext uri="{FF2B5EF4-FFF2-40B4-BE49-F238E27FC236}">
                <a16:creationId xmlns:a16="http://schemas.microsoft.com/office/drawing/2014/main" id="{7E4D4EC8-684E-4537-A29C-C8745FB50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6" y="1841801"/>
            <a:ext cx="766762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14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889062" y="539905"/>
            <a:ext cx="5622324" cy="769441"/>
          </a:xfrm>
          <a:prstGeom prst="rect">
            <a:avLst/>
          </a:prstGeom>
          <a:noFill/>
        </p:spPr>
        <p:txBody>
          <a:bodyPr wrap="square" rtlCol="0">
            <a:spAutoFit/>
          </a:bodyPr>
          <a:lstStyle/>
          <a:p>
            <a:r>
              <a:rPr lang="en-IN" sz="4400" dirty="0">
                <a:ln w="0"/>
                <a:latin typeface="+mj-lt"/>
              </a:rPr>
              <a:t>ESP Wi-Fi Module</a:t>
            </a:r>
          </a:p>
        </p:txBody>
      </p:sp>
      <p:sp>
        <p:nvSpPr>
          <p:cNvPr id="3" name="TextBox 2"/>
          <p:cNvSpPr txBox="1"/>
          <p:nvPr/>
        </p:nvSpPr>
        <p:spPr>
          <a:xfrm>
            <a:off x="1050324" y="1445741"/>
            <a:ext cx="10144898" cy="830997"/>
          </a:xfrm>
          <a:prstGeom prst="rect">
            <a:avLst/>
          </a:prstGeom>
          <a:noFill/>
        </p:spPr>
        <p:txBody>
          <a:bodyPr wrap="square" rtlCol="0">
            <a:spAutoFit/>
          </a:bodyPr>
          <a:lstStyle/>
          <a:p>
            <a:pPr algn="just"/>
            <a:r>
              <a:rPr lang="en-US" sz="2400" dirty="0">
                <a:ln w="0"/>
                <a:cs typeface="Times New Roman" panose="02020603050405020304" pitchFamily="18" charset="0"/>
              </a:rPr>
              <a:t>The ESP8266 is a low-cost Wi-Fi microchip, with built-in TCP/IP networking software, and microcontroller capability, produced by </a:t>
            </a:r>
            <a:r>
              <a:rPr lang="en-US" sz="2400" dirty="0" err="1">
                <a:ln w="0"/>
                <a:cs typeface="Times New Roman" panose="02020603050405020304" pitchFamily="18" charset="0"/>
              </a:rPr>
              <a:t>Espressif</a:t>
            </a:r>
            <a:r>
              <a:rPr lang="en-US" sz="2400" dirty="0">
                <a:ln w="0"/>
                <a:cs typeface="Times New Roman" panose="02020603050405020304" pitchFamily="18" charset="0"/>
              </a:rPr>
              <a:t> Systems</a:t>
            </a:r>
            <a:endParaRPr lang="en-IN" sz="2400" dirty="0">
              <a:ln w="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4E0F109-663A-43E2-8590-6386C8B9C14E}"/>
              </a:ext>
            </a:extLst>
          </p:cNvPr>
          <p:cNvCxnSpPr>
            <a:cxnSpLocks/>
          </p:cNvCxnSpPr>
          <p:nvPr/>
        </p:nvCxnSpPr>
        <p:spPr>
          <a:xfrm>
            <a:off x="889062" y="502911"/>
            <a:ext cx="0" cy="694104"/>
          </a:xfrm>
          <a:prstGeom prst="line">
            <a:avLst/>
          </a:prstGeom>
        </p:spPr>
        <p:style>
          <a:lnRef idx="3">
            <a:schemeClr val="dk1"/>
          </a:lnRef>
          <a:fillRef idx="0">
            <a:schemeClr val="dk1"/>
          </a:fillRef>
          <a:effectRef idx="2">
            <a:schemeClr val="dk1"/>
          </a:effectRef>
          <a:fontRef idx="minor">
            <a:schemeClr val="tx1"/>
          </a:fontRef>
        </p:style>
      </p:cxnSp>
      <p:pic>
        <p:nvPicPr>
          <p:cNvPr id="2050" name="Picture 2" descr="Picture of esp8266 pin diagram">
            <a:extLst>
              <a:ext uri="{FF2B5EF4-FFF2-40B4-BE49-F238E27FC236}">
                <a16:creationId xmlns:a16="http://schemas.microsoft.com/office/drawing/2014/main" id="{94C1A306-9724-4262-BE89-2BBBE3483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508" y="2868055"/>
            <a:ext cx="68580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42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30403" y="676071"/>
            <a:ext cx="6845644" cy="769441"/>
          </a:xfrm>
          <a:prstGeom prst="rect">
            <a:avLst/>
          </a:prstGeom>
          <a:noFill/>
        </p:spPr>
        <p:txBody>
          <a:bodyPr wrap="square" rtlCol="0">
            <a:spAutoFit/>
          </a:bodyPr>
          <a:lstStyle/>
          <a:p>
            <a:r>
              <a:rPr lang="en-IN" sz="4400" dirty="0">
                <a:ln w="0"/>
                <a:latin typeface="+mj-lt"/>
              </a:rPr>
              <a:t>Ultra Sonic Sensor</a:t>
            </a:r>
          </a:p>
        </p:txBody>
      </p:sp>
      <p:sp>
        <p:nvSpPr>
          <p:cNvPr id="3" name="TextBox 2"/>
          <p:cNvSpPr txBox="1"/>
          <p:nvPr/>
        </p:nvSpPr>
        <p:spPr>
          <a:xfrm>
            <a:off x="1258803" y="1692737"/>
            <a:ext cx="6314302" cy="3785652"/>
          </a:xfrm>
          <a:prstGeom prst="rect">
            <a:avLst/>
          </a:prstGeom>
          <a:noFill/>
        </p:spPr>
        <p:txBody>
          <a:bodyPr wrap="square" rtlCol="0">
            <a:spAutoFit/>
          </a:bodyPr>
          <a:lstStyle/>
          <a:p>
            <a:pPr algn="just"/>
            <a:r>
              <a:rPr lang="en-US" sz="2400" dirty="0">
                <a:ln w="0"/>
                <a:cs typeface="Times New Roman" panose="02020603050405020304" pitchFamily="18" charset="0"/>
              </a:rPr>
              <a:t>The module has two eye like structure where one transmits a wave and the other receives it. This sensor is widely used for obstacle detection and also for measuring distances. The working frequency of the sensor is 40 Hz and the maximum range is 4m and min range is 2 cm.</a:t>
            </a:r>
          </a:p>
          <a:p>
            <a:pPr algn="just"/>
            <a:endParaRPr lang="en-US" sz="2400" dirty="0">
              <a:ln w="0"/>
              <a:cs typeface="Times New Roman" panose="02020603050405020304" pitchFamily="18" charset="0"/>
            </a:endParaRPr>
          </a:p>
          <a:p>
            <a:pPr algn="just"/>
            <a:r>
              <a:rPr lang="en-US" sz="2400" dirty="0">
                <a:ln w="0"/>
                <a:cs typeface="Times New Roman" panose="02020603050405020304" pitchFamily="18" charset="0"/>
              </a:rPr>
              <a:t>This sensor consists of a 4 pin module. The pins are namely </a:t>
            </a:r>
            <a:r>
              <a:rPr lang="en-US" sz="2400" dirty="0" err="1">
                <a:ln w="0"/>
                <a:cs typeface="Times New Roman" panose="02020603050405020304" pitchFamily="18" charset="0"/>
              </a:rPr>
              <a:t>Vcc</a:t>
            </a:r>
            <a:r>
              <a:rPr lang="en-US" sz="2400" dirty="0">
                <a:ln w="0"/>
                <a:cs typeface="Times New Roman" panose="02020603050405020304" pitchFamily="18" charset="0"/>
              </a:rPr>
              <a:t>, Echo, Trigger  and Ground. These 4 pins are connected to NodeMCU. </a:t>
            </a:r>
          </a:p>
        </p:txBody>
      </p:sp>
      <p:pic>
        <p:nvPicPr>
          <p:cNvPr id="2050" name="Picture 2" descr="https://cdn.shopify.com/s/files/1/0559/1970/6265/files/How_are_ultrasonic_sensors_used_480x480.png?v=16628167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047" y="1848891"/>
            <a:ext cx="4088674" cy="386766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38ABAA9-96E9-468E-85FA-81BF12E51E0A}"/>
              </a:ext>
            </a:extLst>
          </p:cNvPr>
          <p:cNvCxnSpPr>
            <a:cxnSpLocks/>
          </p:cNvCxnSpPr>
          <p:nvPr/>
        </p:nvCxnSpPr>
        <p:spPr>
          <a:xfrm>
            <a:off x="929778" y="689853"/>
            <a:ext cx="0" cy="694104"/>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149178" y="593952"/>
            <a:ext cx="3422822" cy="769441"/>
          </a:xfrm>
          <a:prstGeom prst="rect">
            <a:avLst/>
          </a:prstGeom>
          <a:noFill/>
        </p:spPr>
        <p:txBody>
          <a:bodyPr wrap="square" rtlCol="0">
            <a:spAutoFit/>
          </a:bodyPr>
          <a:lstStyle/>
          <a:p>
            <a:r>
              <a:rPr lang="en-IN" sz="4400" dirty="0">
                <a:ln w="0"/>
                <a:latin typeface="+mj-lt"/>
              </a:rPr>
              <a:t>IR Sensor</a:t>
            </a:r>
          </a:p>
        </p:txBody>
      </p:sp>
      <p:sp>
        <p:nvSpPr>
          <p:cNvPr id="3" name="TextBox 2"/>
          <p:cNvSpPr txBox="1"/>
          <p:nvPr/>
        </p:nvSpPr>
        <p:spPr>
          <a:xfrm>
            <a:off x="1346885" y="2816106"/>
            <a:ext cx="5449329" cy="3416320"/>
          </a:xfrm>
          <a:prstGeom prst="rect">
            <a:avLst/>
          </a:prstGeom>
          <a:noFill/>
        </p:spPr>
        <p:txBody>
          <a:bodyPr wrap="square" rtlCol="0">
            <a:spAutoFit/>
          </a:bodyPr>
          <a:lstStyle/>
          <a:p>
            <a:pPr marL="342900" indent="-342900" algn="just">
              <a:buSzPct val="140000"/>
              <a:buFont typeface="Arial" panose="020B0604020202020204" pitchFamily="34" charset="0"/>
              <a:buChar char="•"/>
            </a:pPr>
            <a:r>
              <a:rPr lang="en-US" sz="2400" dirty="0">
                <a:ln w="0"/>
                <a:cs typeface="Times New Roman" panose="02020603050405020304" pitchFamily="18" charset="0"/>
              </a:rPr>
              <a:t>The white LED here is an IR LED which works as the transmitter.</a:t>
            </a:r>
          </a:p>
          <a:p>
            <a:pPr marL="342900" indent="-342900" algn="just">
              <a:buSzPct val="140000"/>
              <a:buFont typeface="Arial" panose="020B0604020202020204" pitchFamily="34" charset="0"/>
              <a:buChar char="•"/>
            </a:pPr>
            <a:r>
              <a:rPr lang="en-US" sz="2400" dirty="0">
                <a:ln w="0"/>
                <a:cs typeface="Times New Roman" panose="02020603050405020304" pitchFamily="18" charset="0"/>
              </a:rPr>
              <a:t>The component next to the IR LED is a photodiode that works as the receiver in the IR sensor.</a:t>
            </a:r>
          </a:p>
          <a:p>
            <a:pPr algn="just"/>
            <a:r>
              <a:rPr lang="en-US" sz="2400" dirty="0">
                <a:ln w="0"/>
                <a:cs typeface="Times New Roman" panose="02020603050405020304" pitchFamily="18" charset="0"/>
              </a:rPr>
              <a:t>IR Sensor contains 3 pins, there are</a:t>
            </a:r>
          </a:p>
          <a:p>
            <a:pPr algn="just"/>
            <a:r>
              <a:rPr lang="en-US" sz="2400" dirty="0">
                <a:ln w="0"/>
                <a:cs typeface="Times New Roman" panose="02020603050405020304" pitchFamily="18" charset="0"/>
              </a:rPr>
              <a:t>1.VCC</a:t>
            </a:r>
          </a:p>
          <a:p>
            <a:pPr algn="just"/>
            <a:r>
              <a:rPr lang="en-US" sz="2400" dirty="0">
                <a:ln w="0"/>
                <a:cs typeface="Times New Roman" panose="02020603050405020304" pitchFamily="18" charset="0"/>
              </a:rPr>
              <a:t>2.GND</a:t>
            </a:r>
          </a:p>
          <a:p>
            <a:pPr algn="just"/>
            <a:r>
              <a:rPr lang="en-US" sz="2400" dirty="0">
                <a:ln w="0"/>
                <a:cs typeface="Times New Roman" panose="02020603050405020304" pitchFamily="18" charset="0"/>
              </a:rPr>
              <a:t>3.OUT</a:t>
            </a:r>
            <a:endParaRPr lang="en-IN" sz="2400" dirty="0">
              <a:ln w="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265772" y="2816106"/>
            <a:ext cx="4127157" cy="3282966"/>
          </a:xfrm>
          <a:prstGeom prst="rect">
            <a:avLst/>
          </a:prstGeom>
        </p:spPr>
      </p:pic>
      <p:sp>
        <p:nvSpPr>
          <p:cNvPr id="4" name="Rectangle 3"/>
          <p:cNvSpPr/>
          <p:nvPr/>
        </p:nvSpPr>
        <p:spPr>
          <a:xfrm>
            <a:off x="1346885" y="1438456"/>
            <a:ext cx="9934833" cy="1236745"/>
          </a:xfrm>
          <a:prstGeom prst="rect">
            <a:avLst/>
          </a:prstGeom>
        </p:spPr>
        <p:txBody>
          <a:bodyPr wrap="square">
            <a:spAutoFit/>
          </a:bodyPr>
          <a:lstStyle/>
          <a:p>
            <a:pPr algn="just"/>
            <a:r>
              <a:rPr lang="en-US" sz="2400" dirty="0">
                <a:ln w="0"/>
                <a:cs typeface="Times New Roman" panose="02020603050405020304" pitchFamily="18" charset="0"/>
              </a:rPr>
              <a:t>IR Sensor functioning is also same as that of the Ultrasonic sensor since it also detects the obstacles. But the range is only 10-12 cm so it is used here for detecting very small distance obstacle.</a:t>
            </a:r>
          </a:p>
        </p:txBody>
      </p:sp>
      <p:cxnSp>
        <p:nvCxnSpPr>
          <p:cNvPr id="7" name="Straight Connector 6">
            <a:extLst>
              <a:ext uri="{FF2B5EF4-FFF2-40B4-BE49-F238E27FC236}">
                <a16:creationId xmlns:a16="http://schemas.microsoft.com/office/drawing/2014/main" id="{AE28D9D0-70BF-4E69-A9A2-583CA774D0F8}"/>
              </a:ext>
            </a:extLst>
          </p:cNvPr>
          <p:cNvCxnSpPr>
            <a:cxnSpLocks/>
          </p:cNvCxnSpPr>
          <p:nvPr/>
        </p:nvCxnSpPr>
        <p:spPr>
          <a:xfrm>
            <a:off x="1049699" y="631621"/>
            <a:ext cx="0" cy="694104"/>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anim calcmode="lin" valueType="num">
                                      <p:cBhvr>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anim calcmode="lin" valueType="num">
                                      <p:cBhvr>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400"/>
                                        <p:tgtEl>
                                          <p:spTgt spid="3">
                                            <p:txEl>
                                              <p:pRg st="1" end="1"/>
                                            </p:txEl>
                                          </p:spTgt>
                                        </p:tgtEl>
                                      </p:cBhvr>
                                    </p:animEffect>
                                    <p:anim calcmode="lin" valueType="num">
                                      <p:cBhvr>
                                        <p:cTn id="24"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4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1900"/>
                            </p:stCondLst>
                            <p:childTnLst>
                              <p:par>
                                <p:cTn id="27" presetID="42" presetClass="entr" presetSubtype="0" fill="hold"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400"/>
                                        <p:tgtEl>
                                          <p:spTgt spid="3">
                                            <p:txEl>
                                              <p:pRg st="2" end="2"/>
                                            </p:txEl>
                                          </p:spTgt>
                                        </p:tgtEl>
                                      </p:cBhvr>
                                    </p:animEffect>
                                    <p:anim calcmode="lin" valueType="num">
                                      <p:cBhvr>
                                        <p:cTn id="30" dur="4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4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2300"/>
                            </p:stCondLst>
                            <p:childTnLst>
                              <p:par>
                                <p:cTn id="33" presetID="42" presetClass="entr" presetSubtype="0" fill="hold"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400"/>
                                        <p:tgtEl>
                                          <p:spTgt spid="3">
                                            <p:txEl>
                                              <p:pRg st="3" end="3"/>
                                            </p:txEl>
                                          </p:spTgt>
                                        </p:tgtEl>
                                      </p:cBhvr>
                                    </p:animEffect>
                                    <p:anim calcmode="lin" valueType="num">
                                      <p:cBhvr>
                                        <p:cTn id="36" dur="4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4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8" fill="hold">
                            <p:stCondLst>
                              <p:cond delay="2700"/>
                            </p:stCondLst>
                            <p:childTnLst>
                              <p:par>
                                <p:cTn id="39" presetID="42" presetClass="entr" presetSubtype="0" fill="hold"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400"/>
                                        <p:tgtEl>
                                          <p:spTgt spid="3">
                                            <p:txEl>
                                              <p:pRg st="4" end="4"/>
                                            </p:txEl>
                                          </p:spTgt>
                                        </p:tgtEl>
                                      </p:cBhvr>
                                    </p:animEffect>
                                    <p:anim calcmode="lin" valueType="num">
                                      <p:cBhvr>
                                        <p:cTn id="42" dur="4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4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3100"/>
                            </p:stCondLst>
                            <p:childTnLst>
                              <p:par>
                                <p:cTn id="45" presetID="42" presetClass="entr" presetSubtype="0" fill="hold" nodeType="after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400"/>
                                        <p:tgtEl>
                                          <p:spTgt spid="3">
                                            <p:txEl>
                                              <p:pRg st="5" end="5"/>
                                            </p:txEl>
                                          </p:spTgt>
                                        </p:tgtEl>
                                      </p:cBhvr>
                                    </p:animEffect>
                                    <p:anim calcmode="lin" valueType="num">
                                      <p:cBhvr>
                                        <p:cTn id="48" dur="4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4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889062" y="539905"/>
            <a:ext cx="5622324" cy="769441"/>
          </a:xfrm>
          <a:prstGeom prst="rect">
            <a:avLst/>
          </a:prstGeom>
          <a:noFill/>
        </p:spPr>
        <p:txBody>
          <a:bodyPr wrap="square" rtlCol="0">
            <a:spAutoFit/>
          </a:bodyPr>
          <a:lstStyle/>
          <a:p>
            <a:r>
              <a:rPr lang="en-IN" sz="4400" dirty="0">
                <a:ln w="0"/>
                <a:latin typeface="+mj-lt"/>
              </a:rPr>
              <a:t>LDR Sensor</a:t>
            </a:r>
          </a:p>
        </p:txBody>
      </p:sp>
      <p:sp>
        <p:nvSpPr>
          <p:cNvPr id="3" name="TextBox 2"/>
          <p:cNvSpPr txBox="1"/>
          <p:nvPr/>
        </p:nvSpPr>
        <p:spPr>
          <a:xfrm>
            <a:off x="1050324" y="1445741"/>
            <a:ext cx="10144898" cy="830997"/>
          </a:xfrm>
          <a:prstGeom prst="rect">
            <a:avLst/>
          </a:prstGeom>
          <a:noFill/>
        </p:spPr>
        <p:txBody>
          <a:bodyPr wrap="square" rtlCol="0">
            <a:spAutoFit/>
          </a:bodyPr>
          <a:lstStyle/>
          <a:p>
            <a:pPr algn="just"/>
            <a:r>
              <a:rPr lang="en-US" sz="2400" dirty="0">
                <a:ln w="0"/>
                <a:cs typeface="Times New Roman" panose="02020603050405020304" pitchFamily="18" charset="0"/>
              </a:rPr>
              <a:t>Light dependent resistor is a 3 pin module. This sensor has sensitivity to the light and it gives a high output as soon as the darkness is observed and vice versa.</a:t>
            </a:r>
            <a:endParaRPr lang="en-IN" sz="2400" dirty="0">
              <a:ln w="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4E0F109-663A-43E2-8590-6386C8B9C14E}"/>
              </a:ext>
            </a:extLst>
          </p:cNvPr>
          <p:cNvCxnSpPr>
            <a:cxnSpLocks/>
          </p:cNvCxnSpPr>
          <p:nvPr/>
        </p:nvCxnSpPr>
        <p:spPr>
          <a:xfrm>
            <a:off x="889062" y="502911"/>
            <a:ext cx="0" cy="694104"/>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A00CD90E-D46B-44C2-BA31-DF9699FE3BE4}"/>
              </a:ext>
            </a:extLst>
          </p:cNvPr>
          <p:cNvPicPr>
            <a:picLocks noChangeAspect="1"/>
          </p:cNvPicPr>
          <p:nvPr/>
        </p:nvPicPr>
        <p:blipFill>
          <a:blip r:embed="rId2"/>
          <a:stretch>
            <a:fillRect/>
          </a:stretch>
        </p:blipFill>
        <p:spPr>
          <a:xfrm>
            <a:off x="2823706" y="2669511"/>
            <a:ext cx="6544588" cy="36485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78592" y="2792627"/>
            <a:ext cx="3521747" cy="3417692"/>
          </a:xfrm>
          <a:prstGeom prst="rect">
            <a:avLst/>
          </a:prstGeom>
        </p:spPr>
      </p:pic>
      <p:sp>
        <p:nvSpPr>
          <p:cNvPr id="4" name="Rectangle 3"/>
          <p:cNvSpPr/>
          <p:nvPr/>
        </p:nvSpPr>
        <p:spPr>
          <a:xfrm>
            <a:off x="1268886" y="1543079"/>
            <a:ext cx="9936144" cy="1569660"/>
          </a:xfrm>
          <a:prstGeom prst="rect">
            <a:avLst/>
          </a:prstGeom>
        </p:spPr>
        <p:txBody>
          <a:bodyPr wrap="square">
            <a:spAutoFit/>
          </a:bodyPr>
          <a:lstStyle/>
          <a:p>
            <a:pPr algn="just"/>
            <a:r>
              <a:rPr lang="en-US" sz="2400" dirty="0">
                <a:ln w="0"/>
                <a:latin typeface="+mj-lt"/>
                <a:cs typeface="Times New Roman" panose="02020603050405020304" pitchFamily="18" charset="0"/>
              </a:rPr>
              <a:t>The Buzzer is a device that produces sound when an electric current is passed through it, The pin configuration of the buzzer is shown below. </a:t>
            </a:r>
          </a:p>
          <a:p>
            <a:pPr algn="just"/>
            <a:endParaRPr lang="en-US" sz="2400" dirty="0">
              <a:ln w="0"/>
              <a:latin typeface="+mj-lt"/>
              <a:cs typeface="Times New Roman" panose="02020603050405020304" pitchFamily="18" charset="0"/>
            </a:endParaRPr>
          </a:p>
          <a:p>
            <a:pPr algn="just"/>
            <a:endParaRPr lang="en-US" sz="2400" dirty="0">
              <a:ln w="0"/>
              <a:latin typeface="+mj-lt"/>
              <a:cs typeface="Times New Roman" panose="02020603050405020304" pitchFamily="18" charset="0"/>
            </a:endParaRPr>
          </a:p>
        </p:txBody>
      </p:sp>
      <p:sp>
        <p:nvSpPr>
          <p:cNvPr id="5" name="TextBox 4"/>
          <p:cNvSpPr txBox="1"/>
          <p:nvPr/>
        </p:nvSpPr>
        <p:spPr>
          <a:xfrm>
            <a:off x="1268886" y="2792627"/>
            <a:ext cx="6515871" cy="2308324"/>
          </a:xfrm>
          <a:prstGeom prst="rect">
            <a:avLst/>
          </a:prstGeom>
          <a:noFill/>
        </p:spPr>
        <p:txBody>
          <a:bodyPr wrap="square" rtlCol="0">
            <a:spAutoFit/>
          </a:bodyPr>
          <a:lstStyle/>
          <a:p>
            <a:pPr algn="just"/>
            <a:r>
              <a:rPr lang="en-US" sz="2400" dirty="0">
                <a:ln w="0"/>
                <a:cs typeface="Times New Roman" panose="02020603050405020304" pitchFamily="18" charset="0"/>
              </a:rPr>
              <a:t>1.Positive terminal of the Buzzer is represented with the ‘+’ symbol or longer terminal and it is connected to the I/O Pin.</a:t>
            </a:r>
          </a:p>
          <a:p>
            <a:pPr algn="just"/>
            <a:r>
              <a:rPr lang="en-US" sz="2400" dirty="0">
                <a:ln w="0"/>
                <a:cs typeface="Times New Roman" panose="02020603050405020304" pitchFamily="18" charset="0"/>
              </a:rPr>
              <a:t>2.Negative terminal of the Buzzer is represented with the ‘-’ symbol or short terminal and it is connected to the GND terminal.</a:t>
            </a:r>
            <a:endParaRPr lang="en-IN" sz="2400" dirty="0">
              <a:ln w="0"/>
              <a:cs typeface="Times New Roman" panose="02020603050405020304" pitchFamily="18" charset="0"/>
            </a:endParaRPr>
          </a:p>
        </p:txBody>
      </p:sp>
      <p:sp>
        <p:nvSpPr>
          <p:cNvPr id="6" name="TextBox 5"/>
          <p:cNvSpPr txBox="1"/>
          <p:nvPr/>
        </p:nvSpPr>
        <p:spPr>
          <a:xfrm>
            <a:off x="997033" y="403534"/>
            <a:ext cx="5012470" cy="769441"/>
          </a:xfrm>
          <a:prstGeom prst="rect">
            <a:avLst/>
          </a:prstGeom>
          <a:noFill/>
        </p:spPr>
        <p:txBody>
          <a:bodyPr wrap="square" rtlCol="0">
            <a:spAutoFit/>
          </a:bodyPr>
          <a:lstStyle/>
          <a:p>
            <a:r>
              <a:rPr lang="en-IN" sz="4400" dirty="0">
                <a:ln w="0"/>
                <a:latin typeface="+mj-lt"/>
              </a:rPr>
              <a:t> Buzzer</a:t>
            </a:r>
          </a:p>
        </p:txBody>
      </p:sp>
      <p:cxnSp>
        <p:nvCxnSpPr>
          <p:cNvPr id="7" name="Straight Connector 6">
            <a:extLst>
              <a:ext uri="{FF2B5EF4-FFF2-40B4-BE49-F238E27FC236}">
                <a16:creationId xmlns:a16="http://schemas.microsoft.com/office/drawing/2014/main" id="{4C3F4BCF-DEF4-4F6C-9CB7-7A6203160E13}"/>
              </a:ext>
            </a:extLst>
          </p:cNvPr>
          <p:cNvCxnSpPr>
            <a:cxnSpLocks/>
          </p:cNvCxnSpPr>
          <p:nvPr/>
        </p:nvCxnSpPr>
        <p:spPr>
          <a:xfrm>
            <a:off x="1083530" y="441203"/>
            <a:ext cx="0" cy="694104"/>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xEl>
                                              <p:pRg st="0" end="0"/>
                                            </p:txEl>
                                          </p:spTgt>
                                        </p:tgtEl>
                                      </p:cBhvr>
                                    </p:animEffect>
                                    <p:animScale>
                                      <p:cBhvr>
                                        <p:cTn id="7" dur="250" autoRev="1" fill="hold"/>
                                        <p:tgtEl>
                                          <p:spTgt spid="6">
                                            <p:txEl>
                                              <p:pRg st="0" end="0"/>
                                            </p:txEl>
                                          </p:spTgt>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anim calcmode="lin" valueType="num">
                                      <p:cBhvr>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anim calcmode="lin" valueType="num">
                                      <p:cBhvr>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anim calcmode="lin" valueType="num">
                                      <p:cBhvr>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5"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491151" y="4087509"/>
            <a:ext cx="2930752" cy="1621664"/>
          </a:xfrm>
          <a:prstGeom prst="rect">
            <a:avLst/>
          </a:prstGeom>
        </p:spPr>
        <p:txBody>
          <a:bodyPr wrap="square">
            <a:spAutoFit/>
          </a:bodyPr>
          <a:lstStyle/>
          <a:p>
            <a:pPr algn="just"/>
            <a:r>
              <a:rPr lang="en-US" sz="2400" dirty="0">
                <a:ln w="0"/>
                <a:cs typeface="Times New Roman" panose="02020603050405020304" pitchFamily="18" charset="0"/>
              </a:rPr>
              <a:t>An electric switch is an electrical component that breaks or closes an electric circuit. </a:t>
            </a:r>
            <a:endParaRPr lang="en-IN" sz="2400" dirty="0">
              <a:ln w="0"/>
              <a:cs typeface="Times New Roman" panose="02020603050405020304" pitchFamily="18" charset="0"/>
            </a:endParaRPr>
          </a:p>
        </p:txBody>
      </p:sp>
      <p:pic>
        <p:nvPicPr>
          <p:cNvPr id="1026" name="Picture 2" descr="Electric Switches: Types, Operation, Heat Regulation, and Potential Haz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151" y="1695610"/>
            <a:ext cx="2854411" cy="19029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umper Wire Female to Female (40 Pcs) : Amazon.in: Industrial &amp; Scientif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2726" y="1695610"/>
            <a:ext cx="2739081" cy="19029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18335" y="4139513"/>
            <a:ext cx="3227861" cy="1200329"/>
          </a:xfrm>
          <a:prstGeom prst="rect">
            <a:avLst/>
          </a:prstGeom>
        </p:spPr>
        <p:txBody>
          <a:bodyPr wrap="square">
            <a:spAutoFit/>
          </a:bodyPr>
          <a:lstStyle/>
          <a:p>
            <a:pPr algn="just"/>
            <a:r>
              <a:rPr lang="en-US" sz="2400" dirty="0">
                <a:ln w="0"/>
                <a:cs typeface="Times New Roman" panose="02020603050405020304" pitchFamily="18" charset="0"/>
              </a:rPr>
              <a:t>Wire is used to allow current to flow from one place to another.</a:t>
            </a:r>
            <a:endParaRPr lang="en-IN" sz="2400" dirty="0">
              <a:ln w="0"/>
              <a:cs typeface="Times New Roman" panose="02020603050405020304" pitchFamily="18" charset="0"/>
            </a:endParaRPr>
          </a:p>
        </p:txBody>
      </p:sp>
      <p:sp>
        <p:nvSpPr>
          <p:cNvPr id="6" name="Rectangle 5"/>
          <p:cNvSpPr/>
          <p:nvPr/>
        </p:nvSpPr>
        <p:spPr>
          <a:xfrm>
            <a:off x="1205325" y="4139513"/>
            <a:ext cx="2930752" cy="1569660"/>
          </a:xfrm>
          <a:prstGeom prst="rect">
            <a:avLst/>
          </a:prstGeom>
        </p:spPr>
        <p:txBody>
          <a:bodyPr wrap="square">
            <a:spAutoFit/>
          </a:bodyPr>
          <a:lstStyle/>
          <a:p>
            <a:pPr algn="just"/>
            <a:r>
              <a:rPr lang="en-US" sz="2400" dirty="0">
                <a:ln w="0"/>
                <a:cs typeface="Times New Roman" panose="02020603050405020304" pitchFamily="18" charset="0"/>
              </a:rPr>
              <a:t>A battery is a device that stores chemical energy, and converts it to electricity. </a:t>
            </a:r>
            <a:endParaRPr lang="en-IN" sz="2400" dirty="0">
              <a:ln w="0"/>
              <a:cs typeface="Times New Roman" panose="02020603050405020304" pitchFamily="18" charset="0"/>
            </a:endParaRPr>
          </a:p>
        </p:txBody>
      </p:sp>
      <p:pic>
        <p:nvPicPr>
          <p:cNvPr id="1030" name="Picture 6" descr="AmazonBasics 9 Volt Everyday Alkaline Batteries (8-Pack) - Appearance May  Vary : Amazon.in: Electron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604" y="1695610"/>
            <a:ext cx="2630243" cy="19029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99781" y="496189"/>
            <a:ext cx="10962705" cy="707886"/>
          </a:xfrm>
          <a:prstGeom prst="rect">
            <a:avLst/>
          </a:prstGeom>
          <a:noFill/>
        </p:spPr>
        <p:txBody>
          <a:bodyPr wrap="square" rtlCol="0">
            <a:spAutoFit/>
          </a:bodyPr>
          <a:lstStyle/>
          <a:p>
            <a:r>
              <a:rPr lang="en-IN" sz="4000" dirty="0">
                <a:ln w="0"/>
                <a:latin typeface="+mj-lt"/>
              </a:rPr>
              <a:t>9V Battery, Connecting Wires, Electric Switch</a:t>
            </a:r>
          </a:p>
        </p:txBody>
      </p:sp>
      <p:cxnSp>
        <p:nvCxnSpPr>
          <p:cNvPr id="9" name="Straight Connector 8">
            <a:extLst>
              <a:ext uri="{FF2B5EF4-FFF2-40B4-BE49-F238E27FC236}">
                <a16:creationId xmlns:a16="http://schemas.microsoft.com/office/drawing/2014/main" id="{8FFC6A7E-761E-427F-96D7-5E368F58B32C}"/>
              </a:ext>
            </a:extLst>
          </p:cNvPr>
          <p:cNvCxnSpPr>
            <a:cxnSpLocks/>
          </p:cNvCxnSpPr>
          <p:nvPr/>
        </p:nvCxnSpPr>
        <p:spPr>
          <a:xfrm>
            <a:off x="862085" y="509971"/>
            <a:ext cx="0" cy="694104"/>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xEl>
                                              <p:pRg st="0" end="0"/>
                                            </p:txEl>
                                          </p:spTgt>
                                        </p:tgtEl>
                                      </p:cBhvr>
                                    </p:animEffect>
                                    <p:animScale>
                                      <p:cBhvr>
                                        <p:cTn id="7" dur="250" autoRev="1" fill="hold"/>
                                        <p:tgtEl>
                                          <p:spTgt spid="7">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030"/>
                                        </p:tgtEl>
                                      </p:cBhvr>
                                    </p:animEffect>
                                    <p:animScale>
                                      <p:cBhvr>
                                        <p:cTn id="11" dur="250" autoRev="1" fill="hold"/>
                                        <p:tgtEl>
                                          <p:spTgt spid="1030"/>
                                        </p:tgtEl>
                                      </p:cBhvr>
                                      <p:by x="105000" y="105000"/>
                                    </p:animScale>
                                  </p:childTnLst>
                                </p:cTn>
                              </p:par>
                            </p:childTnLst>
                          </p:cTn>
                        </p:par>
                        <p:par>
                          <p:cTn id="12" fill="hold">
                            <p:stCondLst>
                              <p:cond delay="1000"/>
                            </p:stCondLst>
                            <p:childTnLst>
                              <p:par>
                                <p:cTn id="13" presetID="26" presetClass="emph" presetSubtype="0" fill="hold" grpId="0" nodeType="afterEffect">
                                  <p:stCondLst>
                                    <p:cond delay="0"/>
                                  </p:stCondLst>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par>
                          <p:cTn id="16" fill="hold">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1028"/>
                                        </p:tgtEl>
                                      </p:cBhvr>
                                    </p:animEffect>
                                    <p:animScale>
                                      <p:cBhvr>
                                        <p:cTn id="19" dur="250" autoRev="1" fill="hold"/>
                                        <p:tgtEl>
                                          <p:spTgt spid="1028"/>
                                        </p:tgtEl>
                                      </p:cBhvr>
                                      <p:by x="105000" y="105000"/>
                                    </p:animScale>
                                  </p:childTnLst>
                                </p:cTn>
                              </p:par>
                            </p:childTnLst>
                          </p:cTn>
                        </p:par>
                        <p:par>
                          <p:cTn id="20" fill="hold">
                            <p:stCondLst>
                              <p:cond delay="2000"/>
                            </p:stCondLst>
                            <p:childTnLst>
                              <p:par>
                                <p:cTn id="21" presetID="26" presetClass="emph" presetSubtype="0" fill="hold" grpId="0" nodeType="afterEffect">
                                  <p:stCondLst>
                                    <p:cond delay="0"/>
                                  </p:stCondLst>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childTnLst>
                          </p:cTn>
                        </p:par>
                        <p:par>
                          <p:cTn id="24" fill="hold">
                            <p:stCondLst>
                              <p:cond delay="2500"/>
                            </p:stCondLst>
                            <p:childTnLst>
                              <p:par>
                                <p:cTn id="25" presetID="26" presetClass="emph" presetSubtype="0" fill="hold" nodeType="afterEffect">
                                  <p:stCondLst>
                                    <p:cond delay="0"/>
                                  </p:stCondLst>
                                  <p:childTnLst>
                                    <p:animEffect transition="out" filter="fade">
                                      <p:cBhvr>
                                        <p:cTn id="26" dur="500" tmFilter="0, 0; .2, .5; .8, .5; 1, 0"/>
                                        <p:tgtEl>
                                          <p:spTgt spid="1026"/>
                                        </p:tgtEl>
                                      </p:cBhvr>
                                    </p:animEffect>
                                    <p:animScale>
                                      <p:cBhvr>
                                        <p:cTn id="27" dur="250" autoRev="1" fill="hold"/>
                                        <p:tgtEl>
                                          <p:spTgt spid="1026"/>
                                        </p:tgtEl>
                                      </p:cBhvr>
                                      <p:by x="105000" y="105000"/>
                                    </p:animScale>
                                  </p:childTnLst>
                                </p:cTn>
                              </p:par>
                            </p:childTnLst>
                          </p:cTn>
                        </p:par>
                        <p:par>
                          <p:cTn id="28" fill="hold">
                            <p:stCondLst>
                              <p:cond delay="3000"/>
                            </p:stCondLst>
                            <p:childTnLst>
                              <p:par>
                                <p:cTn id="29" presetID="26" presetClass="emph" presetSubtype="0" fill="hold" grpId="0" nodeType="afterEffect">
                                  <p:stCondLst>
                                    <p:cond delay="0"/>
                                  </p:stCondLst>
                                  <p:childTnLst>
                                    <p:animEffect transition="out" filter="fade">
                                      <p:cBhvr>
                                        <p:cTn id="30" dur="500" tmFilter="0, 0; .2, .5; .8, .5; 1, 0"/>
                                        <p:tgtEl>
                                          <p:spTgt spid="2"/>
                                        </p:tgtEl>
                                      </p:cBhvr>
                                    </p:animEffect>
                                    <p:animScale>
                                      <p:cBhvr>
                                        <p:cTn id="31"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AF3E22-96CB-4C58-882B-8DCAE7B25499}"/>
              </a:ext>
            </a:extLst>
          </p:cNvPr>
          <p:cNvSpPr txBox="1"/>
          <p:nvPr/>
        </p:nvSpPr>
        <p:spPr>
          <a:xfrm>
            <a:off x="482000" y="430025"/>
            <a:ext cx="3553599" cy="769441"/>
          </a:xfrm>
          <a:prstGeom prst="rect">
            <a:avLst/>
          </a:prstGeom>
          <a:noFill/>
        </p:spPr>
        <p:txBody>
          <a:bodyPr wrap="square" rtlCol="0">
            <a:spAutoFit/>
          </a:bodyPr>
          <a:lstStyle/>
          <a:p>
            <a:r>
              <a:rPr lang="en-IN" sz="4400" dirty="0">
                <a:ln w="0">
                  <a:solidFill>
                    <a:schemeClr val="tx1"/>
                  </a:solidFill>
                </a:ln>
                <a:latin typeface="+mj-lt"/>
                <a:cs typeface="Times New Roman" panose="02020603050405020304" pitchFamily="18" charset="0"/>
              </a:rPr>
              <a:t>Flow Chart</a:t>
            </a:r>
          </a:p>
        </p:txBody>
      </p:sp>
      <p:sp>
        <p:nvSpPr>
          <p:cNvPr id="6" name="Oval 5">
            <a:extLst>
              <a:ext uri="{FF2B5EF4-FFF2-40B4-BE49-F238E27FC236}">
                <a16:creationId xmlns:a16="http://schemas.microsoft.com/office/drawing/2014/main" id="{AE915515-C3DB-418B-9A97-2A8D2688AFDF}"/>
              </a:ext>
            </a:extLst>
          </p:cNvPr>
          <p:cNvSpPr/>
          <p:nvPr/>
        </p:nvSpPr>
        <p:spPr>
          <a:xfrm>
            <a:off x="1375622" y="1420936"/>
            <a:ext cx="1931773" cy="8189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ln w="0">
                  <a:solidFill>
                    <a:schemeClr val="tx1"/>
                  </a:solidFill>
                </a:ln>
                <a:solidFill>
                  <a:schemeClr val="tx1"/>
                </a:solidFill>
                <a:cs typeface="Times New Roman" panose="02020603050405020304" pitchFamily="18" charset="0"/>
              </a:rPr>
              <a:t>Start</a:t>
            </a:r>
          </a:p>
        </p:txBody>
      </p:sp>
      <p:sp>
        <p:nvSpPr>
          <p:cNvPr id="7" name="Rectangle 6">
            <a:extLst>
              <a:ext uri="{FF2B5EF4-FFF2-40B4-BE49-F238E27FC236}">
                <a16:creationId xmlns:a16="http://schemas.microsoft.com/office/drawing/2014/main" id="{B2274858-0E54-4535-8344-2D55B04A8E97}"/>
              </a:ext>
            </a:extLst>
          </p:cNvPr>
          <p:cNvSpPr/>
          <p:nvPr/>
        </p:nvSpPr>
        <p:spPr>
          <a:xfrm>
            <a:off x="3904734" y="1420341"/>
            <a:ext cx="2969745" cy="8155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ln w="0">
                  <a:solidFill>
                    <a:schemeClr val="tx1"/>
                  </a:solidFill>
                </a:ln>
                <a:solidFill>
                  <a:schemeClr val="tx1"/>
                </a:solidFill>
                <a:cs typeface="Times New Roman" panose="02020603050405020304" pitchFamily="18" charset="0"/>
              </a:rPr>
              <a:t>Boot the System</a:t>
            </a:r>
          </a:p>
        </p:txBody>
      </p:sp>
      <p:sp>
        <p:nvSpPr>
          <p:cNvPr id="8" name="Flowchart: Data 7">
            <a:extLst>
              <a:ext uri="{FF2B5EF4-FFF2-40B4-BE49-F238E27FC236}">
                <a16:creationId xmlns:a16="http://schemas.microsoft.com/office/drawing/2014/main" id="{DA874608-70B7-4842-9DF0-F5DB711EE454}"/>
              </a:ext>
            </a:extLst>
          </p:cNvPr>
          <p:cNvSpPr/>
          <p:nvPr/>
        </p:nvSpPr>
        <p:spPr>
          <a:xfrm>
            <a:off x="7821825" y="1463588"/>
            <a:ext cx="3571103" cy="809537"/>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ln w="0">
                  <a:solidFill>
                    <a:schemeClr val="tx1"/>
                  </a:solidFill>
                </a:ln>
                <a:solidFill>
                  <a:schemeClr val="tx1"/>
                </a:solidFill>
                <a:cs typeface="Times New Roman" panose="02020603050405020304" pitchFamily="18" charset="0"/>
              </a:rPr>
              <a:t>Process the Sensor Values</a:t>
            </a:r>
          </a:p>
        </p:txBody>
      </p:sp>
      <p:sp>
        <p:nvSpPr>
          <p:cNvPr id="9" name="Flowchart: Decision 8">
            <a:extLst>
              <a:ext uri="{FF2B5EF4-FFF2-40B4-BE49-F238E27FC236}">
                <a16:creationId xmlns:a16="http://schemas.microsoft.com/office/drawing/2014/main" id="{1D35F767-CEE8-4716-99A9-CDB3E024F962}"/>
              </a:ext>
            </a:extLst>
          </p:cNvPr>
          <p:cNvSpPr/>
          <p:nvPr/>
        </p:nvSpPr>
        <p:spPr>
          <a:xfrm>
            <a:off x="806145" y="3039247"/>
            <a:ext cx="2501250" cy="121079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n w="0">
                  <a:solidFill>
                    <a:schemeClr val="tx1"/>
                  </a:solidFill>
                </a:ln>
                <a:solidFill>
                  <a:schemeClr val="tx1"/>
                </a:solidFill>
                <a:cs typeface="Times New Roman" panose="02020603050405020304" pitchFamily="18" charset="0"/>
              </a:rPr>
              <a:t>If Push Button Pressed</a:t>
            </a:r>
          </a:p>
        </p:txBody>
      </p:sp>
      <p:sp>
        <p:nvSpPr>
          <p:cNvPr id="10" name="Flowchart: Decision 9">
            <a:extLst>
              <a:ext uri="{FF2B5EF4-FFF2-40B4-BE49-F238E27FC236}">
                <a16:creationId xmlns:a16="http://schemas.microsoft.com/office/drawing/2014/main" id="{D6BE6812-4FFF-4071-B91C-88B47467718E}"/>
              </a:ext>
            </a:extLst>
          </p:cNvPr>
          <p:cNvSpPr/>
          <p:nvPr/>
        </p:nvSpPr>
        <p:spPr>
          <a:xfrm>
            <a:off x="4262177" y="3046661"/>
            <a:ext cx="2499734" cy="119791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n w="0">
                  <a:solidFill>
                    <a:schemeClr val="tx1"/>
                  </a:solidFill>
                </a:ln>
                <a:solidFill>
                  <a:schemeClr val="tx1"/>
                </a:solidFill>
                <a:cs typeface="Times New Roman" panose="02020603050405020304" pitchFamily="18" charset="0"/>
              </a:rPr>
              <a:t>If Pit holes Detected</a:t>
            </a:r>
          </a:p>
        </p:txBody>
      </p:sp>
      <p:sp>
        <p:nvSpPr>
          <p:cNvPr id="11" name="Flowchart: Decision 10">
            <a:extLst>
              <a:ext uri="{FF2B5EF4-FFF2-40B4-BE49-F238E27FC236}">
                <a16:creationId xmlns:a16="http://schemas.microsoft.com/office/drawing/2014/main" id="{88205C02-742E-40F6-A9C4-2F42EABA15C6}"/>
              </a:ext>
            </a:extLst>
          </p:cNvPr>
          <p:cNvSpPr/>
          <p:nvPr/>
        </p:nvSpPr>
        <p:spPr>
          <a:xfrm>
            <a:off x="7887977" y="3052118"/>
            <a:ext cx="2664694" cy="119791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n w="0">
                  <a:solidFill>
                    <a:schemeClr val="tx1"/>
                  </a:solidFill>
                </a:ln>
                <a:solidFill>
                  <a:schemeClr val="tx1"/>
                </a:solidFill>
                <a:cs typeface="Times New Roman" panose="02020603050405020304" pitchFamily="18" charset="0"/>
              </a:rPr>
              <a:t>If Object Detected</a:t>
            </a:r>
          </a:p>
        </p:txBody>
      </p:sp>
      <p:sp>
        <p:nvSpPr>
          <p:cNvPr id="12" name="Flowchart: Process 11">
            <a:extLst>
              <a:ext uri="{FF2B5EF4-FFF2-40B4-BE49-F238E27FC236}">
                <a16:creationId xmlns:a16="http://schemas.microsoft.com/office/drawing/2014/main" id="{69009293-A28B-45D1-9C8F-709507122D69}"/>
              </a:ext>
            </a:extLst>
          </p:cNvPr>
          <p:cNvSpPr/>
          <p:nvPr/>
        </p:nvSpPr>
        <p:spPr>
          <a:xfrm>
            <a:off x="5571658" y="5051684"/>
            <a:ext cx="2607277" cy="111210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ln w="0">
                  <a:solidFill>
                    <a:schemeClr val="tx1"/>
                  </a:solidFill>
                </a:ln>
                <a:solidFill>
                  <a:schemeClr val="tx1"/>
                </a:solidFill>
                <a:cs typeface="Times New Roman" panose="02020603050405020304" pitchFamily="18" charset="0"/>
              </a:rPr>
              <a:t>Buzzer ON</a:t>
            </a:r>
          </a:p>
        </p:txBody>
      </p:sp>
      <p:cxnSp>
        <p:nvCxnSpPr>
          <p:cNvPr id="14" name="Straight Arrow Connector 13">
            <a:extLst>
              <a:ext uri="{FF2B5EF4-FFF2-40B4-BE49-F238E27FC236}">
                <a16:creationId xmlns:a16="http://schemas.microsoft.com/office/drawing/2014/main" id="{85844202-DFA8-4CFD-A5EC-9EB422228D7B}"/>
              </a:ext>
            </a:extLst>
          </p:cNvPr>
          <p:cNvCxnSpPr>
            <a:cxnSpLocks/>
            <a:stCxn id="6" idx="6"/>
            <a:endCxn id="7" idx="1"/>
          </p:cNvCxnSpPr>
          <p:nvPr/>
        </p:nvCxnSpPr>
        <p:spPr>
          <a:xfrm flipV="1">
            <a:off x="3307395" y="1828114"/>
            <a:ext cx="597339" cy="23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9F1AF806-4B37-4EE1-BC3F-27730FE139A1}"/>
              </a:ext>
            </a:extLst>
          </p:cNvPr>
          <p:cNvCxnSpPr>
            <a:cxnSpLocks/>
          </p:cNvCxnSpPr>
          <p:nvPr/>
        </p:nvCxnSpPr>
        <p:spPr>
          <a:xfrm>
            <a:off x="6874479" y="1815757"/>
            <a:ext cx="1304456" cy="402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A7C009C-2E0C-41BB-AD71-E6B354AB04A2}"/>
              </a:ext>
            </a:extLst>
          </p:cNvPr>
          <p:cNvCxnSpPr>
            <a:cxnSpLocks/>
            <a:stCxn id="8" idx="3"/>
            <a:endCxn id="11" idx="0"/>
          </p:cNvCxnSpPr>
          <p:nvPr/>
        </p:nvCxnSpPr>
        <p:spPr>
          <a:xfrm flipH="1">
            <a:off x="9220324" y="2273125"/>
            <a:ext cx="29942" cy="778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BE90FD94-DE7C-4EE9-B25F-60D9237C0D1B}"/>
              </a:ext>
            </a:extLst>
          </p:cNvPr>
          <p:cNvCxnSpPr>
            <a:cxnSpLocks/>
            <a:stCxn id="11" idx="1"/>
          </p:cNvCxnSpPr>
          <p:nvPr/>
        </p:nvCxnSpPr>
        <p:spPr>
          <a:xfrm flipH="1">
            <a:off x="7522385" y="3651078"/>
            <a:ext cx="365592" cy="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2B7E7DDF-46B0-4B6F-9332-AD6F220B32B9}"/>
              </a:ext>
            </a:extLst>
          </p:cNvPr>
          <p:cNvCxnSpPr>
            <a:cxnSpLocks/>
          </p:cNvCxnSpPr>
          <p:nvPr/>
        </p:nvCxnSpPr>
        <p:spPr>
          <a:xfrm flipV="1">
            <a:off x="7522383" y="2680047"/>
            <a:ext cx="0" cy="971031"/>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95">
            <a:extLst>
              <a:ext uri="{FF2B5EF4-FFF2-40B4-BE49-F238E27FC236}">
                <a16:creationId xmlns:a16="http://schemas.microsoft.com/office/drawing/2014/main" id="{8FB6B4D7-9343-41FC-9E86-728E67B603EF}"/>
              </a:ext>
            </a:extLst>
          </p:cNvPr>
          <p:cNvCxnSpPr>
            <a:cxnSpLocks/>
          </p:cNvCxnSpPr>
          <p:nvPr/>
        </p:nvCxnSpPr>
        <p:spPr>
          <a:xfrm flipV="1">
            <a:off x="11306432" y="2582564"/>
            <a:ext cx="0" cy="3941118"/>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a:extLst>
              <a:ext uri="{FF2B5EF4-FFF2-40B4-BE49-F238E27FC236}">
                <a16:creationId xmlns:a16="http://schemas.microsoft.com/office/drawing/2014/main" id="{93330533-14DA-4A43-BCB7-94B663276D7C}"/>
              </a:ext>
            </a:extLst>
          </p:cNvPr>
          <p:cNvCxnSpPr/>
          <p:nvPr/>
        </p:nvCxnSpPr>
        <p:spPr>
          <a:xfrm flipH="1">
            <a:off x="7339914" y="2582562"/>
            <a:ext cx="3966518" cy="0"/>
          </a:xfrm>
          <a:prstGeom prst="line">
            <a:avLst/>
          </a:prstGeom>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0C787CBC-4BD7-4BFB-B604-F3AD1F54569A}"/>
              </a:ext>
            </a:extLst>
          </p:cNvPr>
          <p:cNvCxnSpPr/>
          <p:nvPr/>
        </p:nvCxnSpPr>
        <p:spPr>
          <a:xfrm flipV="1">
            <a:off x="7352270" y="1828114"/>
            <a:ext cx="0" cy="7544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1" name="TextBox 120">
            <a:extLst>
              <a:ext uri="{FF2B5EF4-FFF2-40B4-BE49-F238E27FC236}">
                <a16:creationId xmlns:a16="http://schemas.microsoft.com/office/drawing/2014/main" id="{97022E59-1D05-4089-938E-DD68EF5CB7F8}"/>
              </a:ext>
            </a:extLst>
          </p:cNvPr>
          <p:cNvSpPr txBox="1"/>
          <p:nvPr/>
        </p:nvSpPr>
        <p:spPr>
          <a:xfrm>
            <a:off x="7488216" y="3218794"/>
            <a:ext cx="655863" cy="369332"/>
          </a:xfrm>
          <a:prstGeom prst="rect">
            <a:avLst/>
          </a:prstGeom>
          <a:noFill/>
        </p:spPr>
        <p:txBody>
          <a:bodyPr wrap="square" rtlCol="0">
            <a:spAutoFit/>
          </a:bodyPr>
          <a:lstStyle/>
          <a:p>
            <a:r>
              <a:rPr lang="en-IN" dirty="0">
                <a:ln w="0">
                  <a:solidFill>
                    <a:schemeClr val="tx1"/>
                  </a:solidFill>
                </a:ln>
                <a:cs typeface="Times New Roman" panose="02020603050405020304" pitchFamily="18" charset="0"/>
              </a:rPr>
              <a:t>NO</a:t>
            </a:r>
          </a:p>
        </p:txBody>
      </p:sp>
      <p:sp>
        <p:nvSpPr>
          <p:cNvPr id="122" name="TextBox 121">
            <a:extLst>
              <a:ext uri="{FF2B5EF4-FFF2-40B4-BE49-F238E27FC236}">
                <a16:creationId xmlns:a16="http://schemas.microsoft.com/office/drawing/2014/main" id="{AECE31F6-2A5E-4BAA-BF2A-EE731D960B35}"/>
              </a:ext>
            </a:extLst>
          </p:cNvPr>
          <p:cNvSpPr txBox="1"/>
          <p:nvPr/>
        </p:nvSpPr>
        <p:spPr>
          <a:xfrm>
            <a:off x="10422798" y="3230610"/>
            <a:ext cx="765254" cy="369332"/>
          </a:xfrm>
          <a:prstGeom prst="rect">
            <a:avLst/>
          </a:prstGeom>
          <a:noFill/>
        </p:spPr>
        <p:txBody>
          <a:bodyPr wrap="square" rtlCol="0">
            <a:spAutoFit/>
          </a:bodyPr>
          <a:lstStyle/>
          <a:p>
            <a:r>
              <a:rPr lang="en-IN" dirty="0">
                <a:ln w="0">
                  <a:solidFill>
                    <a:schemeClr val="tx1"/>
                  </a:solidFill>
                </a:ln>
                <a:cs typeface="Times New Roman" panose="02020603050405020304" pitchFamily="18" charset="0"/>
              </a:rPr>
              <a:t>YES</a:t>
            </a:r>
          </a:p>
        </p:txBody>
      </p:sp>
      <p:sp>
        <p:nvSpPr>
          <p:cNvPr id="123" name="Rectangle 122">
            <a:extLst>
              <a:ext uri="{FF2B5EF4-FFF2-40B4-BE49-F238E27FC236}">
                <a16:creationId xmlns:a16="http://schemas.microsoft.com/office/drawing/2014/main" id="{120911B9-594D-42A0-B069-55BB9B1084D6}"/>
              </a:ext>
            </a:extLst>
          </p:cNvPr>
          <p:cNvSpPr/>
          <p:nvPr/>
        </p:nvSpPr>
        <p:spPr>
          <a:xfrm>
            <a:off x="3966013" y="3206233"/>
            <a:ext cx="548032" cy="369332"/>
          </a:xfrm>
          <a:prstGeom prst="rect">
            <a:avLst/>
          </a:prstGeom>
        </p:spPr>
        <p:txBody>
          <a:bodyPr wrap="square">
            <a:spAutoFit/>
          </a:bodyPr>
          <a:lstStyle/>
          <a:p>
            <a:r>
              <a:rPr lang="en-IN" dirty="0">
                <a:ln w="0">
                  <a:solidFill>
                    <a:schemeClr val="tx1"/>
                  </a:solidFill>
                </a:ln>
                <a:cs typeface="Times New Roman" panose="02020603050405020304" pitchFamily="18" charset="0"/>
              </a:rPr>
              <a:t>NO</a:t>
            </a:r>
          </a:p>
        </p:txBody>
      </p:sp>
      <p:sp>
        <p:nvSpPr>
          <p:cNvPr id="124" name="Rectangle 123">
            <a:extLst>
              <a:ext uri="{FF2B5EF4-FFF2-40B4-BE49-F238E27FC236}">
                <a16:creationId xmlns:a16="http://schemas.microsoft.com/office/drawing/2014/main" id="{24226BD8-8784-4D24-9B5B-1FF11B8597F3}"/>
              </a:ext>
            </a:extLst>
          </p:cNvPr>
          <p:cNvSpPr/>
          <p:nvPr/>
        </p:nvSpPr>
        <p:spPr>
          <a:xfrm>
            <a:off x="458143" y="3218337"/>
            <a:ext cx="530915" cy="369332"/>
          </a:xfrm>
          <a:prstGeom prst="rect">
            <a:avLst/>
          </a:prstGeom>
        </p:spPr>
        <p:txBody>
          <a:bodyPr wrap="none">
            <a:spAutoFit/>
          </a:bodyPr>
          <a:lstStyle/>
          <a:p>
            <a:r>
              <a:rPr lang="en-IN" dirty="0">
                <a:ln w="0">
                  <a:solidFill>
                    <a:schemeClr val="tx1"/>
                  </a:solidFill>
                </a:ln>
                <a:cs typeface="Times New Roman" panose="02020603050405020304" pitchFamily="18" charset="0"/>
              </a:rPr>
              <a:t>NO</a:t>
            </a:r>
          </a:p>
        </p:txBody>
      </p:sp>
      <p:sp>
        <p:nvSpPr>
          <p:cNvPr id="125" name="Rectangle 124">
            <a:extLst>
              <a:ext uri="{FF2B5EF4-FFF2-40B4-BE49-F238E27FC236}">
                <a16:creationId xmlns:a16="http://schemas.microsoft.com/office/drawing/2014/main" id="{A63E7CD3-7B77-4C12-AE27-A8BC354604AD}"/>
              </a:ext>
            </a:extLst>
          </p:cNvPr>
          <p:cNvSpPr/>
          <p:nvPr/>
        </p:nvSpPr>
        <p:spPr>
          <a:xfrm>
            <a:off x="6616257" y="3207266"/>
            <a:ext cx="527709" cy="369332"/>
          </a:xfrm>
          <a:prstGeom prst="rect">
            <a:avLst/>
          </a:prstGeom>
        </p:spPr>
        <p:txBody>
          <a:bodyPr wrap="none">
            <a:spAutoFit/>
          </a:bodyPr>
          <a:lstStyle/>
          <a:p>
            <a:r>
              <a:rPr lang="en-IN" dirty="0">
                <a:ln w="0">
                  <a:solidFill>
                    <a:schemeClr val="tx1"/>
                  </a:solidFill>
                </a:ln>
                <a:cs typeface="Times New Roman" panose="02020603050405020304" pitchFamily="18" charset="0"/>
              </a:rPr>
              <a:t>YES</a:t>
            </a:r>
          </a:p>
        </p:txBody>
      </p:sp>
      <p:sp>
        <p:nvSpPr>
          <p:cNvPr id="126" name="Rectangle 125">
            <a:extLst>
              <a:ext uri="{FF2B5EF4-FFF2-40B4-BE49-F238E27FC236}">
                <a16:creationId xmlns:a16="http://schemas.microsoft.com/office/drawing/2014/main" id="{0AF71EE9-066B-4919-A30B-3CAE9A924E70}"/>
              </a:ext>
            </a:extLst>
          </p:cNvPr>
          <p:cNvSpPr/>
          <p:nvPr/>
        </p:nvSpPr>
        <p:spPr>
          <a:xfrm>
            <a:off x="3182634" y="3215451"/>
            <a:ext cx="685176" cy="369332"/>
          </a:xfrm>
          <a:prstGeom prst="rect">
            <a:avLst/>
          </a:prstGeom>
        </p:spPr>
        <p:txBody>
          <a:bodyPr wrap="square">
            <a:spAutoFit/>
          </a:bodyPr>
          <a:lstStyle/>
          <a:p>
            <a:r>
              <a:rPr lang="en-IN" dirty="0">
                <a:ln w="0">
                  <a:solidFill>
                    <a:schemeClr val="tx1"/>
                  </a:solidFill>
                </a:ln>
                <a:cs typeface="Times New Roman" panose="02020603050405020304" pitchFamily="18" charset="0"/>
              </a:rPr>
              <a:t>YES</a:t>
            </a:r>
          </a:p>
        </p:txBody>
      </p:sp>
      <p:cxnSp>
        <p:nvCxnSpPr>
          <p:cNvPr id="143" name="Connector: Elbow 142">
            <a:extLst>
              <a:ext uri="{FF2B5EF4-FFF2-40B4-BE49-F238E27FC236}">
                <a16:creationId xmlns:a16="http://schemas.microsoft.com/office/drawing/2014/main" id="{9C8DB62F-376F-406E-94E4-FBBBD62BA564}"/>
              </a:ext>
            </a:extLst>
          </p:cNvPr>
          <p:cNvCxnSpPr>
            <a:cxnSpLocks/>
            <a:endCxn id="10" idx="0"/>
          </p:cNvCxnSpPr>
          <p:nvPr/>
        </p:nvCxnSpPr>
        <p:spPr>
          <a:xfrm rot="10800000" flipV="1">
            <a:off x="5512044" y="2693127"/>
            <a:ext cx="1997454" cy="35353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47" name="Straight Connector 146">
            <a:extLst>
              <a:ext uri="{FF2B5EF4-FFF2-40B4-BE49-F238E27FC236}">
                <a16:creationId xmlns:a16="http://schemas.microsoft.com/office/drawing/2014/main" id="{91078826-717D-48D6-9313-A13203BCC9DF}"/>
              </a:ext>
            </a:extLst>
          </p:cNvPr>
          <p:cNvCxnSpPr>
            <a:cxnSpLocks/>
            <a:stCxn id="10" idx="1"/>
          </p:cNvCxnSpPr>
          <p:nvPr/>
        </p:nvCxnSpPr>
        <p:spPr>
          <a:xfrm flipH="1">
            <a:off x="3865308" y="3645621"/>
            <a:ext cx="396869" cy="0"/>
          </a:xfrm>
          <a:prstGeom prst="line">
            <a:avLst/>
          </a:prstGeom>
        </p:spPr>
        <p:style>
          <a:lnRef idx="3">
            <a:schemeClr val="dk1"/>
          </a:lnRef>
          <a:fillRef idx="0">
            <a:schemeClr val="dk1"/>
          </a:fillRef>
          <a:effectRef idx="2">
            <a:schemeClr val="dk1"/>
          </a:effectRef>
          <a:fontRef idx="minor">
            <a:schemeClr val="tx1"/>
          </a:fontRef>
        </p:style>
      </p:cxnSp>
      <p:cxnSp>
        <p:nvCxnSpPr>
          <p:cNvPr id="151" name="Straight Connector 150">
            <a:extLst>
              <a:ext uri="{FF2B5EF4-FFF2-40B4-BE49-F238E27FC236}">
                <a16:creationId xmlns:a16="http://schemas.microsoft.com/office/drawing/2014/main" id="{A5144A97-9EB1-46DD-BB3C-9D9CC9DC1203}"/>
              </a:ext>
            </a:extLst>
          </p:cNvPr>
          <p:cNvCxnSpPr/>
          <p:nvPr/>
        </p:nvCxnSpPr>
        <p:spPr>
          <a:xfrm flipV="1">
            <a:off x="4165600" y="3632200"/>
            <a:ext cx="0" cy="9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4EB13A-6583-4FD6-BCFF-691D5E965077}"/>
              </a:ext>
            </a:extLst>
          </p:cNvPr>
          <p:cNvCxnSpPr>
            <a:cxnSpLocks/>
          </p:cNvCxnSpPr>
          <p:nvPr/>
        </p:nvCxnSpPr>
        <p:spPr>
          <a:xfrm flipV="1">
            <a:off x="3867076" y="2656883"/>
            <a:ext cx="7361" cy="1007076"/>
          </a:xfrm>
          <a:prstGeom prst="line">
            <a:avLst/>
          </a:prstGeom>
        </p:spPr>
        <p:style>
          <a:lnRef idx="3">
            <a:schemeClr val="dk1"/>
          </a:lnRef>
          <a:fillRef idx="0">
            <a:schemeClr val="dk1"/>
          </a:fillRef>
          <a:effectRef idx="2">
            <a:schemeClr val="dk1"/>
          </a:effectRef>
          <a:fontRef idx="minor">
            <a:schemeClr val="tx1"/>
          </a:fontRef>
        </p:style>
      </p:cxnSp>
      <p:cxnSp>
        <p:nvCxnSpPr>
          <p:cNvPr id="155" name="Connector: Elbow 154">
            <a:extLst>
              <a:ext uri="{FF2B5EF4-FFF2-40B4-BE49-F238E27FC236}">
                <a16:creationId xmlns:a16="http://schemas.microsoft.com/office/drawing/2014/main" id="{C6319A11-7BE8-401C-87D7-63C868C60B21}"/>
              </a:ext>
            </a:extLst>
          </p:cNvPr>
          <p:cNvCxnSpPr>
            <a:cxnSpLocks/>
            <a:endCxn id="9" idx="0"/>
          </p:cNvCxnSpPr>
          <p:nvPr/>
        </p:nvCxnSpPr>
        <p:spPr>
          <a:xfrm rot="10800000" flipV="1">
            <a:off x="2056770" y="2650867"/>
            <a:ext cx="1823156" cy="38838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76" name="Isosceles Triangle 175">
            <a:extLst>
              <a:ext uri="{FF2B5EF4-FFF2-40B4-BE49-F238E27FC236}">
                <a16:creationId xmlns:a16="http://schemas.microsoft.com/office/drawing/2014/main" id="{EA668F79-0B38-4F16-BC0A-2F33D3849102}"/>
              </a:ext>
            </a:extLst>
          </p:cNvPr>
          <p:cNvSpPr/>
          <p:nvPr/>
        </p:nvSpPr>
        <p:spPr>
          <a:xfrm rot="5400000">
            <a:off x="3685221" y="1737841"/>
            <a:ext cx="270266" cy="1805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ln>
              <a:solidFill>
                <a:schemeClr val="tx1"/>
              </a:solidFill>
              <a:cs typeface="Times New Roman" panose="02020603050405020304" pitchFamily="18" charset="0"/>
            </a:endParaRPr>
          </a:p>
        </p:txBody>
      </p:sp>
      <p:sp>
        <p:nvSpPr>
          <p:cNvPr id="177" name="Isosceles Triangle 176">
            <a:extLst>
              <a:ext uri="{FF2B5EF4-FFF2-40B4-BE49-F238E27FC236}">
                <a16:creationId xmlns:a16="http://schemas.microsoft.com/office/drawing/2014/main" id="{43DE299B-2696-4094-A135-0DF4C0A3EDEA}"/>
              </a:ext>
            </a:extLst>
          </p:cNvPr>
          <p:cNvSpPr/>
          <p:nvPr/>
        </p:nvSpPr>
        <p:spPr>
          <a:xfrm rot="5400000">
            <a:off x="7968289" y="1752470"/>
            <a:ext cx="270266" cy="1805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ln>
              <a:solidFill>
                <a:schemeClr val="tx1"/>
              </a:solidFill>
              <a:cs typeface="Times New Roman" panose="02020603050405020304" pitchFamily="18" charset="0"/>
            </a:endParaRPr>
          </a:p>
        </p:txBody>
      </p:sp>
      <p:sp>
        <p:nvSpPr>
          <p:cNvPr id="180" name="Isosceles Triangle 179">
            <a:extLst>
              <a:ext uri="{FF2B5EF4-FFF2-40B4-BE49-F238E27FC236}">
                <a16:creationId xmlns:a16="http://schemas.microsoft.com/office/drawing/2014/main" id="{DB8C6491-FD9D-453E-8C7C-5AFEBF605A67}"/>
              </a:ext>
            </a:extLst>
          </p:cNvPr>
          <p:cNvSpPr/>
          <p:nvPr/>
        </p:nvSpPr>
        <p:spPr>
          <a:xfrm rot="10800000">
            <a:off x="5380798" y="2884621"/>
            <a:ext cx="270266" cy="1805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ln>
              <a:solidFill>
                <a:schemeClr val="tx1"/>
              </a:solidFill>
              <a:cs typeface="Times New Roman" panose="02020603050405020304" pitchFamily="18" charset="0"/>
            </a:endParaRPr>
          </a:p>
        </p:txBody>
      </p:sp>
      <p:sp>
        <p:nvSpPr>
          <p:cNvPr id="181" name="Isosceles Triangle 180">
            <a:extLst>
              <a:ext uri="{FF2B5EF4-FFF2-40B4-BE49-F238E27FC236}">
                <a16:creationId xmlns:a16="http://schemas.microsoft.com/office/drawing/2014/main" id="{15320F71-64AA-409B-9321-3FD2AFE667A3}"/>
              </a:ext>
            </a:extLst>
          </p:cNvPr>
          <p:cNvSpPr/>
          <p:nvPr/>
        </p:nvSpPr>
        <p:spPr>
          <a:xfrm rot="10800000">
            <a:off x="1921728" y="2871057"/>
            <a:ext cx="270266" cy="1805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ln>
              <a:solidFill>
                <a:schemeClr val="tx1"/>
              </a:solidFill>
              <a:cs typeface="Times New Roman" panose="02020603050405020304" pitchFamily="18" charset="0"/>
            </a:endParaRPr>
          </a:p>
        </p:txBody>
      </p:sp>
      <p:sp>
        <p:nvSpPr>
          <p:cNvPr id="188" name="Isosceles Triangle 187">
            <a:extLst>
              <a:ext uri="{FF2B5EF4-FFF2-40B4-BE49-F238E27FC236}">
                <a16:creationId xmlns:a16="http://schemas.microsoft.com/office/drawing/2014/main" id="{792C296F-B03F-4E7A-B925-1696AA9F80D6}"/>
              </a:ext>
            </a:extLst>
          </p:cNvPr>
          <p:cNvSpPr/>
          <p:nvPr/>
        </p:nvSpPr>
        <p:spPr>
          <a:xfrm rot="10800000">
            <a:off x="9080535" y="2858700"/>
            <a:ext cx="270266" cy="1805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ln>
              <a:solidFill>
                <a:schemeClr val="tx1"/>
              </a:solidFill>
              <a:cs typeface="Times New Roman" panose="02020603050405020304" pitchFamily="18" charset="0"/>
            </a:endParaRPr>
          </a:p>
        </p:txBody>
      </p:sp>
      <p:sp>
        <p:nvSpPr>
          <p:cNvPr id="189" name="Isosceles Triangle 188">
            <a:extLst>
              <a:ext uri="{FF2B5EF4-FFF2-40B4-BE49-F238E27FC236}">
                <a16:creationId xmlns:a16="http://schemas.microsoft.com/office/drawing/2014/main" id="{FBA48797-FEAD-43AD-A37B-BE424F686378}"/>
              </a:ext>
            </a:extLst>
          </p:cNvPr>
          <p:cNvSpPr/>
          <p:nvPr/>
        </p:nvSpPr>
        <p:spPr>
          <a:xfrm>
            <a:off x="7217137" y="1818025"/>
            <a:ext cx="270266" cy="1805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ln>
              <a:solidFill>
                <a:schemeClr val="tx1"/>
              </a:solidFill>
              <a:cs typeface="Times New Roman" panose="02020603050405020304" pitchFamily="18" charset="0"/>
            </a:endParaRPr>
          </a:p>
        </p:txBody>
      </p:sp>
      <p:sp>
        <p:nvSpPr>
          <p:cNvPr id="190" name="Isosceles Triangle 189">
            <a:extLst>
              <a:ext uri="{FF2B5EF4-FFF2-40B4-BE49-F238E27FC236}">
                <a16:creationId xmlns:a16="http://schemas.microsoft.com/office/drawing/2014/main" id="{A5756B42-2056-4333-8D52-ED2473AC3D0B}"/>
              </a:ext>
            </a:extLst>
          </p:cNvPr>
          <p:cNvSpPr/>
          <p:nvPr/>
        </p:nvSpPr>
        <p:spPr>
          <a:xfrm rot="10800000">
            <a:off x="6665552" y="4878553"/>
            <a:ext cx="270266" cy="1805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ln>
              <a:solidFill>
                <a:schemeClr val="tx1"/>
              </a:solidFill>
              <a:cs typeface="Times New Roman" panose="02020603050405020304" pitchFamily="18" charset="0"/>
            </a:endParaRPr>
          </a:p>
        </p:txBody>
      </p:sp>
      <p:cxnSp>
        <p:nvCxnSpPr>
          <p:cNvPr id="199" name="Straight Connector 198">
            <a:extLst>
              <a:ext uri="{FF2B5EF4-FFF2-40B4-BE49-F238E27FC236}">
                <a16:creationId xmlns:a16="http://schemas.microsoft.com/office/drawing/2014/main" id="{7BADD714-973F-417B-801B-87718B8F14E7}"/>
              </a:ext>
            </a:extLst>
          </p:cNvPr>
          <p:cNvCxnSpPr>
            <a:cxnSpLocks/>
            <a:stCxn id="9" idx="3"/>
          </p:cNvCxnSpPr>
          <p:nvPr/>
        </p:nvCxnSpPr>
        <p:spPr>
          <a:xfrm>
            <a:off x="3307395" y="3644642"/>
            <a:ext cx="431546" cy="6435"/>
          </a:xfrm>
          <a:prstGeom prst="line">
            <a:avLst/>
          </a:prstGeom>
        </p:spPr>
        <p:style>
          <a:lnRef idx="3">
            <a:schemeClr val="dk1"/>
          </a:lnRef>
          <a:fillRef idx="0">
            <a:schemeClr val="dk1"/>
          </a:fillRef>
          <a:effectRef idx="2">
            <a:schemeClr val="dk1"/>
          </a:effectRef>
          <a:fontRef idx="minor">
            <a:schemeClr val="tx1"/>
          </a:fontRef>
        </p:style>
      </p:cxnSp>
      <p:cxnSp>
        <p:nvCxnSpPr>
          <p:cNvPr id="207" name="Straight Connector 206">
            <a:extLst>
              <a:ext uri="{FF2B5EF4-FFF2-40B4-BE49-F238E27FC236}">
                <a16:creationId xmlns:a16="http://schemas.microsoft.com/office/drawing/2014/main" id="{2948F601-26C5-40F6-9066-65CB02EA27C2}"/>
              </a:ext>
            </a:extLst>
          </p:cNvPr>
          <p:cNvCxnSpPr>
            <a:cxnSpLocks/>
          </p:cNvCxnSpPr>
          <p:nvPr/>
        </p:nvCxnSpPr>
        <p:spPr>
          <a:xfrm>
            <a:off x="3730081" y="3663959"/>
            <a:ext cx="0" cy="859141"/>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24A86160-5328-4B49-8B99-652BF48DB666}"/>
              </a:ext>
            </a:extLst>
          </p:cNvPr>
          <p:cNvCxnSpPr>
            <a:cxnSpLocks/>
          </p:cNvCxnSpPr>
          <p:nvPr/>
        </p:nvCxnSpPr>
        <p:spPr>
          <a:xfrm>
            <a:off x="435570" y="505362"/>
            <a:ext cx="0" cy="694104"/>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C9CDA98C-D4FD-4721-93DF-F31820F579A1}"/>
              </a:ext>
            </a:extLst>
          </p:cNvPr>
          <p:cNvCxnSpPr>
            <a:cxnSpLocks/>
          </p:cNvCxnSpPr>
          <p:nvPr/>
        </p:nvCxnSpPr>
        <p:spPr>
          <a:xfrm flipH="1">
            <a:off x="2157342" y="4547815"/>
            <a:ext cx="1581599"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631767A-9934-475B-8B16-ACB987BBF909}"/>
              </a:ext>
            </a:extLst>
          </p:cNvPr>
          <p:cNvCxnSpPr>
            <a:cxnSpLocks/>
            <a:stCxn id="9" idx="1"/>
          </p:cNvCxnSpPr>
          <p:nvPr/>
        </p:nvCxnSpPr>
        <p:spPr>
          <a:xfrm flipH="1">
            <a:off x="469517" y="3644642"/>
            <a:ext cx="336628" cy="1"/>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34B84C90-4D37-4208-A04A-23AAD3F336ED}"/>
              </a:ext>
            </a:extLst>
          </p:cNvPr>
          <p:cNvCxnSpPr>
            <a:cxnSpLocks/>
          </p:cNvCxnSpPr>
          <p:nvPr/>
        </p:nvCxnSpPr>
        <p:spPr>
          <a:xfrm flipV="1">
            <a:off x="469518" y="3632200"/>
            <a:ext cx="0" cy="2879724"/>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CEBB31E1-5B19-49F9-88F3-5CBB9F2286B7}"/>
              </a:ext>
            </a:extLst>
          </p:cNvPr>
          <p:cNvCxnSpPr>
            <a:cxnSpLocks/>
          </p:cNvCxnSpPr>
          <p:nvPr/>
        </p:nvCxnSpPr>
        <p:spPr>
          <a:xfrm flipH="1">
            <a:off x="448870" y="6524120"/>
            <a:ext cx="10857562" cy="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D7785FAC-30FC-47E9-8FB5-391054531DD1}"/>
              </a:ext>
            </a:extLst>
          </p:cNvPr>
          <p:cNvCxnSpPr>
            <a:cxnSpLocks/>
          </p:cNvCxnSpPr>
          <p:nvPr/>
        </p:nvCxnSpPr>
        <p:spPr>
          <a:xfrm flipV="1">
            <a:off x="2164704" y="4530811"/>
            <a:ext cx="0" cy="380692"/>
          </a:xfrm>
          <a:prstGeom prst="line">
            <a:avLst/>
          </a:prstGeom>
        </p:spPr>
        <p:style>
          <a:lnRef idx="3">
            <a:schemeClr val="dk1"/>
          </a:lnRef>
          <a:fillRef idx="0">
            <a:schemeClr val="dk1"/>
          </a:fillRef>
          <a:effectRef idx="2">
            <a:schemeClr val="dk1"/>
          </a:effectRef>
          <a:fontRef idx="minor">
            <a:schemeClr val="tx1"/>
          </a:fontRef>
        </p:style>
      </p:cxnSp>
      <p:sp>
        <p:nvSpPr>
          <p:cNvPr id="67" name="Flowchart: Process 66">
            <a:extLst>
              <a:ext uri="{FF2B5EF4-FFF2-40B4-BE49-F238E27FC236}">
                <a16:creationId xmlns:a16="http://schemas.microsoft.com/office/drawing/2014/main" id="{EE4B6D60-3BD6-43ED-A256-4315B853B3E2}"/>
              </a:ext>
            </a:extLst>
          </p:cNvPr>
          <p:cNvSpPr/>
          <p:nvPr/>
        </p:nvSpPr>
        <p:spPr>
          <a:xfrm>
            <a:off x="934069" y="5059100"/>
            <a:ext cx="2607277" cy="111210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ln w="0">
                  <a:solidFill>
                    <a:schemeClr val="tx1"/>
                  </a:solidFill>
                </a:ln>
                <a:solidFill>
                  <a:schemeClr val="tx1"/>
                </a:solidFill>
                <a:cs typeface="Times New Roman" panose="02020603050405020304" pitchFamily="18" charset="0"/>
              </a:rPr>
              <a:t>Sends Geolocation to Family using Cloud</a:t>
            </a:r>
          </a:p>
        </p:txBody>
      </p:sp>
      <p:cxnSp>
        <p:nvCxnSpPr>
          <p:cNvPr id="34" name="Straight Connector 33">
            <a:extLst>
              <a:ext uri="{FF2B5EF4-FFF2-40B4-BE49-F238E27FC236}">
                <a16:creationId xmlns:a16="http://schemas.microsoft.com/office/drawing/2014/main" id="{C0105251-9054-4C9E-B07C-615B91BFA5A5}"/>
              </a:ext>
            </a:extLst>
          </p:cNvPr>
          <p:cNvCxnSpPr>
            <a:cxnSpLocks/>
            <a:stCxn id="10" idx="3"/>
          </p:cNvCxnSpPr>
          <p:nvPr/>
        </p:nvCxnSpPr>
        <p:spPr>
          <a:xfrm>
            <a:off x="6761911" y="3645621"/>
            <a:ext cx="455226" cy="11979"/>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0B3E391B-C794-4C94-9CBC-E7CDA0274C2B}"/>
              </a:ext>
            </a:extLst>
          </p:cNvPr>
          <p:cNvCxnSpPr>
            <a:cxnSpLocks/>
          </p:cNvCxnSpPr>
          <p:nvPr/>
        </p:nvCxnSpPr>
        <p:spPr>
          <a:xfrm>
            <a:off x="7207330" y="3657600"/>
            <a:ext cx="11575" cy="885568"/>
          </a:xfrm>
          <a:prstGeom prst="line">
            <a:avLst/>
          </a:prstGeom>
        </p:spPr>
        <p:style>
          <a:lnRef idx="3">
            <a:schemeClr val="dk1"/>
          </a:lnRef>
          <a:fillRef idx="0">
            <a:schemeClr val="dk1"/>
          </a:fillRef>
          <a:effectRef idx="2">
            <a:schemeClr val="dk1"/>
          </a:effectRef>
          <a:fontRef idx="minor">
            <a:schemeClr val="tx1"/>
          </a:fontRef>
        </p:style>
      </p:cxnSp>
      <p:sp>
        <p:nvSpPr>
          <p:cNvPr id="80" name="Isosceles Triangle 79">
            <a:extLst>
              <a:ext uri="{FF2B5EF4-FFF2-40B4-BE49-F238E27FC236}">
                <a16:creationId xmlns:a16="http://schemas.microsoft.com/office/drawing/2014/main" id="{5B1D6A2E-7663-4231-869B-CE5477FBA235}"/>
              </a:ext>
            </a:extLst>
          </p:cNvPr>
          <p:cNvSpPr/>
          <p:nvPr/>
        </p:nvSpPr>
        <p:spPr>
          <a:xfrm rot="10800000">
            <a:off x="2020470" y="4895268"/>
            <a:ext cx="270266" cy="1805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ln>
              <a:solidFill>
                <a:schemeClr val="tx1"/>
              </a:solidFill>
              <a:cs typeface="Times New Roman" panose="02020603050405020304" pitchFamily="18" charset="0"/>
            </a:endParaRPr>
          </a:p>
        </p:txBody>
      </p:sp>
      <p:cxnSp>
        <p:nvCxnSpPr>
          <p:cNvPr id="87" name="Straight Connector 86">
            <a:extLst>
              <a:ext uri="{FF2B5EF4-FFF2-40B4-BE49-F238E27FC236}">
                <a16:creationId xmlns:a16="http://schemas.microsoft.com/office/drawing/2014/main" id="{69FD853A-A6F0-4C2A-8855-01562A8ACC83}"/>
              </a:ext>
            </a:extLst>
          </p:cNvPr>
          <p:cNvCxnSpPr>
            <a:cxnSpLocks/>
          </p:cNvCxnSpPr>
          <p:nvPr/>
        </p:nvCxnSpPr>
        <p:spPr>
          <a:xfrm>
            <a:off x="10545262" y="3660698"/>
            <a:ext cx="519221" cy="6523"/>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BBF706ED-4BCE-4B89-BC72-30D757C558D8}"/>
              </a:ext>
            </a:extLst>
          </p:cNvPr>
          <p:cNvCxnSpPr>
            <a:cxnSpLocks/>
          </p:cNvCxnSpPr>
          <p:nvPr/>
        </p:nvCxnSpPr>
        <p:spPr>
          <a:xfrm>
            <a:off x="11040972" y="3660212"/>
            <a:ext cx="0" cy="886557"/>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B7C04887-F2EF-44DB-939D-3DFC26A00EAA}"/>
              </a:ext>
            </a:extLst>
          </p:cNvPr>
          <p:cNvCxnSpPr>
            <a:cxnSpLocks/>
          </p:cNvCxnSpPr>
          <p:nvPr/>
        </p:nvCxnSpPr>
        <p:spPr>
          <a:xfrm flipH="1">
            <a:off x="6800685" y="4543168"/>
            <a:ext cx="4263799" cy="0"/>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96">
            <a:extLst>
              <a:ext uri="{FF2B5EF4-FFF2-40B4-BE49-F238E27FC236}">
                <a16:creationId xmlns:a16="http://schemas.microsoft.com/office/drawing/2014/main" id="{9D0E3D6F-35C6-49F8-BDE6-5FC68B1D054F}"/>
              </a:ext>
            </a:extLst>
          </p:cNvPr>
          <p:cNvCxnSpPr>
            <a:cxnSpLocks/>
            <a:stCxn id="190" idx="0"/>
          </p:cNvCxnSpPr>
          <p:nvPr/>
        </p:nvCxnSpPr>
        <p:spPr>
          <a:xfrm flipV="1">
            <a:off x="6800685" y="4530811"/>
            <a:ext cx="0" cy="528289"/>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CC3667F7-1F72-4C82-9F1B-BA950B3F4ECD}"/>
              </a:ext>
            </a:extLst>
          </p:cNvPr>
          <p:cNvCxnSpPr>
            <a:stCxn id="8" idx="5"/>
          </p:cNvCxnSpPr>
          <p:nvPr/>
        </p:nvCxnSpPr>
        <p:spPr>
          <a:xfrm flipV="1">
            <a:off x="11035818" y="1856000"/>
            <a:ext cx="641317" cy="12357"/>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a:extLst>
              <a:ext uri="{FF2B5EF4-FFF2-40B4-BE49-F238E27FC236}">
                <a16:creationId xmlns:a16="http://schemas.microsoft.com/office/drawing/2014/main" id="{28C25CC3-2B33-48B2-98B1-F4602EA8B8C7}"/>
              </a:ext>
            </a:extLst>
          </p:cNvPr>
          <p:cNvCxnSpPr>
            <a:cxnSpLocks/>
          </p:cNvCxnSpPr>
          <p:nvPr/>
        </p:nvCxnSpPr>
        <p:spPr>
          <a:xfrm>
            <a:off x="11677135" y="1868357"/>
            <a:ext cx="0" cy="3902249"/>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a:extLst>
              <a:ext uri="{FF2B5EF4-FFF2-40B4-BE49-F238E27FC236}">
                <a16:creationId xmlns:a16="http://schemas.microsoft.com/office/drawing/2014/main" id="{1E86169A-89A7-40B5-9878-B928332D4B09}"/>
              </a:ext>
            </a:extLst>
          </p:cNvPr>
          <p:cNvCxnSpPr>
            <a:cxnSpLocks/>
          </p:cNvCxnSpPr>
          <p:nvPr/>
        </p:nvCxnSpPr>
        <p:spPr>
          <a:xfrm>
            <a:off x="10725665" y="5770606"/>
            <a:ext cx="966931" cy="0"/>
          </a:xfrm>
          <a:prstGeom prst="line">
            <a:avLst/>
          </a:prstGeom>
        </p:spPr>
        <p:style>
          <a:lnRef idx="3">
            <a:schemeClr val="dk1"/>
          </a:lnRef>
          <a:fillRef idx="0">
            <a:schemeClr val="dk1"/>
          </a:fillRef>
          <a:effectRef idx="2">
            <a:schemeClr val="dk1"/>
          </a:effectRef>
          <a:fontRef idx="minor">
            <a:schemeClr val="tx1"/>
          </a:fontRef>
        </p:style>
      </p:cxnSp>
      <p:sp>
        <p:nvSpPr>
          <p:cNvPr id="129" name="Oval 128">
            <a:extLst>
              <a:ext uri="{FF2B5EF4-FFF2-40B4-BE49-F238E27FC236}">
                <a16:creationId xmlns:a16="http://schemas.microsoft.com/office/drawing/2014/main" id="{0C81C3ED-15AE-4EB4-84CF-DE83462D1C0F}"/>
              </a:ext>
            </a:extLst>
          </p:cNvPr>
          <p:cNvSpPr/>
          <p:nvPr/>
        </p:nvSpPr>
        <p:spPr>
          <a:xfrm>
            <a:off x="8789772" y="5353916"/>
            <a:ext cx="1931773" cy="8189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ln w="0">
                  <a:solidFill>
                    <a:schemeClr val="tx1"/>
                  </a:solidFill>
                </a:ln>
                <a:solidFill>
                  <a:schemeClr val="tx1"/>
                </a:solidFill>
                <a:cs typeface="Times New Roman" panose="02020603050405020304" pitchFamily="18" charset="0"/>
              </a:rPr>
              <a:t>Stop</a:t>
            </a:r>
          </a:p>
        </p:txBody>
      </p:sp>
      <p:sp>
        <p:nvSpPr>
          <p:cNvPr id="130" name="Isosceles Triangle 129">
            <a:extLst>
              <a:ext uri="{FF2B5EF4-FFF2-40B4-BE49-F238E27FC236}">
                <a16:creationId xmlns:a16="http://schemas.microsoft.com/office/drawing/2014/main" id="{FF61F187-49D0-4B0C-9DDD-392D374D6A3C}"/>
              </a:ext>
            </a:extLst>
          </p:cNvPr>
          <p:cNvSpPr/>
          <p:nvPr/>
        </p:nvSpPr>
        <p:spPr>
          <a:xfrm rot="16200000">
            <a:off x="10675170" y="5665748"/>
            <a:ext cx="270266" cy="18054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ln>
              <a:solidFill>
                <a:schemeClr val="tx1"/>
              </a:solidFill>
              <a:cs typeface="Times New Roman" panose="02020603050405020304" pitchFamily="18" charset="0"/>
            </a:endParaRPr>
          </a:p>
        </p:txBody>
      </p:sp>
    </p:spTree>
    <p:extLst>
      <p:ext uri="{BB962C8B-B14F-4D97-AF65-F5344CB8AC3E}">
        <p14:creationId xmlns:p14="http://schemas.microsoft.com/office/powerpoint/2010/main" val="127223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5540" y="190375"/>
            <a:ext cx="6133671" cy="1175568"/>
          </a:xfrm>
        </p:spPr>
        <p:txBody>
          <a:bodyPr>
            <a:normAutofit/>
          </a:bodyPr>
          <a:lstStyle/>
          <a:p>
            <a:pPr algn="l"/>
            <a:r>
              <a:rPr lang="en-IN" sz="4400" cap="none" dirty="0"/>
              <a:t>Connection Diagram</a:t>
            </a:r>
          </a:p>
        </p:txBody>
      </p:sp>
      <p:cxnSp>
        <p:nvCxnSpPr>
          <p:cNvPr id="4" name="Straight Connector 3">
            <a:extLst>
              <a:ext uri="{FF2B5EF4-FFF2-40B4-BE49-F238E27FC236}">
                <a16:creationId xmlns:a16="http://schemas.microsoft.com/office/drawing/2014/main" id="{DD18D5B1-C709-451E-995B-2259B84427B5}"/>
              </a:ext>
            </a:extLst>
          </p:cNvPr>
          <p:cNvCxnSpPr>
            <a:cxnSpLocks/>
          </p:cNvCxnSpPr>
          <p:nvPr/>
        </p:nvCxnSpPr>
        <p:spPr>
          <a:xfrm>
            <a:off x="835540" y="431107"/>
            <a:ext cx="0" cy="694104"/>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01C2CAE8-B29E-44C4-A6CE-210E0F784856}"/>
              </a:ext>
            </a:extLst>
          </p:cNvPr>
          <p:cNvPicPr>
            <a:picLocks noChangeAspect="1"/>
          </p:cNvPicPr>
          <p:nvPr/>
        </p:nvPicPr>
        <p:blipFill>
          <a:blip r:embed="rId2"/>
          <a:stretch>
            <a:fillRect/>
          </a:stretch>
        </p:blipFill>
        <p:spPr>
          <a:xfrm>
            <a:off x="2423599" y="1528455"/>
            <a:ext cx="7523589" cy="5084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50845" y="376279"/>
            <a:ext cx="9905998" cy="1478570"/>
          </a:xfrm>
        </p:spPr>
        <p:txBody>
          <a:bodyPr>
            <a:normAutofit/>
          </a:bodyPr>
          <a:lstStyle/>
          <a:p>
            <a:pPr algn="l"/>
            <a:r>
              <a:rPr lang="en-IN" sz="4400" cap="none" dirty="0">
                <a:ln w="0"/>
              </a:rPr>
              <a:t>Conclusion</a:t>
            </a:r>
          </a:p>
        </p:txBody>
      </p:sp>
      <p:sp>
        <p:nvSpPr>
          <p:cNvPr id="3" name="Content Placeholder 2"/>
          <p:cNvSpPr>
            <a:spLocks noGrp="1"/>
          </p:cNvSpPr>
          <p:nvPr>
            <p:ph idx="1"/>
          </p:nvPr>
        </p:nvSpPr>
        <p:spPr>
          <a:xfrm>
            <a:off x="1231616" y="1655805"/>
            <a:ext cx="10009539" cy="4657909"/>
          </a:xfrm>
        </p:spPr>
        <p:txBody>
          <a:bodyPr>
            <a:normAutofit/>
          </a:bodyPr>
          <a:lstStyle/>
          <a:p>
            <a:pPr marL="0" indent="0" algn="just">
              <a:buNone/>
            </a:pPr>
            <a:r>
              <a:rPr lang="en-US" sz="2400" cap="none" dirty="0">
                <a:ln w="0"/>
                <a:cs typeface="Times New Roman" panose="02020603050405020304" pitchFamily="18" charset="0"/>
              </a:rPr>
              <a:t>In summary, the smart stick is a helpful tool that can make lives easier and safer for blind people. It has sensors and warning systems that help detect obstacles and other hazards, making it a better option than a white cane. By using IoT technology to overcome some of the difficulties that people with disabilities face, the smart stick is a step towards a more inclusive and accessible world.</a:t>
            </a:r>
            <a:endParaRPr lang="en-IN" sz="2400" cap="none" dirty="0">
              <a:ln w="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F040823-5BFA-4998-BA76-0202E01161B1}"/>
              </a:ext>
            </a:extLst>
          </p:cNvPr>
          <p:cNvCxnSpPr>
            <a:cxnSpLocks/>
          </p:cNvCxnSpPr>
          <p:nvPr/>
        </p:nvCxnSpPr>
        <p:spPr>
          <a:xfrm>
            <a:off x="950845" y="817939"/>
            <a:ext cx="0" cy="694104"/>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75" y="618517"/>
            <a:ext cx="8587413" cy="862621"/>
          </a:xfrm>
        </p:spPr>
        <p:txBody>
          <a:bodyPr>
            <a:normAutofit/>
          </a:bodyPr>
          <a:lstStyle/>
          <a:p>
            <a:pPr algn="l"/>
            <a:r>
              <a:rPr lang="en-US" sz="4400" cap="none" dirty="0">
                <a:ln w="0"/>
              </a:rPr>
              <a:t>Contents</a:t>
            </a:r>
          </a:p>
        </p:txBody>
      </p:sp>
      <p:sp>
        <p:nvSpPr>
          <p:cNvPr id="7" name="Content Placeholder 6">
            <a:extLst>
              <a:ext uri="{FF2B5EF4-FFF2-40B4-BE49-F238E27FC236}">
                <a16:creationId xmlns:a16="http://schemas.microsoft.com/office/drawing/2014/main" id="{2F59C3CD-44AB-8AA0-3587-CE26D77EAF82}"/>
              </a:ext>
            </a:extLst>
          </p:cNvPr>
          <p:cNvSpPr>
            <a:spLocks noGrp="1"/>
          </p:cNvSpPr>
          <p:nvPr>
            <p:ph idx="1"/>
          </p:nvPr>
        </p:nvSpPr>
        <p:spPr>
          <a:xfrm>
            <a:off x="1173267" y="1697499"/>
            <a:ext cx="10364452" cy="4442416"/>
          </a:xfrm>
        </p:spPr>
        <p:txBody>
          <a:bodyPr>
            <a:noAutofit/>
          </a:bodyPr>
          <a:lstStyle/>
          <a:p>
            <a:pPr algn="just"/>
            <a:r>
              <a:rPr lang="en-IN" sz="2400" cap="none" dirty="0">
                <a:ln w="0"/>
                <a:ea typeface="Calibri" panose="020F0502020204030204" pitchFamily="34" charset="0"/>
                <a:cs typeface="Times New Roman" panose="02020603050405020304" pitchFamily="18" charset="0"/>
              </a:rPr>
              <a:t>Introduction</a:t>
            </a:r>
          </a:p>
          <a:p>
            <a:pPr algn="just"/>
            <a:r>
              <a:rPr lang="en-IN" sz="2400" cap="none" dirty="0">
                <a:ln w="0"/>
                <a:ea typeface="Calibri" panose="020F0502020204030204" pitchFamily="34" charset="0"/>
                <a:cs typeface="Times New Roman" panose="02020603050405020304" pitchFamily="18" charset="0"/>
              </a:rPr>
              <a:t>Abstract</a:t>
            </a:r>
          </a:p>
          <a:p>
            <a:pPr algn="just"/>
            <a:r>
              <a:rPr lang="en-IN" sz="2400" cap="none" dirty="0">
                <a:ln w="0"/>
                <a:ea typeface="Calibri" panose="020F0502020204030204" pitchFamily="34" charset="0"/>
                <a:cs typeface="Times New Roman" panose="02020603050405020304" pitchFamily="18" charset="0"/>
              </a:rPr>
              <a:t>Existing System</a:t>
            </a:r>
          </a:p>
          <a:p>
            <a:pPr algn="just"/>
            <a:r>
              <a:rPr lang="en-IN" sz="2400" cap="none" dirty="0">
                <a:ln w="0"/>
                <a:ea typeface="Calibri" panose="020F0502020204030204" pitchFamily="34" charset="0"/>
                <a:cs typeface="Times New Roman" panose="02020603050405020304" pitchFamily="18" charset="0"/>
              </a:rPr>
              <a:t>Proposed System</a:t>
            </a:r>
          </a:p>
          <a:p>
            <a:pPr algn="just"/>
            <a:r>
              <a:rPr lang="en-US" sz="2400" cap="none" dirty="0">
                <a:ln w="0"/>
                <a:ea typeface="Calibri" panose="020F0502020204030204" pitchFamily="34" charset="0"/>
                <a:cs typeface="Times New Roman" panose="02020603050405020304" pitchFamily="18" charset="0"/>
              </a:rPr>
              <a:t>Components</a:t>
            </a:r>
          </a:p>
          <a:p>
            <a:pPr algn="just"/>
            <a:r>
              <a:rPr lang="en-US" sz="2400" cap="none" dirty="0">
                <a:ln w="0"/>
                <a:ea typeface="Calibri" panose="020F0502020204030204" pitchFamily="34" charset="0"/>
                <a:cs typeface="Times New Roman" panose="02020603050405020304" pitchFamily="18" charset="0"/>
              </a:rPr>
              <a:t>Flow Chart</a:t>
            </a:r>
            <a:endParaRPr lang="en-IN" sz="2400" cap="none" dirty="0">
              <a:ln w="0"/>
              <a:ea typeface="Calibri" panose="020F0502020204030204" pitchFamily="34" charset="0"/>
              <a:cs typeface="Times New Roman" panose="02020603050405020304" pitchFamily="18" charset="0"/>
            </a:endParaRPr>
          </a:p>
          <a:p>
            <a:pPr algn="just"/>
            <a:r>
              <a:rPr lang="en-US" sz="2400" cap="none" dirty="0">
                <a:ln w="0"/>
                <a:ea typeface="Calibri" panose="020F0502020204030204" pitchFamily="34" charset="0"/>
                <a:cs typeface="Times New Roman" panose="02020603050405020304" pitchFamily="18" charset="0"/>
              </a:rPr>
              <a:t>Connection Diagram</a:t>
            </a:r>
            <a:endParaRPr lang="en-IN" sz="2400" cap="none" dirty="0">
              <a:ln w="0"/>
              <a:ea typeface="Calibri" panose="020F0502020204030204" pitchFamily="34" charset="0"/>
              <a:cs typeface="Times New Roman" panose="02020603050405020304" pitchFamily="18" charset="0"/>
            </a:endParaRPr>
          </a:p>
          <a:p>
            <a:pPr algn="just"/>
            <a:r>
              <a:rPr lang="en-IN" sz="2400" cap="none" dirty="0">
                <a:ln w="0"/>
                <a:ea typeface="Calibri" panose="020F0502020204030204" pitchFamily="34" charset="0"/>
                <a:cs typeface="Times New Roman" panose="02020603050405020304" pitchFamily="18" charset="0"/>
              </a:rPr>
              <a:t>Conclusion</a:t>
            </a:r>
          </a:p>
          <a:p>
            <a:pPr algn="just"/>
            <a:endParaRPr lang="en-IN" sz="2400" cap="none" dirty="0">
              <a:ln w="0"/>
              <a:ea typeface="Calibri" panose="020F0502020204030204" pitchFamily="34"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B6A4C05-1080-4F5A-9AB5-A0B403152E03}"/>
              </a:ext>
            </a:extLst>
          </p:cNvPr>
          <p:cNvCxnSpPr>
            <a:cxnSpLocks/>
          </p:cNvCxnSpPr>
          <p:nvPr/>
        </p:nvCxnSpPr>
        <p:spPr>
          <a:xfrm>
            <a:off x="913775" y="618517"/>
            <a:ext cx="0" cy="684000"/>
          </a:xfrm>
          <a:prstGeom prst="line">
            <a:avLst/>
          </a:prstGeom>
          <a:ln w="254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092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400"/>
                                        <p:tgtEl>
                                          <p:spTgt spid="7">
                                            <p:txEl>
                                              <p:pRg st="0" end="0"/>
                                            </p:txEl>
                                          </p:spTgt>
                                        </p:tgtEl>
                                      </p:cBhvr>
                                    </p:animEffect>
                                    <p:anim calcmode="lin" valueType="num">
                                      <p:cBhvr>
                                        <p:cTn id="11" dur="4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400"/>
                                        <p:tgtEl>
                                          <p:spTgt spid="7">
                                            <p:txEl>
                                              <p:pRg st="1" end="1"/>
                                            </p:txEl>
                                          </p:spTgt>
                                        </p:tgtEl>
                                      </p:cBhvr>
                                    </p:animEffect>
                                    <p:anim calcmode="lin" valueType="num">
                                      <p:cBhvr>
                                        <p:cTn id="17" dur="4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900"/>
                            </p:stCondLst>
                            <p:childTnLst>
                              <p:par>
                                <p:cTn id="20" presetID="42" presetClass="entr" presetSubtype="0" fill="hold" grpId="0"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400"/>
                                        <p:tgtEl>
                                          <p:spTgt spid="7">
                                            <p:txEl>
                                              <p:pRg st="2" end="2"/>
                                            </p:txEl>
                                          </p:spTgt>
                                        </p:tgtEl>
                                      </p:cBhvr>
                                    </p:animEffect>
                                    <p:anim calcmode="lin" valueType="num">
                                      <p:cBhvr>
                                        <p:cTn id="23" dur="4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4" dur="4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5" fill="hold">
                            <p:stCondLst>
                              <p:cond delay="1300"/>
                            </p:stCondLst>
                            <p:childTnLst>
                              <p:par>
                                <p:cTn id="26" presetID="42" presetClass="entr" presetSubtype="0" fill="hold" grpId="0" nodeType="after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400"/>
                                        <p:tgtEl>
                                          <p:spTgt spid="7">
                                            <p:txEl>
                                              <p:pRg st="3" end="3"/>
                                            </p:txEl>
                                          </p:spTgt>
                                        </p:tgtEl>
                                      </p:cBhvr>
                                    </p:animEffect>
                                    <p:anim calcmode="lin" valueType="num">
                                      <p:cBhvr>
                                        <p:cTn id="29" dur="4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4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700"/>
                            </p:stCondLst>
                            <p:childTnLst>
                              <p:par>
                                <p:cTn id="32" presetID="42" presetClass="entr" presetSubtype="0" fill="hold" grpId="0" nodeType="after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400"/>
                                        <p:tgtEl>
                                          <p:spTgt spid="7">
                                            <p:txEl>
                                              <p:pRg st="4" end="4"/>
                                            </p:txEl>
                                          </p:spTgt>
                                        </p:tgtEl>
                                      </p:cBhvr>
                                    </p:animEffect>
                                    <p:anim calcmode="lin" valueType="num">
                                      <p:cBhvr>
                                        <p:cTn id="35" dur="4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4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100"/>
                            </p:stCondLst>
                            <p:childTnLst>
                              <p:par>
                                <p:cTn id="38" presetID="42" presetClass="entr" presetSubtype="0" fill="hold" grpId="0" nodeType="after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fade">
                                      <p:cBhvr>
                                        <p:cTn id="40" dur="400"/>
                                        <p:tgtEl>
                                          <p:spTgt spid="7">
                                            <p:txEl>
                                              <p:pRg st="5" end="5"/>
                                            </p:txEl>
                                          </p:spTgt>
                                        </p:tgtEl>
                                      </p:cBhvr>
                                    </p:animEffect>
                                    <p:anim calcmode="lin" valueType="num">
                                      <p:cBhvr>
                                        <p:cTn id="41" dur="4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2" dur="4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42" presetClass="entr" presetSubtype="0" fill="hold" grpId="0" nodeType="after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400"/>
                                        <p:tgtEl>
                                          <p:spTgt spid="7">
                                            <p:txEl>
                                              <p:pRg st="6" end="6"/>
                                            </p:txEl>
                                          </p:spTgt>
                                        </p:tgtEl>
                                      </p:cBhvr>
                                    </p:animEffect>
                                    <p:anim calcmode="lin" valueType="num">
                                      <p:cBhvr>
                                        <p:cTn id="47" dur="4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8" dur="4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par>
                          <p:cTn id="49" fill="hold">
                            <p:stCondLst>
                              <p:cond delay="2900"/>
                            </p:stCondLst>
                            <p:childTnLst>
                              <p:par>
                                <p:cTn id="50" presetID="42" presetClass="entr" presetSubtype="0" fill="hold" grpId="0" nodeType="after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fade">
                                      <p:cBhvr>
                                        <p:cTn id="52" dur="400"/>
                                        <p:tgtEl>
                                          <p:spTgt spid="7">
                                            <p:txEl>
                                              <p:pRg st="7" end="7"/>
                                            </p:txEl>
                                          </p:spTgt>
                                        </p:tgtEl>
                                      </p:cBhvr>
                                    </p:animEffect>
                                    <p:anim calcmode="lin" valueType="num">
                                      <p:cBhvr>
                                        <p:cTn id="53" dur="4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4" dur="4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3"/>
          <p:cNvSpPr txBox="1"/>
          <p:nvPr/>
        </p:nvSpPr>
        <p:spPr>
          <a:xfrm>
            <a:off x="0" y="1993900"/>
            <a:ext cx="12192000" cy="1446550"/>
          </a:xfrm>
          <a:prstGeom prst="rect">
            <a:avLst/>
          </a:prstGeom>
          <a:noFill/>
        </p:spPr>
        <p:txBody>
          <a:bodyPr wrap="square" rtlCol="0">
            <a:spAutoFit/>
          </a:bodyPr>
          <a:lstStyle/>
          <a:p>
            <a:pPr algn="ctr">
              <a:lnSpc>
                <a:spcPct val="110000"/>
              </a:lnSpc>
            </a:pPr>
            <a:r>
              <a:rPr lang="en-US" sz="8000" dirty="0">
                <a:ln w="0"/>
                <a:latin typeface="MV Boli" panose="02000500030200090000" pitchFamily="2" charset="0"/>
                <a:cs typeface="MV Boli" panose="02000500030200090000" pitchFamily="2" charset="0"/>
              </a:rPr>
              <a:t>  THANK YOU</a:t>
            </a:r>
          </a:p>
        </p:txBody>
      </p:sp>
      <p:pic>
        <p:nvPicPr>
          <p:cNvPr id="1026" name="Picture 2" descr="The Meaning of Namaste: Why Do We Say Namaste In Yoga?">
            <a:extLst>
              <a:ext uri="{FF2B5EF4-FFF2-40B4-BE49-F238E27FC236}">
                <a16:creationId xmlns:a16="http://schemas.microsoft.com/office/drawing/2014/main" id="{B9987B2E-8BFD-4EAD-A887-800DE755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6" y="3429000"/>
            <a:ext cx="2502868" cy="270580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498940"/>
            <a:ext cx="12192000" cy="1423987"/>
          </a:xfrm>
        </p:spPr>
        <p:txBody>
          <a:bodyPr>
            <a:normAutofit fontScale="90000"/>
          </a:bodyPr>
          <a:lstStyle/>
          <a:p>
            <a:r>
              <a:rPr lang="en-IN" sz="5335" cap="none" dirty="0"/>
              <a:t>Smart Stick for Visually Impaired to </a:t>
            </a:r>
            <a:r>
              <a:rPr lang="en-IN" sz="5335" cap="none" dirty="0">
                <a:sym typeface="+mn-ea"/>
              </a:rPr>
              <a:t>Detect </a:t>
            </a:r>
            <a:br>
              <a:rPr lang="en-IN" sz="5335" cap="none" dirty="0">
                <a:sym typeface="+mn-ea"/>
              </a:rPr>
            </a:br>
            <a:r>
              <a:rPr lang="en-IN" sz="5335" cap="none" dirty="0">
                <a:sym typeface="+mn-ea"/>
              </a:rPr>
              <a:t>&amp; Navigate</a:t>
            </a:r>
            <a:r>
              <a:rPr lang="en-US" altLang="en-IN" sz="5335" cap="none" dirty="0">
                <a:sym typeface="+mn-ea"/>
              </a:rPr>
              <a:t> </a:t>
            </a:r>
            <a:r>
              <a:rPr lang="en-IN" sz="5335" cap="none" dirty="0"/>
              <a:t>Obstacles</a:t>
            </a:r>
            <a:endParaRPr lang="en-US" sz="6600" cap="none" dirty="0">
              <a:latin typeface="Rockwell" panose="02060603020205020403" pitchFamily="18" charset="0"/>
            </a:endParaRPr>
          </a:p>
        </p:txBody>
      </p:sp>
      <p:sp>
        <p:nvSpPr>
          <p:cNvPr id="6" name="TextBox 5"/>
          <p:cNvSpPr txBox="1"/>
          <p:nvPr/>
        </p:nvSpPr>
        <p:spPr>
          <a:xfrm>
            <a:off x="1408670" y="4529044"/>
            <a:ext cx="2075935" cy="1938020"/>
          </a:xfrm>
          <a:prstGeom prst="rect">
            <a:avLst/>
          </a:prstGeom>
          <a:noFill/>
        </p:spPr>
        <p:txBody>
          <a:bodyPr wrap="square" rtlCol="0" anchor="ctr">
            <a:spAutoFit/>
          </a:bodyPr>
          <a:lstStyle/>
          <a:p>
            <a:pPr>
              <a:lnSpc>
                <a:spcPct val="150000"/>
              </a:lnSpc>
            </a:pPr>
            <a:r>
              <a:rPr lang="en-GB" sz="2000" dirty="0">
                <a:latin typeface="Times New Roman" panose="02020603050405020304" pitchFamily="18" charset="0"/>
                <a:cs typeface="Times New Roman" panose="02020603050405020304" pitchFamily="18" charset="0"/>
              </a:rPr>
              <a:t>Project by </a:t>
            </a:r>
          </a:p>
          <a:p>
            <a:pPr>
              <a:lnSpc>
                <a:spcPct val="150000"/>
              </a:lnSpc>
            </a:pPr>
            <a:r>
              <a:rPr lang="en-US" altLang="en-GB" sz="2000" dirty="0">
                <a:latin typeface="Times New Roman" panose="02020603050405020304" pitchFamily="18" charset="0"/>
                <a:cs typeface="Times New Roman" panose="02020603050405020304" pitchFamily="18" charset="0"/>
              </a:rPr>
              <a:t>K. Deva Akhil</a:t>
            </a:r>
          </a:p>
          <a:p>
            <a:pPr>
              <a:lnSpc>
                <a:spcPct val="150000"/>
              </a:lnSpc>
            </a:pPr>
            <a:r>
              <a:rPr lang="en-GB" sz="2000" dirty="0">
                <a:latin typeface="Times New Roman" panose="02020603050405020304" pitchFamily="18" charset="0"/>
                <a:cs typeface="Times New Roman" panose="02020603050405020304" pitchFamily="18" charset="0"/>
              </a:rPr>
              <a:t>PG212202027</a:t>
            </a:r>
          </a:p>
          <a:p>
            <a:pPr>
              <a:lnSpc>
                <a:spcPct val="150000"/>
              </a:lnSpc>
            </a:pPr>
            <a:r>
              <a:rPr lang="en-GB" sz="2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CA</a:t>
            </a:r>
            <a:r>
              <a:rPr lang="en-GB" sz="2000" dirty="0">
                <a:latin typeface="Times New Roman" panose="02020603050405020304" pitchFamily="18" charset="0"/>
                <a:cs typeface="Times New Roman" panose="02020603050405020304" pitchFamily="18" charset="0"/>
              </a:rPr>
              <a:t> 4</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Sem</a:t>
            </a:r>
            <a:endParaRPr lang="en-IN" sz="2000" dirty="0"/>
          </a:p>
        </p:txBody>
      </p:sp>
      <p:sp>
        <p:nvSpPr>
          <p:cNvPr id="7" name="Content Placeholder 2"/>
          <p:cNvSpPr txBox="1"/>
          <p:nvPr/>
        </p:nvSpPr>
        <p:spPr>
          <a:xfrm>
            <a:off x="7644714" y="4529044"/>
            <a:ext cx="4065204" cy="193802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GB" cap="none" dirty="0">
                <a:latin typeface="Times New Roman" panose="02020603050405020304" pitchFamily="18" charset="0"/>
                <a:cs typeface="Times New Roman" panose="02020603050405020304" pitchFamily="18" charset="0"/>
              </a:rPr>
              <a:t>Project Under Guidance of</a:t>
            </a:r>
          </a:p>
          <a:p>
            <a:pPr marL="0" indent="0">
              <a:buFont typeface="Arial" panose="020B0604020202020204" pitchFamily="34" charset="0"/>
              <a:buNone/>
            </a:pPr>
            <a:r>
              <a:rPr lang="en-US" altLang="en-GB" cap="none" dirty="0">
                <a:latin typeface="Times New Roman" panose="02020603050405020304" pitchFamily="18" charset="0"/>
                <a:cs typeface="Times New Roman" panose="02020603050405020304" pitchFamily="18" charset="0"/>
              </a:rPr>
              <a:t>Shri C.H.S.S. Rajesh Patnaik</a:t>
            </a:r>
          </a:p>
          <a:p>
            <a:pPr marL="0" indent="0">
              <a:buFont typeface="Arial" panose="020B0604020202020204" pitchFamily="34" charset="0"/>
              <a:buNone/>
            </a:pPr>
            <a:r>
              <a:rPr lang="en-US" altLang="en-GB" cap="none" dirty="0">
                <a:latin typeface="Times New Roman" panose="02020603050405020304" pitchFamily="18" charset="0"/>
                <a:cs typeface="Times New Roman" panose="02020603050405020304" pitchFamily="18" charset="0"/>
              </a:rPr>
              <a:t>Assistant Professor</a:t>
            </a:r>
          </a:p>
          <a:p>
            <a:pPr marL="0" indent="0">
              <a:buFont typeface="Arial" panose="020B0604020202020204" pitchFamily="34" charset="0"/>
              <a:buNone/>
            </a:pPr>
            <a:r>
              <a:rPr lang="en-US" altLang="en-GB" cap="none" dirty="0">
                <a:latin typeface="Times New Roman" panose="02020603050405020304" pitchFamily="18" charset="0"/>
                <a:cs typeface="Times New Roman" panose="02020603050405020304" pitchFamily="18" charset="0"/>
              </a:rPr>
              <a:t>Department of Computer Application</a:t>
            </a:r>
          </a:p>
        </p:txBody>
      </p:sp>
      <p:sp>
        <p:nvSpPr>
          <p:cNvPr id="4" name="Rectangle: Rounded Corners 3">
            <a:extLst>
              <a:ext uri="{FF2B5EF4-FFF2-40B4-BE49-F238E27FC236}">
                <a16:creationId xmlns:a16="http://schemas.microsoft.com/office/drawing/2014/main" id="{DF7F2668-AD19-484F-B55E-60CB5309BB13}"/>
              </a:ext>
            </a:extLst>
          </p:cNvPr>
          <p:cNvSpPr/>
          <p:nvPr/>
        </p:nvSpPr>
        <p:spPr>
          <a:xfrm>
            <a:off x="43248" y="99271"/>
            <a:ext cx="12097265" cy="1468791"/>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BBFF9A99-F0A9-48F3-905E-10FD00B296E0}"/>
              </a:ext>
            </a:extLst>
          </p:cNvPr>
          <p:cNvSpPr/>
          <p:nvPr/>
        </p:nvSpPr>
        <p:spPr>
          <a:xfrm>
            <a:off x="852615" y="2518942"/>
            <a:ext cx="10478530" cy="1423987"/>
          </a:xfrm>
          <a:prstGeom prst="round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449E51CC-9FA3-48BE-9320-734E7D958C65}"/>
              </a:ext>
            </a:extLst>
          </p:cNvPr>
          <p:cNvSpPr/>
          <p:nvPr/>
        </p:nvSpPr>
        <p:spPr>
          <a:xfrm>
            <a:off x="1408670" y="4529044"/>
            <a:ext cx="1643449" cy="1938020"/>
          </a:xfrm>
          <a:prstGeom prst="round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CC46FD0-652D-40B6-B505-5320EEC2D547}"/>
              </a:ext>
            </a:extLst>
          </p:cNvPr>
          <p:cNvSpPr/>
          <p:nvPr/>
        </p:nvSpPr>
        <p:spPr>
          <a:xfrm>
            <a:off x="7607726" y="4509042"/>
            <a:ext cx="4055537" cy="1938020"/>
          </a:xfrm>
          <a:prstGeom prst="roundRect">
            <a:avLst/>
          </a:prstGeom>
          <a:solidFill>
            <a:schemeClr val="bg1"/>
          </a:solidFill>
          <a:ln>
            <a:solidFill>
              <a:schemeClr val="bg1"/>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C0B4600D-0111-4DDE-813E-857F08A572A2}"/>
              </a:ext>
            </a:extLst>
          </p:cNvPr>
          <p:cNvSpPr txBox="1"/>
          <p:nvPr/>
        </p:nvSpPr>
        <p:spPr>
          <a:xfrm>
            <a:off x="1274805" y="225769"/>
            <a:ext cx="10894541" cy="1888850"/>
          </a:xfrm>
          <a:prstGeom prst="rect">
            <a:avLst/>
          </a:prstGeom>
          <a:noFill/>
        </p:spPr>
        <p:txBody>
          <a:bodyPr wrap="square" rtlCol="0">
            <a:spAutoFit/>
          </a:bodyPr>
          <a:lstStyle/>
          <a:p>
            <a:r>
              <a:rPr lang="en-GB" sz="2400" b="1" dirty="0">
                <a:solidFill>
                  <a:schemeClr val="accent1">
                    <a:lumMod val="50000"/>
                  </a:schemeClr>
                </a:solidFill>
                <a:latin typeface="Times New Roman" panose="02020603050405020304"/>
                <a:cs typeface="Calibri" panose="020F0502020204030204"/>
              </a:rPr>
              <a:t>GAYATRI VIDYA PARISHAD COLLEGE FOR DEGREE AND PG COURSE(A)</a:t>
            </a:r>
          </a:p>
          <a:p>
            <a:pPr algn="ctr"/>
            <a:r>
              <a:rPr lang="en-GB" b="1" dirty="0">
                <a:solidFill>
                  <a:srgbClr val="C00000"/>
                </a:solidFill>
                <a:latin typeface="Times New Roman" panose="02020603050405020304"/>
                <a:cs typeface="Calibri" panose="020F0502020204030204"/>
              </a:rPr>
              <a:t>    (Affiliated to Andhra University | Accredited by NAAC with "  B++" Grade | ISO 9001: 2015)</a:t>
            </a:r>
          </a:p>
          <a:p>
            <a:pPr algn="ctr"/>
            <a:r>
              <a:rPr lang="en-GB" b="1" dirty="0">
                <a:latin typeface="Times New Roman" panose="02020603050405020304"/>
                <a:cs typeface="Calibri" panose="020F0502020204030204"/>
              </a:rPr>
              <a:t>Visakhapatnam-530045.</a:t>
            </a:r>
          </a:p>
          <a:p>
            <a:pPr algn="ctr">
              <a:lnSpc>
                <a:spcPct val="107000"/>
              </a:lnSpc>
              <a:spcAft>
                <a:spcPts val="800"/>
              </a:spcAft>
            </a:pPr>
            <a:r>
              <a:rPr lang="en-US" sz="2400" dirty="0">
                <a:latin typeface="Times New Roman" panose="02020603050405020304" pitchFamily="18" charset="0"/>
                <a:cs typeface="Times New Roman" panose="02020603050405020304" pitchFamily="18" charset="0"/>
              </a:rPr>
              <a:t>Department of Computer Application</a:t>
            </a:r>
          </a:p>
          <a:p>
            <a:pPr algn="ctr">
              <a:lnSpc>
                <a:spcPct val="107000"/>
              </a:lnSpc>
              <a:spcAft>
                <a:spcPts val="800"/>
              </a:spcAft>
            </a:pPr>
            <a:r>
              <a:rPr lang="en-US" sz="2400" dirty="0">
                <a:solidFill>
                  <a:schemeClr val="bg1"/>
                </a:solidFill>
              </a:rPr>
              <a:t> </a:t>
            </a:r>
            <a:endParaRPr lang="en-IN" sz="2400" dirty="0">
              <a:solidFill>
                <a:schemeClr val="bg1"/>
              </a:solidFill>
            </a:endParaRPr>
          </a:p>
        </p:txBody>
      </p:sp>
      <p:pic>
        <p:nvPicPr>
          <p:cNvPr id="13" name="Picture 12">
            <a:extLst>
              <a:ext uri="{FF2B5EF4-FFF2-40B4-BE49-F238E27FC236}">
                <a16:creationId xmlns:a16="http://schemas.microsoft.com/office/drawing/2014/main" id="{497F234F-D4AE-45A7-9C67-DBAF4B7E022E}"/>
              </a:ext>
            </a:extLst>
          </p:cNvPr>
          <p:cNvPicPr>
            <a:picLocks noChangeAspect="1"/>
          </p:cNvPicPr>
          <p:nvPr/>
        </p:nvPicPr>
        <p:blipFill>
          <a:blip r:embed="rId3">
            <a:extLst>
              <a:ext uri="{28A0092B-C50C-407E-A947-70E740481C1C}">
                <a14:useLocalDpi xmlns:a14="http://schemas.microsoft.com/office/drawing/2010/main" val="0"/>
              </a:ext>
            </a:extLst>
          </a:blip>
          <a:srcRect r="86674"/>
          <a:stretch>
            <a:fillRect/>
          </a:stretch>
        </p:blipFill>
        <p:spPr>
          <a:xfrm>
            <a:off x="-8238" y="197303"/>
            <a:ext cx="1507525" cy="136993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75" y="618517"/>
            <a:ext cx="8587413" cy="862621"/>
          </a:xfrm>
        </p:spPr>
        <p:txBody>
          <a:bodyPr>
            <a:normAutofit/>
          </a:bodyPr>
          <a:lstStyle/>
          <a:p>
            <a:pPr algn="l"/>
            <a:r>
              <a:rPr lang="en-US" sz="4400" cap="none" dirty="0">
                <a:ln w="0"/>
              </a:rPr>
              <a:t>Contents</a:t>
            </a:r>
          </a:p>
        </p:txBody>
      </p:sp>
      <p:cxnSp>
        <p:nvCxnSpPr>
          <p:cNvPr id="6" name="Straight Connector 5">
            <a:extLst>
              <a:ext uri="{FF2B5EF4-FFF2-40B4-BE49-F238E27FC236}">
                <a16:creationId xmlns:a16="http://schemas.microsoft.com/office/drawing/2014/main" id="{4B6A4C05-1080-4F5A-9AB5-A0B403152E03}"/>
              </a:ext>
            </a:extLst>
          </p:cNvPr>
          <p:cNvCxnSpPr>
            <a:cxnSpLocks/>
          </p:cNvCxnSpPr>
          <p:nvPr/>
        </p:nvCxnSpPr>
        <p:spPr>
          <a:xfrm>
            <a:off x="913775" y="618517"/>
            <a:ext cx="0" cy="684000"/>
          </a:xfrm>
          <a:prstGeom prst="line">
            <a:avLst/>
          </a:prstGeom>
          <a:ln w="25400"/>
        </p:spPr>
        <p:style>
          <a:lnRef idx="3">
            <a:schemeClr val="dk1"/>
          </a:lnRef>
          <a:fillRef idx="0">
            <a:schemeClr val="dk1"/>
          </a:fillRef>
          <a:effectRef idx="2">
            <a:schemeClr val="dk1"/>
          </a:effectRef>
          <a:fontRef idx="minor">
            <a:schemeClr val="tx1"/>
          </a:fontRef>
        </p:style>
      </p:cxnSp>
      <p:sp>
        <p:nvSpPr>
          <p:cNvPr id="5" name="Content Placeholder 2">
            <a:extLst>
              <a:ext uri="{FF2B5EF4-FFF2-40B4-BE49-F238E27FC236}">
                <a16:creationId xmlns:a16="http://schemas.microsoft.com/office/drawing/2014/main" id="{32C7A48B-8A2E-41ED-8B3F-4474C0710EEC}"/>
              </a:ext>
            </a:extLst>
          </p:cNvPr>
          <p:cNvSpPr txBox="1">
            <a:spLocks/>
          </p:cNvSpPr>
          <p:nvPr/>
        </p:nvSpPr>
        <p:spPr>
          <a:xfrm>
            <a:off x="1075462" y="1481138"/>
            <a:ext cx="11029615" cy="415852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Ø"/>
            </a:pPr>
            <a:r>
              <a:rPr lang="en-US" sz="2400" dirty="0"/>
              <a:t>Abstract</a:t>
            </a:r>
          </a:p>
          <a:p>
            <a:pPr>
              <a:buFont typeface="Wingdings" panose="05000000000000000000" pitchFamily="2" charset="2"/>
              <a:buChar char="Ø"/>
            </a:pPr>
            <a:r>
              <a:rPr lang="en-US" sz="2400" dirty="0"/>
              <a:t>Requirement Analysis</a:t>
            </a:r>
          </a:p>
          <a:p>
            <a:pPr marL="0" indent="0">
              <a:buNone/>
            </a:pPr>
            <a:endParaRPr lang="en-US" sz="2400" dirty="0"/>
          </a:p>
          <a:p>
            <a:pPr>
              <a:buFont typeface="Wingdings" panose="05000000000000000000" pitchFamily="2" charset="2"/>
              <a:buChar char="Ø"/>
            </a:pPr>
            <a:r>
              <a:rPr lang="en-US" sz="2400" dirty="0"/>
              <a:t>System Requirements </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UML Diagrams</a:t>
            </a:r>
          </a:p>
          <a:p>
            <a:pPr>
              <a:buFont typeface="Wingdings" panose="05000000000000000000" pitchFamily="2" charset="2"/>
              <a:buChar char="Ø"/>
            </a:pPr>
            <a:endParaRPr lang="en-US" sz="2400" dirty="0"/>
          </a:p>
          <a:p>
            <a:pPr>
              <a:lnSpc>
                <a:spcPct val="100000"/>
              </a:lnSpc>
              <a:buFont typeface="Wingdings" panose="05000000000000000000" pitchFamily="2" charset="2"/>
              <a:buChar char="Ø"/>
            </a:pPr>
            <a:endParaRPr lang="en-US" sz="2400" dirty="0"/>
          </a:p>
          <a:p>
            <a:pPr>
              <a:buFont typeface="Wingdings" panose="05000000000000000000" pitchFamily="2" charset="2"/>
              <a:buChar char="Ø"/>
            </a:pPr>
            <a:r>
              <a:rPr lang="en-US" sz="2400" dirty="0"/>
              <a:t>Conclusion</a:t>
            </a:r>
          </a:p>
          <a:p>
            <a:pPr marL="0" indent="0">
              <a:buFont typeface="Arial" panose="020B0604020202020204" pitchFamily="34" charset="0"/>
              <a:buNone/>
            </a:pPr>
            <a:endParaRPr lang="en-US" sz="2400" dirty="0"/>
          </a:p>
          <a:p>
            <a:pPr>
              <a:buFont typeface="Wingdings" panose="05000000000000000000" pitchFamily="2" charset="2"/>
              <a:buChar char="Ø"/>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r>
              <a:rPr lang="en-US" sz="2400" dirty="0"/>
              <a:t>   </a:t>
            </a:r>
          </a:p>
          <a:p>
            <a:pPr marL="0" indent="0">
              <a:buFont typeface="Arial" panose="020B0604020202020204" pitchFamily="34" charset="0"/>
              <a:buNone/>
            </a:pPr>
            <a:endParaRPr lang="en-US" sz="2400" dirty="0"/>
          </a:p>
          <a:p>
            <a:pPr marL="0" indent="0">
              <a:buFont typeface="Arial" panose="020B0604020202020204" pitchFamily="34" charset="0"/>
              <a:buNone/>
            </a:pPr>
            <a:endParaRPr lang="en-IN" sz="2400" dirty="0"/>
          </a:p>
        </p:txBody>
      </p:sp>
      <p:sp>
        <p:nvSpPr>
          <p:cNvPr id="8" name="TextBox 7">
            <a:extLst>
              <a:ext uri="{FF2B5EF4-FFF2-40B4-BE49-F238E27FC236}">
                <a16:creationId xmlns:a16="http://schemas.microsoft.com/office/drawing/2014/main" id="{78CCF320-1D8E-4915-BAA1-68B7D762BCAA}"/>
              </a:ext>
            </a:extLst>
          </p:cNvPr>
          <p:cNvSpPr txBox="1"/>
          <p:nvPr/>
        </p:nvSpPr>
        <p:spPr>
          <a:xfrm>
            <a:off x="1353063" y="2489888"/>
            <a:ext cx="3997411" cy="769441"/>
          </a:xfrm>
          <a:prstGeom prst="rect">
            <a:avLst/>
          </a:prstGeom>
          <a:noFill/>
        </p:spPr>
        <p:txBody>
          <a:bodyPr wrap="square" rtlCol="0">
            <a:spAutoFit/>
          </a:bodyPr>
          <a:lstStyle/>
          <a:p>
            <a:pPr marL="342900" indent="-342900">
              <a:buSzPct val="65000"/>
              <a:buFont typeface="Wingdings" panose="05000000000000000000" pitchFamily="2" charset="2"/>
              <a:buChar char="q"/>
            </a:pPr>
            <a:r>
              <a:rPr lang="en-IN" sz="2200" dirty="0"/>
              <a:t>Functional Requirements</a:t>
            </a:r>
          </a:p>
          <a:p>
            <a:pPr marL="342900" indent="-342900">
              <a:buSzPct val="65000"/>
              <a:buFont typeface="Wingdings" panose="05000000000000000000" pitchFamily="2" charset="2"/>
              <a:buChar char="q"/>
            </a:pPr>
            <a:r>
              <a:rPr lang="en-IN" sz="2200" dirty="0"/>
              <a:t>Non - Functional Requirements</a:t>
            </a:r>
          </a:p>
        </p:txBody>
      </p:sp>
      <p:sp>
        <p:nvSpPr>
          <p:cNvPr id="9" name="TextBox 8">
            <a:extLst>
              <a:ext uri="{FF2B5EF4-FFF2-40B4-BE49-F238E27FC236}">
                <a16:creationId xmlns:a16="http://schemas.microsoft.com/office/drawing/2014/main" id="{52CA7A34-A538-4C84-A848-17BE6EA0A2CF}"/>
              </a:ext>
            </a:extLst>
          </p:cNvPr>
          <p:cNvSpPr txBox="1"/>
          <p:nvPr/>
        </p:nvSpPr>
        <p:spPr>
          <a:xfrm>
            <a:off x="1285099" y="3612577"/>
            <a:ext cx="4250727" cy="1107996"/>
          </a:xfrm>
          <a:prstGeom prst="rect">
            <a:avLst/>
          </a:prstGeom>
          <a:noFill/>
        </p:spPr>
        <p:txBody>
          <a:bodyPr wrap="square" rtlCol="0">
            <a:spAutoFit/>
          </a:bodyPr>
          <a:lstStyle/>
          <a:p>
            <a:pPr marL="342900" indent="-342900">
              <a:buSzPct val="65000"/>
              <a:buFont typeface="Wingdings" panose="05000000000000000000" pitchFamily="2" charset="2"/>
              <a:buChar char="q"/>
            </a:pPr>
            <a:r>
              <a:rPr lang="en-IN" sz="2200" dirty="0"/>
              <a:t>Software Requirements</a:t>
            </a:r>
          </a:p>
          <a:p>
            <a:pPr marL="342900" indent="-342900">
              <a:buSzPct val="65000"/>
              <a:buFont typeface="Wingdings" panose="05000000000000000000" pitchFamily="2" charset="2"/>
              <a:buChar char="q"/>
            </a:pPr>
            <a:r>
              <a:rPr lang="en-IN" sz="2200" dirty="0"/>
              <a:t>Hardware Requirements</a:t>
            </a:r>
          </a:p>
          <a:p>
            <a:pPr>
              <a:buSzPct val="65000"/>
            </a:pPr>
            <a:endParaRPr lang="en-IN" sz="2200" dirty="0"/>
          </a:p>
        </p:txBody>
      </p:sp>
      <p:sp>
        <p:nvSpPr>
          <p:cNvPr id="11" name="TextBox 10">
            <a:extLst>
              <a:ext uri="{FF2B5EF4-FFF2-40B4-BE49-F238E27FC236}">
                <a16:creationId xmlns:a16="http://schemas.microsoft.com/office/drawing/2014/main" id="{45187784-D387-4D5E-9099-FFBB80293A85}"/>
              </a:ext>
            </a:extLst>
          </p:cNvPr>
          <p:cNvSpPr txBox="1"/>
          <p:nvPr/>
        </p:nvSpPr>
        <p:spPr>
          <a:xfrm>
            <a:off x="1353063" y="4822864"/>
            <a:ext cx="3666806" cy="1107996"/>
          </a:xfrm>
          <a:prstGeom prst="rect">
            <a:avLst/>
          </a:prstGeom>
          <a:noFill/>
        </p:spPr>
        <p:txBody>
          <a:bodyPr wrap="square" rtlCol="0">
            <a:spAutoFit/>
          </a:bodyPr>
          <a:lstStyle/>
          <a:p>
            <a:pPr marL="285750" indent="-285750">
              <a:buSzPct val="65000"/>
              <a:buFont typeface="Wingdings" panose="05000000000000000000" pitchFamily="2" charset="2"/>
              <a:buChar char="q"/>
            </a:pPr>
            <a:r>
              <a:rPr lang="en-IN" sz="2200" dirty="0"/>
              <a:t>Use Case Diagram </a:t>
            </a:r>
          </a:p>
          <a:p>
            <a:pPr marL="285750" indent="-285750">
              <a:buSzPct val="65000"/>
              <a:buFont typeface="Wingdings" panose="05000000000000000000" pitchFamily="2" charset="2"/>
              <a:buChar char="q"/>
            </a:pPr>
            <a:r>
              <a:rPr lang="en-IN" sz="2200" dirty="0"/>
              <a:t>Sequence Diagram</a:t>
            </a:r>
          </a:p>
          <a:p>
            <a:pPr marL="285750" indent="-285750">
              <a:buSzPct val="65000"/>
              <a:buFont typeface="Wingdings" panose="05000000000000000000" pitchFamily="2" charset="2"/>
              <a:buChar char="q"/>
            </a:pPr>
            <a:r>
              <a:rPr lang="en-IN" sz="2200" dirty="0"/>
              <a:t>State Chart Diagram</a:t>
            </a:r>
          </a:p>
        </p:txBody>
      </p:sp>
    </p:spTree>
    <p:extLst>
      <p:ext uri="{BB962C8B-B14F-4D97-AF65-F5344CB8AC3E}">
        <p14:creationId xmlns:p14="http://schemas.microsoft.com/office/powerpoint/2010/main" val="4286608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278" y="637434"/>
            <a:ext cx="8546284" cy="677500"/>
          </a:xfrm>
        </p:spPr>
        <p:txBody>
          <a:bodyPr>
            <a:noAutofit/>
          </a:bodyPr>
          <a:lstStyle/>
          <a:p>
            <a:pPr algn="l">
              <a:lnSpc>
                <a:spcPct val="100000"/>
              </a:lnSpc>
            </a:pPr>
            <a:r>
              <a:rPr lang="en-US" sz="4400" cap="none" dirty="0">
                <a:ln w="0"/>
              </a:rPr>
              <a:t>Abstract</a:t>
            </a:r>
          </a:p>
        </p:txBody>
      </p:sp>
      <p:sp>
        <p:nvSpPr>
          <p:cNvPr id="3" name="Content Placeholder 2"/>
          <p:cNvSpPr>
            <a:spLocks noGrp="1"/>
          </p:cNvSpPr>
          <p:nvPr>
            <p:ph idx="1"/>
          </p:nvPr>
        </p:nvSpPr>
        <p:spPr>
          <a:xfrm>
            <a:off x="1143001" y="1482810"/>
            <a:ext cx="10212858" cy="4164227"/>
          </a:xfrm>
        </p:spPr>
        <p:txBody>
          <a:bodyPr>
            <a:noAutofit/>
          </a:bodyPr>
          <a:lstStyle/>
          <a:p>
            <a:pPr marL="0" indent="0" algn="just">
              <a:buNone/>
            </a:pPr>
            <a:r>
              <a:rPr lang="en-US" sz="2400" cap="none" dirty="0">
                <a:ln w="0"/>
                <a:cs typeface="Times New Roman" panose="02020603050405020304" pitchFamily="18" charset="0"/>
              </a:rPr>
              <a:t>The “Smart Stick for Visually Impaired to Detect &amp; Navigate Obstacles” is an innovative device designed to assist blind individuals with navigating their surroundings more safely and independently. The device incorporates with different sensors to detect obstacles, stairs and drainage holes and it provide warnings through buzzer and also contains Emergency Push Button. overall, the smart stick is an excellent example of how technology can be used to improve the lives of individuals with disabilities. </a:t>
            </a:r>
            <a:endParaRPr lang="en-US" altLang="en-IN" sz="2400" cap="none" dirty="0">
              <a:ln w="0"/>
              <a:ea typeface="Tahoma" panose="020B060403050404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E751EA9-C755-464F-9BD0-45066F429D35}"/>
              </a:ext>
            </a:extLst>
          </p:cNvPr>
          <p:cNvCxnSpPr>
            <a:cxnSpLocks/>
          </p:cNvCxnSpPr>
          <p:nvPr/>
        </p:nvCxnSpPr>
        <p:spPr>
          <a:xfrm>
            <a:off x="894278" y="704335"/>
            <a:ext cx="0" cy="610599"/>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278" y="637434"/>
            <a:ext cx="8546284" cy="677500"/>
          </a:xfrm>
        </p:spPr>
        <p:txBody>
          <a:bodyPr>
            <a:noAutofit/>
          </a:bodyPr>
          <a:lstStyle/>
          <a:p>
            <a:pPr algn="l"/>
            <a:r>
              <a:rPr lang="en-US" sz="4400" cap="none" dirty="0"/>
              <a:t> Requirement Analysis </a:t>
            </a:r>
          </a:p>
        </p:txBody>
      </p:sp>
      <p:sp>
        <p:nvSpPr>
          <p:cNvPr id="3" name="Content Placeholder 2"/>
          <p:cNvSpPr>
            <a:spLocks noGrp="1"/>
          </p:cNvSpPr>
          <p:nvPr>
            <p:ph idx="1"/>
          </p:nvPr>
        </p:nvSpPr>
        <p:spPr>
          <a:xfrm>
            <a:off x="1133670" y="1346886"/>
            <a:ext cx="10212858" cy="4164227"/>
          </a:xfrm>
        </p:spPr>
        <p:txBody>
          <a:bodyPr>
            <a:noAutofit/>
          </a:bodyPr>
          <a:lstStyle/>
          <a:p>
            <a:pPr algn="just">
              <a:buFont typeface="Wingdings" panose="05000000000000000000" pitchFamily="2" charset="2"/>
              <a:buChar char="Ø"/>
            </a:pPr>
            <a:r>
              <a:rPr lang="en-US" altLang="en-IN" sz="3600" b="1" cap="none" dirty="0">
                <a:ln w="0"/>
                <a:ea typeface="Tahoma" panose="020B0604030504040204" pitchFamily="34" charset="0"/>
                <a:cs typeface="Times New Roman" panose="02020603050405020304" pitchFamily="18" charset="0"/>
              </a:rPr>
              <a:t>Functional Requirements</a:t>
            </a:r>
          </a:p>
          <a:p>
            <a:pPr algn="just">
              <a:buFont typeface="Wingdings" panose="05000000000000000000" pitchFamily="2" charset="2"/>
              <a:buChar char="Ø"/>
            </a:pPr>
            <a:endParaRPr lang="en-US" altLang="en-IN" sz="3200" cap="none" dirty="0">
              <a:ln w="0"/>
              <a:ea typeface="Tahoma" panose="020B0604030504040204" pitchFamily="34" charset="0"/>
              <a:cs typeface="Times New Roman" panose="02020603050405020304" pitchFamily="18" charset="0"/>
            </a:endParaRPr>
          </a:p>
          <a:p>
            <a:pPr algn="just">
              <a:buFont typeface="Wingdings" panose="05000000000000000000" pitchFamily="2" charset="2"/>
              <a:buChar char="Ø"/>
            </a:pPr>
            <a:endParaRPr lang="en-US" altLang="en-IN" sz="3200" cap="none" dirty="0">
              <a:ln w="0"/>
              <a:ea typeface="Tahoma" panose="020B0604030504040204" pitchFamily="34" charset="0"/>
              <a:cs typeface="Times New Roman" panose="02020603050405020304" pitchFamily="18" charset="0"/>
            </a:endParaRPr>
          </a:p>
          <a:p>
            <a:pPr marL="0" indent="0" algn="just">
              <a:buNone/>
            </a:pPr>
            <a:endParaRPr lang="en-US" altLang="en-IN" sz="3200" cap="none" dirty="0">
              <a:ln w="0"/>
              <a:ea typeface="Tahoma" panose="020B0604030504040204" pitchFamily="34" charset="0"/>
              <a:cs typeface="Times New Roman" panose="02020603050405020304" pitchFamily="18" charset="0"/>
            </a:endParaRPr>
          </a:p>
          <a:p>
            <a:pPr marL="0" indent="0" algn="just">
              <a:buNone/>
            </a:pPr>
            <a:endParaRPr lang="en-US" altLang="en-IN" sz="2800" cap="none" dirty="0">
              <a:ln w="0"/>
              <a:ea typeface="Tahoma" panose="020B0604030504040204" pitchFamily="34" charset="0"/>
              <a:cs typeface="Times New Roman" panose="02020603050405020304" pitchFamily="18" charset="0"/>
            </a:endParaRPr>
          </a:p>
          <a:p>
            <a:pPr marL="0" indent="0" algn="just">
              <a:buNone/>
            </a:pPr>
            <a:endParaRPr lang="en-US" altLang="en-IN" sz="2400" cap="none" dirty="0">
              <a:ln w="0"/>
              <a:ea typeface="Tahoma" panose="020B0604030504040204" pitchFamily="34" charset="0"/>
              <a:cs typeface="Times New Roman" panose="02020603050405020304" pitchFamily="18" charset="0"/>
            </a:endParaRPr>
          </a:p>
          <a:p>
            <a:pPr marL="0" indent="0" algn="just">
              <a:buNone/>
            </a:pPr>
            <a:endParaRPr lang="en-US" altLang="en-IN" sz="2400" cap="none" dirty="0">
              <a:ln w="0"/>
              <a:ea typeface="Tahoma" panose="020B060403050404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E751EA9-C755-464F-9BD0-45066F429D35}"/>
              </a:ext>
            </a:extLst>
          </p:cNvPr>
          <p:cNvCxnSpPr>
            <a:cxnSpLocks/>
          </p:cNvCxnSpPr>
          <p:nvPr/>
        </p:nvCxnSpPr>
        <p:spPr>
          <a:xfrm>
            <a:off x="894278" y="704335"/>
            <a:ext cx="0" cy="610599"/>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FAAFC643-F0FD-51C6-CD2E-F83571E773A2}"/>
              </a:ext>
            </a:extLst>
          </p:cNvPr>
          <p:cNvSpPr txBox="1"/>
          <p:nvPr/>
        </p:nvSpPr>
        <p:spPr>
          <a:xfrm>
            <a:off x="1416697" y="2094853"/>
            <a:ext cx="10087948" cy="3901837"/>
          </a:xfrm>
          <a:prstGeom prst="rect">
            <a:avLst/>
          </a:prstGeom>
          <a:noFill/>
        </p:spPr>
        <p:txBody>
          <a:bodyPr wrap="square" rtlCol="0">
            <a:spAutoFit/>
          </a:bodyPr>
          <a:lstStyle/>
          <a:p>
            <a:pPr marL="342900" indent="-342900" algn="just">
              <a:lnSpc>
                <a:spcPct val="150000"/>
              </a:lnSpc>
              <a:spcBef>
                <a:spcPct val="0"/>
              </a:spcBef>
              <a:buSzPct val="65000"/>
              <a:buFont typeface="Wingdings" panose="05000000000000000000" pitchFamily="2" charset="2"/>
              <a:buChar char="q"/>
            </a:pPr>
            <a:r>
              <a:rPr lang="en-US" sz="2400" b="1" i="0" dirty="0">
                <a:effectLst/>
                <a:latin typeface="Arial" panose="020B0604020202020204" pitchFamily="34" charset="0"/>
              </a:rPr>
              <a:t>Navigation assistance</a:t>
            </a:r>
            <a:r>
              <a:rPr lang="en-US" sz="2400" b="0" i="0" dirty="0">
                <a:effectLst/>
                <a:latin typeface="Arial" panose="020B0604020202020204" pitchFamily="34" charset="0"/>
              </a:rPr>
              <a:t>: The smart stick provide navigation assistance to the user by giving real-time information about obstacles.</a:t>
            </a:r>
          </a:p>
          <a:p>
            <a:pPr marL="342900" indent="-342900" algn="just">
              <a:lnSpc>
                <a:spcPct val="150000"/>
              </a:lnSpc>
              <a:spcBef>
                <a:spcPct val="0"/>
              </a:spcBef>
              <a:buSzPct val="65000"/>
              <a:buFont typeface="Wingdings" panose="05000000000000000000" pitchFamily="2" charset="2"/>
              <a:buChar char="q"/>
            </a:pPr>
            <a:r>
              <a:rPr lang="en-US" sz="2400" b="1" i="0" dirty="0">
                <a:effectLst/>
                <a:latin typeface="Arial" panose="020B0604020202020204" pitchFamily="34" charset="0"/>
              </a:rPr>
              <a:t>Object detection</a:t>
            </a:r>
            <a:r>
              <a:rPr lang="en-US" sz="2400" b="0" i="0" dirty="0">
                <a:effectLst/>
                <a:latin typeface="Arial" panose="020B0604020202020204" pitchFamily="34" charset="0"/>
              </a:rPr>
              <a:t>: The stick </a:t>
            </a:r>
            <a:r>
              <a:rPr lang="en-US" sz="2400" dirty="0">
                <a:latin typeface="Arial" panose="020B0604020202020204" pitchFamily="34" charset="0"/>
              </a:rPr>
              <a:t>is</a:t>
            </a:r>
            <a:r>
              <a:rPr lang="en-US" sz="2400" b="0" i="0" dirty="0">
                <a:effectLst/>
                <a:latin typeface="Arial" panose="020B0604020202020204" pitchFamily="34" charset="0"/>
              </a:rPr>
              <a:t> able to detect nearby objects such as walls, furniture, and other obstacles to prevent collisions.</a:t>
            </a:r>
          </a:p>
          <a:p>
            <a:pPr marL="342900" indent="-342900" algn="just">
              <a:lnSpc>
                <a:spcPct val="150000"/>
              </a:lnSpc>
              <a:spcBef>
                <a:spcPct val="0"/>
              </a:spcBef>
              <a:buSzPct val="65000"/>
              <a:buFont typeface="Wingdings" panose="05000000000000000000" pitchFamily="2" charset="2"/>
              <a:buChar char="q"/>
            </a:pPr>
            <a:r>
              <a:rPr lang="en-US" sz="2400" b="1" i="0" dirty="0">
                <a:effectLst/>
                <a:latin typeface="Arial" panose="020B0604020202020204" pitchFamily="34" charset="0"/>
              </a:rPr>
              <a:t>Emergency assistance</a:t>
            </a:r>
            <a:r>
              <a:rPr lang="en-US" sz="2400" b="0" i="0" dirty="0">
                <a:effectLst/>
                <a:latin typeface="Arial" panose="020B0604020202020204" pitchFamily="34" charset="0"/>
              </a:rPr>
              <a:t>: The smart stick Contains a panic button that the user can press in case of an emergency, which sends a signal to a designated family member.</a:t>
            </a:r>
          </a:p>
        </p:txBody>
      </p:sp>
    </p:spTree>
    <p:extLst>
      <p:ext uri="{BB962C8B-B14F-4D97-AF65-F5344CB8AC3E}">
        <p14:creationId xmlns:p14="http://schemas.microsoft.com/office/powerpoint/2010/main" val="1560503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278" y="637434"/>
            <a:ext cx="8546284" cy="677500"/>
          </a:xfrm>
        </p:spPr>
        <p:txBody>
          <a:bodyPr>
            <a:noAutofit/>
          </a:bodyPr>
          <a:lstStyle/>
          <a:p>
            <a:pPr algn="l"/>
            <a:r>
              <a:rPr lang="en-US" sz="4400" cap="none" dirty="0"/>
              <a:t> Requirement Analysis </a:t>
            </a:r>
          </a:p>
        </p:txBody>
      </p:sp>
      <p:sp>
        <p:nvSpPr>
          <p:cNvPr id="3" name="Content Placeholder 2"/>
          <p:cNvSpPr>
            <a:spLocks noGrp="1"/>
          </p:cNvSpPr>
          <p:nvPr>
            <p:ph idx="1"/>
          </p:nvPr>
        </p:nvSpPr>
        <p:spPr>
          <a:xfrm>
            <a:off x="1105678" y="1449522"/>
            <a:ext cx="10212858" cy="4164227"/>
          </a:xfrm>
        </p:spPr>
        <p:txBody>
          <a:bodyPr>
            <a:noAutofit/>
          </a:bodyPr>
          <a:lstStyle/>
          <a:p>
            <a:pPr algn="just">
              <a:buFont typeface="Wingdings" panose="05000000000000000000" pitchFamily="2" charset="2"/>
              <a:buChar char="Ø"/>
            </a:pPr>
            <a:r>
              <a:rPr lang="en-US" altLang="en-IN" sz="3600" b="1" cap="none" dirty="0">
                <a:ln w="0"/>
                <a:ea typeface="Tahoma" panose="020B0604030504040204" pitchFamily="34" charset="0"/>
                <a:cs typeface="Times New Roman" panose="02020603050405020304" pitchFamily="18" charset="0"/>
              </a:rPr>
              <a:t>Non Functional Requirements</a:t>
            </a:r>
          </a:p>
          <a:p>
            <a:pPr algn="just">
              <a:buFont typeface="Wingdings" panose="05000000000000000000" pitchFamily="2" charset="2"/>
              <a:buChar char="Ø"/>
            </a:pPr>
            <a:endParaRPr lang="en-US" altLang="en-IN" sz="3200" cap="none" dirty="0">
              <a:ln w="0"/>
              <a:ea typeface="Tahoma" panose="020B0604030504040204" pitchFamily="34" charset="0"/>
              <a:cs typeface="Times New Roman" panose="02020603050405020304" pitchFamily="18" charset="0"/>
            </a:endParaRPr>
          </a:p>
          <a:p>
            <a:pPr algn="just">
              <a:buFont typeface="Wingdings" panose="05000000000000000000" pitchFamily="2" charset="2"/>
              <a:buChar char="Ø"/>
            </a:pPr>
            <a:endParaRPr lang="en-US" altLang="en-IN" sz="3200" cap="none" dirty="0">
              <a:ln w="0"/>
              <a:ea typeface="Tahoma" panose="020B0604030504040204" pitchFamily="34" charset="0"/>
              <a:cs typeface="Times New Roman" panose="02020603050405020304" pitchFamily="18" charset="0"/>
            </a:endParaRPr>
          </a:p>
          <a:p>
            <a:pPr marL="0" indent="0" algn="just">
              <a:buNone/>
            </a:pPr>
            <a:endParaRPr lang="en-US" altLang="en-IN" sz="3200" cap="none" dirty="0">
              <a:ln w="0"/>
              <a:ea typeface="Tahoma" panose="020B0604030504040204" pitchFamily="34" charset="0"/>
              <a:cs typeface="Times New Roman" panose="02020603050405020304" pitchFamily="18" charset="0"/>
            </a:endParaRPr>
          </a:p>
          <a:p>
            <a:pPr marL="0" indent="0" algn="just">
              <a:buNone/>
            </a:pPr>
            <a:endParaRPr lang="en-US" altLang="en-IN" sz="2800" cap="none" dirty="0">
              <a:ln w="0"/>
              <a:ea typeface="Tahoma" panose="020B0604030504040204" pitchFamily="34" charset="0"/>
              <a:cs typeface="Times New Roman" panose="02020603050405020304" pitchFamily="18" charset="0"/>
            </a:endParaRPr>
          </a:p>
          <a:p>
            <a:pPr marL="0" indent="0" algn="just">
              <a:buNone/>
            </a:pPr>
            <a:endParaRPr lang="en-US" altLang="en-IN" sz="2400" cap="none" dirty="0">
              <a:ln w="0"/>
              <a:ea typeface="Tahoma" panose="020B0604030504040204" pitchFamily="34" charset="0"/>
              <a:cs typeface="Times New Roman" panose="02020603050405020304" pitchFamily="18" charset="0"/>
            </a:endParaRPr>
          </a:p>
          <a:p>
            <a:pPr marL="0" indent="0" algn="just">
              <a:buNone/>
            </a:pPr>
            <a:endParaRPr lang="en-US" altLang="en-IN" sz="2400" cap="none" dirty="0">
              <a:ln w="0"/>
              <a:ea typeface="Tahoma" panose="020B060403050404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E751EA9-C755-464F-9BD0-45066F429D35}"/>
              </a:ext>
            </a:extLst>
          </p:cNvPr>
          <p:cNvCxnSpPr>
            <a:cxnSpLocks/>
          </p:cNvCxnSpPr>
          <p:nvPr/>
        </p:nvCxnSpPr>
        <p:spPr>
          <a:xfrm>
            <a:off x="894278" y="704335"/>
            <a:ext cx="0" cy="610599"/>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FAAFC643-F0FD-51C6-CD2E-F83571E773A2}"/>
              </a:ext>
            </a:extLst>
          </p:cNvPr>
          <p:cNvSpPr txBox="1"/>
          <p:nvPr/>
        </p:nvSpPr>
        <p:spPr>
          <a:xfrm>
            <a:off x="1426028" y="2132176"/>
            <a:ext cx="10087948" cy="4455835"/>
          </a:xfrm>
          <a:prstGeom prst="rect">
            <a:avLst/>
          </a:prstGeom>
          <a:noFill/>
        </p:spPr>
        <p:txBody>
          <a:bodyPr wrap="square" rtlCol="0">
            <a:spAutoFit/>
          </a:bodyPr>
          <a:lstStyle/>
          <a:p>
            <a:pPr marL="342900" indent="-342900" algn="just">
              <a:lnSpc>
                <a:spcPct val="150000"/>
              </a:lnSpc>
              <a:spcBef>
                <a:spcPct val="0"/>
              </a:spcBef>
              <a:buSzPct val="65000"/>
              <a:buFont typeface="Wingdings" panose="05000000000000000000" pitchFamily="2" charset="2"/>
              <a:buChar char="q"/>
            </a:pPr>
            <a:r>
              <a:rPr lang="en-US" sz="2400" b="1" i="0" dirty="0">
                <a:effectLst/>
                <a:latin typeface="Arial" panose="020B0604020202020204" pitchFamily="34" charset="0"/>
              </a:rPr>
              <a:t>Reliability</a:t>
            </a:r>
            <a:r>
              <a:rPr lang="en-US" sz="2400" b="0" i="0" dirty="0">
                <a:effectLst/>
                <a:latin typeface="Arial" panose="020B0604020202020204" pitchFamily="34" charset="0"/>
              </a:rPr>
              <a:t>: The smart stick is reliable and function correctly at all times to ensure the user's safety.</a:t>
            </a:r>
          </a:p>
          <a:p>
            <a:pPr marL="342900" indent="-342900" algn="just">
              <a:lnSpc>
                <a:spcPct val="150000"/>
              </a:lnSpc>
              <a:spcBef>
                <a:spcPct val="0"/>
              </a:spcBef>
              <a:buSzPct val="65000"/>
              <a:buFont typeface="Wingdings" panose="05000000000000000000" pitchFamily="2" charset="2"/>
              <a:buChar char="q"/>
            </a:pPr>
            <a:r>
              <a:rPr lang="en-US" sz="2400" b="1" i="0" dirty="0">
                <a:effectLst/>
                <a:latin typeface="Arial" panose="020B0604020202020204" pitchFamily="34" charset="0"/>
              </a:rPr>
              <a:t>Usability</a:t>
            </a:r>
            <a:r>
              <a:rPr lang="en-US" sz="2400" b="0" i="0" dirty="0">
                <a:effectLst/>
                <a:latin typeface="Arial" panose="020B0604020202020204" pitchFamily="34" charset="0"/>
              </a:rPr>
              <a:t>: The smart stick is easy to use. </a:t>
            </a:r>
          </a:p>
          <a:p>
            <a:pPr marL="342900" indent="-342900" algn="just">
              <a:lnSpc>
                <a:spcPct val="150000"/>
              </a:lnSpc>
              <a:spcBef>
                <a:spcPct val="0"/>
              </a:spcBef>
              <a:buSzPct val="65000"/>
              <a:buFont typeface="Wingdings" panose="05000000000000000000" pitchFamily="2" charset="2"/>
              <a:buChar char="q"/>
            </a:pPr>
            <a:r>
              <a:rPr lang="en-US" sz="2400" b="1" i="0" dirty="0">
                <a:effectLst/>
                <a:latin typeface="Arial" panose="020B0604020202020204" pitchFamily="34" charset="0"/>
              </a:rPr>
              <a:t>Battery life</a:t>
            </a:r>
            <a:r>
              <a:rPr lang="en-US" sz="2400" b="0" i="0" dirty="0">
                <a:effectLst/>
                <a:latin typeface="Arial" panose="020B0604020202020204" pitchFamily="34" charset="0"/>
              </a:rPr>
              <a:t>: The smart stick have a long battery life.</a:t>
            </a:r>
          </a:p>
          <a:p>
            <a:pPr marL="342900" indent="-342900" algn="just">
              <a:lnSpc>
                <a:spcPct val="150000"/>
              </a:lnSpc>
              <a:spcBef>
                <a:spcPct val="0"/>
              </a:spcBef>
              <a:buSzPct val="65000"/>
              <a:buFont typeface="Wingdings" panose="05000000000000000000" pitchFamily="2" charset="2"/>
              <a:buChar char="q"/>
            </a:pPr>
            <a:r>
              <a:rPr lang="en-US" sz="2400" b="1" dirty="0">
                <a:latin typeface="Arial" panose="020B0604020202020204" pitchFamily="34" charset="0"/>
              </a:rPr>
              <a:t>Maintainability</a:t>
            </a:r>
            <a:r>
              <a:rPr lang="en-US" sz="2400" dirty="0">
                <a:latin typeface="Arial" panose="020B0604020202020204" pitchFamily="34" charset="0"/>
              </a:rPr>
              <a:t>: The smart stick is easy to maintain and repair, with a modular and easily replaceable design.</a:t>
            </a:r>
          </a:p>
          <a:p>
            <a:pPr marL="342900" indent="-342900" algn="just">
              <a:lnSpc>
                <a:spcPct val="150000"/>
              </a:lnSpc>
              <a:spcBef>
                <a:spcPct val="0"/>
              </a:spcBef>
              <a:buSzPct val="65000"/>
              <a:buFont typeface="Wingdings" panose="05000000000000000000" pitchFamily="2" charset="2"/>
              <a:buChar char="q"/>
            </a:pPr>
            <a:r>
              <a:rPr lang="en-US" sz="2400" b="1" i="0" dirty="0">
                <a:effectLst/>
                <a:latin typeface="Arial" panose="020B0604020202020204" pitchFamily="34" charset="0"/>
              </a:rPr>
              <a:t>Scalability</a:t>
            </a:r>
            <a:r>
              <a:rPr lang="en-US" sz="2400" b="0" i="0" dirty="0">
                <a:effectLst/>
                <a:latin typeface="Arial" panose="020B0604020202020204" pitchFamily="34" charset="0"/>
              </a:rPr>
              <a:t>: The smart stick is able to upgrade or downgrade easily for changes demanded by user.</a:t>
            </a:r>
          </a:p>
        </p:txBody>
      </p:sp>
    </p:spTree>
    <p:extLst>
      <p:ext uri="{BB962C8B-B14F-4D97-AF65-F5344CB8AC3E}">
        <p14:creationId xmlns:p14="http://schemas.microsoft.com/office/powerpoint/2010/main" val="410382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278" y="332134"/>
            <a:ext cx="8546284" cy="677500"/>
          </a:xfrm>
        </p:spPr>
        <p:txBody>
          <a:bodyPr>
            <a:noAutofit/>
          </a:bodyPr>
          <a:lstStyle/>
          <a:p>
            <a:pPr algn="l"/>
            <a:r>
              <a:rPr lang="en-US" sz="4400" cap="none" dirty="0"/>
              <a:t>System Requirements </a:t>
            </a:r>
          </a:p>
        </p:txBody>
      </p:sp>
      <p:sp>
        <p:nvSpPr>
          <p:cNvPr id="3" name="Content Placeholder 2"/>
          <p:cNvSpPr>
            <a:spLocks noGrp="1"/>
          </p:cNvSpPr>
          <p:nvPr>
            <p:ph idx="1"/>
          </p:nvPr>
        </p:nvSpPr>
        <p:spPr>
          <a:xfrm>
            <a:off x="1084864" y="999612"/>
            <a:ext cx="10212858" cy="4164227"/>
          </a:xfrm>
        </p:spPr>
        <p:txBody>
          <a:bodyPr>
            <a:noAutofit/>
          </a:bodyPr>
          <a:lstStyle/>
          <a:p>
            <a:pPr algn="just">
              <a:buFont typeface="Wingdings" panose="05000000000000000000" pitchFamily="2" charset="2"/>
              <a:buChar char="Ø"/>
            </a:pPr>
            <a:r>
              <a:rPr lang="en-US" altLang="en-IN" sz="3200" b="1" cap="none" dirty="0">
                <a:ln w="0"/>
                <a:ea typeface="Tahoma" panose="020B0604030504040204" pitchFamily="34" charset="0"/>
                <a:cs typeface="Times New Roman" panose="02020603050405020304" pitchFamily="18" charset="0"/>
              </a:rPr>
              <a:t>Software Requirements</a:t>
            </a:r>
          </a:p>
          <a:p>
            <a:pPr algn="just">
              <a:buFont typeface="Wingdings" panose="05000000000000000000" pitchFamily="2" charset="2"/>
              <a:buChar char="Ø"/>
            </a:pPr>
            <a:endParaRPr lang="en-US" altLang="en-IN" sz="3200" cap="none" dirty="0">
              <a:ln w="0"/>
              <a:ea typeface="Tahoma" panose="020B0604030504040204" pitchFamily="34" charset="0"/>
              <a:cs typeface="Times New Roman" panose="02020603050405020304" pitchFamily="18" charset="0"/>
            </a:endParaRPr>
          </a:p>
          <a:p>
            <a:pPr algn="just">
              <a:buFont typeface="Wingdings" panose="05000000000000000000" pitchFamily="2" charset="2"/>
              <a:buChar char="Ø"/>
            </a:pPr>
            <a:endParaRPr lang="en-US" altLang="en-IN" sz="3200" cap="none" dirty="0">
              <a:ln w="0"/>
              <a:ea typeface="Tahoma" panose="020B0604030504040204" pitchFamily="34" charset="0"/>
              <a:cs typeface="Times New Roman" panose="02020603050405020304" pitchFamily="18" charset="0"/>
            </a:endParaRPr>
          </a:p>
          <a:p>
            <a:pPr algn="just">
              <a:buFont typeface="Wingdings" panose="05000000000000000000" pitchFamily="2" charset="2"/>
              <a:buChar char="Ø"/>
            </a:pPr>
            <a:endParaRPr lang="en-US" altLang="en-IN" sz="3200" b="1" cap="none" dirty="0">
              <a:ln w="0"/>
              <a:ea typeface="Tahoma" panose="020B0604030504040204" pitchFamily="34" charset="0"/>
              <a:cs typeface="Times New Roman" panose="02020603050405020304" pitchFamily="18" charset="0"/>
            </a:endParaRPr>
          </a:p>
          <a:p>
            <a:pPr algn="just">
              <a:buFont typeface="Wingdings" panose="05000000000000000000" pitchFamily="2" charset="2"/>
              <a:buChar char="Ø"/>
            </a:pPr>
            <a:r>
              <a:rPr lang="en-US" altLang="en-IN" sz="3200" b="1" cap="none" dirty="0">
                <a:ln w="0"/>
                <a:ea typeface="Tahoma" panose="020B0604030504040204" pitchFamily="34" charset="0"/>
                <a:cs typeface="Times New Roman" panose="02020603050405020304" pitchFamily="18" charset="0"/>
              </a:rPr>
              <a:t>Hardware Requirements</a:t>
            </a:r>
          </a:p>
          <a:p>
            <a:pPr marL="0" indent="0" algn="just">
              <a:buNone/>
            </a:pPr>
            <a:endParaRPr lang="en-US" altLang="en-IN" sz="3200" cap="none" dirty="0">
              <a:ln w="0"/>
              <a:ea typeface="Tahoma" panose="020B0604030504040204" pitchFamily="34" charset="0"/>
              <a:cs typeface="Times New Roman" panose="02020603050405020304" pitchFamily="18" charset="0"/>
            </a:endParaRPr>
          </a:p>
          <a:p>
            <a:pPr marL="0" indent="0" algn="just">
              <a:buNone/>
            </a:pPr>
            <a:endParaRPr lang="en-US" altLang="en-IN" sz="2800" cap="none" dirty="0">
              <a:ln w="0"/>
              <a:ea typeface="Tahoma" panose="020B0604030504040204" pitchFamily="34" charset="0"/>
              <a:cs typeface="Times New Roman" panose="02020603050405020304" pitchFamily="18" charset="0"/>
            </a:endParaRPr>
          </a:p>
          <a:p>
            <a:pPr marL="0" indent="0" algn="just">
              <a:buNone/>
            </a:pPr>
            <a:endParaRPr lang="en-US" altLang="en-IN" sz="2400" cap="none" dirty="0">
              <a:ln w="0"/>
              <a:ea typeface="Tahoma" panose="020B0604030504040204" pitchFamily="34" charset="0"/>
              <a:cs typeface="Times New Roman" panose="02020603050405020304" pitchFamily="18" charset="0"/>
            </a:endParaRPr>
          </a:p>
          <a:p>
            <a:pPr marL="0" indent="0" algn="just">
              <a:buNone/>
            </a:pPr>
            <a:endParaRPr lang="en-US" altLang="en-IN" sz="2400" cap="none" dirty="0">
              <a:ln w="0"/>
              <a:ea typeface="Tahoma" panose="020B060403050404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E751EA9-C755-464F-9BD0-45066F429D35}"/>
              </a:ext>
            </a:extLst>
          </p:cNvPr>
          <p:cNvCxnSpPr>
            <a:cxnSpLocks/>
          </p:cNvCxnSpPr>
          <p:nvPr/>
        </p:nvCxnSpPr>
        <p:spPr>
          <a:xfrm>
            <a:off x="894278" y="359093"/>
            <a:ext cx="0" cy="610599"/>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FAAFC643-F0FD-51C6-CD2E-F83571E773A2}"/>
              </a:ext>
            </a:extLst>
          </p:cNvPr>
          <p:cNvSpPr txBox="1"/>
          <p:nvPr/>
        </p:nvSpPr>
        <p:spPr>
          <a:xfrm>
            <a:off x="1463349" y="1526751"/>
            <a:ext cx="6295053" cy="2241960"/>
          </a:xfrm>
          <a:prstGeom prst="rect">
            <a:avLst/>
          </a:prstGeom>
          <a:noFill/>
        </p:spPr>
        <p:txBody>
          <a:bodyPr wrap="square" rtlCol="0">
            <a:spAutoFit/>
          </a:bodyPr>
          <a:lstStyle/>
          <a:p>
            <a:pPr marL="342900" indent="-342900" algn="just">
              <a:lnSpc>
                <a:spcPct val="150000"/>
              </a:lnSpc>
              <a:spcBef>
                <a:spcPct val="0"/>
              </a:spcBef>
              <a:buSzPct val="65000"/>
              <a:buFont typeface="Wingdings" panose="05000000000000000000" pitchFamily="2" charset="2"/>
              <a:buChar char="q"/>
            </a:pPr>
            <a:r>
              <a:rPr lang="en-US" sz="2400" dirty="0"/>
              <a:t>Operating System : Windows 7 and Above</a:t>
            </a:r>
          </a:p>
          <a:p>
            <a:pPr marL="342900" indent="-342900" algn="just">
              <a:lnSpc>
                <a:spcPct val="150000"/>
              </a:lnSpc>
              <a:spcBef>
                <a:spcPct val="0"/>
              </a:spcBef>
              <a:buSzPct val="65000"/>
              <a:buFont typeface="Wingdings" panose="05000000000000000000" pitchFamily="2" charset="2"/>
              <a:buChar char="q"/>
            </a:pPr>
            <a:r>
              <a:rPr lang="en-US" sz="2400" dirty="0"/>
              <a:t>Coding language : C++ </a:t>
            </a:r>
          </a:p>
          <a:p>
            <a:pPr marL="342900" indent="-342900" algn="just">
              <a:lnSpc>
                <a:spcPct val="150000"/>
              </a:lnSpc>
              <a:spcBef>
                <a:spcPct val="0"/>
              </a:spcBef>
              <a:buSzPct val="65000"/>
              <a:buFont typeface="Wingdings" panose="05000000000000000000" pitchFamily="2" charset="2"/>
              <a:buChar char="q"/>
            </a:pPr>
            <a:r>
              <a:rPr lang="en-US" sz="2400" dirty="0"/>
              <a:t>Framework : Arduino IDE</a:t>
            </a:r>
          </a:p>
          <a:p>
            <a:pPr marL="342900" indent="-342900" algn="just">
              <a:lnSpc>
                <a:spcPct val="150000"/>
              </a:lnSpc>
              <a:spcBef>
                <a:spcPct val="0"/>
              </a:spcBef>
              <a:buSzPct val="65000"/>
              <a:buFont typeface="Wingdings" panose="05000000000000000000" pitchFamily="2" charset="2"/>
              <a:buChar char="q"/>
            </a:pPr>
            <a:r>
              <a:rPr lang="en-US" sz="2400" dirty="0">
                <a:solidFill>
                  <a:srgbClr val="000000"/>
                </a:solidFill>
              </a:rPr>
              <a:t>Cloud : IFTTT</a:t>
            </a:r>
          </a:p>
        </p:txBody>
      </p:sp>
      <p:sp>
        <p:nvSpPr>
          <p:cNvPr id="6" name="TextBox 5">
            <a:extLst>
              <a:ext uri="{FF2B5EF4-FFF2-40B4-BE49-F238E27FC236}">
                <a16:creationId xmlns:a16="http://schemas.microsoft.com/office/drawing/2014/main" id="{3E6E4338-9DE2-212E-D9C3-230628F2E397}"/>
              </a:ext>
            </a:extLst>
          </p:cNvPr>
          <p:cNvSpPr txBox="1"/>
          <p:nvPr/>
        </p:nvSpPr>
        <p:spPr>
          <a:xfrm>
            <a:off x="1463349" y="4400608"/>
            <a:ext cx="7354079" cy="2248821"/>
          </a:xfrm>
          <a:prstGeom prst="rect">
            <a:avLst/>
          </a:prstGeom>
          <a:noFill/>
        </p:spPr>
        <p:txBody>
          <a:bodyPr wrap="square" rtlCol="0">
            <a:spAutoFit/>
          </a:bodyPr>
          <a:lstStyle/>
          <a:p>
            <a:pPr marL="285750" indent="-285750">
              <a:lnSpc>
                <a:spcPct val="150000"/>
              </a:lnSpc>
              <a:buSzPct val="65000"/>
              <a:buFont typeface="Wingdings" panose="05000000000000000000" pitchFamily="2" charset="2"/>
              <a:buChar char="q"/>
            </a:pPr>
            <a:r>
              <a:rPr lang="en-US" sz="2400" dirty="0"/>
              <a:t>Arduino Uno Micro Controller</a:t>
            </a:r>
          </a:p>
          <a:p>
            <a:pPr marL="285750" indent="-285750">
              <a:lnSpc>
                <a:spcPct val="150000"/>
              </a:lnSpc>
              <a:buSzPct val="65000"/>
              <a:buFont typeface="Wingdings" panose="05000000000000000000" pitchFamily="2" charset="2"/>
              <a:buChar char="q"/>
            </a:pPr>
            <a:r>
              <a:rPr lang="en-US" sz="2400" dirty="0"/>
              <a:t>Ultra Sonic Sensor</a:t>
            </a:r>
          </a:p>
          <a:p>
            <a:pPr marL="285750" indent="-285750">
              <a:lnSpc>
                <a:spcPct val="150000"/>
              </a:lnSpc>
              <a:buSzPct val="65000"/>
              <a:buFont typeface="Wingdings" panose="05000000000000000000" pitchFamily="2" charset="2"/>
              <a:buChar char="q"/>
            </a:pPr>
            <a:r>
              <a:rPr lang="en-US" sz="2400" dirty="0"/>
              <a:t>Infrared Sensor</a:t>
            </a:r>
          </a:p>
          <a:p>
            <a:pPr marL="285750" indent="-285750">
              <a:lnSpc>
                <a:spcPct val="150000"/>
              </a:lnSpc>
              <a:buSzPct val="65000"/>
              <a:buFont typeface="Wingdings" panose="05000000000000000000" pitchFamily="2" charset="2"/>
              <a:buChar char="q"/>
            </a:pPr>
            <a:r>
              <a:rPr lang="en-US" sz="2400" dirty="0"/>
              <a:t>LDR Sensor </a:t>
            </a:r>
          </a:p>
        </p:txBody>
      </p:sp>
    </p:spTree>
    <p:extLst>
      <p:ext uri="{BB962C8B-B14F-4D97-AF65-F5344CB8AC3E}">
        <p14:creationId xmlns:p14="http://schemas.microsoft.com/office/powerpoint/2010/main" val="2869913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45" y="33473"/>
            <a:ext cx="9905998" cy="1478570"/>
          </a:xfrm>
        </p:spPr>
        <p:txBody>
          <a:bodyPr>
            <a:normAutofit/>
          </a:bodyPr>
          <a:lstStyle/>
          <a:p>
            <a:pPr algn="l"/>
            <a:r>
              <a:rPr lang="en-IN" sz="4400" cap="none" dirty="0">
                <a:ln w="0"/>
              </a:rPr>
              <a:t>Use Case Diagram</a:t>
            </a:r>
          </a:p>
        </p:txBody>
      </p:sp>
      <p:cxnSp>
        <p:nvCxnSpPr>
          <p:cNvPr id="4" name="Straight Connector 3">
            <a:extLst>
              <a:ext uri="{FF2B5EF4-FFF2-40B4-BE49-F238E27FC236}">
                <a16:creationId xmlns:a16="http://schemas.microsoft.com/office/drawing/2014/main" id="{1F040823-5BFA-4998-BA76-0202E01161B1}"/>
              </a:ext>
            </a:extLst>
          </p:cNvPr>
          <p:cNvCxnSpPr>
            <a:cxnSpLocks/>
          </p:cNvCxnSpPr>
          <p:nvPr/>
        </p:nvCxnSpPr>
        <p:spPr>
          <a:xfrm>
            <a:off x="950845" y="388728"/>
            <a:ext cx="0" cy="694104"/>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C3CBFF5D-7E25-443F-AEF1-F1C5D8C749FC}"/>
              </a:ext>
            </a:extLst>
          </p:cNvPr>
          <p:cNvPicPr>
            <a:picLocks noChangeAspect="1"/>
          </p:cNvPicPr>
          <p:nvPr/>
        </p:nvPicPr>
        <p:blipFill>
          <a:blip r:embed="rId2"/>
          <a:stretch>
            <a:fillRect/>
          </a:stretch>
        </p:blipFill>
        <p:spPr>
          <a:xfrm>
            <a:off x="1784667" y="1309539"/>
            <a:ext cx="8162522" cy="53878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45" y="0"/>
            <a:ext cx="9905998" cy="1478570"/>
          </a:xfrm>
        </p:spPr>
        <p:txBody>
          <a:bodyPr>
            <a:normAutofit/>
          </a:bodyPr>
          <a:lstStyle/>
          <a:p>
            <a:pPr algn="l"/>
            <a:r>
              <a:rPr lang="en-IN" sz="4400" cap="none" dirty="0">
                <a:ln w="0"/>
              </a:rPr>
              <a:t>Sequence Diagram</a:t>
            </a:r>
          </a:p>
        </p:txBody>
      </p:sp>
      <p:cxnSp>
        <p:nvCxnSpPr>
          <p:cNvPr id="4" name="Straight Connector 3">
            <a:extLst>
              <a:ext uri="{FF2B5EF4-FFF2-40B4-BE49-F238E27FC236}">
                <a16:creationId xmlns:a16="http://schemas.microsoft.com/office/drawing/2014/main" id="{1F040823-5BFA-4998-BA76-0202E01161B1}"/>
              </a:ext>
            </a:extLst>
          </p:cNvPr>
          <p:cNvCxnSpPr>
            <a:cxnSpLocks/>
          </p:cNvCxnSpPr>
          <p:nvPr/>
        </p:nvCxnSpPr>
        <p:spPr>
          <a:xfrm>
            <a:off x="950845" y="416721"/>
            <a:ext cx="0" cy="694104"/>
          </a:xfrm>
          <a:prstGeom prst="line">
            <a:avLst/>
          </a:prstGeom>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24E20079-AFE1-4DB2-A50A-49CDBFE172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6443" y="1584642"/>
            <a:ext cx="9040400" cy="5050936"/>
          </a:xfrm>
          <a:prstGeom prst="rect">
            <a:avLst/>
          </a:prstGeom>
          <a:noFill/>
        </p:spPr>
      </p:pic>
    </p:spTree>
    <p:extLst>
      <p:ext uri="{BB962C8B-B14F-4D97-AF65-F5344CB8AC3E}">
        <p14:creationId xmlns:p14="http://schemas.microsoft.com/office/powerpoint/2010/main" val="2093074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45" y="78654"/>
            <a:ext cx="9905998" cy="1478570"/>
          </a:xfrm>
        </p:spPr>
        <p:txBody>
          <a:bodyPr>
            <a:normAutofit/>
          </a:bodyPr>
          <a:lstStyle/>
          <a:p>
            <a:pPr algn="l"/>
            <a:r>
              <a:rPr lang="en-IN" sz="4400" cap="none" dirty="0">
                <a:ln w="0"/>
              </a:rPr>
              <a:t>State Chart Diagram</a:t>
            </a:r>
          </a:p>
        </p:txBody>
      </p:sp>
      <p:cxnSp>
        <p:nvCxnSpPr>
          <p:cNvPr id="4" name="Straight Connector 3">
            <a:extLst>
              <a:ext uri="{FF2B5EF4-FFF2-40B4-BE49-F238E27FC236}">
                <a16:creationId xmlns:a16="http://schemas.microsoft.com/office/drawing/2014/main" id="{1F040823-5BFA-4998-BA76-0202E01161B1}"/>
              </a:ext>
            </a:extLst>
          </p:cNvPr>
          <p:cNvCxnSpPr>
            <a:cxnSpLocks/>
          </p:cNvCxnSpPr>
          <p:nvPr/>
        </p:nvCxnSpPr>
        <p:spPr>
          <a:xfrm>
            <a:off x="950845" y="472700"/>
            <a:ext cx="0" cy="694104"/>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9FDF40B0-342F-4A37-ACAF-3A6F4EF0D000}"/>
              </a:ext>
            </a:extLst>
          </p:cNvPr>
          <p:cNvPicPr>
            <a:picLocks noChangeAspect="1"/>
          </p:cNvPicPr>
          <p:nvPr/>
        </p:nvPicPr>
        <p:blipFill>
          <a:blip r:embed="rId2"/>
          <a:stretch>
            <a:fillRect/>
          </a:stretch>
        </p:blipFill>
        <p:spPr>
          <a:xfrm>
            <a:off x="2273649" y="1433384"/>
            <a:ext cx="6598502" cy="5345962"/>
          </a:xfrm>
          <a:prstGeom prst="rect">
            <a:avLst/>
          </a:prstGeom>
        </p:spPr>
      </p:pic>
    </p:spTree>
    <p:extLst>
      <p:ext uri="{BB962C8B-B14F-4D97-AF65-F5344CB8AC3E}">
        <p14:creationId xmlns:p14="http://schemas.microsoft.com/office/powerpoint/2010/main" val="200351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037342" y="520180"/>
            <a:ext cx="5782962" cy="769441"/>
          </a:xfrm>
          <a:prstGeom prst="rect">
            <a:avLst/>
          </a:prstGeom>
          <a:noFill/>
        </p:spPr>
        <p:txBody>
          <a:bodyPr wrap="square" rtlCol="0">
            <a:spAutoFit/>
          </a:bodyPr>
          <a:lstStyle/>
          <a:p>
            <a:r>
              <a:rPr lang="en-IN" sz="4400" dirty="0">
                <a:ln w="0"/>
                <a:latin typeface="+mj-lt"/>
              </a:rPr>
              <a:t>Introduction</a:t>
            </a:r>
          </a:p>
        </p:txBody>
      </p:sp>
      <p:cxnSp>
        <p:nvCxnSpPr>
          <p:cNvPr id="5" name="Straight Connector 4">
            <a:extLst>
              <a:ext uri="{FF2B5EF4-FFF2-40B4-BE49-F238E27FC236}">
                <a16:creationId xmlns:a16="http://schemas.microsoft.com/office/drawing/2014/main" id="{45E7821F-035B-4FDB-A707-88608A96DC3D}"/>
              </a:ext>
            </a:extLst>
          </p:cNvPr>
          <p:cNvCxnSpPr>
            <a:cxnSpLocks/>
          </p:cNvCxnSpPr>
          <p:nvPr/>
        </p:nvCxnSpPr>
        <p:spPr>
          <a:xfrm>
            <a:off x="950845" y="623088"/>
            <a:ext cx="0" cy="694104"/>
          </a:xfrm>
          <a:prstGeom prst="line">
            <a:avLst/>
          </a:prstGeom>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48222D97-C89C-4E5A-AA0B-475FFB778986}"/>
              </a:ext>
            </a:extLst>
          </p:cNvPr>
          <p:cNvSpPr/>
          <p:nvPr/>
        </p:nvSpPr>
        <p:spPr>
          <a:xfrm>
            <a:off x="1136822" y="1631092"/>
            <a:ext cx="10342604" cy="4524315"/>
          </a:xfrm>
          <a:prstGeom prst="rect">
            <a:avLst/>
          </a:prstGeom>
        </p:spPr>
        <p:txBody>
          <a:bodyPr wrap="square">
            <a:spAutoFit/>
          </a:bodyPr>
          <a:lstStyle/>
          <a:p>
            <a:pPr algn="just">
              <a:buSzPct val="131000"/>
            </a:pPr>
            <a:r>
              <a:rPr lang="en-US" sz="2400" dirty="0">
                <a:ln w="0"/>
                <a:cs typeface="Times New Roman" panose="02020603050405020304" pitchFamily="18" charset="0"/>
              </a:rPr>
              <a:t>Visually Impaired People do lead a normal life with their own style of doing things. But, they definitely face troubles due to inaccessible infrastructure and social challenges. Let us have a look at the biggest challenge for a visually impaired person is to navigate around places. Obviously, blind people roam easily around their house without any help because they know the position of everything in the house but in outside of the house they need an assistance for navigating premises around them to detect obstacles.</a:t>
            </a:r>
          </a:p>
          <a:p>
            <a:pPr algn="just">
              <a:buSzPct val="131000"/>
            </a:pPr>
            <a:endParaRPr lang="en-US" sz="2400" dirty="0">
              <a:ln w="0"/>
              <a:cs typeface="Times New Roman" panose="02020603050405020304" pitchFamily="18" charset="0"/>
            </a:endParaRPr>
          </a:p>
          <a:p>
            <a:pPr algn="just">
              <a:buSzPct val="131000"/>
            </a:pPr>
            <a:r>
              <a:rPr lang="en-US" sz="2400" dirty="0">
                <a:ln w="0"/>
                <a:cs typeface="Times New Roman" panose="02020603050405020304" pitchFamily="18" charset="0"/>
              </a:rPr>
              <a:t>The Smart Stick is used to assist visually impaired individuals to navigate their surroundings more safely and independently. The stick which is present in this project consists integration of Ultrasonic sensor, Infrared sensor, LDR sensor, and Emergency Push Button to Arduino Uno 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anim calcmode="lin" valueType="num">
                                      <p:cBhvr>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anim calcmode="lin" valueType="num">
                                      <p:cBhvr>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45" y="376279"/>
            <a:ext cx="9905998" cy="1478570"/>
          </a:xfrm>
        </p:spPr>
        <p:txBody>
          <a:bodyPr>
            <a:normAutofit/>
          </a:bodyPr>
          <a:lstStyle/>
          <a:p>
            <a:pPr algn="l"/>
            <a:r>
              <a:rPr lang="en-IN" sz="4400" cap="none" dirty="0">
                <a:ln w="0"/>
              </a:rPr>
              <a:t>Conclusion</a:t>
            </a:r>
          </a:p>
        </p:txBody>
      </p:sp>
      <p:sp>
        <p:nvSpPr>
          <p:cNvPr id="3" name="Content Placeholder 2"/>
          <p:cNvSpPr>
            <a:spLocks noGrp="1"/>
          </p:cNvSpPr>
          <p:nvPr>
            <p:ph idx="1"/>
          </p:nvPr>
        </p:nvSpPr>
        <p:spPr>
          <a:xfrm>
            <a:off x="1231616" y="1655805"/>
            <a:ext cx="10009539" cy="4657909"/>
          </a:xfrm>
        </p:spPr>
        <p:txBody>
          <a:bodyPr>
            <a:normAutofit/>
          </a:bodyPr>
          <a:lstStyle/>
          <a:p>
            <a:pPr marL="0" indent="0" algn="just">
              <a:buNone/>
            </a:pPr>
            <a:r>
              <a:rPr lang="en-US" sz="2400" cap="none" dirty="0">
                <a:ln w="0"/>
                <a:cs typeface="Times New Roman" panose="02020603050405020304" pitchFamily="18" charset="0"/>
              </a:rPr>
              <a:t>In summary, the smart stick is a helpful tool that can make lives easier and safer for blind people. By using IoT technology to overcome some of the difficulties that people with disabilities face, the smart stick is a step towards a more inclusive and accessible world.</a:t>
            </a:r>
            <a:endParaRPr lang="en-IN" sz="2400" cap="none" dirty="0">
              <a:ln w="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F040823-5BFA-4998-BA76-0202E01161B1}"/>
              </a:ext>
            </a:extLst>
          </p:cNvPr>
          <p:cNvCxnSpPr>
            <a:cxnSpLocks/>
          </p:cNvCxnSpPr>
          <p:nvPr/>
        </p:nvCxnSpPr>
        <p:spPr>
          <a:xfrm>
            <a:off x="950845" y="817939"/>
            <a:ext cx="0" cy="69410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9554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1993900"/>
            <a:ext cx="12192000" cy="1446550"/>
          </a:xfrm>
          <a:prstGeom prst="rect">
            <a:avLst/>
          </a:prstGeom>
          <a:noFill/>
        </p:spPr>
        <p:txBody>
          <a:bodyPr wrap="square" rtlCol="0">
            <a:spAutoFit/>
          </a:bodyPr>
          <a:lstStyle/>
          <a:p>
            <a:pPr algn="ctr">
              <a:lnSpc>
                <a:spcPct val="110000"/>
              </a:lnSpc>
            </a:pPr>
            <a:r>
              <a:rPr lang="en-US" sz="8000" dirty="0">
                <a:ln w="0"/>
                <a:latin typeface="MV Boli" panose="02000500030200090000" pitchFamily="2" charset="0"/>
                <a:cs typeface="MV Boli" panose="02000500030200090000" pitchFamily="2" charset="0"/>
              </a:rPr>
              <a:t>  THANK YOU</a:t>
            </a:r>
          </a:p>
        </p:txBody>
      </p:sp>
      <p:pic>
        <p:nvPicPr>
          <p:cNvPr id="1026" name="Picture 2" descr="The Meaning of Namaste: Why Do We Say Namaste In Yoga?">
            <a:extLst>
              <a:ext uri="{FF2B5EF4-FFF2-40B4-BE49-F238E27FC236}">
                <a16:creationId xmlns:a16="http://schemas.microsoft.com/office/drawing/2014/main" id="{B9987B2E-8BFD-4EAD-A887-800DE755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6" y="3429000"/>
            <a:ext cx="2502868" cy="270580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6D3552-A6CD-4A44-8B78-2DD48E552B94}"/>
              </a:ext>
            </a:extLst>
          </p:cNvPr>
          <p:cNvSpPr txBox="1"/>
          <p:nvPr/>
        </p:nvSpPr>
        <p:spPr>
          <a:xfrm>
            <a:off x="753761" y="116581"/>
            <a:ext cx="9984260" cy="769441"/>
          </a:xfrm>
          <a:prstGeom prst="rect">
            <a:avLst/>
          </a:prstGeom>
          <a:noFill/>
        </p:spPr>
        <p:txBody>
          <a:bodyPr wrap="square" rtlCol="0">
            <a:spAutoFit/>
          </a:bodyPr>
          <a:lstStyle/>
          <a:p>
            <a:r>
              <a:rPr lang="en-IN" sz="4400" dirty="0">
                <a:ln w="0"/>
                <a:latin typeface="Tw Cen MT (Body)"/>
              </a:rPr>
              <a:t>Obstacle Detection Range Table</a:t>
            </a:r>
          </a:p>
        </p:txBody>
      </p:sp>
      <p:cxnSp>
        <p:nvCxnSpPr>
          <p:cNvPr id="4" name="Straight Connector 3">
            <a:extLst>
              <a:ext uri="{FF2B5EF4-FFF2-40B4-BE49-F238E27FC236}">
                <a16:creationId xmlns:a16="http://schemas.microsoft.com/office/drawing/2014/main" id="{1E997D30-CE3B-4FA3-8553-71C38186EBEE}"/>
              </a:ext>
            </a:extLst>
          </p:cNvPr>
          <p:cNvCxnSpPr>
            <a:cxnSpLocks/>
          </p:cNvCxnSpPr>
          <p:nvPr/>
        </p:nvCxnSpPr>
        <p:spPr>
          <a:xfrm>
            <a:off x="753761" y="191918"/>
            <a:ext cx="0" cy="69410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 name="Table 4">
            <a:extLst>
              <a:ext uri="{FF2B5EF4-FFF2-40B4-BE49-F238E27FC236}">
                <a16:creationId xmlns:a16="http://schemas.microsoft.com/office/drawing/2014/main" id="{1DC58BE9-F75E-4584-ACD5-E0F5F7DDDE34}"/>
              </a:ext>
            </a:extLst>
          </p:cNvPr>
          <p:cNvGraphicFramePr>
            <a:graphicFrameLocks noGrp="1"/>
          </p:cNvGraphicFramePr>
          <p:nvPr>
            <p:extLst>
              <p:ext uri="{D42A27DB-BD31-4B8C-83A1-F6EECF244321}">
                <p14:modId xmlns:p14="http://schemas.microsoft.com/office/powerpoint/2010/main" val="2902373522"/>
              </p:ext>
            </p:extLst>
          </p:nvPr>
        </p:nvGraphicFramePr>
        <p:xfrm>
          <a:off x="1099752" y="1128188"/>
          <a:ext cx="9984259" cy="5595508"/>
        </p:xfrm>
        <a:graphic>
          <a:graphicData uri="http://schemas.openxmlformats.org/drawingml/2006/table">
            <a:tbl>
              <a:tblPr firstRow="1" firstCol="1" bandRow="1">
                <a:tableStyleId>{69012ECD-51FC-41F1-AA8D-1B2483CD663E}</a:tableStyleId>
              </a:tblPr>
              <a:tblGrid>
                <a:gridCol w="2289968">
                  <a:extLst>
                    <a:ext uri="{9D8B030D-6E8A-4147-A177-3AD203B41FA5}">
                      <a16:colId xmlns:a16="http://schemas.microsoft.com/office/drawing/2014/main" val="2978944636"/>
                    </a:ext>
                  </a:extLst>
                </a:gridCol>
                <a:gridCol w="1607055">
                  <a:extLst>
                    <a:ext uri="{9D8B030D-6E8A-4147-A177-3AD203B41FA5}">
                      <a16:colId xmlns:a16="http://schemas.microsoft.com/office/drawing/2014/main" val="1453139786"/>
                    </a:ext>
                  </a:extLst>
                </a:gridCol>
                <a:gridCol w="2085604">
                  <a:extLst>
                    <a:ext uri="{9D8B030D-6E8A-4147-A177-3AD203B41FA5}">
                      <a16:colId xmlns:a16="http://schemas.microsoft.com/office/drawing/2014/main" val="4012721978"/>
                    </a:ext>
                  </a:extLst>
                </a:gridCol>
                <a:gridCol w="1282184">
                  <a:extLst>
                    <a:ext uri="{9D8B030D-6E8A-4147-A177-3AD203B41FA5}">
                      <a16:colId xmlns:a16="http://schemas.microsoft.com/office/drawing/2014/main" val="3338880231"/>
                    </a:ext>
                  </a:extLst>
                </a:gridCol>
                <a:gridCol w="2719448">
                  <a:extLst>
                    <a:ext uri="{9D8B030D-6E8A-4147-A177-3AD203B41FA5}">
                      <a16:colId xmlns:a16="http://schemas.microsoft.com/office/drawing/2014/main" val="3904496592"/>
                    </a:ext>
                  </a:extLst>
                </a:gridCol>
              </a:tblGrid>
              <a:tr h="920114">
                <a:tc>
                  <a:txBody>
                    <a:bodyPr/>
                    <a:lstStyle/>
                    <a:p>
                      <a:pPr marL="114300" marR="108585" algn="ctr">
                        <a:lnSpc>
                          <a:spcPct val="100000"/>
                        </a:lnSpc>
                        <a:spcBef>
                          <a:spcPts val="655"/>
                        </a:spcBef>
                        <a:spcAft>
                          <a:spcPts val="0"/>
                        </a:spcAft>
                      </a:pPr>
                      <a:r>
                        <a:rPr lang="en-US" sz="2000" spc="-10" dirty="0">
                          <a:effectLst/>
                        </a:rPr>
                        <a:t>Obstacle</a:t>
                      </a:r>
                      <a:r>
                        <a:rPr lang="en-US" sz="2000" dirty="0">
                          <a:effectLst/>
                        </a:rPr>
                        <a:t> </a:t>
                      </a:r>
                      <a:r>
                        <a:rPr lang="en-US" sz="2000" spc="-20" dirty="0">
                          <a:effectLst/>
                        </a:rPr>
                        <a:t>Type</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8925" marR="189230" indent="-85725" algn="ctr">
                        <a:lnSpc>
                          <a:spcPct val="100000"/>
                        </a:lnSpc>
                        <a:spcAft>
                          <a:spcPts val="0"/>
                        </a:spcAft>
                      </a:pPr>
                      <a:r>
                        <a:rPr lang="en-US" sz="2000" spc="-10" dirty="0">
                          <a:effectLst/>
                        </a:rPr>
                        <a:t>Sensors </a:t>
                      </a:r>
                      <a:r>
                        <a:rPr lang="en-US" sz="2000" spc="-20" dirty="0">
                          <a:effectLst/>
                        </a:rPr>
                        <a:t>Used</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6530" marR="120650" indent="-48895" algn="ctr">
                        <a:lnSpc>
                          <a:spcPct val="100000"/>
                        </a:lnSpc>
                        <a:spcAft>
                          <a:spcPts val="0"/>
                        </a:spcAft>
                      </a:pPr>
                      <a:r>
                        <a:rPr lang="en-US" sz="2000" dirty="0">
                          <a:effectLst/>
                        </a:rPr>
                        <a:t>Actual</a:t>
                      </a:r>
                      <a:r>
                        <a:rPr lang="en-US" sz="2000" spc="-75" dirty="0">
                          <a:effectLst/>
                        </a:rPr>
                        <a:t> </a:t>
                      </a:r>
                      <a:r>
                        <a:rPr lang="en-US" sz="2000" dirty="0">
                          <a:effectLst/>
                        </a:rPr>
                        <a:t>Range of Detection</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11150" indent="-70485" algn="ctr">
                        <a:lnSpc>
                          <a:spcPct val="100000"/>
                        </a:lnSpc>
                        <a:spcAft>
                          <a:spcPts val="0"/>
                        </a:spcAft>
                      </a:pPr>
                      <a:r>
                        <a:rPr lang="en-US" sz="2000" dirty="0">
                          <a:effectLst/>
                        </a:rPr>
                        <a:t>Range</a:t>
                      </a:r>
                      <a:r>
                        <a:rPr lang="en-US" sz="2000" spc="-75" dirty="0">
                          <a:effectLst/>
                        </a:rPr>
                        <a:t> </a:t>
                      </a:r>
                      <a:r>
                        <a:rPr lang="en-US" sz="2000" dirty="0">
                          <a:effectLst/>
                        </a:rPr>
                        <a:t>of </a:t>
                      </a:r>
                      <a:r>
                        <a:rPr lang="en-US" sz="2000" spc="-10" dirty="0">
                          <a:effectLst/>
                        </a:rPr>
                        <a:t>Sensor</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3365" algn="ctr">
                        <a:lnSpc>
                          <a:spcPct val="100000"/>
                        </a:lnSpc>
                        <a:spcBef>
                          <a:spcPts val="655"/>
                        </a:spcBef>
                        <a:spcAft>
                          <a:spcPts val="0"/>
                        </a:spcAft>
                      </a:pPr>
                      <a:r>
                        <a:rPr lang="en-US" sz="2000" dirty="0">
                          <a:effectLst/>
                        </a:rPr>
                        <a:t>Alert</a:t>
                      </a:r>
                      <a:r>
                        <a:rPr lang="en-US" sz="2000" spc="-40" dirty="0">
                          <a:effectLst/>
                        </a:rPr>
                        <a:t> </a:t>
                      </a:r>
                      <a:r>
                        <a:rPr lang="en-US" sz="2000" spc="-20" dirty="0">
                          <a:effectLst/>
                        </a:rPr>
                        <a:t>Type</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296717"/>
                  </a:ext>
                </a:extLst>
              </a:tr>
              <a:tr h="920114">
                <a:tc>
                  <a:txBody>
                    <a:bodyPr/>
                    <a:lstStyle/>
                    <a:p>
                      <a:pPr algn="ctr">
                        <a:lnSpc>
                          <a:spcPct val="100000"/>
                        </a:lnSpc>
                        <a:spcAft>
                          <a:spcPts val="0"/>
                        </a:spcAft>
                      </a:pPr>
                      <a:r>
                        <a:rPr lang="en-US" sz="2000" dirty="0">
                          <a:effectLst/>
                        </a:rPr>
                        <a:t>Small Object like Stones, Steps, etc.</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 </a:t>
                      </a:r>
                      <a:endParaRPr lang="en-IN" sz="2000" dirty="0">
                        <a:effectLst/>
                      </a:endParaRPr>
                    </a:p>
                    <a:p>
                      <a:pPr marL="125095" marR="120015" algn="ctr">
                        <a:spcBef>
                          <a:spcPts val="5"/>
                        </a:spcBef>
                        <a:spcAft>
                          <a:spcPts val="0"/>
                        </a:spcAft>
                      </a:pPr>
                      <a:r>
                        <a:rPr lang="en-US" sz="2000" spc="-10" dirty="0">
                          <a:effectLst/>
                        </a:rPr>
                        <a:t>Infrared</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 </a:t>
                      </a:r>
                      <a:endParaRPr lang="en-IN" sz="2000" dirty="0">
                        <a:effectLst/>
                      </a:endParaRPr>
                    </a:p>
                    <a:p>
                      <a:pPr marL="392430" marR="389255" algn="ctr">
                        <a:spcBef>
                          <a:spcPts val="5"/>
                        </a:spcBef>
                        <a:spcAft>
                          <a:spcPts val="0"/>
                        </a:spcAft>
                      </a:pPr>
                      <a:r>
                        <a:rPr lang="en-US" sz="2000" spc="-20" dirty="0">
                          <a:effectLst/>
                        </a:rPr>
                        <a:t>12cm</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 </a:t>
                      </a:r>
                      <a:endParaRPr lang="en-IN" sz="2000">
                        <a:effectLst/>
                      </a:endParaRPr>
                    </a:p>
                    <a:p>
                      <a:pPr algn="ctr">
                        <a:spcAft>
                          <a:spcPts val="0"/>
                        </a:spcAft>
                      </a:pPr>
                      <a:r>
                        <a:rPr lang="en-US" sz="2000">
                          <a:effectLst/>
                        </a:rPr>
                        <a:t>0</a:t>
                      </a:r>
                      <a:r>
                        <a:rPr lang="en-US" sz="2000" spc="10">
                          <a:effectLst/>
                        </a:rPr>
                        <a:t> - </a:t>
                      </a:r>
                      <a:r>
                        <a:rPr lang="en-US" sz="2000" spc="-25">
                          <a:effectLst/>
                        </a:rPr>
                        <a:t>9cm</a:t>
                      </a:r>
                      <a:endParaRPr lang="en-IN" sz="200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4620" marR="128270" algn="ctr">
                        <a:lnSpc>
                          <a:spcPct val="100000"/>
                        </a:lnSpc>
                        <a:spcAft>
                          <a:spcPts val="0"/>
                        </a:spcAft>
                      </a:pPr>
                      <a:r>
                        <a:rPr lang="en-US" sz="2000" dirty="0">
                          <a:effectLst/>
                        </a:rPr>
                        <a:t>Buzzer</a:t>
                      </a:r>
                      <a:r>
                        <a:rPr lang="en-US" sz="2000" spc="-75" dirty="0">
                          <a:effectLst/>
                        </a:rPr>
                        <a:t> </a:t>
                      </a:r>
                      <a:r>
                        <a:rPr lang="en-US" sz="2000" dirty="0">
                          <a:effectLst/>
                        </a:rPr>
                        <a:t>(change in Frequency</a:t>
                      </a:r>
                      <a:endParaRPr lang="en-IN" sz="2000" dirty="0">
                        <a:effectLst/>
                      </a:endParaRPr>
                    </a:p>
                    <a:p>
                      <a:pPr marL="128270" marR="128270" algn="ctr">
                        <a:lnSpc>
                          <a:spcPct val="100000"/>
                        </a:lnSpc>
                        <a:spcAft>
                          <a:spcPts val="0"/>
                        </a:spcAft>
                      </a:pPr>
                      <a:r>
                        <a:rPr lang="en-US" sz="2000" spc="-10" dirty="0">
                          <a:effectLst/>
                        </a:rPr>
                        <a:t>Ex:20)</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513224"/>
                  </a:ext>
                </a:extLst>
              </a:tr>
              <a:tr h="646905">
                <a:tc>
                  <a:txBody>
                    <a:bodyPr/>
                    <a:lstStyle/>
                    <a:p>
                      <a:pPr algn="ctr">
                        <a:lnSpc>
                          <a:spcPct val="100000"/>
                        </a:lnSpc>
                        <a:spcBef>
                          <a:spcPts val="30"/>
                        </a:spcBef>
                        <a:spcAft>
                          <a:spcPts val="0"/>
                        </a:spcAft>
                      </a:pPr>
                      <a:r>
                        <a:rPr lang="en-US" sz="2000" dirty="0">
                          <a:effectLst/>
                        </a:rPr>
                        <a:t> </a:t>
                      </a:r>
                      <a:endParaRPr lang="en-IN" sz="2000" dirty="0">
                        <a:effectLst/>
                      </a:endParaRPr>
                    </a:p>
                    <a:p>
                      <a:pPr marL="114300" marR="107315" algn="ctr">
                        <a:lnSpc>
                          <a:spcPct val="100000"/>
                        </a:lnSpc>
                        <a:spcAft>
                          <a:spcPts val="0"/>
                        </a:spcAft>
                      </a:pPr>
                      <a:r>
                        <a:rPr lang="en-US" sz="2000" spc="-10" dirty="0">
                          <a:effectLst/>
                        </a:rPr>
                        <a:t>Humans</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30"/>
                        </a:spcBef>
                        <a:spcAft>
                          <a:spcPts val="0"/>
                        </a:spcAft>
                      </a:pPr>
                      <a:r>
                        <a:rPr lang="en-US" sz="2000" dirty="0">
                          <a:effectLst/>
                        </a:rPr>
                        <a:t> </a:t>
                      </a:r>
                      <a:endParaRPr lang="en-IN" sz="2000" dirty="0">
                        <a:effectLst/>
                      </a:endParaRPr>
                    </a:p>
                    <a:p>
                      <a:pPr marL="125095" marR="122555" algn="ctr">
                        <a:spcAft>
                          <a:spcPts val="0"/>
                        </a:spcAft>
                      </a:pPr>
                      <a:r>
                        <a:rPr lang="en-US" sz="2000" spc="-10" dirty="0">
                          <a:effectLst/>
                        </a:rPr>
                        <a:t>Ultrasonic</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30"/>
                        </a:spcBef>
                        <a:spcAft>
                          <a:spcPts val="0"/>
                        </a:spcAft>
                      </a:pPr>
                      <a:r>
                        <a:rPr lang="en-US" sz="2000" dirty="0">
                          <a:effectLst/>
                        </a:rPr>
                        <a:t> </a:t>
                      </a:r>
                      <a:endParaRPr lang="en-IN" sz="2000" dirty="0">
                        <a:effectLst/>
                      </a:endParaRPr>
                    </a:p>
                    <a:p>
                      <a:pPr marR="187325" algn="ctr">
                        <a:spcAft>
                          <a:spcPts val="0"/>
                        </a:spcAft>
                      </a:pPr>
                      <a:r>
                        <a:rPr lang="en-US" sz="2000" spc="-10" dirty="0">
                          <a:effectLst/>
                        </a:rPr>
                        <a:t>250cm/8feet</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10</a:t>
                      </a:r>
                      <a:r>
                        <a:rPr lang="en-US" sz="2000" spc="10">
                          <a:effectLst/>
                        </a:rPr>
                        <a:t> - </a:t>
                      </a:r>
                      <a:r>
                        <a:rPr lang="en-US" sz="2000" spc="-20">
                          <a:effectLst/>
                        </a:rPr>
                        <a:t>20cm</a:t>
                      </a:r>
                      <a:endParaRPr lang="en-IN" sz="200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0820" indent="-76200" algn="ctr">
                        <a:lnSpc>
                          <a:spcPct val="100000"/>
                        </a:lnSpc>
                        <a:spcAft>
                          <a:spcPts val="0"/>
                        </a:spcAft>
                      </a:pPr>
                      <a:r>
                        <a:rPr lang="en-US" sz="2000" dirty="0">
                          <a:effectLst/>
                        </a:rPr>
                        <a:t>Buzzer</a:t>
                      </a:r>
                      <a:r>
                        <a:rPr lang="en-US" sz="2000" spc="-10" dirty="0">
                          <a:effectLst/>
                        </a:rPr>
                        <a:t> (change</a:t>
                      </a:r>
                      <a:endParaRPr lang="en-IN" sz="2000" dirty="0">
                        <a:effectLst/>
                      </a:endParaRPr>
                    </a:p>
                    <a:p>
                      <a:pPr marL="400050" marR="198755" indent="-189230" algn="ctr">
                        <a:lnSpc>
                          <a:spcPct val="100000"/>
                        </a:lnSpc>
                        <a:spcAft>
                          <a:spcPts val="0"/>
                        </a:spcAft>
                      </a:pPr>
                      <a:r>
                        <a:rPr lang="en-US" sz="2000" dirty="0">
                          <a:effectLst/>
                        </a:rPr>
                        <a:t>in</a:t>
                      </a:r>
                      <a:r>
                        <a:rPr lang="en-US" sz="2000" spc="-75" dirty="0">
                          <a:effectLst/>
                        </a:rPr>
                        <a:t> </a:t>
                      </a:r>
                      <a:r>
                        <a:rPr lang="en-US" sz="2000" dirty="0">
                          <a:effectLst/>
                        </a:rPr>
                        <a:t>Frequency </a:t>
                      </a:r>
                      <a:r>
                        <a:rPr lang="en-US" sz="2000" spc="-10" dirty="0">
                          <a:effectLst/>
                        </a:rPr>
                        <a:t>Ex:50)</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038251"/>
                  </a:ext>
                </a:extLst>
              </a:tr>
              <a:tr h="920114">
                <a:tc>
                  <a:txBody>
                    <a:bodyPr/>
                    <a:lstStyle/>
                    <a:p>
                      <a:pPr marL="93980" algn="ctr">
                        <a:lnSpc>
                          <a:spcPct val="100000"/>
                        </a:lnSpc>
                        <a:spcAft>
                          <a:spcPts val="0"/>
                        </a:spcAft>
                      </a:pPr>
                      <a:r>
                        <a:rPr lang="en-US" sz="2000" dirty="0">
                          <a:effectLst/>
                        </a:rPr>
                        <a:t>Large objects like Walls,</a:t>
                      </a:r>
                      <a:endParaRPr lang="en-IN" sz="2000" dirty="0">
                        <a:effectLst/>
                      </a:endParaRPr>
                    </a:p>
                    <a:p>
                      <a:pPr marL="93980" algn="ctr">
                        <a:lnSpc>
                          <a:spcPct val="100000"/>
                        </a:lnSpc>
                        <a:spcAft>
                          <a:spcPts val="0"/>
                        </a:spcAft>
                      </a:pPr>
                      <a:r>
                        <a:rPr lang="en-US" sz="2000" dirty="0">
                          <a:effectLst/>
                        </a:rPr>
                        <a:t>Poles, trees, etc.</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 </a:t>
                      </a:r>
                      <a:endParaRPr lang="en-IN" sz="2000">
                        <a:effectLst/>
                      </a:endParaRPr>
                    </a:p>
                    <a:p>
                      <a:pPr marL="125095" marR="122555" algn="ctr">
                        <a:spcBef>
                          <a:spcPts val="5"/>
                        </a:spcBef>
                        <a:spcAft>
                          <a:spcPts val="0"/>
                        </a:spcAft>
                      </a:pPr>
                      <a:r>
                        <a:rPr lang="en-US" sz="2000" spc="-10">
                          <a:effectLst/>
                        </a:rPr>
                        <a:t>Ultrasonic</a:t>
                      </a:r>
                      <a:endParaRPr lang="en-IN" sz="200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 </a:t>
                      </a:r>
                      <a:endParaRPr lang="en-IN" sz="2000" dirty="0">
                        <a:effectLst/>
                      </a:endParaRPr>
                    </a:p>
                    <a:p>
                      <a:pPr marR="187325" algn="ctr">
                        <a:spcBef>
                          <a:spcPts val="5"/>
                        </a:spcBef>
                        <a:spcAft>
                          <a:spcPts val="0"/>
                        </a:spcAft>
                      </a:pPr>
                      <a:r>
                        <a:rPr lang="en-US" sz="2000" spc="-10" dirty="0">
                          <a:effectLst/>
                        </a:rPr>
                        <a:t>250cm/8feet</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 </a:t>
                      </a:r>
                      <a:endParaRPr lang="en-IN" sz="2000" dirty="0">
                        <a:effectLst/>
                      </a:endParaRPr>
                    </a:p>
                    <a:p>
                      <a:pPr algn="ctr">
                        <a:spcAft>
                          <a:spcPts val="0"/>
                        </a:spcAft>
                      </a:pPr>
                      <a:r>
                        <a:rPr lang="en-US" sz="2000" dirty="0">
                          <a:effectLst/>
                        </a:rPr>
                        <a:t>10 - </a:t>
                      </a:r>
                      <a:r>
                        <a:rPr lang="en-US" sz="2000" spc="-20" dirty="0">
                          <a:effectLst/>
                        </a:rPr>
                        <a:t>30cm</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4620" marR="128270" algn="ctr">
                        <a:lnSpc>
                          <a:spcPct val="100000"/>
                        </a:lnSpc>
                        <a:spcAft>
                          <a:spcPts val="0"/>
                        </a:spcAft>
                      </a:pPr>
                      <a:r>
                        <a:rPr lang="en-US" sz="2000" dirty="0">
                          <a:effectLst/>
                        </a:rPr>
                        <a:t>Buzzer</a:t>
                      </a:r>
                      <a:r>
                        <a:rPr lang="en-US" sz="2000" spc="-75" dirty="0">
                          <a:effectLst/>
                        </a:rPr>
                        <a:t> </a:t>
                      </a:r>
                      <a:r>
                        <a:rPr lang="en-US" sz="2000" dirty="0">
                          <a:effectLst/>
                        </a:rPr>
                        <a:t>(change in Frequency</a:t>
                      </a:r>
                      <a:endParaRPr lang="en-IN" sz="2000" dirty="0">
                        <a:effectLst/>
                      </a:endParaRPr>
                    </a:p>
                    <a:p>
                      <a:pPr marL="131445" marR="128270" algn="ctr">
                        <a:lnSpc>
                          <a:spcPct val="100000"/>
                        </a:lnSpc>
                        <a:spcAft>
                          <a:spcPts val="0"/>
                        </a:spcAft>
                      </a:pPr>
                      <a:r>
                        <a:rPr lang="en-US" sz="2000" spc="-10" dirty="0">
                          <a:effectLst/>
                        </a:rPr>
                        <a:t>Ex:500)</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082408"/>
                  </a:ext>
                </a:extLst>
              </a:tr>
              <a:tr h="920114">
                <a:tc>
                  <a:txBody>
                    <a:bodyPr/>
                    <a:lstStyle/>
                    <a:p>
                      <a:pPr algn="ctr">
                        <a:lnSpc>
                          <a:spcPct val="100000"/>
                        </a:lnSpc>
                        <a:spcBef>
                          <a:spcPts val="10"/>
                        </a:spcBef>
                        <a:spcAft>
                          <a:spcPts val="0"/>
                        </a:spcAft>
                      </a:pPr>
                      <a:r>
                        <a:rPr lang="en-US" sz="2000" dirty="0">
                          <a:effectLst/>
                        </a:rPr>
                        <a:t>Moving Objects like cars, motor</a:t>
                      </a:r>
                      <a:endParaRPr lang="en-IN" sz="2000" dirty="0">
                        <a:effectLst/>
                      </a:endParaRPr>
                    </a:p>
                    <a:p>
                      <a:pPr marL="188595" algn="ctr">
                        <a:lnSpc>
                          <a:spcPct val="100000"/>
                        </a:lnSpc>
                        <a:spcBef>
                          <a:spcPts val="10"/>
                        </a:spcBef>
                        <a:spcAft>
                          <a:spcPts val="0"/>
                        </a:spcAft>
                      </a:pPr>
                      <a:r>
                        <a:rPr lang="en-US" sz="2000" dirty="0">
                          <a:effectLst/>
                        </a:rPr>
                        <a:t>vehicles, etc.</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30"/>
                        </a:spcBef>
                        <a:spcAft>
                          <a:spcPts val="0"/>
                        </a:spcAft>
                      </a:pPr>
                      <a:r>
                        <a:rPr lang="en-US" sz="2000">
                          <a:effectLst/>
                        </a:rPr>
                        <a:t> </a:t>
                      </a:r>
                      <a:endParaRPr lang="en-IN" sz="2000">
                        <a:effectLst/>
                      </a:endParaRPr>
                    </a:p>
                    <a:p>
                      <a:pPr marL="125095" marR="122555" algn="ctr">
                        <a:spcAft>
                          <a:spcPts val="0"/>
                        </a:spcAft>
                      </a:pPr>
                      <a:r>
                        <a:rPr lang="en-US" sz="2000" spc="-10">
                          <a:effectLst/>
                        </a:rPr>
                        <a:t>Ultrasonic</a:t>
                      </a:r>
                      <a:endParaRPr lang="en-IN" sz="200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30"/>
                        </a:spcBef>
                        <a:spcAft>
                          <a:spcPts val="0"/>
                        </a:spcAft>
                      </a:pPr>
                      <a:r>
                        <a:rPr lang="en-US" sz="2000">
                          <a:effectLst/>
                        </a:rPr>
                        <a:t> </a:t>
                      </a:r>
                      <a:endParaRPr lang="en-IN" sz="2000">
                        <a:effectLst/>
                      </a:endParaRPr>
                    </a:p>
                    <a:p>
                      <a:pPr marR="151130" algn="ctr">
                        <a:spcAft>
                          <a:spcPts val="0"/>
                        </a:spcAft>
                      </a:pPr>
                      <a:r>
                        <a:rPr lang="en-US" sz="2000" spc="-10">
                          <a:effectLst/>
                        </a:rPr>
                        <a:t>360cm/10feet</a:t>
                      </a:r>
                      <a:endParaRPr lang="en-IN" sz="200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 </a:t>
                      </a:r>
                      <a:endParaRPr lang="en-IN" sz="2000" dirty="0">
                        <a:effectLst/>
                      </a:endParaRPr>
                    </a:p>
                    <a:p>
                      <a:pPr algn="ctr">
                        <a:spcAft>
                          <a:spcPts val="0"/>
                        </a:spcAft>
                      </a:pPr>
                      <a:r>
                        <a:rPr lang="en-US" sz="2000" dirty="0">
                          <a:effectLst/>
                        </a:rPr>
                        <a:t>10 - </a:t>
                      </a:r>
                      <a:r>
                        <a:rPr lang="en-US" sz="2000" spc="10" dirty="0">
                          <a:effectLst/>
                        </a:rPr>
                        <a:t> </a:t>
                      </a:r>
                      <a:r>
                        <a:rPr lang="en-US" sz="2000" spc="-20" dirty="0">
                          <a:effectLst/>
                        </a:rPr>
                        <a:t>40cm</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4620" marR="128270" algn="ctr">
                        <a:lnSpc>
                          <a:spcPct val="100000"/>
                        </a:lnSpc>
                        <a:spcAft>
                          <a:spcPts val="0"/>
                        </a:spcAft>
                      </a:pPr>
                      <a:r>
                        <a:rPr lang="en-US" sz="2000" dirty="0">
                          <a:effectLst/>
                        </a:rPr>
                        <a:t>Buzzer</a:t>
                      </a:r>
                      <a:r>
                        <a:rPr lang="en-US" sz="2000" spc="-75" dirty="0">
                          <a:effectLst/>
                        </a:rPr>
                        <a:t> </a:t>
                      </a:r>
                      <a:r>
                        <a:rPr lang="en-US" sz="2000" dirty="0">
                          <a:effectLst/>
                        </a:rPr>
                        <a:t>(change in Frequency</a:t>
                      </a:r>
                      <a:endParaRPr lang="en-IN" sz="2000" dirty="0">
                        <a:effectLst/>
                      </a:endParaRPr>
                    </a:p>
                    <a:p>
                      <a:pPr marL="131445" marR="128270" algn="ctr">
                        <a:lnSpc>
                          <a:spcPct val="100000"/>
                        </a:lnSpc>
                        <a:spcBef>
                          <a:spcPts val="10"/>
                        </a:spcBef>
                        <a:spcAft>
                          <a:spcPts val="0"/>
                        </a:spcAft>
                      </a:pPr>
                      <a:r>
                        <a:rPr lang="en-US" sz="2000" spc="-10" dirty="0">
                          <a:effectLst/>
                        </a:rPr>
                        <a:t>Ex:750)</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092193"/>
                  </a:ext>
                </a:extLst>
              </a:tr>
              <a:tr h="871108">
                <a:tc>
                  <a:txBody>
                    <a:bodyPr/>
                    <a:lstStyle/>
                    <a:p>
                      <a:pPr algn="ctr">
                        <a:lnSpc>
                          <a:spcPct val="100000"/>
                        </a:lnSpc>
                        <a:spcBef>
                          <a:spcPts val="665"/>
                        </a:spcBef>
                        <a:spcAft>
                          <a:spcPts val="0"/>
                        </a:spcAft>
                      </a:pPr>
                      <a:r>
                        <a:rPr lang="en-US" sz="2000" dirty="0">
                          <a:effectLst/>
                        </a:rPr>
                        <a:t>Man Holes, Pot Holes, Darkness</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25"/>
                        </a:spcBef>
                        <a:spcAft>
                          <a:spcPts val="0"/>
                        </a:spcAft>
                      </a:pPr>
                      <a:r>
                        <a:rPr lang="en-US" sz="2000">
                          <a:effectLst/>
                        </a:rPr>
                        <a:t> </a:t>
                      </a:r>
                      <a:endParaRPr lang="en-IN" sz="2000">
                        <a:effectLst/>
                      </a:endParaRPr>
                    </a:p>
                    <a:p>
                      <a:pPr marL="125095" marR="121285" algn="ctr">
                        <a:spcAft>
                          <a:spcPts val="0"/>
                        </a:spcAft>
                      </a:pPr>
                      <a:r>
                        <a:rPr lang="en-US" sz="2000" spc="-25">
                          <a:effectLst/>
                        </a:rPr>
                        <a:t>LDR</a:t>
                      </a:r>
                      <a:endParaRPr lang="en-IN" sz="200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25"/>
                        </a:spcBef>
                        <a:spcAft>
                          <a:spcPts val="0"/>
                        </a:spcAft>
                      </a:pPr>
                      <a:r>
                        <a:rPr lang="en-US" sz="2000">
                          <a:effectLst/>
                        </a:rPr>
                        <a:t> </a:t>
                      </a:r>
                      <a:endParaRPr lang="en-IN" sz="2000">
                        <a:effectLst/>
                      </a:endParaRPr>
                    </a:p>
                    <a:p>
                      <a:pPr marL="237490" algn="ctr">
                        <a:spcAft>
                          <a:spcPts val="0"/>
                        </a:spcAft>
                      </a:pPr>
                      <a:r>
                        <a:rPr lang="en-US" sz="2000">
                          <a:effectLst/>
                        </a:rPr>
                        <a:t>Has</a:t>
                      </a:r>
                      <a:r>
                        <a:rPr lang="en-US" sz="2000" spc="-15">
                          <a:effectLst/>
                        </a:rPr>
                        <a:t> </a:t>
                      </a:r>
                      <a:r>
                        <a:rPr lang="en-US" sz="2000">
                          <a:effectLst/>
                        </a:rPr>
                        <a:t>to</a:t>
                      </a:r>
                      <a:r>
                        <a:rPr lang="en-US" sz="2000" spc="20">
                          <a:effectLst/>
                        </a:rPr>
                        <a:t> </a:t>
                      </a:r>
                      <a:r>
                        <a:rPr lang="en-US" sz="2000" spc="-25">
                          <a:effectLst/>
                        </a:rPr>
                        <a:t>Dip</a:t>
                      </a:r>
                      <a:endParaRPr lang="en-IN" sz="200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a:effectLst/>
                        </a:rPr>
                        <a:t> </a:t>
                      </a:r>
                      <a:endParaRPr lang="en-IN" sz="2000">
                        <a:effectLst/>
                      </a:endParaRPr>
                    </a:p>
                    <a:p>
                      <a:pPr algn="ctr">
                        <a:spcAft>
                          <a:spcPts val="0"/>
                        </a:spcAft>
                      </a:pPr>
                      <a:r>
                        <a:rPr lang="en-US" sz="2000">
                          <a:effectLst/>
                        </a:rPr>
                        <a:t>Has</a:t>
                      </a:r>
                      <a:r>
                        <a:rPr lang="en-US" sz="2000" spc="-15">
                          <a:effectLst/>
                        </a:rPr>
                        <a:t> </a:t>
                      </a:r>
                      <a:r>
                        <a:rPr lang="en-US" sz="2000">
                          <a:effectLst/>
                        </a:rPr>
                        <a:t>to</a:t>
                      </a:r>
                      <a:r>
                        <a:rPr lang="en-US" sz="2000" spc="20">
                          <a:effectLst/>
                        </a:rPr>
                        <a:t> </a:t>
                      </a:r>
                      <a:r>
                        <a:rPr lang="en-US" sz="2000" spc="-25">
                          <a:effectLst/>
                        </a:rPr>
                        <a:t>Dip</a:t>
                      </a:r>
                      <a:endParaRPr lang="en-IN" sz="200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0820" indent="-76200" algn="ctr">
                        <a:lnSpc>
                          <a:spcPct val="100000"/>
                        </a:lnSpc>
                        <a:spcAft>
                          <a:spcPts val="0"/>
                        </a:spcAft>
                      </a:pPr>
                      <a:r>
                        <a:rPr lang="en-US" sz="2000" dirty="0">
                          <a:effectLst/>
                        </a:rPr>
                        <a:t>Buzzer</a:t>
                      </a:r>
                      <a:r>
                        <a:rPr lang="en-US" sz="2000" spc="-10" dirty="0">
                          <a:effectLst/>
                        </a:rPr>
                        <a:t> (change</a:t>
                      </a:r>
                      <a:endParaRPr lang="en-IN" sz="2000" dirty="0">
                        <a:effectLst/>
                      </a:endParaRPr>
                    </a:p>
                    <a:p>
                      <a:pPr marL="363220" marR="198755" indent="-152400" algn="ctr">
                        <a:lnSpc>
                          <a:spcPct val="100000"/>
                        </a:lnSpc>
                        <a:spcAft>
                          <a:spcPts val="0"/>
                        </a:spcAft>
                      </a:pPr>
                      <a:r>
                        <a:rPr lang="en-US" sz="2000" dirty="0">
                          <a:effectLst/>
                        </a:rPr>
                        <a:t>in</a:t>
                      </a:r>
                      <a:r>
                        <a:rPr lang="en-US" sz="2000" spc="-75" dirty="0">
                          <a:effectLst/>
                        </a:rPr>
                        <a:t> </a:t>
                      </a:r>
                      <a:r>
                        <a:rPr lang="en-US" sz="2000" dirty="0">
                          <a:effectLst/>
                        </a:rPr>
                        <a:t>Frequency </a:t>
                      </a:r>
                      <a:r>
                        <a:rPr lang="en-US" sz="2000" spc="-10" dirty="0">
                          <a:effectLst/>
                        </a:rPr>
                        <a:t>Ex:150)</a:t>
                      </a:r>
                      <a:endParaRPr lang="en-IN" sz="2000" dirty="0">
                        <a:effectLst/>
                        <a:latin typeface="Tw Cen MT (Body)"/>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2857758"/>
                  </a:ext>
                </a:extLst>
              </a:tr>
            </a:tbl>
          </a:graphicData>
        </a:graphic>
      </p:graphicFrame>
    </p:spTree>
    <p:extLst>
      <p:ext uri="{BB962C8B-B14F-4D97-AF65-F5344CB8AC3E}">
        <p14:creationId xmlns:p14="http://schemas.microsoft.com/office/powerpoint/2010/main" val="328504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94278" y="637434"/>
            <a:ext cx="8546284" cy="677500"/>
          </a:xfrm>
        </p:spPr>
        <p:txBody>
          <a:bodyPr>
            <a:noAutofit/>
          </a:bodyPr>
          <a:lstStyle/>
          <a:p>
            <a:pPr algn="l">
              <a:lnSpc>
                <a:spcPct val="100000"/>
              </a:lnSpc>
            </a:pPr>
            <a:r>
              <a:rPr lang="en-US" sz="4400" cap="none" dirty="0">
                <a:ln w="0"/>
              </a:rPr>
              <a:t>Abstract</a:t>
            </a:r>
          </a:p>
        </p:txBody>
      </p:sp>
      <p:sp>
        <p:nvSpPr>
          <p:cNvPr id="3" name="Content Placeholder 2"/>
          <p:cNvSpPr>
            <a:spLocks noGrp="1"/>
          </p:cNvSpPr>
          <p:nvPr>
            <p:ph idx="1"/>
          </p:nvPr>
        </p:nvSpPr>
        <p:spPr>
          <a:xfrm>
            <a:off x="1143001" y="1482810"/>
            <a:ext cx="10212858" cy="4164227"/>
          </a:xfrm>
        </p:spPr>
        <p:txBody>
          <a:bodyPr>
            <a:noAutofit/>
          </a:bodyPr>
          <a:lstStyle/>
          <a:p>
            <a:pPr marL="0" indent="0" algn="just">
              <a:buNone/>
            </a:pPr>
            <a:r>
              <a:rPr lang="en-IN" sz="2400" cap="none" dirty="0">
                <a:ln w="0"/>
                <a:cs typeface="Times New Roman" panose="02020603050405020304" pitchFamily="18" charset="0"/>
              </a:rPr>
              <a:t>The “Smart Stick for Visually Impaired to Detect &amp; Navigate Obstacles” is an innovative device designed to assist blind individuals with navigating their surroundings more safely and independently. The device incorporates with different sensors to detect obstacles, </a:t>
            </a:r>
            <a:r>
              <a:rPr lang="en-US" sz="2400" cap="none" dirty="0">
                <a:ln w="0"/>
                <a:cs typeface="Times New Roman" panose="02020603050405020304" pitchFamily="18" charset="0"/>
              </a:rPr>
              <a:t>stairs and drainage holes </a:t>
            </a:r>
            <a:r>
              <a:rPr lang="en-IN" sz="2400" cap="none" dirty="0">
                <a:ln w="0"/>
                <a:cs typeface="Times New Roman" panose="02020603050405020304" pitchFamily="18" charset="0"/>
              </a:rPr>
              <a:t>and it provide warnings through buzzer and also contains Emergency Push Button. overall, the smart stick is an excellent example of how technology can be used to improve the lives of individuals with disabilities.</a:t>
            </a:r>
            <a:r>
              <a:rPr lang="en-US" altLang="en-IN" sz="2400" cap="none" dirty="0">
                <a:ln w="0"/>
                <a:cs typeface="Times New Roman" panose="02020603050405020304" pitchFamily="18" charset="0"/>
              </a:rPr>
              <a:t>  </a:t>
            </a:r>
            <a:endParaRPr lang="en-US" altLang="en-IN" sz="2400" cap="none" dirty="0">
              <a:ln w="0"/>
              <a:ea typeface="Tahoma" panose="020B060403050404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E751EA9-C755-464F-9BD0-45066F429D35}"/>
              </a:ext>
            </a:extLst>
          </p:cNvPr>
          <p:cNvCxnSpPr>
            <a:cxnSpLocks/>
          </p:cNvCxnSpPr>
          <p:nvPr/>
        </p:nvCxnSpPr>
        <p:spPr>
          <a:xfrm>
            <a:off x="894278" y="704335"/>
            <a:ext cx="0" cy="610599"/>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02712"/>
            <a:ext cx="4704039" cy="1166596"/>
          </a:xfrm>
        </p:spPr>
        <p:txBody>
          <a:bodyPr>
            <a:normAutofit/>
          </a:bodyPr>
          <a:lstStyle/>
          <a:p>
            <a:pPr algn="l"/>
            <a:r>
              <a:rPr lang="en-US" sz="4400" cap="none" dirty="0">
                <a:ln w="0"/>
              </a:rPr>
              <a:t>Existing System</a:t>
            </a:r>
          </a:p>
        </p:txBody>
      </p:sp>
      <p:sp>
        <p:nvSpPr>
          <p:cNvPr id="5" name="Content Placeholder 4"/>
          <p:cNvSpPr>
            <a:spLocks noGrp="1"/>
          </p:cNvSpPr>
          <p:nvPr>
            <p:ph idx="1"/>
          </p:nvPr>
        </p:nvSpPr>
        <p:spPr>
          <a:xfrm>
            <a:off x="1122639" y="1569308"/>
            <a:ext cx="10492711" cy="5288692"/>
          </a:xfrm>
        </p:spPr>
        <p:txBody>
          <a:bodyPr>
            <a:noAutofit/>
          </a:bodyPr>
          <a:lstStyle/>
          <a:p>
            <a:pPr marL="0" indent="0" algn="just">
              <a:lnSpc>
                <a:spcPct val="150000"/>
              </a:lnSpc>
              <a:buNone/>
            </a:pPr>
            <a:r>
              <a:rPr lang="en-US" sz="2400" cap="none" dirty="0">
                <a:ln w="0"/>
                <a:cs typeface="Times New Roman" panose="02020603050405020304" pitchFamily="18" charset="0"/>
              </a:rPr>
              <a:t>The existing system “Arduino based third eye for blind people" is prepared to provide help for the blind people to tackle the lack of eyesight vision sense. This device uses the Buzzer to alert the people about the upcoming obstacle in his/her path by using ultrasonic sensor. This helps the blind people only to identify the obstacle by detecting it.</a:t>
            </a:r>
          </a:p>
        </p:txBody>
      </p:sp>
      <p:cxnSp>
        <p:nvCxnSpPr>
          <p:cNvPr id="4" name="Straight Connector 3">
            <a:extLst>
              <a:ext uri="{FF2B5EF4-FFF2-40B4-BE49-F238E27FC236}">
                <a16:creationId xmlns:a16="http://schemas.microsoft.com/office/drawing/2014/main" id="{10952842-5FDA-45FF-A65E-4385179EF3B6}"/>
              </a:ext>
            </a:extLst>
          </p:cNvPr>
          <p:cNvCxnSpPr>
            <a:cxnSpLocks/>
          </p:cNvCxnSpPr>
          <p:nvPr/>
        </p:nvCxnSpPr>
        <p:spPr>
          <a:xfrm>
            <a:off x="913774" y="654908"/>
            <a:ext cx="0" cy="61411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anim calcmode="lin" valueType="num">
                                      <p:cBhvr>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00272" y="163701"/>
            <a:ext cx="5045677" cy="1389689"/>
          </a:xfrm>
        </p:spPr>
        <p:txBody>
          <a:bodyPr>
            <a:normAutofit/>
          </a:bodyPr>
          <a:lstStyle/>
          <a:p>
            <a:pPr algn="l"/>
            <a:r>
              <a:rPr lang="en-US" sz="4400" cap="none" dirty="0">
                <a:ln w="0"/>
              </a:rPr>
              <a:t>Proposed System</a:t>
            </a:r>
          </a:p>
        </p:txBody>
      </p:sp>
      <p:sp>
        <p:nvSpPr>
          <p:cNvPr id="4" name="TextBox 3"/>
          <p:cNvSpPr txBox="1"/>
          <p:nvPr/>
        </p:nvSpPr>
        <p:spPr>
          <a:xfrm>
            <a:off x="1223939" y="1553390"/>
            <a:ext cx="10366698" cy="2677656"/>
          </a:xfrm>
          <a:prstGeom prst="rect">
            <a:avLst/>
          </a:prstGeom>
          <a:noFill/>
        </p:spPr>
        <p:txBody>
          <a:bodyPr wrap="square" rtlCol="0">
            <a:spAutoFit/>
          </a:bodyPr>
          <a:lstStyle/>
          <a:p>
            <a:pPr algn="just"/>
            <a:r>
              <a:rPr lang="en-US" sz="2400" dirty="0">
                <a:ln w="0"/>
                <a:cs typeface="Times New Roman" panose="02020603050405020304" pitchFamily="18" charset="0"/>
              </a:rPr>
              <a:t>The Proposed System “</a:t>
            </a:r>
            <a:r>
              <a:rPr lang="en-IN" sz="2400" dirty="0">
                <a:ln w="0"/>
                <a:cs typeface="Times New Roman" panose="02020603050405020304" pitchFamily="18" charset="0"/>
              </a:rPr>
              <a:t>Smart Stick for Visually Impaired to Detect &amp; Navigate Obstacles” </a:t>
            </a:r>
            <a:r>
              <a:rPr lang="en-US" sz="2400" dirty="0">
                <a:ln w="0"/>
                <a:cs typeface="Times New Roman" panose="02020603050405020304" pitchFamily="18" charset="0"/>
              </a:rPr>
              <a:t>provides a more extensive view of the user’s surroundings, making it easier to navigate unfamiliar environments. It’s ability is to detect darkness, stairs and drainage holes is particularly important since these hazards are not always detectable by traditional aids. Warning system that uses a buzzer sensor is to alert users about hazards in their path and the warnings gives different alert for different hazards.</a:t>
            </a:r>
          </a:p>
        </p:txBody>
      </p:sp>
      <p:cxnSp>
        <p:nvCxnSpPr>
          <p:cNvPr id="5" name="Straight Connector 4">
            <a:extLst>
              <a:ext uri="{FF2B5EF4-FFF2-40B4-BE49-F238E27FC236}">
                <a16:creationId xmlns:a16="http://schemas.microsoft.com/office/drawing/2014/main" id="{E62AACF3-8673-429D-BFD4-2E6047CE3BBC}"/>
              </a:ext>
            </a:extLst>
          </p:cNvPr>
          <p:cNvCxnSpPr>
            <a:cxnSpLocks/>
          </p:cNvCxnSpPr>
          <p:nvPr/>
        </p:nvCxnSpPr>
        <p:spPr>
          <a:xfrm>
            <a:off x="1000272" y="511493"/>
            <a:ext cx="0" cy="694104"/>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anim calcmode="lin" valueType="num">
                                      <p:cBhvr>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39831" y="568426"/>
            <a:ext cx="5993456" cy="769441"/>
          </a:xfrm>
          <a:prstGeom prst="rect">
            <a:avLst/>
          </a:prstGeom>
        </p:spPr>
        <p:txBody>
          <a:bodyPr wrap="square">
            <a:spAutoFit/>
          </a:bodyPr>
          <a:lstStyle/>
          <a:p>
            <a:r>
              <a:rPr lang="en-IN" sz="4400" dirty="0">
                <a:ln w="0"/>
                <a:latin typeface="+mj-lt"/>
              </a:rPr>
              <a:t>Components Used</a:t>
            </a:r>
          </a:p>
        </p:txBody>
      </p:sp>
      <p:graphicFrame>
        <p:nvGraphicFramePr>
          <p:cNvPr id="6" name="Diagram 5"/>
          <p:cNvGraphicFramePr/>
          <p:nvPr>
            <p:extLst>
              <p:ext uri="{D42A27DB-BD31-4B8C-83A1-F6EECF244321}">
                <p14:modId xmlns:p14="http://schemas.microsoft.com/office/powerpoint/2010/main" val="2871560614"/>
              </p:ext>
            </p:extLst>
          </p:nvPr>
        </p:nvGraphicFramePr>
        <p:xfrm>
          <a:off x="1840453" y="1499438"/>
          <a:ext cx="8205024" cy="2689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AAD3318D-2F11-4DDB-B7C7-BFC7FA9A7657}"/>
              </a:ext>
            </a:extLst>
          </p:cNvPr>
          <p:cNvCxnSpPr>
            <a:cxnSpLocks/>
          </p:cNvCxnSpPr>
          <p:nvPr/>
        </p:nvCxnSpPr>
        <p:spPr>
          <a:xfrm>
            <a:off x="839831" y="591130"/>
            <a:ext cx="0" cy="69410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4" name="Table 3">
            <a:extLst>
              <a:ext uri="{FF2B5EF4-FFF2-40B4-BE49-F238E27FC236}">
                <a16:creationId xmlns:a16="http://schemas.microsoft.com/office/drawing/2014/main" id="{5CDFDCAA-9F73-4394-925B-7929337EE36F}"/>
              </a:ext>
            </a:extLst>
          </p:cNvPr>
          <p:cNvGraphicFramePr>
            <a:graphicFrameLocks noGrp="1"/>
          </p:cNvGraphicFramePr>
          <p:nvPr>
            <p:extLst>
              <p:ext uri="{D42A27DB-BD31-4B8C-83A1-F6EECF244321}">
                <p14:modId xmlns:p14="http://schemas.microsoft.com/office/powerpoint/2010/main" val="3557288134"/>
              </p:ext>
            </p:extLst>
          </p:nvPr>
        </p:nvGraphicFramePr>
        <p:xfrm>
          <a:off x="1917477" y="4768219"/>
          <a:ext cx="8128000" cy="179715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03773523"/>
                    </a:ext>
                  </a:extLst>
                </a:gridCol>
                <a:gridCol w="4064000">
                  <a:extLst>
                    <a:ext uri="{9D8B030D-6E8A-4147-A177-3AD203B41FA5}">
                      <a16:colId xmlns:a16="http://schemas.microsoft.com/office/drawing/2014/main" val="1355439059"/>
                    </a:ext>
                  </a:extLst>
                </a:gridCol>
              </a:tblGrid>
              <a:tr h="426331">
                <a:tc>
                  <a:txBody>
                    <a:bodyPr/>
                    <a:lstStyle/>
                    <a:p>
                      <a:pPr algn="ctr"/>
                      <a:r>
                        <a:rPr lang="en-IN" sz="2800" dirty="0">
                          <a:ln>
                            <a:solidFill>
                              <a:schemeClr val="tx1"/>
                            </a:solidFill>
                          </a:ln>
                          <a:solidFill>
                            <a:schemeClr val="tx1"/>
                          </a:solidFill>
                          <a:latin typeface="+mj-lt"/>
                          <a:cs typeface="Times New Roman" panose="02020603050405020304" pitchFamily="18" charset="0"/>
                        </a:rPr>
                        <a:t>Sensors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n>
                            <a:solidFill>
                              <a:schemeClr val="tx1"/>
                            </a:solidFill>
                          </a:ln>
                          <a:solidFill>
                            <a:schemeClr val="tx1"/>
                          </a:solidFill>
                          <a:latin typeface="+mj-lt"/>
                          <a:cs typeface="Times New Roman" panose="02020603050405020304" pitchFamily="18" charset="0"/>
                        </a:rPr>
                        <a:t>Actuators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2378766"/>
                  </a:ext>
                </a:extLst>
              </a:tr>
              <a:tr h="426331">
                <a:tc>
                  <a:txBody>
                    <a:bodyPr/>
                    <a:lstStyle/>
                    <a:p>
                      <a:pPr algn="ctr"/>
                      <a:r>
                        <a:rPr lang="en-IN" sz="2000" dirty="0">
                          <a:ln>
                            <a:solidFill>
                              <a:schemeClr val="tx1"/>
                            </a:solidFill>
                          </a:ln>
                          <a:solidFill>
                            <a:schemeClr val="tx1"/>
                          </a:solidFill>
                          <a:latin typeface="+mn-lt"/>
                          <a:cs typeface="Times New Roman" panose="02020603050405020304" pitchFamily="18" charset="0"/>
                        </a:rPr>
                        <a:t>Ultrasonic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n>
                            <a:solidFill>
                              <a:schemeClr val="tx1"/>
                            </a:solidFill>
                          </a:ln>
                          <a:solidFill>
                            <a:schemeClr val="tx1"/>
                          </a:solidFill>
                          <a:latin typeface="+mn-lt"/>
                          <a:cs typeface="Times New Roman" panose="02020603050405020304" pitchFamily="18" charset="0"/>
                        </a:rPr>
                        <a:t>Buzzer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200407"/>
                  </a:ext>
                </a:extLst>
              </a:tr>
              <a:tr h="426331">
                <a:tc>
                  <a:txBody>
                    <a:bodyPr/>
                    <a:lstStyle/>
                    <a:p>
                      <a:pPr algn="ctr"/>
                      <a:r>
                        <a:rPr lang="en-IN" sz="2000" dirty="0">
                          <a:ln>
                            <a:solidFill>
                              <a:schemeClr val="tx1"/>
                            </a:solidFill>
                          </a:ln>
                          <a:solidFill>
                            <a:schemeClr val="tx1"/>
                          </a:solidFill>
                          <a:latin typeface="+mn-lt"/>
                          <a:cs typeface="Times New Roman" panose="02020603050405020304" pitchFamily="18" charset="0"/>
                        </a:rPr>
                        <a:t>Infrared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n>
                          <a:solidFill>
                            <a:schemeClr val="tx1"/>
                          </a:solidFill>
                        </a:ln>
                        <a:solidFill>
                          <a:schemeClr val="tx1"/>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316844"/>
                  </a:ext>
                </a:extLst>
              </a:tr>
              <a:tr h="426331">
                <a:tc>
                  <a:txBody>
                    <a:bodyPr/>
                    <a:lstStyle/>
                    <a:p>
                      <a:pPr algn="ctr"/>
                      <a:r>
                        <a:rPr lang="en-IN" sz="2000" dirty="0">
                          <a:ln>
                            <a:solidFill>
                              <a:schemeClr val="tx1"/>
                            </a:solidFill>
                          </a:ln>
                          <a:solidFill>
                            <a:schemeClr val="tx1"/>
                          </a:solidFill>
                          <a:latin typeface="+mn-lt"/>
                          <a:cs typeface="Times New Roman" panose="02020603050405020304" pitchFamily="18" charset="0"/>
                        </a:rPr>
                        <a:t>LDR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n>
                          <a:solidFill>
                            <a:schemeClr val="tx1"/>
                          </a:solidFill>
                        </a:ln>
                        <a:solidFill>
                          <a:schemeClr val="tx1"/>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60531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1A0354-96D5-4710-B5E2-89FA47AF93FC}"/>
              </a:ext>
            </a:extLst>
          </p:cNvPr>
          <p:cNvSpPr txBox="1"/>
          <p:nvPr/>
        </p:nvSpPr>
        <p:spPr>
          <a:xfrm>
            <a:off x="877326" y="415519"/>
            <a:ext cx="7216347" cy="1323439"/>
          </a:xfrm>
          <a:prstGeom prst="rect">
            <a:avLst/>
          </a:prstGeom>
          <a:noFill/>
        </p:spPr>
        <p:txBody>
          <a:bodyPr wrap="square" rtlCol="0">
            <a:spAutoFit/>
          </a:bodyPr>
          <a:lstStyle/>
          <a:p>
            <a:r>
              <a:rPr lang="en-IN" sz="4000" dirty="0">
                <a:ln w="0"/>
                <a:latin typeface="+mj-lt"/>
              </a:rPr>
              <a:t>Arduino Uno</a:t>
            </a:r>
          </a:p>
          <a:p>
            <a:endParaRPr lang="en-IN" sz="4000" dirty="0">
              <a:ln w="0"/>
              <a:latin typeface="+mj-lt"/>
            </a:endParaRPr>
          </a:p>
        </p:txBody>
      </p:sp>
      <p:sp>
        <p:nvSpPr>
          <p:cNvPr id="3" name="Rectangle 2">
            <a:extLst>
              <a:ext uri="{FF2B5EF4-FFF2-40B4-BE49-F238E27FC236}">
                <a16:creationId xmlns:a16="http://schemas.microsoft.com/office/drawing/2014/main" id="{AAC0FA9F-ECB1-41AF-9F70-C50DA804BEF5}"/>
              </a:ext>
            </a:extLst>
          </p:cNvPr>
          <p:cNvSpPr/>
          <p:nvPr/>
        </p:nvSpPr>
        <p:spPr>
          <a:xfrm>
            <a:off x="1070922" y="1445740"/>
            <a:ext cx="10544429" cy="4893647"/>
          </a:xfrm>
          <a:prstGeom prst="rect">
            <a:avLst/>
          </a:prstGeom>
        </p:spPr>
        <p:txBody>
          <a:bodyPr wrap="square">
            <a:spAutoFit/>
          </a:bodyPr>
          <a:lstStyle/>
          <a:p>
            <a:pPr algn="just">
              <a:buSzPct val="150000"/>
            </a:pPr>
            <a:r>
              <a:rPr lang="en-US" sz="2400" dirty="0">
                <a:ln w="0"/>
                <a:cs typeface="Times New Roman" panose="02020603050405020304" pitchFamily="18" charset="0"/>
              </a:rPr>
              <a:t>Arduino Uno is a microcontroller board based on the ATmega328P (datasheet). It contains everything needed to support the microcontroller; simply connect it to a computer with a USB cable or power it with a AC-to-DC adapter or battery to get started.</a:t>
            </a:r>
          </a:p>
          <a:p>
            <a:pPr algn="just">
              <a:buSzPct val="150000"/>
            </a:pPr>
            <a:endParaRPr lang="en-US" sz="2400" dirty="0">
              <a:ln w="0"/>
              <a:cs typeface="Times New Roman" panose="02020603050405020304" pitchFamily="18" charset="0"/>
            </a:endParaRPr>
          </a:p>
          <a:p>
            <a:pPr algn="just">
              <a:buSzPct val="150000"/>
            </a:pPr>
            <a:r>
              <a:rPr lang="en-US" sz="2400" dirty="0">
                <a:ln w="0"/>
                <a:cs typeface="Times New Roman" panose="02020603050405020304" pitchFamily="18" charset="0"/>
              </a:rPr>
              <a:t>"Uno" means one in Italian and was chosen to mark the release of Arduino Software (IDE) 1.0. The Uno board and version 1.0 of Arduino Software (IDE) were the reference versions of Arduino, now evolved to newer releases. The Uno board is the first in a series of USB Arduino boards, and the reference model for the Arduino platform; for an extensive list of current, past or outdated boards see the Arduino index of boards.</a:t>
            </a:r>
          </a:p>
          <a:p>
            <a:pPr marL="342900" indent="-342900" algn="just">
              <a:buSzPct val="150000"/>
              <a:buFont typeface="Arial" panose="020B0604020202020204" pitchFamily="34" charset="0"/>
              <a:buChar char="•"/>
            </a:pPr>
            <a:endParaRPr lang="en-US" sz="2400" dirty="0">
              <a:ln w="0"/>
              <a:cs typeface="Times New Roman" panose="02020603050405020304" pitchFamily="18" charset="0"/>
            </a:endParaRPr>
          </a:p>
          <a:p>
            <a:pPr marL="342900" indent="-342900" algn="just">
              <a:buSzPct val="150000"/>
              <a:buFont typeface="Arial" panose="020B0604020202020204" pitchFamily="34" charset="0"/>
              <a:buChar char="•"/>
            </a:pPr>
            <a:endParaRPr lang="en-US" sz="2400" dirty="0">
              <a:ln w="0"/>
              <a:cs typeface="Times New Roman" panose="02020603050405020304" pitchFamily="18" charset="0"/>
            </a:endParaRPr>
          </a:p>
        </p:txBody>
      </p:sp>
      <p:cxnSp>
        <p:nvCxnSpPr>
          <p:cNvPr id="5" name="Straight Connector 4">
            <a:extLst>
              <a:ext uri="{FF2B5EF4-FFF2-40B4-BE49-F238E27FC236}">
                <a16:creationId xmlns:a16="http://schemas.microsoft.com/office/drawing/2014/main" id="{71589DC1-F88B-4962-9070-D239ED39EEE8}"/>
              </a:ext>
            </a:extLst>
          </p:cNvPr>
          <p:cNvCxnSpPr>
            <a:cxnSpLocks/>
          </p:cNvCxnSpPr>
          <p:nvPr/>
        </p:nvCxnSpPr>
        <p:spPr>
          <a:xfrm>
            <a:off x="781497" y="415519"/>
            <a:ext cx="0" cy="69410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117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1777</Words>
  <Application>Microsoft Office PowerPoint</Application>
  <PresentationFormat>Widescreen</PresentationFormat>
  <Paragraphs>227</Paragraphs>
  <Slides>31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MV Boli</vt:lpstr>
      <vt:lpstr>Rockwell</vt:lpstr>
      <vt:lpstr>Tahoma</vt:lpstr>
      <vt:lpstr>Times New Roman</vt:lpstr>
      <vt:lpstr>Tw Cen MT</vt:lpstr>
      <vt:lpstr>Tw Cen MT (Body)</vt:lpstr>
      <vt:lpstr>Wingdings</vt:lpstr>
      <vt:lpstr>Droplet</vt:lpstr>
      <vt:lpstr>Smart Stick for Visually Impaired to Detect  &amp; Navigate Obstacles</vt:lpstr>
      <vt:lpstr>Contents</vt:lpstr>
      <vt:lpstr>PowerPoint Presentation</vt:lpstr>
      <vt:lpstr>PowerPoint Presentation</vt:lpstr>
      <vt:lpstr>Abstract</vt:lpstr>
      <vt:lpstr>Existing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Connection Diagram</vt:lpstr>
      <vt:lpstr>Conclusion</vt:lpstr>
      <vt:lpstr>PowerPoint Presentation</vt:lpstr>
      <vt:lpstr>Smart Stick for Visually Impaired to Detect  &amp; Navigate Obstacles</vt:lpstr>
      <vt:lpstr>Contents</vt:lpstr>
      <vt:lpstr>Abstract</vt:lpstr>
      <vt:lpstr> Requirement Analysis </vt:lpstr>
      <vt:lpstr> Requirement Analysis </vt:lpstr>
      <vt:lpstr>System Requirements </vt:lpstr>
      <vt:lpstr>Use Case Diagram</vt:lpstr>
      <vt:lpstr>Sequence Diagram</vt:lpstr>
      <vt:lpstr>State Chart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cp:revision>
  <dcterms:created xsi:type="dcterms:W3CDTF">2023-02-26T15:06:00Z</dcterms:created>
  <dcterms:modified xsi:type="dcterms:W3CDTF">2023-06-26T13:33:25Z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B30EF436B02B458A917D2F790938AE8D</vt:lpwstr>
  </property>
  <property fmtid="{D5CDD505-2E9C-101B-9397-08002B2CF9AE}" pid="4" name="KSOProductBuildVer">
    <vt:lpwstr>1033-11.2.0.11486</vt:lpwstr>
  </property>
</Properties>
</file>