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39"/>
  </p:notesMasterIdLst>
  <p:sldIdLst>
    <p:sldId id="256" r:id="rId2"/>
    <p:sldId id="259" r:id="rId3"/>
    <p:sldId id="263" r:id="rId4"/>
    <p:sldId id="257" r:id="rId5"/>
    <p:sldId id="262" r:id="rId6"/>
    <p:sldId id="258" r:id="rId7"/>
    <p:sldId id="260" r:id="rId8"/>
    <p:sldId id="261" r:id="rId9"/>
    <p:sldId id="264" r:id="rId10"/>
    <p:sldId id="265" r:id="rId11"/>
    <p:sldId id="266" r:id="rId12"/>
    <p:sldId id="267" r:id="rId13"/>
    <p:sldId id="268" r:id="rId14"/>
    <p:sldId id="269" r:id="rId15"/>
    <p:sldId id="270" r:id="rId16"/>
    <p:sldId id="274" r:id="rId17"/>
    <p:sldId id="275" r:id="rId18"/>
    <p:sldId id="276" r:id="rId19"/>
    <p:sldId id="277" r:id="rId20"/>
    <p:sldId id="278" r:id="rId21"/>
    <p:sldId id="279" r:id="rId22"/>
    <p:sldId id="273" r:id="rId23"/>
    <p:sldId id="283" r:id="rId24"/>
    <p:sldId id="284" r:id="rId25"/>
    <p:sldId id="285" r:id="rId26"/>
    <p:sldId id="286" r:id="rId27"/>
    <p:sldId id="282" r:id="rId28"/>
    <p:sldId id="271" r:id="rId29"/>
    <p:sldId id="280" r:id="rId30"/>
    <p:sldId id="272" r:id="rId31"/>
    <p:sldId id="281"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8"/>
    <p:restoredTop sz="94505"/>
  </p:normalViewPr>
  <p:slideViewPr>
    <p:cSldViewPr snapToGrid="0" snapToObjects="1">
      <p:cViewPr>
        <p:scale>
          <a:sx n="69" d="100"/>
          <a:sy n="69" d="100"/>
        </p:scale>
        <p:origin x="2480"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165D5-5504-7145-AFCC-66B858741666}" type="datetimeFigureOut">
              <a:rPr lang="en-US" smtClean="0"/>
              <a:t>1/14/17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D25A0-BE01-DF47-8264-0E06799A3CCE}" type="slidenum">
              <a:rPr lang="en-US" smtClean="0"/>
              <a:t>‹#›</a:t>
            </a:fld>
            <a:endParaRPr lang="en-US"/>
          </a:p>
        </p:txBody>
      </p:sp>
    </p:spTree>
    <p:extLst>
      <p:ext uri="{BB962C8B-B14F-4D97-AF65-F5344CB8AC3E}">
        <p14:creationId xmlns:p14="http://schemas.microsoft.com/office/powerpoint/2010/main" val="1483856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00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141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8311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1157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423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1/14/17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8507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1/14/17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1155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1313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13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516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23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600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106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1/14/17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851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1/14/17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433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1/14/17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208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247415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1/14/17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6340585"/>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hyperlink" Target="https://developer.amazon.com/alexa-skills-k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hyperlink" Target="https://github.com/ukdtom/plex2csv.bundl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hyperlink" Target="http://alexa.amazon.com/spa/index.html#skills/your-skills/?ref-suffix=ysa_g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7-zip.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lex.tv/devices.xml" TargetMode="External"/><Relationship Id="rId4"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hyperlink" Target="https://www.plex.tv/"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mgtfy.com/?q=what's+my+i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hyperlink" Target="http://docs.aws.amazon.com/cli/latest/userguide/installing.html#choosing-an-installation-metho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odejs.org/en/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lambda/" TargetMode="External"/><Relationship Id="rId4" Type="http://schemas.openxmlformats.org/officeDocument/2006/relationships/hyperlink" Target="https://aws.amazon.com/dynamodb/" TargetMode="External"/><Relationship Id="rId1" Type="http://schemas.openxmlformats.org/officeDocument/2006/relationships/slideLayout" Target="../slideLayouts/slideLayout2.xml"/><Relationship Id="rId2" Type="http://schemas.openxmlformats.org/officeDocument/2006/relationships/hyperlink" Target="https://developer.amazon.com/hom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www.amazon.com/ap/signin?openid.assoc_handle=aws&amp;openid.return_to=https://signin.aws.amazon.com/oauth?response_type=code&amp;client_id=arn:aws:iam::015428540659:user/awssignupportal&amp;redirect_uri=http" TargetMode="Externa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Installing </a:t>
            </a:r>
            <a:r>
              <a:rPr lang="en-US" dirty="0" err="1" smtClean="0"/>
              <a:t>Aplexaruss</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How to get this damn app working</a:t>
            </a:r>
            <a:r>
              <a:rPr lang="is-IS" dirty="0" smtClean="0"/>
              <a:t>…hopefully</a:t>
            </a:r>
            <a:endParaRPr lang="en-US" dirty="0" smtClean="0"/>
          </a:p>
          <a:p>
            <a:r>
              <a:rPr lang="en-US" dirty="0" smtClean="0"/>
              <a:t>1/17/2017</a:t>
            </a:r>
          </a:p>
          <a:p>
            <a:r>
              <a:rPr lang="en-US" dirty="0" smtClean="0"/>
              <a:t>Twitter: @russ152</a:t>
            </a:r>
          </a:p>
        </p:txBody>
      </p:sp>
    </p:spTree>
    <p:extLst>
      <p:ext uri="{BB962C8B-B14F-4D97-AF65-F5344CB8AC3E}">
        <p14:creationId xmlns:p14="http://schemas.microsoft.com/office/powerpoint/2010/main" val="2097093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6139568" y="647698"/>
            <a:ext cx="5358736" cy="5562601"/>
          </a:xfrm>
          <a:prstGeom prst="rect">
            <a:avLst/>
          </a:prstGeom>
          <a:effectLst/>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1" y="629266"/>
            <a:ext cx="4166510" cy="1622321"/>
          </a:xfrm>
        </p:spPr>
        <p:txBody>
          <a:bodyPr>
            <a:normAutofit/>
          </a:bodyPr>
          <a:lstStyle/>
          <a:p>
            <a:r>
              <a:rPr lang="en-US" dirty="0"/>
              <a:t>Create a Blank function</a:t>
            </a:r>
          </a:p>
        </p:txBody>
      </p:sp>
      <p:sp>
        <p:nvSpPr>
          <p:cNvPr id="3" name="Content Placeholder 2"/>
          <p:cNvSpPr>
            <a:spLocks noGrp="1"/>
          </p:cNvSpPr>
          <p:nvPr>
            <p:ph idx="1"/>
          </p:nvPr>
        </p:nvSpPr>
        <p:spPr>
          <a:xfrm>
            <a:off x="648931" y="2438400"/>
            <a:ext cx="4166509" cy="3785419"/>
          </a:xfrm>
        </p:spPr>
        <p:txBody>
          <a:bodyPr>
            <a:normAutofit/>
          </a:bodyPr>
          <a:lstStyle/>
          <a:p>
            <a:r>
              <a:rPr lang="en-US" dirty="0"/>
              <a:t>Use the blank blueprint </a:t>
            </a:r>
          </a:p>
        </p:txBody>
      </p:sp>
    </p:spTree>
    <p:extLst>
      <p:ext uri="{BB962C8B-B14F-4D97-AF65-F5344CB8AC3E}">
        <p14:creationId xmlns:p14="http://schemas.microsoft.com/office/powerpoint/2010/main" val="369806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19" y="1278120"/>
            <a:ext cx="5614835" cy="4148540"/>
          </a:xfrm>
          <a:prstGeom prst="rect">
            <a:avLst/>
          </a:prstGeom>
          <a:effectLst/>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29" y="629266"/>
            <a:ext cx="3505495" cy="1622321"/>
          </a:xfrm>
        </p:spPr>
        <p:txBody>
          <a:bodyPr>
            <a:normAutofit/>
          </a:bodyPr>
          <a:lstStyle/>
          <a:p>
            <a:r>
              <a:rPr lang="en-US" dirty="0"/>
              <a:t>Set Triggers</a:t>
            </a:r>
          </a:p>
        </p:txBody>
      </p:sp>
      <p:sp>
        <p:nvSpPr>
          <p:cNvPr id="3" name="Content Placeholder 2"/>
          <p:cNvSpPr>
            <a:spLocks noGrp="1"/>
          </p:cNvSpPr>
          <p:nvPr>
            <p:ph idx="1"/>
          </p:nvPr>
        </p:nvSpPr>
        <p:spPr>
          <a:xfrm>
            <a:off x="648931" y="2438400"/>
            <a:ext cx="3505494" cy="3785419"/>
          </a:xfrm>
        </p:spPr>
        <p:txBody>
          <a:bodyPr>
            <a:normAutofit/>
          </a:bodyPr>
          <a:lstStyle/>
          <a:p>
            <a:r>
              <a:rPr lang="en-US" dirty="0"/>
              <a:t>Click on the dotted-line box and select Alexa Skills Kit </a:t>
            </a:r>
          </a:p>
          <a:p>
            <a:r>
              <a:rPr lang="en-US" dirty="0"/>
              <a:t>(Not Smart Home)</a:t>
            </a:r>
          </a:p>
          <a:p>
            <a:r>
              <a:rPr lang="en-US" dirty="0"/>
              <a:t>Click next </a:t>
            </a:r>
          </a:p>
        </p:txBody>
      </p:sp>
    </p:spTree>
    <p:extLst>
      <p:ext uri="{BB962C8B-B14F-4D97-AF65-F5344CB8AC3E}">
        <p14:creationId xmlns:p14="http://schemas.microsoft.com/office/powerpoint/2010/main" val="105065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6091916" y="3759167"/>
            <a:ext cx="5451627" cy="1240245"/>
          </a:xfrm>
          <a:prstGeom prst="rect">
            <a:avLst/>
          </a:prstGeom>
          <a:effectLst/>
        </p:spPr>
      </p:pic>
      <p:sp>
        <p:nvSpPr>
          <p:cNvPr id="2" name="Title 1"/>
          <p:cNvSpPr>
            <a:spLocks noGrp="1"/>
          </p:cNvSpPr>
          <p:nvPr>
            <p:ph type="title"/>
          </p:nvPr>
        </p:nvSpPr>
        <p:spPr>
          <a:xfrm>
            <a:off x="648930" y="629267"/>
            <a:ext cx="9252154" cy="1016654"/>
          </a:xfrm>
        </p:spPr>
        <p:txBody>
          <a:bodyPr>
            <a:normAutofit/>
          </a:bodyPr>
          <a:lstStyle/>
          <a:p>
            <a:r>
              <a:rPr lang="en-US" dirty="0"/>
              <a:t>Name and Role</a:t>
            </a:r>
          </a:p>
        </p:txBody>
      </p:sp>
      <p:sp>
        <p:nvSpPr>
          <p:cNvPr id="3" name="Content Placeholder 2"/>
          <p:cNvSpPr>
            <a:spLocks noGrp="1"/>
          </p:cNvSpPr>
          <p:nvPr>
            <p:ph idx="1"/>
          </p:nvPr>
        </p:nvSpPr>
        <p:spPr>
          <a:xfrm>
            <a:off x="648931" y="2548281"/>
            <a:ext cx="5122606" cy="3658689"/>
          </a:xfrm>
        </p:spPr>
        <p:txBody>
          <a:bodyPr>
            <a:normAutofit/>
          </a:bodyPr>
          <a:lstStyle/>
          <a:p>
            <a:r>
              <a:rPr lang="en-US" dirty="0">
                <a:solidFill>
                  <a:schemeClr val="bg1"/>
                </a:solidFill>
              </a:rPr>
              <a:t>The Lambda function needs access to our DynamoDB (not created yet), so to do that we need to create a role. </a:t>
            </a:r>
          </a:p>
          <a:p>
            <a:r>
              <a:rPr lang="en-US" dirty="0">
                <a:solidFill>
                  <a:schemeClr val="bg1"/>
                </a:solidFill>
              </a:rPr>
              <a:t>On the next screen, give the EXACT name:</a:t>
            </a:r>
          </a:p>
          <a:p>
            <a:pPr lvl="1"/>
            <a:r>
              <a:rPr lang="en-US" dirty="0">
                <a:solidFill>
                  <a:schemeClr val="bg1"/>
                </a:solidFill>
              </a:rPr>
              <a:t> </a:t>
            </a:r>
            <a:r>
              <a:rPr lang="en-US" b="1" dirty="0" err="1">
                <a:solidFill>
                  <a:schemeClr val="bg1"/>
                </a:solidFill>
              </a:rPr>
              <a:t>alexa-plex</a:t>
            </a:r>
            <a:r>
              <a:rPr lang="en-US" b="1" dirty="0">
                <a:solidFill>
                  <a:schemeClr val="bg1"/>
                </a:solidFill>
              </a:rPr>
              <a:t> </a:t>
            </a:r>
          </a:p>
          <a:p>
            <a:r>
              <a:rPr lang="en-US" dirty="0">
                <a:solidFill>
                  <a:schemeClr val="bg1"/>
                </a:solidFill>
              </a:rPr>
              <a:t>Then scroll down to Lambda function handler and role section and select ‘Create a Custom Role’</a:t>
            </a:r>
          </a:p>
          <a:p>
            <a:endParaRPr lang="en-US" dirty="0">
              <a:solidFill>
                <a:schemeClr val="bg1"/>
              </a:solidFill>
            </a:endParaRPr>
          </a:p>
        </p:txBody>
      </p:sp>
    </p:spTree>
    <p:extLst>
      <p:ext uri="{BB962C8B-B14F-4D97-AF65-F5344CB8AC3E}">
        <p14:creationId xmlns:p14="http://schemas.microsoft.com/office/powerpoint/2010/main" val="392309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Role</a:t>
            </a:r>
            <a:endParaRPr lang="en-US" dirty="0"/>
          </a:p>
        </p:txBody>
      </p:sp>
      <p:sp>
        <p:nvSpPr>
          <p:cNvPr id="3" name="Content Placeholder 2"/>
          <p:cNvSpPr>
            <a:spLocks noGrp="1"/>
          </p:cNvSpPr>
          <p:nvPr>
            <p:ph idx="1"/>
          </p:nvPr>
        </p:nvSpPr>
        <p:spPr/>
        <p:txBody>
          <a:bodyPr/>
          <a:lstStyle/>
          <a:p>
            <a:r>
              <a:rPr lang="en-US" dirty="0" smtClean="0"/>
              <a:t>This will open another tab, give the role a name</a:t>
            </a:r>
          </a:p>
          <a:p>
            <a:r>
              <a:rPr lang="en-US" dirty="0" smtClean="0"/>
              <a:t>Click edit and paste the </a:t>
            </a:r>
            <a:r>
              <a:rPr lang="en-US" dirty="0"/>
              <a:t>contents of </a:t>
            </a:r>
            <a:r>
              <a:rPr lang="en-US" dirty="0" smtClean="0"/>
              <a:t>docs/</a:t>
            </a:r>
            <a:r>
              <a:rPr lang="en-US" dirty="0" err="1" smtClean="0"/>
              <a:t>dynamoDB_role.txt</a:t>
            </a:r>
            <a:r>
              <a:rPr lang="en-US" dirty="0" smtClean="0"/>
              <a:t> inside the box</a:t>
            </a:r>
          </a:p>
          <a:p>
            <a:r>
              <a:rPr lang="en-US" dirty="0" smtClean="0"/>
              <a:t>Click Apply Role and you’ll be taken back to the prior tab</a:t>
            </a:r>
          </a:p>
          <a:p>
            <a:r>
              <a:rPr lang="en-US" dirty="0" smtClean="0"/>
              <a:t>Click done, resolve any errors that come up</a:t>
            </a:r>
          </a:p>
          <a:p>
            <a:r>
              <a:rPr lang="en-US" dirty="0"/>
              <a:t>S</a:t>
            </a:r>
            <a:r>
              <a:rPr lang="en-US" dirty="0" smtClean="0"/>
              <a:t>o long as the name is </a:t>
            </a:r>
            <a:r>
              <a:rPr lang="en-US" dirty="0" err="1" smtClean="0"/>
              <a:t>alexa-plex</a:t>
            </a:r>
            <a:r>
              <a:rPr lang="en-US" dirty="0" smtClean="0"/>
              <a:t>, the role has DynamoDB access, and runtime is set to </a:t>
            </a:r>
            <a:r>
              <a:rPr lang="en-US" dirty="0" err="1" smtClean="0"/>
              <a:t>node.js</a:t>
            </a:r>
            <a:r>
              <a:rPr lang="en-US" dirty="0" smtClean="0"/>
              <a:t>, nothing else should really matter what the other settings are, especially the code, that will get overwritten completely</a:t>
            </a:r>
            <a:endParaRPr lang="en-US" dirty="0"/>
          </a:p>
        </p:txBody>
      </p:sp>
    </p:spTree>
    <p:extLst>
      <p:ext uri="{BB962C8B-B14F-4D97-AF65-F5344CB8AC3E}">
        <p14:creationId xmlns:p14="http://schemas.microsoft.com/office/powerpoint/2010/main" val="204955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rotWithShape="1">
          <a:blip r:embed="rId2"/>
          <a:srcRect/>
          <a:stretch/>
        </p:blipFill>
        <p:spPr>
          <a:xfrm>
            <a:off x="7655229" y="647699"/>
            <a:ext cx="3797165" cy="2683330"/>
          </a:xfrm>
          <a:prstGeom prst="rect">
            <a:avLst/>
          </a:prstGeom>
          <a:effectLst/>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p:cNvPicPr>
            <a:picLocks noChangeAspect="1"/>
          </p:cNvPicPr>
          <p:nvPr/>
        </p:nvPicPr>
        <p:blipFill>
          <a:blip r:embed="rId3"/>
          <a:stretch>
            <a:fillRect/>
          </a:stretch>
        </p:blipFill>
        <p:spPr>
          <a:xfrm>
            <a:off x="8022154" y="3526971"/>
            <a:ext cx="3063314" cy="2721427"/>
          </a:xfrm>
          <a:prstGeom prst="rect">
            <a:avLst/>
          </a:prstGeom>
          <a:effectLst/>
        </p:spPr>
      </p:pic>
      <p:sp>
        <p:nvSpPr>
          <p:cNvPr id="2" name="Title 1"/>
          <p:cNvSpPr>
            <a:spLocks noGrp="1"/>
          </p:cNvSpPr>
          <p:nvPr>
            <p:ph type="title"/>
          </p:nvPr>
        </p:nvSpPr>
        <p:spPr>
          <a:xfrm>
            <a:off x="646112" y="452718"/>
            <a:ext cx="5629222" cy="1400530"/>
          </a:xfrm>
        </p:spPr>
        <p:txBody>
          <a:bodyPr>
            <a:normAutofit/>
          </a:bodyPr>
          <a:lstStyle/>
          <a:p>
            <a:r>
              <a:rPr lang="en-US" dirty="0"/>
              <a:t>Setup DynamoDB</a:t>
            </a:r>
          </a:p>
        </p:txBody>
      </p:sp>
      <p:sp>
        <p:nvSpPr>
          <p:cNvPr id="3" name="Content Placeholder 2"/>
          <p:cNvSpPr>
            <a:spLocks noGrp="1"/>
          </p:cNvSpPr>
          <p:nvPr>
            <p:ph idx="1"/>
          </p:nvPr>
        </p:nvSpPr>
        <p:spPr>
          <a:xfrm>
            <a:off x="646112" y="2052918"/>
            <a:ext cx="5628635" cy="4195481"/>
          </a:xfrm>
        </p:spPr>
        <p:txBody>
          <a:bodyPr>
            <a:normAutofit/>
          </a:bodyPr>
          <a:lstStyle/>
          <a:p>
            <a:r>
              <a:rPr lang="en-US" dirty="0"/>
              <a:t>Now we need to setup DynamoDB</a:t>
            </a:r>
          </a:p>
          <a:p>
            <a:r>
              <a:rPr lang="en-US" dirty="0"/>
              <a:t>Type in Dynamo into the service box like before and select it</a:t>
            </a:r>
          </a:p>
          <a:p>
            <a:r>
              <a:rPr lang="en-US" dirty="0"/>
              <a:t>Click either ‘Get Started’ or ‘Create Tables’</a:t>
            </a:r>
          </a:p>
        </p:txBody>
      </p:sp>
    </p:spTree>
    <p:extLst>
      <p:ext uri="{BB962C8B-B14F-4D97-AF65-F5344CB8AC3E}">
        <p14:creationId xmlns:p14="http://schemas.microsoft.com/office/powerpoint/2010/main" val="41684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608319" y="2018867"/>
            <a:ext cx="5614835" cy="2667046"/>
          </a:xfrm>
          <a:prstGeom prst="rect">
            <a:avLst/>
          </a:prstGeom>
          <a:effectLst/>
        </p:spPr>
      </p:pic>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29" y="629266"/>
            <a:ext cx="3505495" cy="1622321"/>
          </a:xfrm>
        </p:spPr>
        <p:txBody>
          <a:bodyPr>
            <a:normAutofit/>
          </a:bodyPr>
          <a:lstStyle/>
          <a:p>
            <a:r>
              <a:rPr lang="en-US" dirty="0" smtClean="0"/>
              <a:t>Create Table</a:t>
            </a:r>
            <a:endParaRPr lang="en-US" dirty="0"/>
          </a:p>
        </p:txBody>
      </p:sp>
      <p:sp>
        <p:nvSpPr>
          <p:cNvPr id="3" name="Content Placeholder 2"/>
          <p:cNvSpPr>
            <a:spLocks noGrp="1"/>
          </p:cNvSpPr>
          <p:nvPr>
            <p:ph idx="1"/>
          </p:nvPr>
        </p:nvSpPr>
        <p:spPr>
          <a:xfrm>
            <a:off x="648931" y="2438400"/>
            <a:ext cx="3505494" cy="3785419"/>
          </a:xfrm>
        </p:spPr>
        <p:txBody>
          <a:bodyPr>
            <a:normAutofit/>
          </a:bodyPr>
          <a:lstStyle/>
          <a:p>
            <a:r>
              <a:rPr lang="en-US" dirty="0"/>
              <a:t>Fill in the prompts with</a:t>
            </a:r>
          </a:p>
          <a:p>
            <a:pPr lvl="1"/>
            <a:r>
              <a:rPr lang="en-US" dirty="0"/>
              <a:t>Table Name: </a:t>
            </a:r>
            <a:r>
              <a:rPr lang="en-US" u="sng" dirty="0" err="1"/>
              <a:t>AlexaPlexUsers</a:t>
            </a:r>
            <a:endParaRPr lang="en-US" u="sng" dirty="0"/>
          </a:p>
          <a:p>
            <a:pPr lvl="1"/>
            <a:r>
              <a:rPr lang="en-US" dirty="0"/>
              <a:t>Primary Key: </a:t>
            </a:r>
            <a:r>
              <a:rPr lang="en-US" dirty="0" err="1" smtClean="0"/>
              <a:t>userid</a:t>
            </a:r>
            <a:endParaRPr lang="en-US" dirty="0" smtClean="0"/>
          </a:p>
          <a:p>
            <a:r>
              <a:rPr lang="en-US" dirty="0" smtClean="0"/>
              <a:t>These have to be exact, the app will look for them by name</a:t>
            </a:r>
          </a:p>
          <a:p>
            <a:r>
              <a:rPr lang="en-US" dirty="0" smtClean="0"/>
              <a:t>Click create</a:t>
            </a:r>
            <a:endParaRPr lang="en-US" dirty="0"/>
          </a:p>
        </p:txBody>
      </p:sp>
    </p:spTree>
    <p:extLst>
      <p:ext uri="{BB962C8B-B14F-4D97-AF65-F5344CB8AC3E}">
        <p14:creationId xmlns:p14="http://schemas.microsoft.com/office/powerpoint/2010/main" val="900227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6091916" y="3350011"/>
            <a:ext cx="5451627" cy="2058557"/>
          </a:xfrm>
          <a:prstGeom prst="rect">
            <a:avLst/>
          </a:prstGeom>
          <a:effectLst/>
        </p:spPr>
      </p:pic>
      <p:sp>
        <p:nvSpPr>
          <p:cNvPr id="2" name="Title 1"/>
          <p:cNvSpPr>
            <a:spLocks noGrp="1"/>
          </p:cNvSpPr>
          <p:nvPr>
            <p:ph type="title"/>
          </p:nvPr>
        </p:nvSpPr>
        <p:spPr>
          <a:xfrm>
            <a:off x="648930" y="629267"/>
            <a:ext cx="9252154" cy="1016654"/>
          </a:xfrm>
        </p:spPr>
        <p:txBody>
          <a:bodyPr>
            <a:normAutofit/>
          </a:bodyPr>
          <a:lstStyle/>
          <a:p>
            <a:r>
              <a:rPr lang="en-US" dirty="0"/>
              <a:t>Alexa Skill</a:t>
            </a:r>
          </a:p>
        </p:txBody>
      </p:sp>
      <p:sp>
        <p:nvSpPr>
          <p:cNvPr id="3" name="Content Placeholder 2"/>
          <p:cNvSpPr>
            <a:spLocks noGrp="1"/>
          </p:cNvSpPr>
          <p:nvPr>
            <p:ph idx="1"/>
          </p:nvPr>
        </p:nvSpPr>
        <p:spPr>
          <a:xfrm>
            <a:off x="648931" y="2548281"/>
            <a:ext cx="5122606" cy="3658689"/>
          </a:xfrm>
        </p:spPr>
        <p:txBody>
          <a:bodyPr>
            <a:normAutofit/>
          </a:bodyPr>
          <a:lstStyle/>
          <a:p>
            <a:r>
              <a:rPr lang="en-US" dirty="0">
                <a:solidFill>
                  <a:schemeClr val="bg1"/>
                </a:solidFill>
              </a:rPr>
              <a:t>It’s time to create our Alexa Skill, this is what we will install on our Echo.</a:t>
            </a:r>
          </a:p>
          <a:p>
            <a:r>
              <a:rPr lang="en-US" dirty="0">
                <a:solidFill>
                  <a:schemeClr val="bg1"/>
                </a:solidFill>
                <a:hlinkClick r:id="rId3"/>
              </a:rPr>
              <a:t>Sign into the devloper console </a:t>
            </a:r>
            <a:r>
              <a:rPr lang="en-US" dirty="0">
                <a:solidFill>
                  <a:schemeClr val="bg1"/>
                </a:solidFill>
              </a:rPr>
              <a:t>and click ‘Alexa’</a:t>
            </a:r>
          </a:p>
        </p:txBody>
      </p:sp>
    </p:spTree>
    <p:extLst>
      <p:ext uri="{BB962C8B-B14F-4D97-AF65-F5344CB8AC3E}">
        <p14:creationId xmlns:p14="http://schemas.microsoft.com/office/powerpoint/2010/main" val="3216017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1"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4925783" y="2346917"/>
            <a:ext cx="2627842" cy="2627842"/>
          </a:xfrm>
          <a:prstGeom prst="rect">
            <a:avLst/>
          </a:prstGeom>
          <a:effectLst/>
        </p:spPr>
      </p:pic>
      <p:sp>
        <p:nvSpPr>
          <p:cNvPr id="2" name="Title 1"/>
          <p:cNvSpPr>
            <a:spLocks noGrp="1"/>
          </p:cNvSpPr>
          <p:nvPr>
            <p:ph type="title"/>
          </p:nvPr>
        </p:nvSpPr>
        <p:spPr>
          <a:xfrm>
            <a:off x="646111" y="452718"/>
            <a:ext cx="9404723" cy="1180711"/>
          </a:xfrm>
        </p:spPr>
        <p:txBody>
          <a:bodyPr>
            <a:normAutofit/>
          </a:bodyPr>
          <a:lstStyle/>
          <a:p>
            <a:r>
              <a:rPr lang="en-US" dirty="0"/>
              <a:t>Alexa Skill Kit</a:t>
            </a:r>
          </a:p>
        </p:txBody>
      </p:sp>
      <p:sp>
        <p:nvSpPr>
          <p:cNvPr id="3" name="Content Placeholder 2"/>
          <p:cNvSpPr>
            <a:spLocks noGrp="1"/>
          </p:cNvSpPr>
          <p:nvPr>
            <p:ph idx="1"/>
          </p:nvPr>
        </p:nvSpPr>
        <p:spPr>
          <a:xfrm>
            <a:off x="643855" y="2346917"/>
            <a:ext cx="5114093" cy="3855753"/>
          </a:xfrm>
        </p:spPr>
        <p:txBody>
          <a:bodyPr>
            <a:normAutofit/>
          </a:bodyPr>
          <a:lstStyle/>
          <a:p>
            <a:r>
              <a:rPr lang="en-US" dirty="0">
                <a:solidFill>
                  <a:schemeClr val="bg1"/>
                </a:solidFill>
              </a:rPr>
              <a:t>Click Alexa Skills Kit</a:t>
            </a:r>
          </a:p>
          <a:p>
            <a:r>
              <a:rPr lang="en-US" dirty="0">
                <a:solidFill>
                  <a:schemeClr val="bg1"/>
                </a:solidFill>
              </a:rPr>
              <a:t>Then Add New </a:t>
            </a:r>
            <a:r>
              <a:rPr lang="en-US" dirty="0" smtClean="0">
                <a:solidFill>
                  <a:schemeClr val="bg1"/>
                </a:solidFill>
              </a:rPr>
              <a:t>skill</a:t>
            </a:r>
          </a:p>
          <a:p>
            <a:r>
              <a:rPr lang="en-US" dirty="0" smtClean="0">
                <a:solidFill>
                  <a:schemeClr val="bg1"/>
                </a:solidFill>
              </a:rPr>
              <a:t>Give your skill any name</a:t>
            </a:r>
          </a:p>
          <a:p>
            <a:r>
              <a:rPr lang="en-US" dirty="0" smtClean="0">
                <a:solidFill>
                  <a:schemeClr val="bg1"/>
                </a:solidFill>
              </a:rPr>
              <a:t>And for Invocation Name, use something that’s easy to say</a:t>
            </a:r>
          </a:p>
          <a:p>
            <a:pPr lvl="1"/>
            <a:r>
              <a:rPr lang="en-US" b="1" dirty="0" smtClean="0">
                <a:solidFill>
                  <a:schemeClr val="bg1"/>
                </a:solidFill>
              </a:rPr>
              <a:t>’My Plex</a:t>
            </a:r>
            <a:r>
              <a:rPr lang="en-US" dirty="0" smtClean="0">
                <a:solidFill>
                  <a:schemeClr val="bg1"/>
                </a:solidFill>
              </a:rPr>
              <a:t>’ here will mean my commands are:</a:t>
            </a:r>
          </a:p>
          <a:p>
            <a:pPr lvl="1"/>
            <a:r>
              <a:rPr lang="en-US" dirty="0" smtClean="0">
                <a:solidFill>
                  <a:schemeClr val="bg1"/>
                </a:solidFill>
              </a:rPr>
              <a:t>“Alexa, ask </a:t>
            </a:r>
            <a:r>
              <a:rPr lang="en-US" b="1" dirty="0" smtClean="0">
                <a:solidFill>
                  <a:schemeClr val="bg1"/>
                </a:solidFill>
              </a:rPr>
              <a:t>My Plex </a:t>
            </a:r>
            <a:r>
              <a:rPr lang="en-US" dirty="0" smtClean="0">
                <a:solidFill>
                  <a:schemeClr val="bg1"/>
                </a:solidFill>
              </a:rPr>
              <a:t>to play the movie Gone with the Wind”</a:t>
            </a:r>
          </a:p>
          <a:p>
            <a:r>
              <a:rPr lang="en-US" dirty="0" smtClean="0">
                <a:solidFill>
                  <a:schemeClr val="bg1"/>
                </a:solidFill>
              </a:rPr>
              <a:t>Click next</a:t>
            </a:r>
            <a:endParaRPr lang="en-US" dirty="0">
              <a:solidFill>
                <a:schemeClr val="bg1"/>
              </a:solidFill>
            </a:endParaRPr>
          </a:p>
        </p:txBody>
      </p:sp>
      <p:pic>
        <p:nvPicPr>
          <p:cNvPr id="7" name="Picture 6"/>
          <p:cNvPicPr>
            <a:picLocks noChangeAspect="1"/>
          </p:cNvPicPr>
          <p:nvPr/>
        </p:nvPicPr>
        <p:blipFill>
          <a:blip r:embed="rId3"/>
          <a:stretch>
            <a:fillRect/>
          </a:stretch>
        </p:blipFill>
        <p:spPr>
          <a:xfrm>
            <a:off x="6657181" y="3412785"/>
            <a:ext cx="5003629" cy="3077230"/>
          </a:xfrm>
          <a:prstGeom prst="rect">
            <a:avLst/>
          </a:prstGeom>
          <a:effectLst/>
        </p:spPr>
      </p:pic>
    </p:spTree>
    <p:extLst>
      <p:ext uri="{BB962C8B-B14F-4D97-AF65-F5344CB8AC3E}">
        <p14:creationId xmlns:p14="http://schemas.microsoft.com/office/powerpoint/2010/main" val="2205641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6614177" y="2548281"/>
            <a:ext cx="4787824" cy="3392270"/>
          </a:xfrm>
          <a:prstGeom prst="rect">
            <a:avLst/>
          </a:prstGeom>
          <a:effectLst/>
        </p:spPr>
      </p:pic>
      <p:sp>
        <p:nvSpPr>
          <p:cNvPr id="2" name="Title 1"/>
          <p:cNvSpPr>
            <a:spLocks noGrp="1"/>
          </p:cNvSpPr>
          <p:nvPr>
            <p:ph type="title"/>
          </p:nvPr>
        </p:nvSpPr>
        <p:spPr>
          <a:xfrm>
            <a:off x="648930" y="629267"/>
            <a:ext cx="9252154" cy="1016654"/>
          </a:xfrm>
        </p:spPr>
        <p:txBody>
          <a:bodyPr>
            <a:normAutofit/>
          </a:bodyPr>
          <a:lstStyle/>
          <a:p>
            <a:r>
              <a:rPr lang="en-US" dirty="0"/>
              <a:t>Configure Skill</a:t>
            </a:r>
          </a:p>
        </p:txBody>
      </p:sp>
      <p:sp>
        <p:nvSpPr>
          <p:cNvPr id="3" name="Content Placeholder 2"/>
          <p:cNvSpPr>
            <a:spLocks noGrp="1"/>
          </p:cNvSpPr>
          <p:nvPr>
            <p:ph idx="1"/>
          </p:nvPr>
        </p:nvSpPr>
        <p:spPr>
          <a:xfrm>
            <a:off x="648931" y="2548281"/>
            <a:ext cx="6255722" cy="3833858"/>
          </a:xfrm>
        </p:spPr>
        <p:txBody>
          <a:bodyPr>
            <a:normAutofit/>
          </a:bodyPr>
          <a:lstStyle/>
          <a:p>
            <a:pPr>
              <a:lnSpc>
                <a:spcPct val="80000"/>
              </a:lnSpc>
            </a:pPr>
            <a:r>
              <a:rPr lang="en-US" sz="1800" dirty="0">
                <a:solidFill>
                  <a:schemeClr val="bg1"/>
                </a:solidFill>
              </a:rPr>
              <a:t>For each prompt in the next screen, there is a corresponding file in the /</a:t>
            </a:r>
            <a:r>
              <a:rPr lang="en-US" sz="1800" dirty="0" err="1">
                <a:solidFill>
                  <a:schemeClr val="bg1"/>
                </a:solidFill>
              </a:rPr>
              <a:t>ask_configuration</a:t>
            </a:r>
            <a:r>
              <a:rPr lang="en-US" sz="1800" dirty="0">
                <a:solidFill>
                  <a:schemeClr val="bg1"/>
                </a:solidFill>
              </a:rPr>
              <a:t> folder</a:t>
            </a:r>
          </a:p>
          <a:p>
            <a:pPr>
              <a:lnSpc>
                <a:spcPct val="80000"/>
              </a:lnSpc>
            </a:pPr>
            <a:r>
              <a:rPr lang="en-US" sz="1800" dirty="0">
                <a:solidFill>
                  <a:schemeClr val="bg1"/>
                </a:solidFill>
              </a:rPr>
              <a:t>Paste the intent-</a:t>
            </a:r>
            <a:r>
              <a:rPr lang="en-US" sz="1800" dirty="0" err="1">
                <a:solidFill>
                  <a:schemeClr val="bg1"/>
                </a:solidFill>
              </a:rPr>
              <a:t>schema.json</a:t>
            </a:r>
            <a:r>
              <a:rPr lang="en-US" sz="1800" dirty="0">
                <a:solidFill>
                  <a:schemeClr val="bg1"/>
                </a:solidFill>
              </a:rPr>
              <a:t> file into the first prompt</a:t>
            </a:r>
          </a:p>
          <a:p>
            <a:pPr>
              <a:lnSpc>
                <a:spcPct val="80000"/>
              </a:lnSpc>
            </a:pPr>
            <a:r>
              <a:rPr lang="en-US" sz="1800" dirty="0">
                <a:solidFill>
                  <a:schemeClr val="bg1"/>
                </a:solidFill>
              </a:rPr>
              <a:t>Click the ‘create slot’ and enter slot name SHOWNAME, then paste in the list of shows you want </a:t>
            </a:r>
            <a:r>
              <a:rPr lang="en-US" sz="1800" dirty="0" err="1">
                <a:solidFill>
                  <a:schemeClr val="bg1"/>
                </a:solidFill>
              </a:rPr>
              <a:t>alexa</a:t>
            </a:r>
            <a:r>
              <a:rPr lang="en-US" sz="1800" dirty="0">
                <a:solidFill>
                  <a:schemeClr val="bg1"/>
                </a:solidFill>
              </a:rPr>
              <a:t> to be able to launch. </a:t>
            </a:r>
            <a:r>
              <a:rPr lang="en-US" sz="1800" dirty="0" err="1">
                <a:solidFill>
                  <a:schemeClr val="bg1"/>
                </a:solidFill>
              </a:rPr>
              <a:t>SHOWNAME.txt</a:t>
            </a:r>
            <a:r>
              <a:rPr lang="en-US" sz="1800" dirty="0">
                <a:solidFill>
                  <a:schemeClr val="bg1"/>
                </a:solidFill>
              </a:rPr>
              <a:t> is an example (note, there are no commas, each show is on a separate line)</a:t>
            </a:r>
          </a:p>
          <a:p>
            <a:pPr>
              <a:lnSpc>
                <a:spcPct val="80000"/>
              </a:lnSpc>
            </a:pPr>
            <a:r>
              <a:rPr lang="en-US" sz="1800" dirty="0">
                <a:solidFill>
                  <a:schemeClr val="bg1"/>
                </a:solidFill>
              </a:rPr>
              <a:t>Repeat this process for MOVIENAME</a:t>
            </a:r>
          </a:p>
          <a:p>
            <a:pPr lvl="1">
              <a:lnSpc>
                <a:spcPct val="80000"/>
              </a:lnSpc>
            </a:pPr>
            <a:r>
              <a:rPr lang="en-US" dirty="0">
                <a:solidFill>
                  <a:schemeClr val="bg1"/>
                </a:solidFill>
              </a:rPr>
              <a:t>I used </a:t>
            </a:r>
            <a:r>
              <a:rPr lang="en-US" dirty="0">
                <a:solidFill>
                  <a:schemeClr val="bg1"/>
                </a:solidFill>
                <a:hlinkClick r:id="rId3"/>
              </a:rPr>
              <a:t>plex2csv </a:t>
            </a:r>
            <a:r>
              <a:rPr lang="en-US" dirty="0" err="1">
                <a:solidFill>
                  <a:schemeClr val="bg1"/>
                </a:solidFill>
              </a:rPr>
              <a:t>plex</a:t>
            </a:r>
            <a:r>
              <a:rPr lang="en-US" dirty="0">
                <a:solidFill>
                  <a:schemeClr val="bg1"/>
                </a:solidFill>
              </a:rPr>
              <a:t> plugin to export my shows and movies, I’d suggest just typing in one show and  movie getting it working with that one </a:t>
            </a:r>
            <a:r>
              <a:rPr lang="en-US" dirty="0" smtClean="0">
                <a:solidFill>
                  <a:schemeClr val="bg1"/>
                </a:solidFill>
              </a:rPr>
              <a:t>first</a:t>
            </a:r>
          </a:p>
          <a:p>
            <a:pPr>
              <a:lnSpc>
                <a:spcPct val="80000"/>
              </a:lnSpc>
            </a:pPr>
            <a:r>
              <a:rPr lang="en-US" sz="1800" dirty="0">
                <a:solidFill>
                  <a:schemeClr val="bg1"/>
                </a:solidFill>
              </a:rPr>
              <a:t>Paste in </a:t>
            </a:r>
            <a:r>
              <a:rPr lang="en-US" sz="1800" dirty="0" smtClean="0">
                <a:solidFill>
                  <a:schemeClr val="bg1"/>
                </a:solidFill>
              </a:rPr>
              <a:t>sample-</a:t>
            </a:r>
            <a:r>
              <a:rPr lang="en-US" sz="1800" dirty="0" err="1" smtClean="0">
                <a:solidFill>
                  <a:schemeClr val="bg1"/>
                </a:solidFill>
              </a:rPr>
              <a:t>utterances.txt</a:t>
            </a:r>
            <a:r>
              <a:rPr lang="en-US" sz="1800" dirty="0" smtClean="0">
                <a:solidFill>
                  <a:schemeClr val="bg1"/>
                </a:solidFill>
              </a:rPr>
              <a:t> into the last prompt</a:t>
            </a:r>
            <a:endParaRPr lang="en-US" sz="1800" dirty="0">
              <a:solidFill>
                <a:schemeClr val="bg1"/>
              </a:solidFill>
            </a:endParaRPr>
          </a:p>
        </p:txBody>
      </p:sp>
    </p:spTree>
    <p:extLst>
      <p:ext uri="{BB962C8B-B14F-4D97-AF65-F5344CB8AC3E}">
        <p14:creationId xmlns:p14="http://schemas.microsoft.com/office/powerpoint/2010/main" val="1770561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094410" y="872222"/>
            <a:ext cx="5449471" cy="2234283"/>
          </a:xfrm>
          <a:prstGeom prst="rect">
            <a:avLst/>
          </a:prstGeom>
          <a:effectLst/>
        </p:spPr>
      </p:pic>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stretch>
            <a:fillRect/>
          </a:stretch>
        </p:blipFill>
        <p:spPr>
          <a:xfrm>
            <a:off x="7159739" y="3526971"/>
            <a:ext cx="3318813" cy="2721427"/>
          </a:xfrm>
          <a:prstGeom prst="rect">
            <a:avLst/>
          </a:prstGeom>
          <a:effectLst/>
        </p:spPr>
      </p:pic>
      <p:sp>
        <p:nvSpPr>
          <p:cNvPr id="2" name="Title 1"/>
          <p:cNvSpPr>
            <a:spLocks noGrp="1"/>
          </p:cNvSpPr>
          <p:nvPr>
            <p:ph type="title"/>
          </p:nvPr>
        </p:nvSpPr>
        <p:spPr>
          <a:xfrm>
            <a:off x="646112" y="452718"/>
            <a:ext cx="4165580" cy="1400530"/>
          </a:xfrm>
        </p:spPr>
        <p:txBody>
          <a:bodyPr>
            <a:normAutofit/>
          </a:bodyPr>
          <a:lstStyle/>
          <a:p>
            <a:r>
              <a:rPr lang="en-US"/>
              <a:t>Link to Lambda ARN</a:t>
            </a:r>
          </a:p>
        </p:txBody>
      </p:sp>
      <p:sp>
        <p:nvSpPr>
          <p:cNvPr id="3" name="Content Placeholder 2"/>
          <p:cNvSpPr>
            <a:spLocks noGrp="1"/>
          </p:cNvSpPr>
          <p:nvPr>
            <p:ph idx="1"/>
          </p:nvPr>
        </p:nvSpPr>
        <p:spPr>
          <a:xfrm>
            <a:off x="646113" y="2052918"/>
            <a:ext cx="4165146" cy="4195481"/>
          </a:xfrm>
        </p:spPr>
        <p:txBody>
          <a:bodyPr>
            <a:normAutofit/>
          </a:bodyPr>
          <a:lstStyle/>
          <a:p>
            <a:r>
              <a:rPr lang="en-US" dirty="0"/>
              <a:t>In the next screen we need to paste the ARN of our lambda function</a:t>
            </a:r>
          </a:p>
          <a:p>
            <a:r>
              <a:rPr lang="en-US" dirty="0"/>
              <a:t>Go back to the lambda panel and click on our </a:t>
            </a:r>
            <a:r>
              <a:rPr lang="en-US" dirty="0" err="1"/>
              <a:t>alexa-plex</a:t>
            </a:r>
            <a:r>
              <a:rPr lang="en-US" dirty="0"/>
              <a:t> function</a:t>
            </a:r>
          </a:p>
          <a:p>
            <a:r>
              <a:rPr lang="en-US" dirty="0"/>
              <a:t>In the top right corner you’ll see the ARN, copy the whole thing from </a:t>
            </a:r>
            <a:r>
              <a:rPr lang="en-US" dirty="0" err="1"/>
              <a:t>arn</a:t>
            </a:r>
            <a:r>
              <a:rPr lang="en-US" dirty="0"/>
              <a:t>:</a:t>
            </a:r>
            <a:r>
              <a:rPr lang="mr-IN" dirty="0"/>
              <a:t>…</a:t>
            </a:r>
            <a:r>
              <a:rPr lang="en-US" dirty="0"/>
              <a:t> to </a:t>
            </a:r>
            <a:r>
              <a:rPr lang="en-US" dirty="0" err="1" smtClean="0"/>
              <a:t>function:alexa-plex</a:t>
            </a:r>
            <a:endParaRPr lang="en-US" dirty="0" smtClean="0"/>
          </a:p>
          <a:p>
            <a:r>
              <a:rPr lang="en-US" dirty="0" smtClean="0"/>
              <a:t>Paste this in to the Endpoint prompt </a:t>
            </a:r>
            <a:endParaRPr lang="en-US" dirty="0"/>
          </a:p>
        </p:txBody>
      </p:sp>
    </p:spTree>
    <p:extLst>
      <p:ext uri="{BB962C8B-B14F-4D97-AF65-F5344CB8AC3E}">
        <p14:creationId xmlns:p14="http://schemas.microsoft.com/office/powerpoint/2010/main" val="168348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This took me 2 weeks to get going</a:t>
            </a:r>
            <a:r>
              <a:rPr lang="is-IS" dirty="0" smtClean="0"/>
              <a:t>.</a:t>
            </a:r>
          </a:p>
          <a:p>
            <a:r>
              <a:rPr lang="is-IS" dirty="0" smtClean="0"/>
              <a:t>Granted, I didn’t know how-to-Node prior to starting, and I had to update the code to support changes to the plex api, niether which you have to do now, but still...</a:t>
            </a:r>
          </a:p>
          <a:p>
            <a:r>
              <a:rPr lang="is-IS" dirty="0" smtClean="0"/>
              <a:t>Expect this to take a few hours to get working</a:t>
            </a:r>
          </a:p>
          <a:p>
            <a:r>
              <a:rPr lang="is-IS" dirty="0" smtClean="0"/>
              <a:t>The biggest hurdle was a lack of documentation, thus this ppt, sooooo if you can’t get it to work with all of this... </a:t>
            </a:r>
            <a:r>
              <a:rPr lang="en-US" dirty="0" smtClean="0"/>
              <a:t>T</a:t>
            </a:r>
            <a:r>
              <a:rPr lang="is-IS" dirty="0" smtClean="0"/>
              <a:t>his might not be a project for you to do solo. Call a buddy, someone who is REALLY good at troubleshooting </a:t>
            </a:r>
          </a:p>
          <a:p>
            <a:r>
              <a:rPr lang="is-IS" dirty="0" smtClean="0"/>
              <a:t>Good luck!</a:t>
            </a:r>
          </a:p>
        </p:txBody>
      </p:sp>
    </p:spTree>
    <p:extLst>
      <p:ext uri="{BB962C8B-B14F-4D97-AF65-F5344CB8AC3E}">
        <p14:creationId xmlns:p14="http://schemas.microsoft.com/office/powerpoint/2010/main" val="1813075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5048452" y="4267831"/>
            <a:ext cx="6020781" cy="1955990"/>
          </a:xfrm>
          <a:prstGeom prst="rect">
            <a:avLst/>
          </a:prstGeom>
          <a:effectLst/>
        </p:spPr>
      </p:pic>
      <p:sp>
        <p:nvSpPr>
          <p:cNvPr id="2" name="Title 1"/>
          <p:cNvSpPr>
            <a:spLocks noGrp="1"/>
          </p:cNvSpPr>
          <p:nvPr>
            <p:ph type="title"/>
          </p:nvPr>
        </p:nvSpPr>
        <p:spPr>
          <a:xfrm>
            <a:off x="635223" y="629266"/>
            <a:ext cx="3116690" cy="5594554"/>
          </a:xfrm>
        </p:spPr>
        <p:txBody>
          <a:bodyPr anchor="ctr">
            <a:normAutofit/>
          </a:bodyPr>
          <a:lstStyle/>
          <a:p>
            <a:r>
              <a:rPr lang="en-US" sz="4800"/>
              <a:t>Get the Skill ID</a:t>
            </a:r>
          </a:p>
        </p:txBody>
      </p:sp>
      <p:sp>
        <p:nvSpPr>
          <p:cNvPr id="3" name="Content Placeholder 2"/>
          <p:cNvSpPr>
            <a:spLocks noGrp="1"/>
          </p:cNvSpPr>
          <p:nvPr>
            <p:ph idx="1"/>
          </p:nvPr>
        </p:nvSpPr>
        <p:spPr>
          <a:xfrm>
            <a:off x="5048452" y="1410458"/>
            <a:ext cx="6495847" cy="2589913"/>
          </a:xfrm>
        </p:spPr>
        <p:txBody>
          <a:bodyPr>
            <a:normAutofit/>
          </a:bodyPr>
          <a:lstStyle/>
          <a:p>
            <a:r>
              <a:rPr lang="en-US">
                <a:solidFill>
                  <a:schemeClr val="bg1"/>
                </a:solidFill>
              </a:rPr>
              <a:t>At the top of this page, you should see your Alexa skill id</a:t>
            </a:r>
          </a:p>
          <a:p>
            <a:r>
              <a:rPr lang="en-US">
                <a:solidFill>
                  <a:schemeClr val="bg1"/>
                </a:solidFill>
              </a:rPr>
              <a:t>Copy this out, we’ll need it for the next step, configuring the .env file</a:t>
            </a:r>
          </a:p>
        </p:txBody>
      </p:sp>
    </p:spTree>
    <p:extLst>
      <p:ext uri="{BB962C8B-B14F-4D97-AF65-F5344CB8AC3E}">
        <p14:creationId xmlns:p14="http://schemas.microsoft.com/office/powerpoint/2010/main" val="2082770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p:cNvPicPr>
            <a:picLocks noChangeAspect="1"/>
          </p:cNvPicPr>
          <p:nvPr/>
        </p:nvPicPr>
        <p:blipFill>
          <a:blip r:embed="rId2"/>
          <a:stretch>
            <a:fillRect/>
          </a:stretch>
        </p:blipFill>
        <p:spPr>
          <a:xfrm>
            <a:off x="6091916" y="3309408"/>
            <a:ext cx="5451627" cy="2139763"/>
          </a:xfrm>
          <a:prstGeom prst="rect">
            <a:avLst/>
          </a:prstGeom>
          <a:effectLst/>
        </p:spPr>
      </p:pic>
      <p:sp>
        <p:nvSpPr>
          <p:cNvPr id="2" name="Title 1"/>
          <p:cNvSpPr>
            <a:spLocks noGrp="1"/>
          </p:cNvSpPr>
          <p:nvPr>
            <p:ph type="title"/>
          </p:nvPr>
        </p:nvSpPr>
        <p:spPr>
          <a:xfrm>
            <a:off x="648930" y="629267"/>
            <a:ext cx="9252154" cy="1016654"/>
          </a:xfrm>
        </p:spPr>
        <p:txBody>
          <a:bodyPr>
            <a:normAutofit/>
          </a:bodyPr>
          <a:lstStyle/>
          <a:p>
            <a:r>
              <a:rPr lang="en-US" dirty="0"/>
              <a:t>Finish the Skill setup</a:t>
            </a:r>
          </a:p>
        </p:txBody>
      </p:sp>
      <p:sp>
        <p:nvSpPr>
          <p:cNvPr id="3" name="Content Placeholder 2"/>
          <p:cNvSpPr>
            <a:spLocks noGrp="1"/>
          </p:cNvSpPr>
          <p:nvPr>
            <p:ph idx="1"/>
          </p:nvPr>
        </p:nvSpPr>
        <p:spPr>
          <a:xfrm>
            <a:off x="648931" y="2548281"/>
            <a:ext cx="5122606" cy="3658689"/>
          </a:xfrm>
        </p:spPr>
        <p:txBody>
          <a:bodyPr>
            <a:normAutofit lnSpcReduction="10000"/>
          </a:bodyPr>
          <a:lstStyle/>
          <a:p>
            <a:r>
              <a:rPr lang="en-US" dirty="0">
                <a:solidFill>
                  <a:schemeClr val="bg1"/>
                </a:solidFill>
              </a:rPr>
              <a:t>Continue through the prompts, giving the minimum required to pass validations, at publishing prompt, click ‘SAVE’ not ‘SUBMIT for Certification’</a:t>
            </a:r>
          </a:p>
          <a:p>
            <a:r>
              <a:rPr lang="en-US" dirty="0">
                <a:solidFill>
                  <a:schemeClr val="bg1"/>
                </a:solidFill>
              </a:rPr>
              <a:t>On the last page just click Save</a:t>
            </a:r>
          </a:p>
          <a:p>
            <a:r>
              <a:rPr lang="en-US" dirty="0">
                <a:solidFill>
                  <a:schemeClr val="bg1"/>
                </a:solidFill>
              </a:rPr>
              <a:t>Your skill should now show up in your Skill list of your </a:t>
            </a:r>
            <a:r>
              <a:rPr lang="en-US" dirty="0">
                <a:solidFill>
                  <a:schemeClr val="bg1"/>
                </a:solidFill>
                <a:hlinkClick r:id="rId3"/>
              </a:rPr>
              <a:t>Alexa </a:t>
            </a:r>
            <a:r>
              <a:rPr lang="en-US" dirty="0" smtClean="0">
                <a:solidFill>
                  <a:schemeClr val="bg1"/>
                </a:solidFill>
                <a:hlinkClick r:id="rId3"/>
              </a:rPr>
              <a:t>app</a:t>
            </a:r>
            <a:endParaRPr lang="en-US" dirty="0" smtClean="0">
              <a:solidFill>
                <a:schemeClr val="bg1"/>
              </a:solidFill>
            </a:endParaRPr>
          </a:p>
          <a:p>
            <a:r>
              <a:rPr lang="en-US" dirty="0" smtClean="0">
                <a:solidFill>
                  <a:schemeClr val="bg1"/>
                </a:solidFill>
              </a:rPr>
              <a:t>We can’t test yet though, because our lambda function doesn't</a:t>
            </a:r>
            <a:r>
              <a:rPr lang="mr-IN" dirty="0" smtClean="0">
                <a:solidFill>
                  <a:schemeClr val="bg1"/>
                </a:solidFill>
              </a:rPr>
              <a:t>’</a:t>
            </a:r>
            <a:r>
              <a:rPr lang="en-US" dirty="0" smtClean="0">
                <a:solidFill>
                  <a:schemeClr val="bg1"/>
                </a:solidFill>
              </a:rPr>
              <a:t>t do anything yet</a:t>
            </a:r>
            <a:endParaRPr lang="en-US" dirty="0">
              <a:solidFill>
                <a:schemeClr val="bg1"/>
              </a:solidFill>
            </a:endParaRPr>
          </a:p>
        </p:txBody>
      </p:sp>
    </p:spTree>
    <p:extLst>
      <p:ext uri="{BB962C8B-B14F-4D97-AF65-F5344CB8AC3E}">
        <p14:creationId xmlns:p14="http://schemas.microsoft.com/office/powerpoint/2010/main" val="775877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7zip and configure .</a:t>
            </a:r>
            <a:r>
              <a:rPr lang="en-US" dirty="0" err="1" smtClean="0"/>
              <a:t>env</a:t>
            </a:r>
            <a:endParaRPr lang="en-US" dirty="0"/>
          </a:p>
        </p:txBody>
      </p:sp>
      <p:sp>
        <p:nvSpPr>
          <p:cNvPr id="3" name="Content Placeholder 2"/>
          <p:cNvSpPr>
            <a:spLocks noGrp="1"/>
          </p:cNvSpPr>
          <p:nvPr>
            <p:ph idx="1"/>
          </p:nvPr>
        </p:nvSpPr>
        <p:spPr/>
        <p:txBody>
          <a:bodyPr/>
          <a:lstStyle/>
          <a:p>
            <a:r>
              <a:rPr lang="en-US" dirty="0" smtClean="0"/>
              <a:t>You need to have </a:t>
            </a:r>
            <a:r>
              <a:rPr lang="en-US" dirty="0" smtClean="0">
                <a:hlinkClick r:id="rId2"/>
              </a:rPr>
              <a:t>7zip </a:t>
            </a:r>
            <a:r>
              <a:rPr lang="en-US" dirty="0" smtClean="0"/>
              <a:t>installed and added to your path (check the box during installation) for the included deploy scripts to work</a:t>
            </a:r>
          </a:p>
          <a:p>
            <a:r>
              <a:rPr lang="en-US" dirty="0" smtClean="0"/>
              <a:t>Open the </a:t>
            </a:r>
            <a:r>
              <a:rPr lang="en-US" dirty="0" err="1" smtClean="0"/>
              <a:t>sample.env</a:t>
            </a:r>
            <a:r>
              <a:rPr lang="en-US" dirty="0" smtClean="0"/>
              <a:t> and edit the last 4 variables listed</a:t>
            </a:r>
          </a:p>
          <a:p>
            <a:pPr lvl="1"/>
            <a:r>
              <a:rPr lang="en-US" dirty="0" smtClean="0"/>
              <a:t>APP_IDENTIFIER: This is just a random key you create so that </a:t>
            </a:r>
            <a:r>
              <a:rPr lang="en-US" dirty="0" err="1" smtClean="0"/>
              <a:t>plex</a:t>
            </a:r>
            <a:r>
              <a:rPr lang="en-US" dirty="0" smtClean="0"/>
              <a:t> doesn’t spawn off a new app ever time you make a request</a:t>
            </a:r>
          </a:p>
          <a:p>
            <a:pPr lvl="1"/>
            <a:r>
              <a:rPr lang="en-US" dirty="0" smtClean="0"/>
              <a:t>ALEXA_APP_ID: the id of the </a:t>
            </a:r>
            <a:r>
              <a:rPr lang="en-US" dirty="0" err="1" smtClean="0"/>
              <a:t>alexa</a:t>
            </a:r>
            <a:r>
              <a:rPr lang="en-US" dirty="0" smtClean="0"/>
              <a:t> skills app we created in the last step</a:t>
            </a:r>
          </a:p>
          <a:p>
            <a:pPr lvl="1"/>
            <a:r>
              <a:rPr lang="en-US" dirty="0" smtClean="0"/>
              <a:t>AWS_ACCESS_KEY_ID </a:t>
            </a:r>
            <a:r>
              <a:rPr lang="en-US" dirty="0"/>
              <a:t>and AWS_SECRET_ACCESS_KEY: </a:t>
            </a:r>
            <a:r>
              <a:rPr lang="en-US" dirty="0" smtClean="0"/>
              <a:t>downloaded in slide 8</a:t>
            </a:r>
          </a:p>
          <a:p>
            <a:r>
              <a:rPr lang="en-US" dirty="0" smtClean="0"/>
              <a:t>Save the edited file as just ’.</a:t>
            </a:r>
            <a:r>
              <a:rPr lang="en-US" dirty="0" err="1" smtClean="0"/>
              <a:t>env</a:t>
            </a:r>
            <a:r>
              <a:rPr lang="en-US" dirty="0" smtClean="0"/>
              <a:t>’ with no prefix name (take off ‘sample’ if your on mac, this might make the file hidden in finder</a:t>
            </a:r>
            <a:endParaRPr lang="en-US" dirty="0"/>
          </a:p>
        </p:txBody>
      </p:sp>
    </p:spTree>
    <p:extLst>
      <p:ext uri="{BB962C8B-B14F-4D97-AF65-F5344CB8AC3E}">
        <p14:creationId xmlns:p14="http://schemas.microsoft.com/office/powerpoint/2010/main" val="95922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your network</a:t>
            </a:r>
            <a:endParaRPr lang="en-US" dirty="0"/>
          </a:p>
        </p:txBody>
      </p:sp>
      <p:sp>
        <p:nvSpPr>
          <p:cNvPr id="3" name="Content Placeholder 2"/>
          <p:cNvSpPr>
            <a:spLocks noGrp="1"/>
          </p:cNvSpPr>
          <p:nvPr>
            <p:ph idx="1"/>
          </p:nvPr>
        </p:nvSpPr>
        <p:spPr/>
        <p:txBody>
          <a:bodyPr/>
          <a:lstStyle/>
          <a:p>
            <a:r>
              <a:rPr lang="en-US" dirty="0" smtClean="0"/>
              <a:t>Ok, before we can have our node function work, we need to have an endpoint for it to talk to</a:t>
            </a:r>
          </a:p>
          <a:p>
            <a:r>
              <a:rPr lang="en-US" dirty="0" smtClean="0"/>
              <a:t>The </a:t>
            </a:r>
            <a:r>
              <a:rPr lang="en-US" dirty="0" err="1" smtClean="0"/>
              <a:t>alexa-plex</a:t>
            </a:r>
            <a:r>
              <a:rPr lang="en-US" dirty="0" smtClean="0"/>
              <a:t> used to be able to initiate communication with the server and take over from there, but based on my research, </a:t>
            </a:r>
            <a:r>
              <a:rPr lang="en-US" dirty="0" err="1" smtClean="0"/>
              <a:t>plex</a:t>
            </a:r>
            <a:r>
              <a:rPr lang="en-US" dirty="0" smtClean="0"/>
              <a:t> changed the way you issue commands to clients, and now you have to talk to the client directly, so this is the work around I chose.</a:t>
            </a:r>
          </a:p>
          <a:p>
            <a:pPr lvl="1"/>
            <a:r>
              <a:rPr lang="en-US" dirty="0" smtClean="0"/>
              <a:t>Alternative: run the node app on your own home computer/server and point the Alexa skill to it, then your node app can use local </a:t>
            </a:r>
            <a:r>
              <a:rPr lang="en-US" dirty="0" err="1" smtClean="0"/>
              <a:t>ip</a:t>
            </a:r>
            <a:r>
              <a:rPr lang="en-US" dirty="0" smtClean="0"/>
              <a:t> address </a:t>
            </a:r>
            <a:endParaRPr lang="en-US" dirty="0"/>
          </a:p>
        </p:txBody>
      </p:sp>
    </p:spTree>
    <p:extLst>
      <p:ext uri="{BB962C8B-B14F-4D97-AF65-F5344CB8AC3E}">
        <p14:creationId xmlns:p14="http://schemas.microsoft.com/office/powerpoint/2010/main" val="1523719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your client information </a:t>
            </a:r>
            <a:endParaRPr lang="en-US" dirty="0"/>
          </a:p>
        </p:txBody>
      </p:sp>
      <p:sp>
        <p:nvSpPr>
          <p:cNvPr id="3" name="Content Placeholder 2"/>
          <p:cNvSpPr>
            <a:spLocks noGrp="1"/>
          </p:cNvSpPr>
          <p:nvPr>
            <p:ph idx="1"/>
          </p:nvPr>
        </p:nvSpPr>
        <p:spPr/>
        <p:txBody>
          <a:bodyPr/>
          <a:lstStyle/>
          <a:p>
            <a:r>
              <a:rPr lang="en-US" dirty="0" smtClean="0"/>
              <a:t>Sign into </a:t>
            </a:r>
            <a:r>
              <a:rPr lang="en-US" dirty="0" smtClean="0">
                <a:hlinkClick r:id="rId2"/>
              </a:rPr>
              <a:t>plex.tv</a:t>
            </a:r>
            <a:endParaRPr lang="en-US" dirty="0" smtClean="0"/>
          </a:p>
          <a:p>
            <a:r>
              <a:rPr lang="en-US" dirty="0"/>
              <a:t>Navigate to </a:t>
            </a:r>
            <a:r>
              <a:rPr lang="en-US" dirty="0">
                <a:hlinkClick r:id="rId3"/>
              </a:rPr>
              <a:t>https://</a:t>
            </a:r>
            <a:r>
              <a:rPr lang="en-US" dirty="0" smtClean="0">
                <a:hlinkClick r:id="rId3"/>
              </a:rPr>
              <a:t>plex.tv/devices.xml</a:t>
            </a:r>
            <a:r>
              <a:rPr lang="en-US" dirty="0" smtClean="0"/>
              <a:t> </a:t>
            </a:r>
          </a:p>
          <a:p>
            <a:pPr lvl="1"/>
            <a:r>
              <a:rPr lang="en-US" dirty="0" smtClean="0"/>
              <a:t>This will show you all the devices you have configured, your public </a:t>
            </a:r>
            <a:r>
              <a:rPr lang="en-US" dirty="0" err="1" smtClean="0"/>
              <a:t>ip</a:t>
            </a:r>
            <a:r>
              <a:rPr lang="en-US" dirty="0" smtClean="0"/>
              <a:t>, your clients </a:t>
            </a:r>
            <a:r>
              <a:rPr lang="en-US" dirty="0" err="1" smtClean="0"/>
              <a:t>ip</a:t>
            </a:r>
            <a:r>
              <a:rPr lang="en-US" dirty="0" smtClean="0"/>
              <a:t>, ports, </a:t>
            </a:r>
            <a:r>
              <a:rPr lang="en-US" dirty="0" err="1" smtClean="0"/>
              <a:t>etc</a:t>
            </a:r>
            <a:endParaRPr lang="en-US" dirty="0" smtClean="0"/>
          </a:p>
          <a:p>
            <a:pPr lvl="1"/>
            <a:r>
              <a:rPr lang="en-US" dirty="0" smtClean="0"/>
              <a:t>All we need is the </a:t>
            </a:r>
            <a:r>
              <a:rPr lang="en-US" dirty="0" err="1" smtClean="0"/>
              <a:t>publicAddress</a:t>
            </a:r>
            <a:r>
              <a:rPr lang="en-US" dirty="0" smtClean="0"/>
              <a:t> and </a:t>
            </a:r>
            <a:r>
              <a:rPr lang="en-US" dirty="0" err="1" smtClean="0"/>
              <a:t>connection.uri</a:t>
            </a:r>
            <a:r>
              <a:rPr lang="en-US" dirty="0" smtClean="0"/>
              <a:t> of the client we want</a:t>
            </a:r>
          </a:p>
          <a:p>
            <a:pPr lvl="1"/>
            <a:r>
              <a:rPr lang="en-US" dirty="0" smtClean="0"/>
              <a:t>Notice it probably has a local address (10.0.1.16 in this example)</a:t>
            </a:r>
          </a:p>
          <a:p>
            <a:pPr lvl="1"/>
            <a:r>
              <a:rPr lang="en-US" dirty="0" smtClean="0"/>
              <a:t>What we want is the port (8324) in this case</a:t>
            </a:r>
          </a:p>
        </p:txBody>
      </p:sp>
      <p:pic>
        <p:nvPicPr>
          <p:cNvPr id="6" name="Picture 5"/>
          <p:cNvPicPr>
            <a:picLocks noChangeAspect="1"/>
          </p:cNvPicPr>
          <p:nvPr/>
        </p:nvPicPr>
        <p:blipFill>
          <a:blip r:embed="rId4"/>
          <a:stretch>
            <a:fillRect/>
          </a:stretch>
        </p:blipFill>
        <p:spPr>
          <a:xfrm>
            <a:off x="5576582" y="5332963"/>
            <a:ext cx="4559300" cy="558800"/>
          </a:xfrm>
          <a:prstGeom prst="rect">
            <a:avLst/>
          </a:prstGeom>
        </p:spPr>
      </p:pic>
    </p:spTree>
    <p:extLst>
      <p:ext uri="{BB962C8B-B14F-4D97-AF65-F5344CB8AC3E}">
        <p14:creationId xmlns:p14="http://schemas.microsoft.com/office/powerpoint/2010/main" val="663051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262" r="-2" b="-2"/>
          <a:stretch/>
        </p:blipFill>
        <p:spPr>
          <a:xfrm>
            <a:off x="6091916" y="2052213"/>
            <a:ext cx="5451627" cy="4196185"/>
          </a:xfrm>
          <a:prstGeom prst="rect">
            <a:avLst/>
          </a:prstGeom>
          <a:effectLst>
            <a:outerShdw blurRad="50800" dist="38100" dir="5400000" algn="t" rotWithShape="0">
              <a:prstClr val="black">
                <a:alpha val="43000"/>
              </a:prstClr>
            </a:outerShdw>
          </a:effectLst>
        </p:spPr>
      </p:pic>
      <p:sp>
        <p:nvSpPr>
          <p:cNvPr id="2" name="Title 1"/>
          <p:cNvSpPr>
            <a:spLocks noGrp="1"/>
          </p:cNvSpPr>
          <p:nvPr>
            <p:ph type="title"/>
          </p:nvPr>
        </p:nvSpPr>
        <p:spPr>
          <a:xfrm>
            <a:off x="648930" y="629266"/>
            <a:ext cx="9252154" cy="1223983"/>
          </a:xfrm>
        </p:spPr>
        <p:txBody>
          <a:bodyPr>
            <a:normAutofit/>
          </a:bodyPr>
          <a:lstStyle/>
          <a:p>
            <a:r>
              <a:rPr lang="en-US" dirty="0"/>
              <a:t>Setup your router</a:t>
            </a:r>
          </a:p>
        </p:txBody>
      </p:sp>
      <p:sp>
        <p:nvSpPr>
          <p:cNvPr id="3" name="Content Placeholder 2"/>
          <p:cNvSpPr>
            <a:spLocks noGrp="1"/>
          </p:cNvSpPr>
          <p:nvPr>
            <p:ph idx="1"/>
          </p:nvPr>
        </p:nvSpPr>
        <p:spPr>
          <a:xfrm>
            <a:off x="1103311" y="2052214"/>
            <a:ext cx="4338409" cy="4196185"/>
          </a:xfrm>
        </p:spPr>
        <p:txBody>
          <a:bodyPr>
            <a:normAutofit/>
          </a:bodyPr>
          <a:lstStyle/>
          <a:p>
            <a:pPr>
              <a:lnSpc>
                <a:spcPct val="90000"/>
              </a:lnSpc>
            </a:pPr>
            <a:r>
              <a:rPr lang="en-US" sz="1900" dirty="0"/>
              <a:t>What we want to be able to is take our </a:t>
            </a:r>
            <a:r>
              <a:rPr lang="en-US" sz="1900" dirty="0" err="1"/>
              <a:t>publicAddress</a:t>
            </a:r>
            <a:r>
              <a:rPr lang="en-US" sz="1900" dirty="0"/>
              <a:t>, add our port, and see the client information</a:t>
            </a:r>
          </a:p>
          <a:p>
            <a:pPr>
              <a:lnSpc>
                <a:spcPct val="90000"/>
              </a:lnSpc>
            </a:pPr>
            <a:r>
              <a:rPr lang="en-US" sz="1900" dirty="0"/>
              <a:t>However by default, your router doesn’t know we want this</a:t>
            </a:r>
          </a:p>
          <a:p>
            <a:pPr>
              <a:lnSpc>
                <a:spcPct val="90000"/>
              </a:lnSpc>
            </a:pPr>
            <a:r>
              <a:rPr lang="en-US" sz="1900" dirty="0"/>
              <a:t>Google ‘how to port forward &lt;router name&gt;’ and follow the instructions</a:t>
            </a:r>
          </a:p>
          <a:p>
            <a:pPr>
              <a:lnSpc>
                <a:spcPct val="90000"/>
              </a:lnSpc>
            </a:pPr>
            <a:r>
              <a:rPr lang="en-US" sz="1900" dirty="0"/>
              <a:t>In the example here, I would port forward my Airport Extreme’s public port 8324 to private address 10.0.1.16 </a:t>
            </a:r>
            <a:r>
              <a:rPr lang="en-US" sz="1900"/>
              <a:t>and private port 8234</a:t>
            </a:r>
          </a:p>
        </p:txBody>
      </p:sp>
    </p:spTree>
    <p:extLst>
      <p:ext uri="{BB962C8B-B14F-4D97-AF65-F5344CB8AC3E}">
        <p14:creationId xmlns:p14="http://schemas.microsoft.com/office/powerpoint/2010/main" val="3776257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6091916" y="3358049"/>
            <a:ext cx="5451627" cy="2042482"/>
          </a:xfrm>
          <a:prstGeom prst="rect">
            <a:avLst/>
          </a:prstGeom>
          <a:effectLst/>
        </p:spPr>
      </p:pic>
      <p:sp>
        <p:nvSpPr>
          <p:cNvPr id="2" name="Title 1"/>
          <p:cNvSpPr>
            <a:spLocks noGrp="1"/>
          </p:cNvSpPr>
          <p:nvPr>
            <p:ph type="title"/>
          </p:nvPr>
        </p:nvSpPr>
        <p:spPr>
          <a:xfrm>
            <a:off x="648930" y="629267"/>
            <a:ext cx="9252154" cy="1016654"/>
          </a:xfrm>
        </p:spPr>
        <p:txBody>
          <a:bodyPr>
            <a:normAutofit/>
          </a:bodyPr>
          <a:lstStyle/>
          <a:p>
            <a:r>
              <a:rPr lang="en-US" dirty="0"/>
              <a:t>Save and </a:t>
            </a:r>
            <a:r>
              <a:rPr lang="en-US" dirty="0" smtClean="0"/>
              <a:t>Test</a:t>
            </a:r>
            <a:endParaRPr lang="en-US" dirty="0"/>
          </a:p>
        </p:txBody>
      </p:sp>
      <p:sp>
        <p:nvSpPr>
          <p:cNvPr id="3" name="Content Placeholder 2"/>
          <p:cNvSpPr>
            <a:spLocks noGrp="1"/>
          </p:cNvSpPr>
          <p:nvPr>
            <p:ph idx="1"/>
          </p:nvPr>
        </p:nvSpPr>
        <p:spPr>
          <a:xfrm>
            <a:off x="648931" y="2548281"/>
            <a:ext cx="5122606" cy="3658689"/>
          </a:xfrm>
        </p:spPr>
        <p:txBody>
          <a:bodyPr>
            <a:normAutofit/>
          </a:bodyPr>
          <a:lstStyle/>
          <a:p>
            <a:r>
              <a:rPr lang="en-US" dirty="0">
                <a:solidFill>
                  <a:schemeClr val="bg1"/>
                </a:solidFill>
              </a:rPr>
              <a:t>Verify your forwarding is working by navigating to </a:t>
            </a:r>
          </a:p>
          <a:p>
            <a:pPr lvl="1"/>
            <a:r>
              <a:rPr lang="en-US" dirty="0">
                <a:solidFill>
                  <a:schemeClr val="bg1"/>
                </a:solidFill>
              </a:rPr>
              <a:t>http://&lt;</a:t>
            </a:r>
            <a:r>
              <a:rPr lang="en-US" dirty="0" err="1">
                <a:solidFill>
                  <a:schemeClr val="bg1"/>
                </a:solidFill>
              </a:rPr>
              <a:t>your_public_ip</a:t>
            </a:r>
            <a:r>
              <a:rPr lang="en-US" dirty="0">
                <a:solidFill>
                  <a:schemeClr val="bg1"/>
                </a:solidFill>
              </a:rPr>
              <a:t>&gt;:&lt;</a:t>
            </a:r>
            <a:r>
              <a:rPr lang="en-US" dirty="0" err="1">
                <a:solidFill>
                  <a:schemeClr val="bg1"/>
                </a:solidFill>
              </a:rPr>
              <a:t>your_clients_port</a:t>
            </a:r>
            <a:r>
              <a:rPr lang="en-US" dirty="0">
                <a:solidFill>
                  <a:schemeClr val="bg1"/>
                </a:solidFill>
              </a:rPr>
              <a:t>&gt;/</a:t>
            </a:r>
            <a:r>
              <a:rPr lang="en-US" dirty="0" err="1">
                <a:solidFill>
                  <a:schemeClr val="bg1"/>
                </a:solidFill>
              </a:rPr>
              <a:t>resources.xml</a:t>
            </a:r>
            <a:endParaRPr lang="en-US" dirty="0">
              <a:solidFill>
                <a:schemeClr val="bg1"/>
              </a:solidFill>
            </a:endParaRPr>
          </a:p>
          <a:p>
            <a:r>
              <a:rPr lang="en-US" dirty="0">
                <a:solidFill>
                  <a:schemeClr val="bg1"/>
                </a:solidFill>
              </a:rPr>
              <a:t>If you see xml like the following, your good to go, but keep your IP and client port handy, we need to tell our app those values</a:t>
            </a:r>
          </a:p>
        </p:txBody>
      </p:sp>
    </p:spTree>
    <p:extLst>
      <p:ext uri="{BB962C8B-B14F-4D97-AF65-F5344CB8AC3E}">
        <p14:creationId xmlns:p14="http://schemas.microsoft.com/office/powerpoint/2010/main" val="3721777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the app where our client is</a:t>
            </a:r>
            <a:endParaRPr lang="en-US" dirty="0"/>
          </a:p>
        </p:txBody>
      </p:sp>
      <p:sp>
        <p:nvSpPr>
          <p:cNvPr id="3" name="Content Placeholder 2"/>
          <p:cNvSpPr>
            <a:spLocks noGrp="1"/>
          </p:cNvSpPr>
          <p:nvPr>
            <p:ph idx="1"/>
          </p:nvPr>
        </p:nvSpPr>
        <p:spPr/>
        <p:txBody>
          <a:bodyPr/>
          <a:lstStyle/>
          <a:p>
            <a:r>
              <a:rPr lang="en-US" dirty="0" smtClean="0">
                <a:hlinkClick r:id="rId2"/>
              </a:rPr>
              <a:t>Get your IP address from google</a:t>
            </a:r>
            <a:endParaRPr lang="en-US" dirty="0" smtClean="0"/>
          </a:p>
          <a:p>
            <a:pPr lvl="1"/>
            <a:r>
              <a:rPr lang="en-US" dirty="0" smtClean="0"/>
              <a:t>Alternatively, create an A record for a subdomain on a website and point it to your </a:t>
            </a:r>
            <a:r>
              <a:rPr lang="en-US" dirty="0" err="1" smtClean="0"/>
              <a:t>ip</a:t>
            </a:r>
            <a:r>
              <a:rPr lang="en-US" dirty="0" smtClean="0"/>
              <a:t> address, like ’</a:t>
            </a:r>
            <a:r>
              <a:rPr lang="en-US" dirty="0" err="1" smtClean="0"/>
              <a:t>myhouse.mywebsite.com</a:t>
            </a:r>
            <a:r>
              <a:rPr lang="en-US" dirty="0" smtClean="0"/>
              <a:t>’</a:t>
            </a:r>
          </a:p>
          <a:p>
            <a:r>
              <a:rPr lang="en-US" dirty="0" smtClean="0"/>
              <a:t>Update the file /lib/</a:t>
            </a:r>
            <a:r>
              <a:rPr lang="en-US" dirty="0" err="1" smtClean="0"/>
              <a:t>plexutils.js</a:t>
            </a:r>
            <a:r>
              <a:rPr lang="en-US" dirty="0" smtClean="0"/>
              <a:t> and set the two variables at the top</a:t>
            </a:r>
          </a:p>
          <a:p>
            <a:pPr lvl="1"/>
            <a:r>
              <a:rPr lang="en-US" dirty="0" err="1"/>
              <a:t>var</a:t>
            </a:r>
            <a:r>
              <a:rPr lang="en-US" dirty="0"/>
              <a:t> </a:t>
            </a:r>
            <a:r>
              <a:rPr lang="en-US" dirty="0" err="1"/>
              <a:t>clientIP</a:t>
            </a:r>
            <a:r>
              <a:rPr lang="en-US" dirty="0"/>
              <a:t> = '123.12.12.123'; </a:t>
            </a:r>
            <a:endParaRPr lang="en-US" dirty="0" smtClean="0"/>
          </a:p>
          <a:p>
            <a:pPr lvl="1"/>
            <a:r>
              <a:rPr lang="en-US" dirty="0" err="1" smtClean="0"/>
              <a:t>var</a:t>
            </a:r>
            <a:r>
              <a:rPr lang="en-US" dirty="0" smtClean="0"/>
              <a:t> </a:t>
            </a:r>
            <a:r>
              <a:rPr lang="en-US" dirty="0" err="1"/>
              <a:t>forwardedPort</a:t>
            </a:r>
            <a:r>
              <a:rPr lang="en-US" dirty="0"/>
              <a:t> = '8234'; </a:t>
            </a:r>
            <a:endParaRPr lang="en-US" dirty="0" smtClean="0"/>
          </a:p>
          <a:p>
            <a:r>
              <a:rPr lang="en-US" dirty="0" smtClean="0"/>
              <a:t>For </a:t>
            </a:r>
            <a:r>
              <a:rPr lang="en-US" dirty="0" err="1" smtClean="0"/>
              <a:t>clientIP</a:t>
            </a:r>
            <a:r>
              <a:rPr lang="en-US" dirty="0" smtClean="0"/>
              <a:t>, this is your home </a:t>
            </a:r>
            <a:r>
              <a:rPr lang="en-US" dirty="0" err="1" smtClean="0"/>
              <a:t>ip</a:t>
            </a:r>
            <a:endParaRPr lang="en-US" dirty="0" smtClean="0"/>
          </a:p>
          <a:p>
            <a:r>
              <a:rPr lang="en-US" dirty="0" smtClean="0"/>
              <a:t>For </a:t>
            </a:r>
            <a:r>
              <a:rPr lang="en-US" dirty="0" err="1" smtClean="0"/>
              <a:t>portfoward</a:t>
            </a:r>
            <a:r>
              <a:rPr lang="en-US" dirty="0" smtClean="0"/>
              <a:t>, pop in the port we just tested</a:t>
            </a:r>
            <a:endParaRPr lang="en-US" dirty="0"/>
          </a:p>
        </p:txBody>
      </p:sp>
    </p:spTree>
    <p:extLst>
      <p:ext uri="{BB962C8B-B14F-4D97-AF65-F5344CB8AC3E}">
        <p14:creationId xmlns:p14="http://schemas.microsoft.com/office/powerpoint/2010/main" val="196656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7940197" y="928340"/>
            <a:ext cx="3188051" cy="5562601"/>
          </a:xfrm>
          <a:prstGeom prst="rect">
            <a:avLst/>
          </a:prstGeom>
          <a:effectLst/>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5616217" cy="1622321"/>
          </a:xfrm>
        </p:spPr>
        <p:txBody>
          <a:bodyPr>
            <a:normAutofit/>
          </a:bodyPr>
          <a:lstStyle/>
          <a:p>
            <a:r>
              <a:rPr lang="en-US" dirty="0"/>
              <a:t>Now we can setup our CLI</a:t>
            </a:r>
          </a:p>
        </p:txBody>
      </p:sp>
      <p:sp>
        <p:nvSpPr>
          <p:cNvPr id="3" name="Content Placeholder 2"/>
          <p:cNvSpPr>
            <a:spLocks noGrp="1"/>
          </p:cNvSpPr>
          <p:nvPr>
            <p:ph idx="1"/>
          </p:nvPr>
        </p:nvSpPr>
        <p:spPr>
          <a:xfrm>
            <a:off x="648931" y="2438400"/>
            <a:ext cx="5616216" cy="3785419"/>
          </a:xfrm>
        </p:spPr>
        <p:txBody>
          <a:bodyPr>
            <a:normAutofit/>
          </a:bodyPr>
          <a:lstStyle/>
          <a:p>
            <a:pPr>
              <a:lnSpc>
                <a:spcPct val="90000"/>
              </a:lnSpc>
            </a:pPr>
            <a:r>
              <a:rPr lang="en-US" sz="1700" dirty="0"/>
              <a:t>Setup the CLI for windows or mac following these instructions:</a:t>
            </a:r>
          </a:p>
          <a:p>
            <a:pPr lvl="1">
              <a:lnSpc>
                <a:spcPct val="90000"/>
              </a:lnSpc>
            </a:pPr>
            <a:r>
              <a:rPr lang="en-US" sz="1700" dirty="0">
                <a:hlinkClick r:id="rId3"/>
              </a:rPr>
              <a:t>http://docs.aws.amazon.com/cli/latest/userguide/installing.html#choosing-an-installation-method</a:t>
            </a:r>
            <a:endParaRPr lang="en-US" sz="1700" dirty="0"/>
          </a:p>
          <a:p>
            <a:pPr>
              <a:lnSpc>
                <a:spcPct val="90000"/>
              </a:lnSpc>
            </a:pPr>
            <a:r>
              <a:rPr lang="en-US" sz="1700" dirty="0"/>
              <a:t>Once done, run in terminal/</a:t>
            </a:r>
            <a:r>
              <a:rPr lang="en-US" sz="1700" dirty="0" err="1"/>
              <a:t>cmd</a:t>
            </a:r>
            <a:endParaRPr lang="en-US" sz="1700" dirty="0"/>
          </a:p>
          <a:p>
            <a:pPr lvl="1">
              <a:lnSpc>
                <a:spcPct val="90000"/>
              </a:lnSpc>
            </a:pPr>
            <a:r>
              <a:rPr lang="en-US" sz="1700" dirty="0" err="1"/>
              <a:t>aws</a:t>
            </a:r>
            <a:r>
              <a:rPr lang="en-US" sz="1700" dirty="0"/>
              <a:t> configure</a:t>
            </a:r>
          </a:p>
          <a:p>
            <a:pPr>
              <a:lnSpc>
                <a:spcPct val="90000"/>
              </a:lnSpc>
            </a:pPr>
            <a:r>
              <a:rPr lang="en-US" sz="1700" dirty="0"/>
              <a:t>Paste in the Access Key and Secret found in the downloaded csv from slide 8</a:t>
            </a:r>
          </a:p>
          <a:p>
            <a:pPr>
              <a:lnSpc>
                <a:spcPct val="90000"/>
              </a:lnSpc>
            </a:pPr>
            <a:r>
              <a:rPr lang="en-US" sz="1700" dirty="0"/>
              <a:t>For default region, use the closest to you in the list here. Someone in Florida would use </a:t>
            </a:r>
            <a:r>
              <a:rPr lang="en-US" sz="1700" dirty="0" smtClean="0"/>
              <a:t>us-east-1</a:t>
            </a:r>
          </a:p>
          <a:p>
            <a:pPr>
              <a:lnSpc>
                <a:spcPct val="90000"/>
              </a:lnSpc>
            </a:pPr>
            <a:r>
              <a:rPr lang="en-US" sz="1700" dirty="0" smtClean="0"/>
              <a:t>Leave the output format empty, just hit enter</a:t>
            </a:r>
            <a:endParaRPr lang="en-US" sz="1700" dirty="0"/>
          </a:p>
        </p:txBody>
      </p:sp>
    </p:spTree>
    <p:extLst>
      <p:ext uri="{BB962C8B-B14F-4D97-AF65-F5344CB8AC3E}">
        <p14:creationId xmlns:p14="http://schemas.microsoft.com/office/powerpoint/2010/main" val="289953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node and </a:t>
            </a:r>
            <a:r>
              <a:rPr lang="en-US" dirty="0" err="1" smtClean="0"/>
              <a:t>npm</a:t>
            </a:r>
            <a:endParaRPr lang="en-US" dirty="0"/>
          </a:p>
        </p:txBody>
      </p:sp>
      <p:sp>
        <p:nvSpPr>
          <p:cNvPr id="3" name="Content Placeholder 2"/>
          <p:cNvSpPr>
            <a:spLocks noGrp="1"/>
          </p:cNvSpPr>
          <p:nvPr>
            <p:ph idx="1"/>
          </p:nvPr>
        </p:nvSpPr>
        <p:spPr/>
        <p:txBody>
          <a:bodyPr/>
          <a:lstStyle/>
          <a:p>
            <a:r>
              <a:rPr lang="en-US" dirty="0" smtClean="0"/>
              <a:t>In order to deploy our app, we need Node.js on our workstation and NPM (the node package manager)</a:t>
            </a:r>
          </a:p>
          <a:p>
            <a:r>
              <a:rPr lang="en-US" dirty="0" smtClean="0"/>
              <a:t>On mac, you can just use homebrew for both</a:t>
            </a:r>
          </a:p>
          <a:p>
            <a:pPr lvl="1"/>
            <a:r>
              <a:rPr lang="en-US" dirty="0" smtClean="0"/>
              <a:t>Brew install node</a:t>
            </a:r>
          </a:p>
          <a:p>
            <a:pPr lvl="1"/>
            <a:r>
              <a:rPr lang="en-US" dirty="0" smtClean="0"/>
              <a:t>Brew install </a:t>
            </a:r>
            <a:r>
              <a:rPr lang="en-US" dirty="0" err="1" smtClean="0"/>
              <a:t>npm</a:t>
            </a:r>
            <a:endParaRPr lang="en-US" dirty="0" smtClean="0"/>
          </a:p>
          <a:p>
            <a:r>
              <a:rPr lang="en-US" dirty="0" smtClean="0"/>
              <a:t>Everything else, even mac, can use the following link</a:t>
            </a:r>
          </a:p>
          <a:p>
            <a:pPr lvl="1"/>
            <a:r>
              <a:rPr lang="en-US" dirty="0">
                <a:hlinkClick r:id="rId2"/>
              </a:rPr>
              <a:t>https://nodejs.org/en/download</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86559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 &amp; Limitations</a:t>
            </a:r>
            <a:endParaRPr lang="en-US" dirty="0"/>
          </a:p>
        </p:txBody>
      </p:sp>
      <p:sp>
        <p:nvSpPr>
          <p:cNvPr id="3" name="Content Placeholder 2"/>
          <p:cNvSpPr>
            <a:spLocks noGrp="1"/>
          </p:cNvSpPr>
          <p:nvPr>
            <p:ph idx="1"/>
          </p:nvPr>
        </p:nvSpPr>
        <p:spPr/>
        <p:txBody>
          <a:bodyPr/>
          <a:lstStyle/>
          <a:p>
            <a:r>
              <a:rPr lang="en-US" dirty="0" smtClean="0"/>
              <a:t>Capabilities	</a:t>
            </a:r>
          </a:p>
          <a:p>
            <a:pPr lvl="1"/>
            <a:r>
              <a:rPr lang="en-US" dirty="0" smtClean="0"/>
              <a:t>Enable Alexa to play KNOWN movies and </a:t>
            </a:r>
            <a:r>
              <a:rPr lang="en-US" dirty="0" err="1" smtClean="0"/>
              <a:t>tv</a:t>
            </a:r>
            <a:r>
              <a:rPr lang="en-US" dirty="0" smtClean="0"/>
              <a:t> episodes with commands like </a:t>
            </a:r>
          </a:p>
          <a:p>
            <a:pPr lvl="2"/>
            <a:r>
              <a:rPr lang="en-US" dirty="0" smtClean="0"/>
              <a:t>Play Episode 1 Season 2 of The Office</a:t>
            </a:r>
          </a:p>
          <a:p>
            <a:pPr lvl="2"/>
            <a:r>
              <a:rPr lang="en-US" dirty="0" smtClean="0"/>
              <a:t>Play the movie Godzilla 2000</a:t>
            </a:r>
          </a:p>
          <a:p>
            <a:pPr lvl="2"/>
            <a:r>
              <a:rPr lang="en-US" dirty="0" smtClean="0"/>
              <a:t>Play a good episode of The Walking Dead</a:t>
            </a:r>
          </a:p>
          <a:p>
            <a:r>
              <a:rPr lang="en-US" dirty="0" smtClean="0"/>
              <a:t>Limitations</a:t>
            </a:r>
          </a:p>
          <a:p>
            <a:pPr lvl="1"/>
            <a:r>
              <a:rPr lang="en-US" dirty="0" smtClean="0"/>
              <a:t>Launches only one default client, in our case a </a:t>
            </a:r>
            <a:r>
              <a:rPr lang="en-US" dirty="0" err="1" smtClean="0"/>
              <a:t>Roku</a:t>
            </a:r>
            <a:endParaRPr lang="en-US" dirty="0"/>
          </a:p>
          <a:p>
            <a:pPr lvl="1"/>
            <a:r>
              <a:rPr lang="en-US" dirty="0" smtClean="0"/>
              <a:t>Can’t dynamically see new content, new series/movies must be listed in the Alexa Skill’s list of valid show/movie names</a:t>
            </a:r>
          </a:p>
          <a:p>
            <a:pPr lvl="1"/>
            <a:r>
              <a:rPr lang="en-US" dirty="0" smtClean="0"/>
              <a:t>Only one server and does not play content of shared servers</a:t>
            </a:r>
            <a:endParaRPr lang="en-US" dirty="0"/>
          </a:p>
        </p:txBody>
      </p:sp>
    </p:spTree>
    <p:extLst>
      <p:ext uri="{BB962C8B-B14F-4D97-AF65-F5344CB8AC3E}">
        <p14:creationId xmlns:p14="http://schemas.microsoft.com/office/powerpoint/2010/main" val="1657492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deploy	</a:t>
            </a:r>
            <a:endParaRPr lang="en-US" dirty="0"/>
          </a:p>
        </p:txBody>
      </p:sp>
      <p:sp>
        <p:nvSpPr>
          <p:cNvPr id="3" name="Content Placeholder 2"/>
          <p:cNvSpPr>
            <a:spLocks noGrp="1"/>
          </p:cNvSpPr>
          <p:nvPr>
            <p:ph idx="1"/>
          </p:nvPr>
        </p:nvSpPr>
        <p:spPr/>
        <p:txBody>
          <a:bodyPr>
            <a:normAutofit lnSpcReduction="10000"/>
          </a:bodyPr>
          <a:lstStyle/>
          <a:p>
            <a:r>
              <a:rPr lang="en-US" dirty="0" smtClean="0"/>
              <a:t>29 slides later, 1+ hour(s), and 3 headaches later, and we should now be able to deploy our </a:t>
            </a:r>
            <a:r>
              <a:rPr lang="en-US" dirty="0" err="1" smtClean="0"/>
              <a:t>alexa</a:t>
            </a:r>
            <a:r>
              <a:rPr lang="en-US" dirty="0" smtClean="0"/>
              <a:t> </a:t>
            </a:r>
            <a:r>
              <a:rPr lang="en-US" dirty="0" err="1" smtClean="0"/>
              <a:t>plex</a:t>
            </a:r>
            <a:r>
              <a:rPr lang="en-US" dirty="0" smtClean="0"/>
              <a:t> application</a:t>
            </a:r>
          </a:p>
          <a:p>
            <a:r>
              <a:rPr lang="en-US" dirty="0" smtClean="0"/>
              <a:t>The include bash scripts has been tested to work on my mac and, but you might have to tweak it in some way, and I haven’t extensively tested the windows batch file</a:t>
            </a:r>
          </a:p>
          <a:p>
            <a:r>
              <a:rPr lang="en-US" dirty="0" smtClean="0"/>
              <a:t>Ultimately, the files will build us a node package (hence why we have to install node/</a:t>
            </a:r>
            <a:r>
              <a:rPr lang="en-US" dirty="0" err="1" smtClean="0"/>
              <a:t>npm</a:t>
            </a:r>
            <a:r>
              <a:rPr lang="en-US" dirty="0" smtClean="0"/>
              <a:t>) and create a zip file, then the script will auto upload the file to our lambda function. </a:t>
            </a:r>
          </a:p>
          <a:p>
            <a:r>
              <a:rPr lang="en-US" dirty="0" smtClean="0"/>
              <a:t>Alternatively, we can just upload the </a:t>
            </a:r>
            <a:r>
              <a:rPr lang="en-US" dirty="0" err="1" smtClean="0"/>
              <a:t>dist.zip</a:t>
            </a:r>
            <a:r>
              <a:rPr lang="en-US" dirty="0" smtClean="0"/>
              <a:t> file (after you’ve built it via </a:t>
            </a:r>
            <a:r>
              <a:rPr lang="en-US" dirty="0" err="1" smtClean="0"/>
              <a:t>npm</a:t>
            </a:r>
            <a:r>
              <a:rPr lang="en-US" dirty="0"/>
              <a:t>)</a:t>
            </a:r>
            <a:r>
              <a:rPr lang="en-US" dirty="0" smtClean="0"/>
              <a:t> in the web UI, but where’s the fun in that :P</a:t>
            </a:r>
          </a:p>
          <a:p>
            <a:r>
              <a:rPr lang="en-US" dirty="0" smtClean="0"/>
              <a:t>Run </a:t>
            </a:r>
            <a:r>
              <a:rPr lang="en-US" dirty="0" err="1" smtClean="0"/>
              <a:t>deploy_mac.sh</a:t>
            </a:r>
            <a:r>
              <a:rPr lang="en-US" dirty="0" smtClean="0"/>
              <a:t> if your on mac, or </a:t>
            </a:r>
            <a:r>
              <a:rPr lang="en-US" dirty="0" err="1" smtClean="0"/>
              <a:t>deploy.bat</a:t>
            </a:r>
            <a:r>
              <a:rPr lang="en-US" dirty="0" smtClean="0"/>
              <a:t> if you’re on windows</a:t>
            </a:r>
          </a:p>
        </p:txBody>
      </p:sp>
    </p:spTree>
    <p:extLst>
      <p:ext uri="{BB962C8B-B14F-4D97-AF65-F5344CB8AC3E}">
        <p14:creationId xmlns:p14="http://schemas.microsoft.com/office/powerpoint/2010/main" val="1451506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p:txBody>
          <a:bodyPr/>
          <a:lstStyle/>
          <a:p>
            <a:r>
              <a:rPr lang="en-US" dirty="0" smtClean="0"/>
              <a:t>If you get errors here, read them. Either AWS </a:t>
            </a:r>
            <a:r>
              <a:rPr lang="en-US" dirty="0" err="1" smtClean="0"/>
              <a:t>sdk</a:t>
            </a:r>
            <a:r>
              <a:rPr lang="en-US" dirty="0" smtClean="0"/>
              <a:t> isn’t working, or node can’t compile the script, or the zip file isn’t where it should be, or god just hates you. Scripts suck. Get the code compiled and move it to lambda, this doc assumes you can figure that out and we move onto the next step</a:t>
            </a:r>
          </a:p>
          <a:p>
            <a:r>
              <a:rPr lang="en-US" dirty="0" smtClean="0"/>
              <a:t>You might have to run it with </a:t>
            </a:r>
            <a:r>
              <a:rPr lang="en-US" dirty="0" err="1" smtClean="0"/>
              <a:t>sudo</a:t>
            </a:r>
            <a:endParaRPr lang="en-US" dirty="0" smtClean="0"/>
          </a:p>
          <a:p>
            <a:r>
              <a:rPr lang="en-US" dirty="0" smtClean="0"/>
              <a:t>Try running the commands one at a time and see where it goes wrong</a:t>
            </a:r>
          </a:p>
          <a:p>
            <a:r>
              <a:rPr lang="en-US" dirty="0" smtClean="0"/>
              <a:t>These scripts didn’t work for me out of the box, I’ve saved the changes necessary to get the running for Mr. </a:t>
            </a:r>
            <a:r>
              <a:rPr lang="en-US" dirty="0" err="1" smtClean="0"/>
              <a:t>Mee</a:t>
            </a:r>
            <a:r>
              <a:rPr lang="en-US" dirty="0" smtClean="0"/>
              <a:t>-</a:t>
            </a:r>
            <a:r>
              <a:rPr lang="en-US" dirty="0" err="1" smtClean="0"/>
              <a:t>agi</a:t>
            </a:r>
            <a:r>
              <a:rPr lang="en-US" dirty="0" smtClean="0"/>
              <a:t>-only</a:t>
            </a:r>
            <a:endParaRPr lang="en-US" dirty="0"/>
          </a:p>
        </p:txBody>
      </p:sp>
    </p:spTree>
    <p:extLst>
      <p:ext uri="{BB962C8B-B14F-4D97-AF65-F5344CB8AC3E}">
        <p14:creationId xmlns:p14="http://schemas.microsoft.com/office/powerpoint/2010/main" val="1073475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6093992" y="660455"/>
            <a:ext cx="5449889" cy="5537087"/>
          </a:xfrm>
          <a:prstGeom prst="rect">
            <a:avLst/>
          </a:prstGeom>
          <a:effectLst/>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1" y="629266"/>
            <a:ext cx="4166510" cy="1622321"/>
          </a:xfrm>
        </p:spPr>
        <p:txBody>
          <a:bodyPr>
            <a:normAutofit/>
          </a:bodyPr>
          <a:lstStyle/>
          <a:p>
            <a:r>
              <a:rPr lang="en-US" dirty="0" smtClean="0"/>
              <a:t>Sorry, I offer no support</a:t>
            </a:r>
            <a:endParaRPr lang="en-US" dirty="0"/>
          </a:p>
        </p:txBody>
      </p:sp>
      <p:sp>
        <p:nvSpPr>
          <p:cNvPr id="3" name="Content Placeholder 2"/>
          <p:cNvSpPr>
            <a:spLocks noGrp="1"/>
          </p:cNvSpPr>
          <p:nvPr>
            <p:ph idx="1"/>
          </p:nvPr>
        </p:nvSpPr>
        <p:spPr>
          <a:xfrm>
            <a:off x="648931" y="2438400"/>
            <a:ext cx="4166509" cy="3785419"/>
          </a:xfrm>
        </p:spPr>
        <p:txBody>
          <a:bodyPr>
            <a:normAutofit/>
          </a:bodyPr>
          <a:lstStyle/>
          <a:p>
            <a:r>
              <a:rPr lang="en-US" dirty="0" smtClean="0"/>
              <a:t>Seriously, from here on out all sorts of things might go wrong, we’ve setup several services, and this requires all of them to be setup correctly for it to work at all</a:t>
            </a:r>
          </a:p>
          <a:p>
            <a:r>
              <a:rPr lang="en-US" dirty="0" smtClean="0"/>
              <a:t>I do have some testing options for you though</a:t>
            </a:r>
            <a:endParaRPr lang="en-US" dirty="0"/>
          </a:p>
        </p:txBody>
      </p:sp>
    </p:spTree>
    <p:extLst>
      <p:ext uri="{BB962C8B-B14F-4D97-AF65-F5344CB8AC3E}">
        <p14:creationId xmlns:p14="http://schemas.microsoft.com/office/powerpoint/2010/main" val="2580949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892" r="-1" b="35516"/>
          <a:stretch/>
        </p:blipFill>
        <p:spPr>
          <a:xfrm>
            <a:off x="7554138" y="609137"/>
            <a:ext cx="3990161" cy="2766290"/>
          </a:xfrm>
          <a:prstGeom prst="rect">
            <a:avLst/>
          </a:prstGeom>
          <a:effectLst>
            <a:outerShdw blurRad="50800" dist="38100" dir="5400000" algn="t" rotWithShape="0">
              <a:prstClr val="black">
                <a:alpha val="43000"/>
              </a:prstClr>
            </a:outerShdw>
          </a:effectLst>
        </p:spPr>
      </p:pic>
      <p:pic>
        <p:nvPicPr>
          <p:cNvPr id="5" name="Picture 4"/>
          <p:cNvPicPr>
            <a:picLocks noChangeAspect="1"/>
          </p:cNvPicPr>
          <p:nvPr/>
        </p:nvPicPr>
        <p:blipFill rotWithShape="1">
          <a:blip r:embed="rId3"/>
          <a:srcRect r="-4" b="601"/>
          <a:stretch/>
        </p:blipFill>
        <p:spPr>
          <a:xfrm>
            <a:off x="7554138" y="3482108"/>
            <a:ext cx="3990161" cy="2766290"/>
          </a:xfrm>
          <a:prstGeom prst="rect">
            <a:avLst/>
          </a:prstGeom>
          <a:effectLst>
            <a:outerShdw blurRad="50800" dist="38100" dir="5400000" algn="t" rotWithShape="0">
              <a:prstClr val="black">
                <a:alpha val="43000"/>
              </a:prstClr>
            </a:outerShdw>
          </a:effectLst>
        </p:spPr>
      </p:pic>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6111" y="609601"/>
            <a:ext cx="6246093" cy="1675975"/>
          </a:xfrm>
        </p:spPr>
        <p:txBody>
          <a:bodyPr>
            <a:normAutofit/>
          </a:bodyPr>
          <a:lstStyle/>
          <a:p>
            <a:r>
              <a:rPr lang="en-US" dirty="0"/>
              <a:t>Alexa Skills Test Screen</a:t>
            </a:r>
          </a:p>
        </p:txBody>
      </p:sp>
      <p:sp>
        <p:nvSpPr>
          <p:cNvPr id="3" name="Content Placeholder 2"/>
          <p:cNvSpPr>
            <a:spLocks noGrp="1"/>
          </p:cNvSpPr>
          <p:nvPr>
            <p:ph idx="1"/>
          </p:nvPr>
        </p:nvSpPr>
        <p:spPr>
          <a:xfrm>
            <a:off x="642175" y="2484544"/>
            <a:ext cx="6253484" cy="3763855"/>
          </a:xfrm>
        </p:spPr>
        <p:txBody>
          <a:bodyPr>
            <a:normAutofit/>
          </a:bodyPr>
          <a:lstStyle/>
          <a:p>
            <a:r>
              <a:rPr lang="en-US" dirty="0" smtClean="0"/>
              <a:t>In the </a:t>
            </a:r>
            <a:r>
              <a:rPr lang="en-US" dirty="0" err="1" smtClean="0"/>
              <a:t>alexa</a:t>
            </a:r>
            <a:r>
              <a:rPr lang="en-US" dirty="0" smtClean="0"/>
              <a:t> skill, there is a Test screen</a:t>
            </a:r>
          </a:p>
          <a:p>
            <a:r>
              <a:rPr lang="en-US" dirty="0" smtClean="0"/>
              <a:t>Scroll down and you can type in the </a:t>
            </a:r>
            <a:r>
              <a:rPr lang="en-US" dirty="0" err="1" smtClean="0"/>
              <a:t>alexa</a:t>
            </a:r>
            <a:r>
              <a:rPr lang="en-US" dirty="0" smtClean="0"/>
              <a:t> commands, follow the speech formats in the utterances file</a:t>
            </a:r>
          </a:p>
          <a:p>
            <a:r>
              <a:rPr lang="en-US" dirty="0" smtClean="0"/>
              <a:t>Press ‘ask </a:t>
            </a:r>
            <a:r>
              <a:rPr lang="en-US" dirty="0" err="1" smtClean="0"/>
              <a:t>alexa</a:t>
            </a:r>
            <a:r>
              <a:rPr lang="en-US" dirty="0" smtClean="0"/>
              <a:t>’ and this will build out the request </a:t>
            </a:r>
            <a:r>
              <a:rPr lang="en-US" dirty="0" err="1" smtClean="0"/>
              <a:t>alexa</a:t>
            </a:r>
            <a:r>
              <a:rPr lang="en-US" dirty="0" smtClean="0"/>
              <a:t> sends, and it will </a:t>
            </a:r>
            <a:r>
              <a:rPr lang="en-US" dirty="0" err="1" smtClean="0"/>
              <a:t>retun</a:t>
            </a:r>
            <a:r>
              <a:rPr lang="en-US" dirty="0" smtClean="0"/>
              <a:t> the lambda result, which will likely be ‘something went wrong’</a:t>
            </a:r>
          </a:p>
          <a:p>
            <a:r>
              <a:rPr lang="en-US" dirty="0" smtClean="0"/>
              <a:t>Useless, right?</a:t>
            </a:r>
            <a:endParaRPr lang="en-US" dirty="0"/>
          </a:p>
        </p:txBody>
      </p:sp>
    </p:spTree>
    <p:extLst>
      <p:ext uri="{BB962C8B-B14F-4D97-AF65-F5344CB8AC3E}">
        <p14:creationId xmlns:p14="http://schemas.microsoft.com/office/powerpoint/2010/main" val="4271185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6091916" y="2989125"/>
            <a:ext cx="5451627" cy="2780329"/>
          </a:xfrm>
          <a:prstGeom prst="rect">
            <a:avLst/>
          </a:prstGeom>
          <a:effectLst/>
        </p:spPr>
      </p:pic>
      <p:sp>
        <p:nvSpPr>
          <p:cNvPr id="2" name="Title 1"/>
          <p:cNvSpPr>
            <a:spLocks noGrp="1"/>
          </p:cNvSpPr>
          <p:nvPr>
            <p:ph type="title"/>
          </p:nvPr>
        </p:nvSpPr>
        <p:spPr>
          <a:xfrm>
            <a:off x="648930" y="629267"/>
            <a:ext cx="9252154" cy="1016654"/>
          </a:xfrm>
        </p:spPr>
        <p:txBody>
          <a:bodyPr>
            <a:normAutofit/>
          </a:bodyPr>
          <a:lstStyle/>
          <a:p>
            <a:r>
              <a:rPr lang="en-US" dirty="0"/>
              <a:t>But that’s not all!</a:t>
            </a:r>
          </a:p>
        </p:txBody>
      </p:sp>
      <p:sp>
        <p:nvSpPr>
          <p:cNvPr id="3" name="Content Placeholder 2"/>
          <p:cNvSpPr>
            <a:spLocks noGrp="1"/>
          </p:cNvSpPr>
          <p:nvPr>
            <p:ph idx="1"/>
          </p:nvPr>
        </p:nvSpPr>
        <p:spPr>
          <a:xfrm>
            <a:off x="648931" y="2548281"/>
            <a:ext cx="5122606" cy="3658689"/>
          </a:xfrm>
        </p:spPr>
        <p:txBody>
          <a:bodyPr>
            <a:normAutofit/>
          </a:bodyPr>
          <a:lstStyle/>
          <a:p>
            <a:r>
              <a:rPr lang="en-US" dirty="0">
                <a:solidFill>
                  <a:schemeClr val="bg1"/>
                </a:solidFill>
              </a:rPr>
              <a:t>Copy the </a:t>
            </a:r>
            <a:r>
              <a:rPr lang="en-US" dirty="0" err="1">
                <a:solidFill>
                  <a:schemeClr val="bg1"/>
                </a:solidFill>
              </a:rPr>
              <a:t>json</a:t>
            </a:r>
            <a:r>
              <a:rPr lang="en-US" dirty="0">
                <a:solidFill>
                  <a:schemeClr val="bg1"/>
                </a:solidFill>
              </a:rPr>
              <a:t> from the left side, and go to the Lambda test screen</a:t>
            </a:r>
            <a:r>
              <a:rPr lang="en-US" dirty="0" smtClean="0">
                <a:solidFill>
                  <a:schemeClr val="bg1"/>
                </a:solidFill>
              </a:rPr>
              <a:t>!</a:t>
            </a:r>
          </a:p>
          <a:p>
            <a:r>
              <a:rPr lang="en-US" dirty="0" smtClean="0">
                <a:solidFill>
                  <a:schemeClr val="bg1"/>
                </a:solidFill>
              </a:rPr>
              <a:t>Click the lambda function and you’ll see the dashboard</a:t>
            </a:r>
          </a:p>
          <a:p>
            <a:r>
              <a:rPr lang="en-US" dirty="0" smtClean="0">
                <a:solidFill>
                  <a:schemeClr val="bg1"/>
                </a:solidFill>
              </a:rPr>
              <a:t>Click ‘Actions’ and ‘Configure new test event</a:t>
            </a:r>
          </a:p>
          <a:p>
            <a:r>
              <a:rPr lang="en-US" dirty="0" smtClean="0">
                <a:solidFill>
                  <a:schemeClr val="bg1"/>
                </a:solidFill>
              </a:rPr>
              <a:t>Paste your </a:t>
            </a:r>
            <a:r>
              <a:rPr lang="en-US" dirty="0" err="1" smtClean="0">
                <a:solidFill>
                  <a:schemeClr val="bg1"/>
                </a:solidFill>
              </a:rPr>
              <a:t>json</a:t>
            </a:r>
            <a:r>
              <a:rPr lang="en-US" dirty="0" smtClean="0">
                <a:solidFill>
                  <a:schemeClr val="bg1"/>
                </a:solidFill>
              </a:rPr>
              <a:t> text </a:t>
            </a:r>
          </a:p>
          <a:p>
            <a:r>
              <a:rPr lang="en-US" dirty="0" smtClean="0">
                <a:solidFill>
                  <a:schemeClr val="bg1"/>
                </a:solidFill>
              </a:rPr>
              <a:t>Press save and test</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5217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094410" y="816190"/>
            <a:ext cx="5449471" cy="1825572"/>
          </a:xfrm>
          <a:prstGeom prst="rect">
            <a:avLst/>
          </a:prstGeom>
          <a:effectLst/>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stretch>
            <a:fillRect/>
          </a:stretch>
        </p:blipFill>
        <p:spPr>
          <a:xfrm>
            <a:off x="6432087" y="3006197"/>
            <a:ext cx="4774116" cy="3242202"/>
          </a:xfrm>
          <a:prstGeom prst="rect">
            <a:avLst/>
          </a:prstGeom>
          <a:effectLst/>
        </p:spPr>
      </p:pic>
      <p:sp>
        <p:nvSpPr>
          <p:cNvPr id="2" name="Title 1"/>
          <p:cNvSpPr>
            <a:spLocks noGrp="1"/>
          </p:cNvSpPr>
          <p:nvPr>
            <p:ph type="title"/>
          </p:nvPr>
        </p:nvSpPr>
        <p:spPr>
          <a:xfrm>
            <a:off x="646112" y="452718"/>
            <a:ext cx="4165580" cy="1400530"/>
          </a:xfrm>
        </p:spPr>
        <p:txBody>
          <a:bodyPr>
            <a:normAutofit/>
          </a:bodyPr>
          <a:lstStyle/>
          <a:p>
            <a:r>
              <a:rPr lang="en-US" dirty="0" smtClean="0"/>
              <a:t>Log Output</a:t>
            </a:r>
            <a:endParaRPr lang="en-US" dirty="0"/>
          </a:p>
        </p:txBody>
      </p:sp>
      <p:sp>
        <p:nvSpPr>
          <p:cNvPr id="3" name="Content Placeholder 2"/>
          <p:cNvSpPr>
            <a:spLocks noGrp="1"/>
          </p:cNvSpPr>
          <p:nvPr>
            <p:ph idx="1"/>
          </p:nvPr>
        </p:nvSpPr>
        <p:spPr>
          <a:xfrm>
            <a:off x="646113" y="2052918"/>
            <a:ext cx="4165146" cy="4195481"/>
          </a:xfrm>
        </p:spPr>
        <p:txBody>
          <a:bodyPr>
            <a:normAutofit/>
          </a:bodyPr>
          <a:lstStyle/>
          <a:p>
            <a:r>
              <a:rPr lang="en-US" dirty="0"/>
              <a:t>Your node function will output some info near the middle of the page</a:t>
            </a:r>
          </a:p>
          <a:p>
            <a:r>
              <a:rPr lang="en-US" dirty="0"/>
              <a:t>This is the same response sent back to </a:t>
            </a:r>
            <a:r>
              <a:rPr lang="en-US" dirty="0" err="1"/>
              <a:t>alexa</a:t>
            </a:r>
            <a:endParaRPr lang="en-US" dirty="0"/>
          </a:p>
          <a:p>
            <a:r>
              <a:rPr lang="en-US" dirty="0"/>
              <a:t>If you look in the bottom right, you’ll see the actual log </a:t>
            </a:r>
            <a:r>
              <a:rPr lang="en-US" dirty="0" smtClean="0"/>
              <a:t>file</a:t>
            </a:r>
          </a:p>
          <a:p>
            <a:r>
              <a:rPr lang="en-US" dirty="0" smtClean="0"/>
              <a:t>This is still only a subset, click the ‘Click here’ link above it for even more, stored in </a:t>
            </a:r>
            <a:r>
              <a:rPr lang="en-US" dirty="0" err="1" smtClean="0"/>
              <a:t>cloudwatch</a:t>
            </a:r>
            <a:r>
              <a:rPr lang="en-US" dirty="0" smtClean="0"/>
              <a:t>!</a:t>
            </a:r>
            <a:endParaRPr lang="en-US" dirty="0"/>
          </a:p>
        </p:txBody>
      </p:sp>
    </p:spTree>
    <p:extLst>
      <p:ext uri="{BB962C8B-B14F-4D97-AF65-F5344CB8AC3E}">
        <p14:creationId xmlns:p14="http://schemas.microsoft.com/office/powerpoint/2010/main" val="2325655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5048451" y="2182916"/>
            <a:ext cx="6495847" cy="3101767"/>
          </a:xfrm>
          <a:prstGeom prst="rect">
            <a:avLst/>
          </a:prstGeom>
          <a:effectLst/>
        </p:spPr>
      </p:pic>
      <p:sp>
        <p:nvSpPr>
          <p:cNvPr id="2" name="Title 1"/>
          <p:cNvSpPr>
            <a:spLocks noGrp="1"/>
          </p:cNvSpPr>
          <p:nvPr>
            <p:ph type="title"/>
          </p:nvPr>
        </p:nvSpPr>
        <p:spPr>
          <a:xfrm>
            <a:off x="643855" y="1447799"/>
            <a:ext cx="3108626" cy="1444752"/>
          </a:xfrm>
        </p:spPr>
        <p:txBody>
          <a:bodyPr anchor="b">
            <a:normAutofit/>
          </a:bodyPr>
          <a:lstStyle/>
          <a:p>
            <a:r>
              <a:rPr lang="en-US" sz="3200" dirty="0"/>
              <a:t>Cloud Watch</a:t>
            </a:r>
          </a:p>
        </p:txBody>
      </p:sp>
      <p:sp>
        <p:nvSpPr>
          <p:cNvPr id="3" name="Content Placeholder 2"/>
          <p:cNvSpPr>
            <a:spLocks noGrp="1"/>
          </p:cNvSpPr>
          <p:nvPr>
            <p:ph idx="1"/>
          </p:nvPr>
        </p:nvSpPr>
        <p:spPr>
          <a:xfrm>
            <a:off x="643855" y="3072385"/>
            <a:ext cx="3108057" cy="2947415"/>
          </a:xfrm>
        </p:spPr>
        <p:txBody>
          <a:bodyPr>
            <a:normAutofit/>
          </a:bodyPr>
          <a:lstStyle/>
          <a:p>
            <a:r>
              <a:rPr lang="en-US" sz="1400" dirty="0" smtClean="0"/>
              <a:t>The next screen shows the log files generated</a:t>
            </a:r>
          </a:p>
          <a:p>
            <a:r>
              <a:rPr lang="en-US" sz="1400" dirty="0" smtClean="0"/>
              <a:t>Click the top one, it’s the most recent</a:t>
            </a:r>
          </a:p>
          <a:p>
            <a:r>
              <a:rPr lang="en-US" sz="1400" dirty="0" smtClean="0"/>
              <a:t>Now you can see each line, scroll to the bottom for the error and see what you need to fix</a:t>
            </a:r>
          </a:p>
          <a:p>
            <a:r>
              <a:rPr lang="en-US" sz="1400" dirty="0" smtClean="0"/>
              <a:t>I did this for 12 days before it worked so good luck! </a:t>
            </a:r>
            <a:endParaRPr lang="en-US" sz="1400" dirty="0"/>
          </a:p>
        </p:txBody>
      </p:sp>
    </p:spTree>
    <p:extLst>
      <p:ext uri="{BB962C8B-B14F-4D97-AF65-F5344CB8AC3E}">
        <p14:creationId xmlns:p14="http://schemas.microsoft.com/office/powerpoint/2010/main" val="3836098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it!</a:t>
            </a:r>
            <a:endParaRPr lang="en-US" dirty="0"/>
          </a:p>
        </p:txBody>
      </p:sp>
      <p:sp>
        <p:nvSpPr>
          <p:cNvPr id="3" name="Content Placeholder 2"/>
          <p:cNvSpPr>
            <a:spLocks noGrp="1"/>
          </p:cNvSpPr>
          <p:nvPr>
            <p:ph idx="1"/>
          </p:nvPr>
        </p:nvSpPr>
        <p:spPr/>
        <p:txBody>
          <a:bodyPr/>
          <a:lstStyle/>
          <a:p>
            <a:r>
              <a:rPr lang="en-US" dirty="0" smtClean="0"/>
              <a:t>Easy as pie</a:t>
            </a:r>
            <a:r>
              <a:rPr lang="mr-IN" dirty="0" smtClean="0"/>
              <a:t>…</a:t>
            </a:r>
            <a:endParaRPr lang="en-US" dirty="0"/>
          </a:p>
        </p:txBody>
      </p:sp>
    </p:spTree>
    <p:extLst>
      <p:ext uri="{BB962C8B-B14F-4D97-AF65-F5344CB8AC3E}">
        <p14:creationId xmlns:p14="http://schemas.microsoft.com/office/powerpoint/2010/main" val="90572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Services</a:t>
            </a:r>
            <a:endParaRPr lang="en-US" dirty="0"/>
          </a:p>
        </p:txBody>
      </p:sp>
      <p:sp>
        <p:nvSpPr>
          <p:cNvPr id="3" name="Content Placeholder 2"/>
          <p:cNvSpPr>
            <a:spLocks noGrp="1"/>
          </p:cNvSpPr>
          <p:nvPr>
            <p:ph idx="1"/>
          </p:nvPr>
        </p:nvSpPr>
        <p:spPr/>
        <p:txBody>
          <a:bodyPr/>
          <a:lstStyle/>
          <a:p>
            <a:r>
              <a:rPr lang="en-US" dirty="0" smtClean="0"/>
              <a:t>This application requires 3 separate services, all of which reside in the AWS ecosystem. For personal/low use like this, it shouldn’t cost you anything</a:t>
            </a:r>
          </a:p>
          <a:p>
            <a:pPr lvl="1"/>
            <a:r>
              <a:rPr lang="en-US" dirty="0" smtClean="0">
                <a:hlinkClick r:id="rId2"/>
              </a:rPr>
              <a:t>Alexa Skills Kit</a:t>
            </a:r>
            <a:endParaRPr lang="en-US" dirty="0" smtClean="0"/>
          </a:p>
          <a:p>
            <a:pPr lvl="2"/>
            <a:r>
              <a:rPr lang="en-US" dirty="0" smtClean="0"/>
              <a:t>Used to create a skill that you install on your Amazon Echo (dot)</a:t>
            </a:r>
          </a:p>
          <a:p>
            <a:pPr lvl="1"/>
            <a:r>
              <a:rPr lang="en-US" dirty="0" smtClean="0">
                <a:hlinkClick r:id="rId3"/>
              </a:rPr>
              <a:t>Lambda</a:t>
            </a:r>
            <a:endParaRPr lang="en-US" dirty="0" smtClean="0"/>
          </a:p>
          <a:p>
            <a:pPr lvl="2"/>
            <a:r>
              <a:rPr lang="en-US" dirty="0" smtClean="0"/>
              <a:t>This will run our </a:t>
            </a:r>
            <a:r>
              <a:rPr lang="en-US" dirty="0"/>
              <a:t>N</a:t>
            </a:r>
            <a:r>
              <a:rPr lang="en-US" dirty="0" smtClean="0"/>
              <a:t>ode.js app, and will be the end point for our Alexa Skill</a:t>
            </a:r>
          </a:p>
          <a:p>
            <a:pPr lvl="1"/>
            <a:r>
              <a:rPr lang="en-US" dirty="0" smtClean="0">
                <a:hlinkClick r:id="rId4"/>
              </a:rPr>
              <a:t>DynamoDB</a:t>
            </a:r>
            <a:endParaRPr lang="en-US" dirty="0" smtClean="0"/>
          </a:p>
          <a:p>
            <a:pPr lvl="2"/>
            <a:r>
              <a:rPr lang="en-US" dirty="0" smtClean="0"/>
              <a:t>This is used by our Node.js to store information about our server and connections</a:t>
            </a:r>
            <a:endParaRPr lang="en-US" dirty="0"/>
          </a:p>
        </p:txBody>
      </p:sp>
    </p:spTree>
    <p:extLst>
      <p:ext uri="{BB962C8B-B14F-4D97-AF65-F5344CB8AC3E}">
        <p14:creationId xmlns:p14="http://schemas.microsoft.com/office/powerpoint/2010/main" val="53973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attack</a:t>
            </a:r>
            <a:endParaRPr lang="en-US" dirty="0"/>
          </a:p>
        </p:txBody>
      </p:sp>
      <p:sp>
        <p:nvSpPr>
          <p:cNvPr id="3" name="Content Placeholder 2"/>
          <p:cNvSpPr>
            <a:spLocks noGrp="1"/>
          </p:cNvSpPr>
          <p:nvPr>
            <p:ph idx="1"/>
          </p:nvPr>
        </p:nvSpPr>
        <p:spPr/>
        <p:txBody>
          <a:bodyPr/>
          <a:lstStyle/>
          <a:p>
            <a:r>
              <a:rPr lang="en-US" dirty="0" smtClean="0"/>
              <a:t>Setup our AWS Services</a:t>
            </a:r>
          </a:p>
          <a:p>
            <a:r>
              <a:rPr lang="en-US" dirty="0" smtClean="0"/>
              <a:t>Enable our workstation to deploy our services and app</a:t>
            </a:r>
          </a:p>
          <a:p>
            <a:r>
              <a:rPr lang="en-US" dirty="0" smtClean="0"/>
              <a:t>Configure our app </a:t>
            </a:r>
          </a:p>
          <a:p>
            <a:r>
              <a:rPr lang="en-US" dirty="0" smtClean="0"/>
              <a:t>Deploy our app</a:t>
            </a:r>
          </a:p>
          <a:p>
            <a:r>
              <a:rPr lang="en-US" dirty="0" smtClean="0"/>
              <a:t>Configure our network to allow Lambda to talk to our client</a:t>
            </a:r>
          </a:p>
        </p:txBody>
      </p:sp>
    </p:spTree>
    <p:extLst>
      <p:ext uri="{BB962C8B-B14F-4D97-AF65-F5344CB8AC3E}">
        <p14:creationId xmlns:p14="http://schemas.microsoft.com/office/powerpoint/2010/main" val="208029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p:cNvPicPr>
            <a:picLocks noChangeAspect="1"/>
          </p:cNvPicPr>
          <p:nvPr/>
        </p:nvPicPr>
        <p:blipFill>
          <a:blip r:embed="rId2"/>
          <a:stretch>
            <a:fillRect/>
          </a:stretch>
        </p:blipFill>
        <p:spPr>
          <a:xfrm>
            <a:off x="7860538" y="4150658"/>
            <a:ext cx="3980139" cy="1648026"/>
          </a:xfrm>
          <a:prstGeom prst="rect">
            <a:avLst/>
          </a:prstGeom>
          <a:effectLst/>
        </p:spPr>
      </p:pic>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a:blip r:embed="rId3"/>
          <a:stretch>
            <a:fillRect/>
          </a:stretch>
        </p:blipFill>
        <p:spPr>
          <a:xfrm>
            <a:off x="7860539" y="1421061"/>
            <a:ext cx="3980139" cy="2288580"/>
          </a:xfrm>
          <a:prstGeom prst="rect">
            <a:avLst/>
          </a:prstGeom>
          <a:effectLst/>
        </p:spPr>
      </p:pic>
      <p:sp>
        <p:nvSpPr>
          <p:cNvPr id="2" name="Title 1"/>
          <p:cNvSpPr>
            <a:spLocks noGrp="1"/>
          </p:cNvSpPr>
          <p:nvPr>
            <p:ph type="title"/>
          </p:nvPr>
        </p:nvSpPr>
        <p:spPr>
          <a:xfrm>
            <a:off x="646112" y="452718"/>
            <a:ext cx="5629222" cy="1400530"/>
          </a:xfrm>
        </p:spPr>
        <p:txBody>
          <a:bodyPr>
            <a:normAutofit/>
          </a:bodyPr>
          <a:lstStyle/>
          <a:p>
            <a:r>
              <a:rPr lang="en-US" dirty="0"/>
              <a:t>Setting Stuff Up</a:t>
            </a:r>
          </a:p>
        </p:txBody>
      </p:sp>
      <p:sp>
        <p:nvSpPr>
          <p:cNvPr id="3" name="Content Placeholder 2"/>
          <p:cNvSpPr>
            <a:spLocks noGrp="1"/>
          </p:cNvSpPr>
          <p:nvPr>
            <p:ph idx="1"/>
          </p:nvPr>
        </p:nvSpPr>
        <p:spPr>
          <a:xfrm>
            <a:off x="646112" y="2052918"/>
            <a:ext cx="5628635" cy="4195481"/>
          </a:xfrm>
        </p:spPr>
        <p:txBody>
          <a:bodyPr>
            <a:normAutofit/>
          </a:bodyPr>
          <a:lstStyle/>
          <a:p>
            <a:r>
              <a:rPr lang="en-US" dirty="0">
                <a:hlinkClick r:id="rId4"/>
              </a:rPr>
              <a:t>Create an AWS account</a:t>
            </a:r>
            <a:endParaRPr lang="en-US" dirty="0"/>
          </a:p>
          <a:p>
            <a:r>
              <a:rPr lang="en-US" dirty="0"/>
              <a:t>Afterwards you’ll have access to the console, pictured right</a:t>
            </a:r>
          </a:p>
          <a:p>
            <a:r>
              <a:rPr lang="en-US" dirty="0"/>
              <a:t>Type ‘IAM’ in the services box</a:t>
            </a:r>
          </a:p>
          <a:p>
            <a:r>
              <a:rPr lang="en-US" dirty="0"/>
              <a:t>We need to our user keys for the next step</a:t>
            </a:r>
          </a:p>
        </p:txBody>
      </p:sp>
    </p:spTree>
    <p:extLst>
      <p:ext uri="{BB962C8B-B14F-4D97-AF65-F5344CB8AC3E}">
        <p14:creationId xmlns:p14="http://schemas.microsoft.com/office/powerpoint/2010/main" val="264260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608319" y="1597755"/>
            <a:ext cx="5614835" cy="3509271"/>
          </a:xfrm>
          <a:prstGeom prst="rect">
            <a:avLst/>
          </a:prstGeom>
          <a:effectLst/>
        </p:spPr>
      </p:pic>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29" y="629266"/>
            <a:ext cx="3505495" cy="1622321"/>
          </a:xfrm>
        </p:spPr>
        <p:txBody>
          <a:bodyPr>
            <a:normAutofit/>
          </a:bodyPr>
          <a:lstStyle/>
          <a:p>
            <a:r>
              <a:rPr lang="en-US" dirty="0"/>
              <a:t>Create a User	</a:t>
            </a:r>
          </a:p>
        </p:txBody>
      </p:sp>
      <p:sp>
        <p:nvSpPr>
          <p:cNvPr id="3" name="Content Placeholder 2"/>
          <p:cNvSpPr>
            <a:spLocks noGrp="1"/>
          </p:cNvSpPr>
          <p:nvPr>
            <p:ph idx="1"/>
          </p:nvPr>
        </p:nvSpPr>
        <p:spPr>
          <a:xfrm>
            <a:off x="648931" y="2438400"/>
            <a:ext cx="3505494" cy="3785419"/>
          </a:xfrm>
        </p:spPr>
        <p:txBody>
          <a:bodyPr>
            <a:normAutofit/>
          </a:bodyPr>
          <a:lstStyle/>
          <a:p>
            <a:pPr>
              <a:lnSpc>
                <a:spcPct val="90000"/>
              </a:lnSpc>
            </a:pPr>
            <a:r>
              <a:rPr lang="en-US" dirty="0"/>
              <a:t>On the left, click create user</a:t>
            </a:r>
          </a:p>
          <a:p>
            <a:pPr>
              <a:lnSpc>
                <a:spcPct val="90000"/>
              </a:lnSpc>
            </a:pPr>
            <a:r>
              <a:rPr lang="en-US" dirty="0"/>
              <a:t>Then At the top, Add user</a:t>
            </a:r>
          </a:p>
          <a:p>
            <a:pPr>
              <a:lnSpc>
                <a:spcPct val="90000"/>
              </a:lnSpc>
            </a:pPr>
            <a:r>
              <a:rPr lang="en-US" dirty="0"/>
              <a:t>Fill in the prompts, make sure programmatic access is checked</a:t>
            </a:r>
          </a:p>
          <a:p>
            <a:pPr>
              <a:lnSpc>
                <a:spcPct val="90000"/>
              </a:lnSpc>
            </a:pPr>
            <a:r>
              <a:rPr lang="en-US" dirty="0"/>
              <a:t>Add a password, uncheck reset </a:t>
            </a:r>
            <a:r>
              <a:rPr lang="en-US" dirty="0" smtClean="0"/>
              <a:t>requirement</a:t>
            </a:r>
            <a:endParaRPr lang="en-US" dirty="0"/>
          </a:p>
          <a:p>
            <a:pPr>
              <a:lnSpc>
                <a:spcPct val="90000"/>
              </a:lnSpc>
            </a:pPr>
            <a:r>
              <a:rPr lang="en-US" dirty="0"/>
              <a:t>Click next</a:t>
            </a:r>
          </a:p>
        </p:txBody>
      </p:sp>
    </p:spTree>
    <p:extLst>
      <p:ext uri="{BB962C8B-B14F-4D97-AF65-F5344CB8AC3E}">
        <p14:creationId xmlns:p14="http://schemas.microsoft.com/office/powerpoint/2010/main" val="166946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stretch>
            <a:fillRect/>
          </a:stretch>
        </p:blipFill>
        <p:spPr>
          <a:xfrm>
            <a:off x="6283461" y="2548281"/>
            <a:ext cx="5068537" cy="3662018"/>
          </a:xfrm>
          <a:prstGeom prst="rect">
            <a:avLst/>
          </a:prstGeom>
          <a:effectLst/>
        </p:spPr>
      </p:pic>
      <p:sp>
        <p:nvSpPr>
          <p:cNvPr id="2" name="Title 1"/>
          <p:cNvSpPr>
            <a:spLocks noGrp="1"/>
          </p:cNvSpPr>
          <p:nvPr>
            <p:ph type="title"/>
          </p:nvPr>
        </p:nvSpPr>
        <p:spPr>
          <a:xfrm>
            <a:off x="648930" y="629267"/>
            <a:ext cx="9252154" cy="1016654"/>
          </a:xfrm>
        </p:spPr>
        <p:txBody>
          <a:bodyPr>
            <a:normAutofit/>
          </a:bodyPr>
          <a:lstStyle/>
          <a:p>
            <a:r>
              <a:rPr lang="en-US" dirty="0"/>
              <a:t>Permissions</a:t>
            </a:r>
          </a:p>
        </p:txBody>
      </p:sp>
      <p:sp>
        <p:nvSpPr>
          <p:cNvPr id="3" name="Content Placeholder 2"/>
          <p:cNvSpPr>
            <a:spLocks noGrp="1"/>
          </p:cNvSpPr>
          <p:nvPr>
            <p:ph idx="1"/>
          </p:nvPr>
        </p:nvSpPr>
        <p:spPr>
          <a:xfrm>
            <a:off x="648931" y="2548281"/>
            <a:ext cx="5122606" cy="3658689"/>
          </a:xfrm>
        </p:spPr>
        <p:txBody>
          <a:bodyPr>
            <a:normAutofit/>
          </a:bodyPr>
          <a:lstStyle/>
          <a:p>
            <a:pPr>
              <a:lnSpc>
                <a:spcPct val="90000"/>
              </a:lnSpc>
            </a:pPr>
            <a:r>
              <a:rPr lang="en-US" sz="1700">
                <a:solidFill>
                  <a:schemeClr val="bg1"/>
                </a:solidFill>
              </a:rPr>
              <a:t>Next you can create a group, or you can just give the user the following permissions by clicking ‘Attach existing policies directly’</a:t>
            </a:r>
          </a:p>
          <a:p>
            <a:pPr lvl="1">
              <a:lnSpc>
                <a:spcPct val="90000"/>
              </a:lnSpc>
            </a:pPr>
            <a:r>
              <a:rPr lang="en-US" sz="1700">
                <a:solidFill>
                  <a:schemeClr val="bg1"/>
                </a:solidFill>
              </a:rPr>
              <a:t>AWSLambdaFullAccess</a:t>
            </a:r>
          </a:p>
          <a:p>
            <a:pPr lvl="1">
              <a:lnSpc>
                <a:spcPct val="90000"/>
              </a:lnSpc>
            </a:pPr>
            <a:r>
              <a:rPr lang="en-US" sz="1700">
                <a:solidFill>
                  <a:schemeClr val="bg1"/>
                </a:solidFill>
              </a:rPr>
              <a:t>AmazonDynamoDBFullAccess</a:t>
            </a:r>
          </a:p>
          <a:p>
            <a:pPr>
              <a:lnSpc>
                <a:spcPct val="90000"/>
              </a:lnSpc>
            </a:pPr>
            <a:r>
              <a:rPr lang="en-US" sz="1700">
                <a:solidFill>
                  <a:schemeClr val="bg1"/>
                </a:solidFill>
              </a:rPr>
              <a:t>Click next, then create user</a:t>
            </a:r>
          </a:p>
          <a:p>
            <a:pPr>
              <a:lnSpc>
                <a:spcPct val="90000"/>
              </a:lnSpc>
            </a:pPr>
            <a:r>
              <a:rPr lang="en-US" sz="1700">
                <a:solidFill>
                  <a:schemeClr val="bg1"/>
                </a:solidFill>
              </a:rPr>
              <a:t>On the next screen click download csv</a:t>
            </a:r>
          </a:p>
          <a:p>
            <a:pPr>
              <a:lnSpc>
                <a:spcPct val="90000"/>
              </a:lnSpc>
            </a:pPr>
            <a:r>
              <a:rPr lang="en-US" sz="1700">
                <a:solidFill>
                  <a:schemeClr val="bg1"/>
                </a:solidFill>
              </a:rPr>
              <a:t>We’re now ready to setup the CLI</a:t>
            </a:r>
          </a:p>
          <a:p>
            <a:pPr>
              <a:lnSpc>
                <a:spcPct val="90000"/>
              </a:lnSpc>
            </a:pPr>
            <a:r>
              <a:rPr lang="en-US" sz="1700">
                <a:solidFill>
                  <a:schemeClr val="bg1"/>
                </a:solidFill>
              </a:rPr>
              <a:t>But first, let’s setup the other services</a:t>
            </a:r>
          </a:p>
        </p:txBody>
      </p:sp>
    </p:spTree>
    <p:extLst>
      <p:ext uri="{BB962C8B-B14F-4D97-AF65-F5344CB8AC3E}">
        <p14:creationId xmlns:p14="http://schemas.microsoft.com/office/powerpoint/2010/main" val="9296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59" r="26109" b="-2"/>
          <a:stretch/>
        </p:blipFill>
        <p:spPr>
          <a:xfrm>
            <a:off x="6091916" y="2052213"/>
            <a:ext cx="5451627" cy="4196185"/>
          </a:xfrm>
          <a:prstGeom prst="rect">
            <a:avLst/>
          </a:prstGeom>
          <a:effectLst>
            <a:outerShdw blurRad="50800" dist="38100" dir="5400000" algn="t" rotWithShape="0">
              <a:prstClr val="black">
                <a:alpha val="43000"/>
              </a:prstClr>
            </a:outerShdw>
          </a:effectLst>
        </p:spPr>
      </p:pic>
      <p:sp>
        <p:nvSpPr>
          <p:cNvPr id="2" name="Title 1"/>
          <p:cNvSpPr>
            <a:spLocks noGrp="1"/>
          </p:cNvSpPr>
          <p:nvPr>
            <p:ph type="title"/>
          </p:nvPr>
        </p:nvSpPr>
        <p:spPr>
          <a:xfrm>
            <a:off x="648930" y="629266"/>
            <a:ext cx="9252154" cy="1223983"/>
          </a:xfrm>
        </p:spPr>
        <p:txBody>
          <a:bodyPr>
            <a:normAutofit/>
          </a:bodyPr>
          <a:lstStyle/>
          <a:p>
            <a:r>
              <a:rPr lang="en-US" dirty="0"/>
              <a:t>AWS Lambda</a:t>
            </a:r>
          </a:p>
        </p:txBody>
      </p:sp>
      <p:sp>
        <p:nvSpPr>
          <p:cNvPr id="3" name="Content Placeholder 2"/>
          <p:cNvSpPr>
            <a:spLocks noGrp="1"/>
          </p:cNvSpPr>
          <p:nvPr>
            <p:ph idx="1"/>
          </p:nvPr>
        </p:nvSpPr>
        <p:spPr>
          <a:xfrm>
            <a:off x="1103311" y="2052214"/>
            <a:ext cx="4338409" cy="4196185"/>
          </a:xfrm>
        </p:spPr>
        <p:txBody>
          <a:bodyPr>
            <a:normAutofit/>
          </a:bodyPr>
          <a:lstStyle/>
          <a:p>
            <a:r>
              <a:rPr lang="en-US" dirty="0"/>
              <a:t>AWS Lambda lets us run code, without running a server. When we deploy our app, it will look for an existing AWS function to attach to, so we need to create a blank one </a:t>
            </a:r>
          </a:p>
          <a:p>
            <a:r>
              <a:rPr lang="en-US" dirty="0"/>
              <a:t>Go back to the console and type lambda</a:t>
            </a:r>
          </a:p>
          <a:p>
            <a:r>
              <a:rPr lang="en-US" dirty="0"/>
              <a:t>It might say ‘Get Started’ or Create Function, regardless, click that</a:t>
            </a:r>
          </a:p>
        </p:txBody>
      </p:sp>
    </p:spTree>
    <p:extLst>
      <p:ext uri="{BB962C8B-B14F-4D97-AF65-F5344CB8AC3E}">
        <p14:creationId xmlns:p14="http://schemas.microsoft.com/office/powerpoint/2010/main" val="983777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525</TotalTime>
  <Words>2195</Words>
  <Application>Microsoft Macintosh PowerPoint</Application>
  <PresentationFormat>Widescreen</PresentationFormat>
  <Paragraphs>202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Century Gothic</vt:lpstr>
      <vt:lpstr>Mangal</vt:lpstr>
      <vt:lpstr>Wingdings 3</vt:lpstr>
      <vt:lpstr>Arial</vt:lpstr>
      <vt:lpstr>Ion</vt:lpstr>
      <vt:lpstr>Installing Aplexaruss</vt:lpstr>
      <vt:lpstr>Disclaimer</vt:lpstr>
      <vt:lpstr>Capabilities &amp; Limitations</vt:lpstr>
      <vt:lpstr>Required Services</vt:lpstr>
      <vt:lpstr>Plan of attack</vt:lpstr>
      <vt:lpstr>Setting Stuff Up</vt:lpstr>
      <vt:lpstr>Create a User </vt:lpstr>
      <vt:lpstr>Permissions</vt:lpstr>
      <vt:lpstr>AWS Lambda</vt:lpstr>
      <vt:lpstr>Create a Blank function</vt:lpstr>
      <vt:lpstr>Set Triggers</vt:lpstr>
      <vt:lpstr>Name and Role</vt:lpstr>
      <vt:lpstr>Creating A Role</vt:lpstr>
      <vt:lpstr>Setup DynamoDB</vt:lpstr>
      <vt:lpstr>Create Table</vt:lpstr>
      <vt:lpstr>Alexa Skill</vt:lpstr>
      <vt:lpstr>Alexa Skill Kit</vt:lpstr>
      <vt:lpstr>Configure Skill</vt:lpstr>
      <vt:lpstr>Link to Lambda ARN</vt:lpstr>
      <vt:lpstr>Get the Skill ID</vt:lpstr>
      <vt:lpstr>Finish the Skill setup</vt:lpstr>
      <vt:lpstr>Install 7zip and configure .env</vt:lpstr>
      <vt:lpstr>Setup your network</vt:lpstr>
      <vt:lpstr>Getting your client information </vt:lpstr>
      <vt:lpstr>Setup your router</vt:lpstr>
      <vt:lpstr>Save and Test</vt:lpstr>
      <vt:lpstr>Tell the app where our client is</vt:lpstr>
      <vt:lpstr>Now we can setup our CLI</vt:lpstr>
      <vt:lpstr>Install node and npm</vt:lpstr>
      <vt:lpstr>Ready to deploy </vt:lpstr>
      <vt:lpstr>Errors</vt:lpstr>
      <vt:lpstr>Sorry, I offer no support</vt:lpstr>
      <vt:lpstr>Alexa Skills Test Screen</vt:lpstr>
      <vt:lpstr>But that’s not all!</vt:lpstr>
      <vt:lpstr>Log Output</vt:lpstr>
      <vt:lpstr>Cloud Watch</vt:lpstr>
      <vt:lpstr>That’s it!</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Aplexaruss</dc:title>
  <dc:creator>Russell Lamb</dc:creator>
  <cp:lastModifiedBy>Russell Lamb</cp:lastModifiedBy>
  <cp:revision>50</cp:revision>
  <cp:lastPrinted>2017-01-14T22:13:19Z</cp:lastPrinted>
  <dcterms:created xsi:type="dcterms:W3CDTF">2017-01-14T13:23:01Z</dcterms:created>
  <dcterms:modified xsi:type="dcterms:W3CDTF">2017-01-14T22:17:27Z</dcterms:modified>
</cp:coreProperties>
</file>