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embeddedFontLst>
    <p:embeddedFont>
      <p:font typeface="Raleway"/>
      <p:regular r:id="rId47"/>
      <p:bold r:id="rId48"/>
      <p:italic r:id="rId49"/>
      <p:boldItalic r:id="rId50"/>
    </p:embeddedFont>
    <p:embeddedFont>
      <p:font typeface="Josefi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Mariana Guerra Garcí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osefinSans-regular.fntdata"/><Relationship Id="rId50" Type="http://schemas.openxmlformats.org/officeDocument/2006/relationships/font" Target="fonts/Raleway-boldItalic.fntdata"/><Relationship Id="rId53" Type="http://schemas.openxmlformats.org/officeDocument/2006/relationships/font" Target="fonts/JosefinSans-italic.fntdata"/><Relationship Id="rId52" Type="http://schemas.openxmlformats.org/officeDocument/2006/relationships/font" Target="fonts/JosefinSans-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Josefi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1-31T05:58:32.676">
    <p:pos x="6000" y="0"/>
    <p:text>Cambiar todo el formato de este ppt para hacerlo más dinámico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9" name="Shape 8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Con respecto a las actividades que otorgan valor, es justamente aquí donde debes mencionar aquellas principales y más resaltantes que hayas desarrollado; estas actividades las conocemos como “actividades valoradas”. Pero, ¿Qué son exactamente? Son aquellas actividades más valoradas en el mercado laboral; éstas pueden incluir responsabilidades altas asumidas, las funciones más importantes, y el apoyo relevante que hayas brindado a las empresa en la que laboras.</a:t>
            </a:r>
            <a:endParaRPr/>
          </a:p>
        </p:txBody>
      </p:sp>
      <p:sp>
        <p:nvSpPr>
          <p:cNvPr id="186" name="Shape 18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a:t>Recuerda utilizar un lenguaje efectivo en la redacción de tu Currículum, de manera que genere impacto.  Empieza las oraciones con verbos de acción y  redacta tus actividades con oraciones que impacten y generen atención. No olvides mantener  siempre un lenguaje positivo. La idea es que resaltes las actividades fundamentales que sean ideales para el puesto de trabajo al que postulas</a:t>
            </a:r>
            <a:endParaRPr/>
          </a:p>
        </p:txBody>
      </p:sp>
      <p:sp>
        <p:nvSpPr>
          <p:cNvPr id="254" name="Shape 25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s-ES"/>
              <a:t>Recuerda que en el caso que no tengas experiencia laboral o si la experiencia laboral que tienes es ajena a tu profesión, puedes presentar tu CV siguiendo la forma de redacción que muestra tus habilidades; para ello, considera evidenciarlas con sucesos o acciones realizadas anteriormente o que estés realizando actualmente. Recuerda que las evidencias que menciones de tus habilidades, deben ser objetivas y concretas. </a:t>
            </a:r>
            <a:endParaRPr sz="1400">
              <a:latin typeface="Arial"/>
              <a:ea typeface="Arial"/>
              <a:cs typeface="Arial"/>
              <a:sym typeface="Arial"/>
            </a:endParaRPr>
          </a:p>
          <a:p>
            <a:pPr indent="0" lvl="0" marL="0">
              <a:spcBef>
                <a:spcPts val="0"/>
              </a:spcBef>
              <a:spcAft>
                <a:spcPts val="0"/>
              </a:spcAft>
              <a:buNone/>
            </a:pPr>
            <a:r>
              <a:t/>
            </a:r>
            <a:endParaRPr/>
          </a:p>
        </p:txBody>
      </p:sp>
      <p:sp>
        <p:nvSpPr>
          <p:cNvPr id="265" name="Shape 26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sz="1150"/>
              <a:t>sugerimos que las habilidades que menciones en tu currículum, sean personales y técnicas. Las habilidades personales, designan aquellas competencias necesarias para desenvolverte de forma efectiva en una organización, como son trabajo en equipo, liderazgo, proactividad, entre otras; recuerda que estas habilidades deben ser debidamente evidenciadas con casos o situaciones que hayan ocurrido previamente. Las habilidades técnicas por su parte, se refieren a los conocimientos adquiridos en la universidad; aquí también puedes mencionar algún curso de la currícula de tu carrera en el que tu rendimiento haya sido alto o mencionar los conocimientos adquiridos y/o aplicados en un trabajo de campo o un proyecto de investigación. Recuerda que la redacción de estas habilidades debe ser corta.</a:t>
            </a:r>
            <a:endParaRPr/>
          </a:p>
        </p:txBody>
      </p:sp>
      <p:sp>
        <p:nvSpPr>
          <p:cNvPr id="277" name="Shape 27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sz="1350"/>
              <a:t>veamos ahora los trabajos de campo o investigación. En esta parte del currículum, debes colocar el nombre del proyecto que realizaste y la empresa donde aplicaste el trabajo; en caso hayas realizado el proyecto durante algún ciclo, menciona el nombre del curso académico. Es importante también que redactes en viñetas, las funciones que realizaste; identifica actividades valoradas o logros en tu desempeño. Finalmente, puedes enfocarte en objetivos planteados, conocimientos adquiridos y conclusiones o resultados importantes. </a:t>
            </a:r>
            <a:endParaRPr/>
          </a:p>
        </p:txBody>
      </p:sp>
      <p:sp>
        <p:nvSpPr>
          <p:cNvPr id="289" name="Shape 28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sz="1350"/>
              <a:t>En esta parte del currículum , menciona los idiomas que has aprendido; aquí, te recomendamos mencionar el nivel más actualizado del manejo del idioma. En caso consideres que tienes diferentes niveles en escritura, lectura y habla, puedes especificarlo, pero si por el contrario, tienes el mismo nivel en los tres, es mejor  colocar sólo un nivel de forma unificada. Finalmente, puedes indicar también la institución que respalde tu conocimiento ya sea colegio bilingüe, centro de idiomas o alguna evidencia de aprendizaje del idioma, por ejemplo, haber residido en un país extranjero.</a:t>
            </a:r>
            <a:endParaRPr/>
          </a:p>
        </p:txBody>
      </p:sp>
      <p:sp>
        <p:nvSpPr>
          <p:cNvPr id="301" name="Shape 30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 name="Shape 9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Font typeface="Arial"/>
              <a:buNone/>
            </a:pPr>
            <a:r>
              <a:rPr lang="es-ES" sz="1300"/>
              <a:t>En esta parte del currículum, coloca los nombre de los software que manejas y el nivel. Sin embargo, si manejas alguno a nivel básico, te recomendamos obviar el nivel; recuerda mencionar siempre los niveles más altos. Ten en cuenta que si  tu aprendizaje fue autodidacta o adquiriste el conocimiento con la experiencia de tu entorno laboral, puedes colocar también el nivel. Finalmente, puedes también agregar el centro de aprendizaje, en caso sea necesario. </a:t>
            </a:r>
            <a:endParaRPr/>
          </a:p>
        </p:txBody>
      </p:sp>
      <p:sp>
        <p:nvSpPr>
          <p:cNvPr id="317" name="Shape 31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Font typeface="Arial"/>
              <a:buNone/>
            </a:pPr>
            <a:r>
              <a:rPr lang="es-ES" sz="1350"/>
              <a:t>n esta parte del currículum, menciona los cursos y seminarios en que hayas participado, la fecha en que se llevaron a cabo, y la institución que los dictó. En caso sea relevante, agrega el número de horas que tuvo de duración el curso. Ten en cuenta que si es un curso de especialización, con  un número considerable de horas académicas, podrías colocarlo en la sección de “formación académica”. Si por el contrario, llevaste un taller con pocas horas académicas, te recomendamos no colocar la cantidad de horas.</a:t>
            </a:r>
            <a:endParaRPr/>
          </a:p>
        </p:txBody>
      </p:sp>
      <p:sp>
        <p:nvSpPr>
          <p:cNvPr id="332" name="Shape 33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Font typeface="Arial"/>
              <a:buNone/>
            </a:pPr>
            <a:r>
              <a:rPr lang="es-ES"/>
              <a:t>En esta parte del currículum, agrega aquellas actividades adicionales que has realizado y que puedan reflejar cualidades personales apreciadas por el mercado. Por ejemplo, si perteneces o has formado parte de algún grupo estudiantil o académico, o de un movimiento voluntario; si has participado de un intercambio estudiantil o si obtuviste algún mérito deportivo importante en el colegio o universidad; por ejemplo, mencionar que perteneces al equipo oficial de básquet de la universidad podría reflejar que tienes facilidad en el trabajo en equipo. Incluso, puedes mencionar trabajos esporádicos que por ser de tiempo breve no se consideran como experiencia laboral. </a:t>
            </a:r>
            <a:endParaRPr/>
          </a:p>
        </p:txBody>
      </p:sp>
      <p:sp>
        <p:nvSpPr>
          <p:cNvPr id="347" name="Shape 34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ES" sz="1300"/>
              <a:t>Las referencias son los datos de contacto de aquellas personas con las que has trabajado y que puedan avalar tu desempeño profesional. En caso la empresa solicite agregar referencias en el Currículum, coloca los siguientes datos: nombre y apellido de tu referencia, empresa, cargo, teléfonos y dirección electrónica; no olvides que si tu ex-jefe cambió de empresa, debes mantener los mismo datos de la empresa con los datos de contacto actuales y colocar en el cargo “ex –jefe”. Por otro lado,  si no cuentas con experiencia laboral, puedes indicar a un profesor como tu referente. Finalmente, ten en cuenta que no es necesario  colocar referencias a menos que sea solicitado por la empresa a la que postulas, por ello te sugerimos colocar la indicación “disponibles a solicitud”. </a:t>
            </a:r>
            <a:endParaRPr sz="1400">
              <a:latin typeface="Arial"/>
              <a:ea typeface="Arial"/>
              <a:cs typeface="Arial"/>
              <a:sym typeface="Arial"/>
            </a:endParaRPr>
          </a:p>
        </p:txBody>
      </p:sp>
      <p:sp>
        <p:nvSpPr>
          <p:cNvPr id="359" name="Shape 35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05" name="Shape 50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15" name="Shape 51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25" name="Shape 52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35" name="Shape 53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45" name="Shape 54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55" name="Shape 55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Font typeface="Arial"/>
              <a:buNone/>
            </a:pPr>
            <a:r>
              <a:rPr lang="es-ES" sz="1350"/>
              <a:t>Proponemos dos formas de presentación para tu currículum. La primera forma es cronológica o tradicional, enfocada en resaltar principalmente tu experiencia laboral. La segunda forma es también cronológica pero agregamos un espacio para colocar y evidenciar tus habilidades principales; esta forma última, es recomendada para alumnos sin experiencia laboral en su carrera. Ambas contienen la misma información, sólo recuerda que si utilizas la segunda forma de presentación, tu foco se basará en las habilidades que tengas y que hayas desarrollado a lo largo de tu profesión y no tanto en tu experiencia laboral.</a:t>
            </a:r>
            <a:endParaRPr/>
          </a:p>
        </p:txBody>
      </p:sp>
      <p:sp>
        <p:nvSpPr>
          <p:cNvPr id="110" name="Shape 110"/>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65" name="Shape 56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5" name="Shape 57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s-ES" sz="1250"/>
              <a:t>Un currículum como el que te recomendamos, debe tener estas partes: datos personales, perfil profesional, formación académica, experiencia laboral, trabajos de campo o investigación, idiomas, conocimientos en computación, cursos y seminarios, información adicional y referencias. Recuerda que si deseas utilizar la segunda forma de presentación donde incluyas tus habilidades, deberás incluirlas luego del perfil profesional. </a:t>
            </a:r>
            <a:endParaRPr/>
          </a:p>
        </p:txBody>
      </p:sp>
      <p:sp>
        <p:nvSpPr>
          <p:cNvPr id="122" name="Shape 12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s-ES" sz="1350"/>
              <a:t>Datos personales. En esta parte del currículum, debes colocar tu nombre, dirección, número telefónico, dirección electrónica y edad. Asegúrate de colocar datos reales, no coloques apodos ni nombres en diminutivo; en el caso de tu dirección electrónica utiliza una que identifique tu nombre y denote seriedad. En el caso de tu edad, será recomendable que la coloques sólo si la relación edad-experiencia es positiva; así por ejemplo, si tienes 27 años y te encuentras en estudios generales te recomendamos obviar tu edad en el CV. Cuidar también de no redundar en los datos, por ejemplo NO poner edad en años y fecha de nacimiento también. Elegir solo un dato para consignar.</a:t>
            </a:r>
            <a:endParaRPr sz="1350"/>
          </a:p>
          <a:p>
            <a:pPr indent="0" lvl="0" marL="0">
              <a:spcBef>
                <a:spcPts val="0"/>
              </a:spcBef>
              <a:spcAft>
                <a:spcPts val="0"/>
              </a:spcAft>
              <a:buNone/>
            </a:pPr>
            <a:r>
              <a:t/>
            </a:r>
            <a:endParaRPr/>
          </a:p>
        </p:txBody>
      </p:sp>
      <p:sp>
        <p:nvSpPr>
          <p:cNvPr id="129" name="Shape 12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s-ES" sz="1250"/>
              <a:t>Perfil Profesional. En esta parte del currículum, menciona tu grado académico; es decir, la profesión que estudias o has estudiado y tu nivel de estudios actual. Describe brevemente tu  experiencia laboral en el área que quisieras resaltar; si no cuentas con experiencia laboral sugerimos mencionar los conocimientos más importantes que manejes de tu profesión. Agrega además tu interés o intereses profesionales. Sugerimos que todo lo mencionado anteriormente esté orientados al puesto al que postulas. Finalmente puedes agregar alguna destreza principal que consideres importante mencionar, ésta puede ser el dominio de un idioma a nivel avanzado o  el manejo de alguna herramienta informática importante en el mercado. Ten en cuenta que tu perfil profesional es  la primera impresión que tu posible empleador tenga de ti, por lo que te sugerimos mantenerlo alineado con los demás contenidos de tu CV.</a:t>
            </a:r>
            <a:endParaRPr sz="1250"/>
          </a:p>
          <a:p>
            <a:pPr indent="0" lvl="0" marL="0">
              <a:spcBef>
                <a:spcPts val="0"/>
              </a:spcBef>
              <a:spcAft>
                <a:spcPts val="0"/>
              </a:spcAft>
              <a:buNone/>
            </a:pPr>
            <a:r>
              <a:t/>
            </a:r>
            <a:endParaRPr/>
          </a:p>
        </p:txBody>
      </p:sp>
      <p:sp>
        <p:nvSpPr>
          <p:cNvPr id="144" name="Shape 14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ES" sz="1150"/>
              <a:t>Formación académica o también llamado Estudios. En esta parte del currículum, coloca los grados académicos de mayor importancia que poseas. Al mencionar tu formación universitaria, coloca tu especialidad, las fechas en que has realizado tus estudios y en qué institución; recuerda también resaltar tus méritos académicos. Si sigues estudiando, coloca tu año de ingreso y la frase “a la fecha”, no el año en el que hipotéticamente egresarías. Si por otro lado, ya egresaste, puedes incluir también tus estudios de maestrías, diplomados, etc., que estén relacionados al puesto al que postulas. </a:t>
            </a:r>
            <a:endParaRPr/>
          </a:p>
        </p:txBody>
      </p:sp>
      <p:sp>
        <p:nvSpPr>
          <p:cNvPr id="159" name="Shape 15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Shape 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4" name="Shape 74"/>
        <p:cNvGrpSpPr/>
        <p:nvPr/>
      </p:nvGrpSpPr>
      <p:grpSpPr>
        <a:xfrm>
          <a:off x="0" y="0"/>
          <a:ext cx="0" cy="0"/>
          <a:chOff x="0" y="0"/>
          <a:chExt cx="0" cy="0"/>
        </a:xfrm>
      </p:grpSpPr>
      <p:sp>
        <p:nvSpPr>
          <p:cNvPr id="75" name="Shape 7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Shape 76"/>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0" name="Shape 80"/>
        <p:cNvGrpSpPr/>
        <p:nvPr/>
      </p:nvGrpSpPr>
      <p:grpSpPr>
        <a:xfrm>
          <a:off x="0" y="0"/>
          <a:ext cx="0" cy="0"/>
          <a:chOff x="0" y="0"/>
          <a:chExt cx="0" cy="0"/>
        </a:xfrm>
      </p:grpSpPr>
      <p:sp>
        <p:nvSpPr>
          <p:cNvPr id="81" name="Shape 81"/>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2" name="Shape 8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p:cSld name="Sólo el título">
    <p:spTree>
      <p:nvGrpSpPr>
        <p:cNvPr id="21" name="Shape 21"/>
        <p:cNvGrpSpPr/>
        <p:nvPr/>
      </p:nvGrpSpPr>
      <p:grpSpPr>
        <a:xfrm>
          <a:off x="0" y="0"/>
          <a:ext cx="0" cy="0"/>
          <a:chOff x="0" y="0"/>
          <a:chExt cx="0" cy="0"/>
        </a:xfrm>
      </p:grpSpPr>
      <p:sp>
        <p:nvSpPr>
          <p:cNvPr id="22" name="Shape 2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25" name="Shape 25"/>
        <p:cNvGrpSpPr/>
        <p:nvPr/>
      </p:nvGrpSpPr>
      <p:grpSpPr>
        <a:xfrm>
          <a:off x="0" y="0"/>
          <a:ext cx="0" cy="0"/>
          <a:chOff x="0" y="0"/>
          <a:chExt cx="0" cy="0"/>
        </a:xfrm>
      </p:grpSpPr>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grpSp>
        <p:nvGrpSpPr>
          <p:cNvPr id="29" name="Shape 29"/>
          <p:cNvGrpSpPr/>
          <p:nvPr/>
        </p:nvGrpSpPr>
        <p:grpSpPr>
          <a:xfrm>
            <a:off x="-1" y="0"/>
            <a:ext cx="9144001" cy="5517232"/>
            <a:chOff x="-1" y="0"/>
            <a:chExt cx="9144001" cy="5661248"/>
          </a:xfrm>
        </p:grpSpPr>
        <p:pic>
          <p:nvPicPr>
            <p:cNvPr descr="\\C040824\jefa-virt\SERVICIOS A EXTERNOS\PUCP\BOLSA DE TRABAJO\enviados por cliente\gráfica\portada 1.jpg" id="30" name="Shape 30"/>
            <p:cNvPicPr preferRelativeResize="0"/>
            <p:nvPr/>
          </p:nvPicPr>
          <p:blipFill rotWithShape="1">
            <a:blip r:embed="rId2">
              <a:alphaModFix/>
            </a:blip>
            <a:srcRect b="0" l="77562" r="0" t="66899"/>
            <a:stretch/>
          </p:blipFill>
          <p:spPr>
            <a:xfrm>
              <a:off x="-1" y="0"/>
              <a:ext cx="9144001" cy="5661248"/>
            </a:xfrm>
            <a:prstGeom prst="rect">
              <a:avLst/>
            </a:prstGeom>
            <a:noFill/>
            <a:ln>
              <a:noFill/>
            </a:ln>
          </p:spPr>
        </p:pic>
        <p:pic>
          <p:nvPicPr>
            <p:cNvPr descr="cabecera" id="31" name="Shape 31"/>
            <p:cNvPicPr preferRelativeResize="0"/>
            <p:nvPr/>
          </p:nvPicPr>
          <p:blipFill rotWithShape="1">
            <a:blip r:embed="rId3">
              <a:alphaModFix/>
            </a:blip>
            <a:srcRect b="0" l="0" r="0" t="0"/>
            <a:stretch/>
          </p:blipFill>
          <p:spPr>
            <a:xfrm>
              <a:off x="0" y="0"/>
              <a:ext cx="9144000" cy="8382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2" name="Shape 32"/>
        <p:cNvGrpSpPr/>
        <p:nvPr/>
      </p:nvGrpSpPr>
      <p:grpSpPr>
        <a:xfrm>
          <a:off x="0" y="0"/>
          <a:ext cx="0" cy="0"/>
          <a:chOff x="0" y="0"/>
          <a:chExt cx="0" cy="0"/>
        </a:xfrm>
      </p:grpSpPr>
      <p:sp>
        <p:nvSpPr>
          <p:cNvPr id="33" name="Shape 3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4" name="Shape 3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Shape 3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8" name="Shape 38"/>
        <p:cNvGrpSpPr/>
        <p:nvPr/>
      </p:nvGrpSpPr>
      <p:grpSpPr>
        <a:xfrm>
          <a:off x="0" y="0"/>
          <a:ext cx="0" cy="0"/>
          <a:chOff x="0" y="0"/>
          <a:chExt cx="0" cy="0"/>
        </a:xfrm>
      </p:grpSpPr>
      <p:sp>
        <p:nvSpPr>
          <p:cNvPr id="39" name="Shape 3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0" name="Shape 4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1" name="Shape 4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4" name="Shape 44"/>
        <p:cNvGrpSpPr/>
        <p:nvPr/>
      </p:nvGrpSpPr>
      <p:grpSpPr>
        <a:xfrm>
          <a:off x="0" y="0"/>
          <a:ext cx="0" cy="0"/>
          <a:chOff x="0" y="0"/>
          <a:chExt cx="0" cy="0"/>
        </a:xfrm>
      </p:grpSpPr>
      <p:sp>
        <p:nvSpPr>
          <p:cNvPr id="45" name="Shape 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6" name="Shape 46"/>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1" name="Shape 51"/>
        <p:cNvGrpSpPr/>
        <p:nvPr/>
      </p:nvGrpSpPr>
      <p:grpSpPr>
        <a:xfrm>
          <a:off x="0" y="0"/>
          <a:ext cx="0" cy="0"/>
          <a:chOff x="0" y="0"/>
          <a:chExt cx="0" cy="0"/>
        </a:xfrm>
      </p:grpSpPr>
      <p:sp>
        <p:nvSpPr>
          <p:cNvPr id="52" name="Shape 5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3" name="Shape 5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4" name="Shape 5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Shape 5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6" name="Shape 5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7" name="Shape 5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0" name="Shape 60"/>
        <p:cNvGrpSpPr/>
        <p:nvPr/>
      </p:nvGrpSpPr>
      <p:grpSpPr>
        <a:xfrm>
          <a:off x="0" y="0"/>
          <a:ext cx="0" cy="0"/>
          <a:chOff x="0" y="0"/>
          <a:chExt cx="0" cy="0"/>
        </a:xfrm>
      </p:grpSpPr>
      <p:sp>
        <p:nvSpPr>
          <p:cNvPr id="61" name="Shape 6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2" name="Shape 6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Shape 6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7" name="Shape 67"/>
        <p:cNvGrpSpPr/>
        <p:nvPr/>
      </p:nvGrpSpPr>
      <p:grpSpPr>
        <a:xfrm>
          <a:off x="0" y="0"/>
          <a:ext cx="0" cy="0"/>
          <a:chOff x="0" y="0"/>
          <a:chExt cx="0" cy="0"/>
        </a:xfrm>
      </p:grpSpPr>
      <p:sp>
        <p:nvSpPr>
          <p:cNvPr id="68" name="Shape 6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9" name="Shape 6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ppt/slides/slide83.xml" TargetMode="External"/><Relationship Id="rId4" Type="http://schemas.openxmlformats.org/officeDocument/2006/relationships/hyperlink" Target="http://ppt/slides/slide85.xml" TargetMode="External"/><Relationship Id="rId11" Type="http://schemas.openxmlformats.org/officeDocument/2006/relationships/hyperlink" Target="http://ppt/slides/slide92.xml" TargetMode="External"/><Relationship Id="rId10" Type="http://schemas.openxmlformats.org/officeDocument/2006/relationships/hyperlink" Target="http://ppt/slides/slide91.xml" TargetMode="External"/><Relationship Id="rId12" Type="http://schemas.openxmlformats.org/officeDocument/2006/relationships/hyperlink" Target="http://ppt/slides/slide84.xml" TargetMode="External"/><Relationship Id="rId9" Type="http://schemas.openxmlformats.org/officeDocument/2006/relationships/hyperlink" Target="http://ppt/slides/slide90.xml" TargetMode="External"/><Relationship Id="rId5" Type="http://schemas.openxmlformats.org/officeDocument/2006/relationships/hyperlink" Target="http://ppt/slides/slide86.xml" TargetMode="External"/><Relationship Id="rId6" Type="http://schemas.openxmlformats.org/officeDocument/2006/relationships/hyperlink" Target="http://ppt/slides/slide87.xml" TargetMode="External"/><Relationship Id="rId7" Type="http://schemas.openxmlformats.org/officeDocument/2006/relationships/hyperlink" Target="http://ppt/slides/slide88.xml" TargetMode="External"/><Relationship Id="rId8" Type="http://schemas.openxmlformats.org/officeDocument/2006/relationships/hyperlink" Target="http://ppt/slides/slide89.x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B2B2B"/>
        </a:solidFill>
      </p:bgPr>
    </p:bg>
    <p:spTree>
      <p:nvGrpSpPr>
        <p:cNvPr id="90" name="Shape 90"/>
        <p:cNvGrpSpPr/>
        <p:nvPr/>
      </p:nvGrpSpPr>
      <p:grpSpPr>
        <a:xfrm>
          <a:off x="0" y="0"/>
          <a:ext cx="0" cy="0"/>
          <a:chOff x="0" y="0"/>
          <a:chExt cx="0" cy="0"/>
        </a:xfrm>
      </p:grpSpPr>
      <p:sp>
        <p:nvSpPr>
          <p:cNvPr id="91" name="Shape 91"/>
          <p:cNvSpPr txBox="1"/>
          <p:nvPr>
            <p:ph idx="1" type="subTitle"/>
          </p:nvPr>
        </p:nvSpPr>
        <p:spPr>
          <a:xfrm>
            <a:off x="1371600" y="3886200"/>
            <a:ext cx="6400800" cy="17526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s-ES">
                <a:solidFill>
                  <a:srgbClr val="FFFFFF"/>
                </a:solidFill>
                <a:latin typeface="Raleway"/>
                <a:ea typeface="Raleway"/>
                <a:cs typeface="Raleway"/>
                <a:sym typeface="Raleway"/>
              </a:rPr>
              <a:t>Elaboración de CV</a:t>
            </a:r>
            <a:endParaRPr>
              <a:solidFill>
                <a:srgbClr val="FFFFFF"/>
              </a:solidFill>
              <a:latin typeface="Raleway"/>
              <a:ea typeface="Raleway"/>
              <a:cs typeface="Raleway"/>
              <a:sym typeface="Raleway"/>
            </a:endParaRPr>
          </a:p>
        </p:txBody>
      </p:sp>
      <p:pic>
        <p:nvPicPr>
          <p:cNvPr descr="Laboratoria_Logo_01.png" id="92" name="Shape 92"/>
          <p:cNvPicPr preferRelativeResize="0"/>
          <p:nvPr/>
        </p:nvPicPr>
        <p:blipFill>
          <a:blip r:embed="rId4">
            <a:alphaModFix/>
          </a:blip>
          <a:stretch>
            <a:fillRect/>
          </a:stretch>
        </p:blipFill>
        <p:spPr>
          <a:xfrm>
            <a:off x="2119000" y="1893498"/>
            <a:ext cx="5118463" cy="175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pic>
        <p:nvPicPr>
          <p:cNvPr descr="C:\Documents and Settings\marrese\Escritorio\María Fé\Capturas ScreenHunter\cv1.jpg" id="189" name="Shape 189"/>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190" name="Shape 190"/>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397550" y="3920900"/>
            <a:ext cx="3904800" cy="5418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Experiencia Laboral</a:t>
            </a:r>
            <a:endParaRPr b="1" sz="2400">
              <a:solidFill>
                <a:srgbClr val="FFFFFF"/>
              </a:solidFill>
              <a:latin typeface="Josefin Sans"/>
              <a:ea typeface="Josefin Sans"/>
              <a:cs typeface="Josefin Sans"/>
              <a:sym typeface="Josefin Sans"/>
            </a:endParaRPr>
          </a:p>
        </p:txBody>
      </p:sp>
      <p:sp>
        <p:nvSpPr>
          <p:cNvPr id="193" name="Shape 193"/>
          <p:cNvSpPr txBox="1"/>
          <p:nvPr/>
        </p:nvSpPr>
        <p:spPr>
          <a:xfrm>
            <a:off x="4667600" y="2428000"/>
            <a:ext cx="3847800" cy="399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Actividades valoradas</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Habilidades adquiridas o actividades realizadas valoradas por el mercado laboral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Responsabilidades relevantes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Funciones importantes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194" name="Shape 194"/>
          <p:cNvSpPr txBox="1"/>
          <p:nvPr/>
        </p:nvSpPr>
        <p:spPr>
          <a:xfrm>
            <a:off x="4924400" y="4784425"/>
            <a:ext cx="3430800" cy="2020200"/>
          </a:xfrm>
          <a:prstGeom prst="rect">
            <a:avLst/>
          </a:prstGeom>
          <a:noFill/>
          <a:ln cap="flat" cmpd="sng" w="28575">
            <a:solidFill>
              <a:srgbClr val="2B2B2B"/>
            </a:solidFill>
            <a:prstDash val="dash"/>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300">
                <a:solidFill>
                  <a:schemeClr val="dk1"/>
                </a:solidFill>
                <a:latin typeface="Josefin Sans"/>
                <a:ea typeface="Josefin Sans"/>
                <a:cs typeface="Josefin Sans"/>
                <a:sym typeface="Josefin Sans"/>
              </a:rPr>
              <a:t>Para reconocer e identificar cuáles son las actividades valoradas te recomendamos hacer una lista borrador con todas las funciones que hayas realizado, desde las más simples hasta las más complejas. </a:t>
            </a:r>
            <a:endParaRPr b="1" sz="1300">
              <a:solidFill>
                <a:schemeClr val="dk1"/>
              </a:solidFill>
              <a:latin typeface="Josefin Sans"/>
              <a:ea typeface="Josefin Sans"/>
              <a:cs typeface="Josefin Sans"/>
              <a:sym typeface="Josefin Sans"/>
            </a:endParaRPr>
          </a:p>
          <a:p>
            <a:pPr indent="0" lvl="0" marL="0" rtl="0" algn="ctr">
              <a:spcBef>
                <a:spcPts val="0"/>
              </a:spcBef>
              <a:spcAft>
                <a:spcPts val="0"/>
              </a:spcAft>
              <a:buClr>
                <a:schemeClr val="dk1"/>
              </a:buClr>
              <a:buFont typeface="Arial"/>
              <a:buNone/>
            </a:pPr>
            <a:r>
              <a:rPr b="1" lang="es-ES" sz="1300">
                <a:solidFill>
                  <a:schemeClr val="dk1"/>
                </a:solidFill>
                <a:latin typeface="Josefin Sans"/>
                <a:ea typeface="Josefin Sans"/>
                <a:cs typeface="Josefin Sans"/>
                <a:sym typeface="Josefin Sans"/>
              </a:rPr>
              <a:t>Luego de ello, escoge cuáles te favorecen, considerando el puesto al que estás postulando y las funciones del mismo</a:t>
            </a:r>
            <a:endParaRPr b="1" sz="1200">
              <a:latin typeface="Josefin Sans"/>
              <a:ea typeface="Josefin Sans"/>
              <a:cs typeface="Josefin Sans"/>
              <a:sym typeface="Josefi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sp>
        <p:nvSpPr>
          <p:cNvPr id="201" name="Shape 201"/>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Experiencia Laboral</a:t>
            </a:r>
            <a:endParaRPr b="1" sz="2400">
              <a:solidFill>
                <a:srgbClr val="FFFFFF"/>
              </a:solidFill>
              <a:latin typeface="Josefin Sans"/>
              <a:ea typeface="Josefin Sans"/>
              <a:cs typeface="Josefin Sans"/>
              <a:sym typeface="Josefin Sans"/>
            </a:endParaRPr>
          </a:p>
        </p:txBody>
      </p:sp>
      <p:sp>
        <p:nvSpPr>
          <p:cNvPr id="202" name="Shape 202"/>
          <p:cNvSpPr txBox="1"/>
          <p:nvPr/>
        </p:nvSpPr>
        <p:spPr>
          <a:xfrm>
            <a:off x="4667600" y="2428000"/>
            <a:ext cx="3847800" cy="399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Actividades valoradas</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Conocimiento: </a:t>
            </a:r>
            <a:endParaRPr sz="1500">
              <a:solidFill>
                <a:schemeClr val="dk1"/>
              </a:solidFill>
              <a:latin typeface="Josefin Sans"/>
              <a:ea typeface="Josefin Sans"/>
              <a:cs typeface="Josefin Sans"/>
              <a:sym typeface="Josefin Sans"/>
            </a:endParaRPr>
          </a:p>
          <a:p>
            <a:pPr indent="-317500" lvl="1" marL="914400" rtl="0">
              <a:spcBef>
                <a:spcPts val="0"/>
              </a:spcBef>
              <a:spcAft>
                <a:spcPts val="0"/>
              </a:spcAft>
              <a:buClr>
                <a:schemeClr val="dk1"/>
              </a:buClr>
              <a:buSzPts val="1400"/>
              <a:buFont typeface="Josefin Sans"/>
              <a:buChar char="○"/>
            </a:pPr>
            <a:r>
              <a:rPr lang="es-ES" sz="1500">
                <a:solidFill>
                  <a:schemeClr val="dk1"/>
                </a:solidFill>
                <a:latin typeface="Josefin Sans"/>
                <a:ea typeface="Josefin Sans"/>
                <a:cs typeface="Josefin Sans"/>
                <a:sym typeface="Josefin Sans"/>
              </a:rPr>
              <a:t>funciones que implican la aplicación de conocimientos adquiridos en el centro de estudios </a:t>
            </a:r>
            <a:endParaRPr sz="1500">
              <a:solidFill>
                <a:schemeClr val="dk1"/>
              </a:solidFill>
              <a:latin typeface="Josefin Sans"/>
              <a:ea typeface="Josefin Sans"/>
              <a:cs typeface="Josefin Sans"/>
              <a:sym typeface="Josefin Sans"/>
            </a:endParaRPr>
          </a:p>
          <a:p>
            <a:pPr indent="-317500" lvl="1" marL="914400" rtl="0">
              <a:spcBef>
                <a:spcPts val="0"/>
              </a:spcBef>
              <a:spcAft>
                <a:spcPts val="0"/>
              </a:spcAft>
              <a:buClr>
                <a:schemeClr val="dk1"/>
              </a:buClr>
              <a:buSzPts val="1400"/>
              <a:buFont typeface="Josefin Sans"/>
              <a:buChar char="○"/>
            </a:pPr>
            <a:r>
              <a:rPr lang="es-ES" sz="1500">
                <a:solidFill>
                  <a:schemeClr val="dk1"/>
                </a:solidFill>
                <a:latin typeface="Josefin Sans"/>
                <a:ea typeface="Josefin Sans"/>
                <a:cs typeface="Josefin Sans"/>
                <a:sym typeface="Josefin Sans"/>
              </a:rPr>
              <a:t>funciones en las que hayas adquirido conocimientos proveniente de las actividades laborales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203" name="Shape 203"/>
          <p:cNvSpPr/>
          <p:nvPr/>
        </p:nvSpPr>
        <p:spPr>
          <a:xfrm>
            <a:off x="397550" y="3407625"/>
            <a:ext cx="3904800" cy="28659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C:\Documents and Settings\marrese\Escritorio\María Fé\Capturas ScreenHunter\cv1.jpg" id="205" name="Shape 205"/>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206" name="Shape 206"/>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a:off x="397550" y="3407625"/>
            <a:ext cx="3904800" cy="28659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txBox="1"/>
          <p:nvPr/>
        </p:nvSpPr>
        <p:spPr>
          <a:xfrm>
            <a:off x="5095400" y="5218425"/>
            <a:ext cx="2992200" cy="1055100"/>
          </a:xfrm>
          <a:prstGeom prst="rect">
            <a:avLst/>
          </a:prstGeom>
          <a:noFill/>
          <a:ln cap="flat" cmpd="sng" w="28575">
            <a:solidFill>
              <a:srgbClr val="2B2B2B"/>
            </a:solidFill>
            <a:prstDash val="dash"/>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300">
                <a:solidFill>
                  <a:schemeClr val="dk1"/>
                </a:solidFill>
                <a:latin typeface="Josefin Sans"/>
                <a:ea typeface="Josefin Sans"/>
                <a:cs typeface="Josefin Sans"/>
                <a:sym typeface="Josefin Sans"/>
              </a:rPr>
              <a:t>“Desarrollé más de 20 proyectos web (HTML &amp; CSS)”</a:t>
            </a:r>
            <a:endParaRPr b="1" sz="1200">
              <a:latin typeface="Josefin Sans"/>
              <a:ea typeface="Josefin Sans"/>
              <a:cs typeface="Josefin Sans"/>
              <a:sym typeface="Josefi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pic>
        <p:nvPicPr>
          <p:cNvPr descr="C:\Documents and Settings\marrese\Escritorio\María Fé\Capturas ScreenHunter\cv1.jpg" id="215" name="Shape 215"/>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216" name="Shape 216"/>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397550" y="3407625"/>
            <a:ext cx="3904800" cy="28659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Experiencia Laboral</a:t>
            </a:r>
            <a:endParaRPr b="1" sz="2400">
              <a:solidFill>
                <a:srgbClr val="FFFFFF"/>
              </a:solidFill>
              <a:latin typeface="Josefin Sans"/>
              <a:ea typeface="Josefin Sans"/>
              <a:cs typeface="Josefin Sans"/>
              <a:sym typeface="Josefin Sans"/>
            </a:endParaRPr>
          </a:p>
        </p:txBody>
      </p:sp>
      <p:sp>
        <p:nvSpPr>
          <p:cNvPr id="219" name="Shape 219"/>
          <p:cNvSpPr txBox="1"/>
          <p:nvPr/>
        </p:nvSpPr>
        <p:spPr>
          <a:xfrm>
            <a:off x="4667600" y="2428000"/>
            <a:ext cx="3847800" cy="399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Actividades valoradas</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Experiencia: </a:t>
            </a:r>
            <a:endParaRPr sz="1500">
              <a:solidFill>
                <a:schemeClr val="dk1"/>
              </a:solidFill>
              <a:latin typeface="Josefin Sans"/>
              <a:ea typeface="Josefin Sans"/>
              <a:cs typeface="Josefin Sans"/>
              <a:sym typeface="Josefin Sans"/>
            </a:endParaRPr>
          </a:p>
          <a:p>
            <a:pPr indent="-317500" lvl="1" marL="914400" rtl="0">
              <a:spcBef>
                <a:spcPts val="0"/>
              </a:spcBef>
              <a:spcAft>
                <a:spcPts val="0"/>
              </a:spcAft>
              <a:buClr>
                <a:schemeClr val="dk1"/>
              </a:buClr>
              <a:buSzPts val="1400"/>
              <a:buFont typeface="Josefin Sans"/>
              <a:buChar char="○"/>
            </a:pPr>
            <a:r>
              <a:rPr lang="es-ES" sz="1500">
                <a:solidFill>
                  <a:schemeClr val="dk1"/>
                </a:solidFill>
                <a:latin typeface="Josefin Sans"/>
                <a:ea typeface="Josefin Sans"/>
                <a:cs typeface="Josefin Sans"/>
                <a:sym typeface="Josefin Sans"/>
              </a:rPr>
              <a:t>funciones en las que se resalta la experiencia, de manera específica en el tipo de trabajo que hayas realizado o el área en la que te desempeñaste</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220" name="Shape 220"/>
          <p:cNvSpPr txBox="1"/>
          <p:nvPr/>
        </p:nvSpPr>
        <p:spPr>
          <a:xfrm>
            <a:off x="5101825" y="4756725"/>
            <a:ext cx="2992200" cy="1055100"/>
          </a:xfrm>
          <a:prstGeom prst="rect">
            <a:avLst/>
          </a:prstGeom>
          <a:noFill/>
          <a:ln cap="flat" cmpd="sng" w="28575">
            <a:solidFill>
              <a:srgbClr val="2B2B2B"/>
            </a:solidFill>
            <a:prstDash val="dash"/>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300">
                <a:solidFill>
                  <a:schemeClr val="dk1"/>
                </a:solidFill>
                <a:latin typeface="Josefin Sans"/>
                <a:ea typeface="Josefin Sans"/>
                <a:cs typeface="Josefin Sans"/>
                <a:sym typeface="Josefin Sans"/>
              </a:rPr>
              <a:t>“Trabajé como desarrolladora front-end principal para el desarrollo de la intranet de la UPC”</a:t>
            </a:r>
            <a:endParaRPr b="1" sz="1200">
              <a:latin typeface="Josefin Sans"/>
              <a:ea typeface="Josefin Sans"/>
              <a:cs typeface="Josefin Sans"/>
              <a:sym typeface="Josefi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pic>
        <p:nvPicPr>
          <p:cNvPr descr="C:\Documents and Settings\marrese\Escritorio\María Fé\Capturas ScreenHunter\cv1.jpg" id="227" name="Shape 227"/>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228" name="Shape 228"/>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397550" y="3407625"/>
            <a:ext cx="3904800" cy="28659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Experiencia Laboral</a:t>
            </a:r>
            <a:endParaRPr b="1" sz="2400">
              <a:solidFill>
                <a:srgbClr val="FFFFFF"/>
              </a:solidFill>
              <a:latin typeface="Josefin Sans"/>
              <a:ea typeface="Josefin Sans"/>
              <a:cs typeface="Josefin Sans"/>
              <a:sym typeface="Josefin Sans"/>
            </a:endParaRPr>
          </a:p>
        </p:txBody>
      </p:sp>
      <p:sp>
        <p:nvSpPr>
          <p:cNvPr id="231" name="Shape 231"/>
          <p:cNvSpPr txBox="1"/>
          <p:nvPr/>
        </p:nvSpPr>
        <p:spPr>
          <a:xfrm>
            <a:off x="4667600" y="2428000"/>
            <a:ext cx="3847800" cy="399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Actividades valoradas</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Habilidades personales: </a:t>
            </a:r>
            <a:endParaRPr sz="1500">
              <a:solidFill>
                <a:schemeClr val="dk1"/>
              </a:solidFill>
              <a:latin typeface="Josefin Sans"/>
              <a:ea typeface="Josefin Sans"/>
              <a:cs typeface="Josefin Sans"/>
              <a:sym typeface="Josefin Sans"/>
            </a:endParaRPr>
          </a:p>
          <a:p>
            <a:pPr indent="-317500" lvl="1" marL="914400" rtl="0">
              <a:spcBef>
                <a:spcPts val="0"/>
              </a:spcBef>
              <a:spcAft>
                <a:spcPts val="0"/>
              </a:spcAft>
              <a:buClr>
                <a:schemeClr val="dk1"/>
              </a:buClr>
              <a:buSzPts val="1400"/>
              <a:buFont typeface="Josefin Sans"/>
              <a:buChar char="○"/>
            </a:pPr>
            <a:r>
              <a:rPr lang="es-ES" sz="1500">
                <a:solidFill>
                  <a:schemeClr val="dk1"/>
                </a:solidFill>
                <a:latin typeface="Josefin Sans"/>
                <a:ea typeface="Josefin Sans"/>
                <a:cs typeface="Josefin Sans"/>
                <a:sym typeface="Josefin Sans"/>
              </a:rPr>
              <a:t>son aquellas funciones que has realizado y que pueden demostrar competencias personales de forma implícita</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Ejemplo: puestos de liderazgo, tareas de coordinación, proactividad, etc.</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232" name="Shape 232"/>
          <p:cNvSpPr txBox="1"/>
          <p:nvPr/>
        </p:nvSpPr>
        <p:spPr>
          <a:xfrm>
            <a:off x="5101825" y="5232600"/>
            <a:ext cx="2992200" cy="884100"/>
          </a:xfrm>
          <a:prstGeom prst="rect">
            <a:avLst/>
          </a:prstGeom>
          <a:noFill/>
          <a:ln cap="flat" cmpd="sng" w="28575">
            <a:solidFill>
              <a:srgbClr val="2B2B2B"/>
            </a:solidFill>
            <a:prstDash val="dash"/>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300">
                <a:solidFill>
                  <a:schemeClr val="dk1"/>
                </a:solidFill>
                <a:latin typeface="Josefin Sans"/>
                <a:ea typeface="Josefin Sans"/>
                <a:cs typeface="Josefin Sans"/>
                <a:sym typeface="Josefin Sans"/>
              </a:rPr>
              <a:t>“Propuse estándares internacionales para un proyecto de programación”</a:t>
            </a:r>
            <a:endParaRPr b="1" sz="1200">
              <a:latin typeface="Josefin Sans"/>
              <a:ea typeface="Josefin Sans"/>
              <a:cs typeface="Josefin Sans"/>
              <a:sym typeface="Josefi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pic>
        <p:nvPicPr>
          <p:cNvPr descr="C:\Documents and Settings\marrese\Escritorio\María Fé\Capturas ScreenHunter\cv1.jpg" id="239" name="Shape 239"/>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240" name="Shape 240"/>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397550" y="3407625"/>
            <a:ext cx="3904800" cy="28659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Experiencia Laboral</a:t>
            </a:r>
            <a:endParaRPr b="1" sz="2400">
              <a:solidFill>
                <a:srgbClr val="FFFFFF"/>
              </a:solidFill>
              <a:latin typeface="Josefin Sans"/>
              <a:ea typeface="Josefin Sans"/>
              <a:cs typeface="Josefin Sans"/>
              <a:sym typeface="Josefin Sans"/>
            </a:endParaRPr>
          </a:p>
        </p:txBody>
      </p:sp>
      <p:sp>
        <p:nvSpPr>
          <p:cNvPr id="243" name="Shape 243"/>
          <p:cNvSpPr txBox="1"/>
          <p:nvPr/>
        </p:nvSpPr>
        <p:spPr>
          <a:xfrm>
            <a:off x="4667600" y="2428000"/>
            <a:ext cx="3847800" cy="45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Actividades valoradas</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cxnSp>
        <p:nvCxnSpPr>
          <p:cNvPr id="244" name="Shape 244"/>
          <p:cNvCxnSpPr/>
          <p:nvPr/>
        </p:nvCxnSpPr>
        <p:spPr>
          <a:xfrm>
            <a:off x="5660350" y="3704106"/>
            <a:ext cx="0" cy="1297500"/>
          </a:xfrm>
          <a:prstGeom prst="straightConnector1">
            <a:avLst/>
          </a:prstGeom>
          <a:noFill/>
          <a:ln cap="flat" cmpd="sng" w="28575">
            <a:solidFill>
              <a:srgbClr val="F7B617"/>
            </a:solidFill>
            <a:prstDash val="solid"/>
            <a:round/>
            <a:headEnd len="lg" w="lg" type="none"/>
            <a:tailEnd len="lg" w="lg" type="none"/>
          </a:ln>
        </p:spPr>
      </p:cxnSp>
      <p:cxnSp>
        <p:nvCxnSpPr>
          <p:cNvPr id="245" name="Shape 245"/>
          <p:cNvCxnSpPr/>
          <p:nvPr/>
        </p:nvCxnSpPr>
        <p:spPr>
          <a:xfrm>
            <a:off x="6336675" y="3704101"/>
            <a:ext cx="3600" cy="2116200"/>
          </a:xfrm>
          <a:prstGeom prst="straightConnector1">
            <a:avLst/>
          </a:prstGeom>
          <a:noFill/>
          <a:ln cap="flat" cmpd="sng" w="28575">
            <a:solidFill>
              <a:srgbClr val="F7B617"/>
            </a:solidFill>
            <a:prstDash val="solid"/>
            <a:round/>
            <a:headEnd len="lg" w="lg" type="none"/>
            <a:tailEnd len="lg" w="lg" type="none"/>
          </a:ln>
        </p:spPr>
      </p:cxnSp>
      <p:cxnSp>
        <p:nvCxnSpPr>
          <p:cNvPr id="246" name="Shape 246"/>
          <p:cNvCxnSpPr/>
          <p:nvPr/>
        </p:nvCxnSpPr>
        <p:spPr>
          <a:xfrm flipH="1">
            <a:off x="7569975" y="3590206"/>
            <a:ext cx="5400" cy="1260900"/>
          </a:xfrm>
          <a:prstGeom prst="straightConnector1">
            <a:avLst/>
          </a:prstGeom>
          <a:noFill/>
          <a:ln cap="flat" cmpd="sng" w="28575">
            <a:solidFill>
              <a:srgbClr val="F7B617"/>
            </a:solidFill>
            <a:prstDash val="solid"/>
            <a:round/>
            <a:headEnd len="lg" w="lg" type="none"/>
            <a:tailEnd len="lg" w="lg" type="none"/>
          </a:ln>
        </p:spPr>
      </p:cxnSp>
      <p:sp>
        <p:nvSpPr>
          <p:cNvPr id="247" name="Shape 247"/>
          <p:cNvSpPr txBox="1"/>
          <p:nvPr/>
        </p:nvSpPr>
        <p:spPr>
          <a:xfrm>
            <a:off x="5101825" y="2417481"/>
            <a:ext cx="2992200" cy="199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300">
                <a:solidFill>
                  <a:schemeClr val="dk1"/>
                </a:solidFill>
                <a:latin typeface="Josefin Sans"/>
                <a:ea typeface="Josefin Sans"/>
                <a:cs typeface="Josefin Sans"/>
                <a:sym typeface="Josefin Sans"/>
              </a:rPr>
              <a:t>“</a:t>
            </a:r>
            <a:r>
              <a:rPr b="1" lang="es-ES" sz="1300" u="sng">
                <a:solidFill>
                  <a:schemeClr val="dk1"/>
                </a:solidFill>
                <a:latin typeface="Josefin Sans"/>
                <a:ea typeface="Josefin Sans"/>
                <a:cs typeface="Josefin Sans"/>
                <a:sym typeface="Josefin Sans"/>
              </a:rPr>
              <a:t>Diseñé y dicté</a:t>
            </a:r>
            <a:r>
              <a:rPr b="1" lang="es-ES" sz="1300">
                <a:solidFill>
                  <a:schemeClr val="dk1"/>
                </a:solidFill>
                <a:latin typeface="Josefin Sans"/>
                <a:ea typeface="Josefin Sans"/>
                <a:cs typeface="Josefin Sans"/>
                <a:sym typeface="Josefin Sans"/>
              </a:rPr>
              <a:t> el módulo de </a:t>
            </a:r>
            <a:r>
              <a:rPr b="1" lang="es-ES" sz="1300" u="sng">
                <a:solidFill>
                  <a:schemeClr val="dk1"/>
                </a:solidFill>
                <a:latin typeface="Josefin Sans"/>
                <a:ea typeface="Josefin Sans"/>
                <a:cs typeface="Josefin Sans"/>
                <a:sym typeface="Josefin Sans"/>
              </a:rPr>
              <a:t>Wordpress</a:t>
            </a:r>
            <a:r>
              <a:rPr b="1" lang="es-ES" sz="1300">
                <a:solidFill>
                  <a:schemeClr val="dk1"/>
                </a:solidFill>
                <a:latin typeface="Josefin Sans"/>
                <a:ea typeface="Josefin Sans"/>
                <a:cs typeface="Josefin Sans"/>
                <a:sym typeface="Josefin Sans"/>
              </a:rPr>
              <a:t> a </a:t>
            </a:r>
            <a:r>
              <a:rPr b="1" lang="es-ES" sz="1300" u="sng">
                <a:solidFill>
                  <a:schemeClr val="dk1"/>
                </a:solidFill>
                <a:latin typeface="Josefin Sans"/>
                <a:ea typeface="Josefin Sans"/>
                <a:cs typeface="Josefin Sans"/>
                <a:sym typeface="Josefin Sans"/>
              </a:rPr>
              <a:t>50 alumnas</a:t>
            </a:r>
            <a:r>
              <a:rPr b="1" lang="es-ES" sz="1300">
                <a:solidFill>
                  <a:schemeClr val="dk1"/>
                </a:solidFill>
                <a:latin typeface="Josefin Sans"/>
                <a:ea typeface="Josefin Sans"/>
                <a:cs typeface="Josefin Sans"/>
                <a:sym typeface="Josefin Sans"/>
              </a:rPr>
              <a:t> de Laboratoria”</a:t>
            </a:r>
            <a:endParaRPr b="1" sz="1200">
              <a:latin typeface="Josefin Sans"/>
              <a:ea typeface="Josefin Sans"/>
              <a:cs typeface="Josefin Sans"/>
              <a:sym typeface="Josefin Sans"/>
            </a:endParaRPr>
          </a:p>
        </p:txBody>
      </p:sp>
      <p:sp>
        <p:nvSpPr>
          <p:cNvPr id="248" name="Shape 248"/>
          <p:cNvSpPr txBox="1"/>
          <p:nvPr/>
        </p:nvSpPr>
        <p:spPr>
          <a:xfrm>
            <a:off x="4944475" y="4931588"/>
            <a:ext cx="1217700" cy="37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ES">
                <a:latin typeface="Josefin Sans"/>
                <a:ea typeface="Josefin Sans"/>
                <a:cs typeface="Josefin Sans"/>
                <a:sym typeface="Josefin Sans"/>
              </a:rPr>
              <a:t>Experiencia</a:t>
            </a:r>
            <a:endParaRPr>
              <a:latin typeface="Josefin Sans"/>
              <a:ea typeface="Josefin Sans"/>
              <a:cs typeface="Josefin Sans"/>
              <a:sym typeface="Josefin Sans"/>
            </a:endParaRPr>
          </a:p>
        </p:txBody>
      </p:sp>
      <p:sp>
        <p:nvSpPr>
          <p:cNvPr id="249" name="Shape 249"/>
          <p:cNvSpPr txBox="1"/>
          <p:nvPr/>
        </p:nvSpPr>
        <p:spPr>
          <a:xfrm>
            <a:off x="5762075" y="5820300"/>
            <a:ext cx="1392300" cy="6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a:latin typeface="Josefin Sans"/>
                <a:ea typeface="Josefin Sans"/>
                <a:cs typeface="Josefin Sans"/>
                <a:sym typeface="Josefin Sans"/>
              </a:rPr>
              <a:t>Habilidades personales</a:t>
            </a:r>
            <a:endParaRPr>
              <a:latin typeface="Josefin Sans"/>
              <a:ea typeface="Josefin Sans"/>
              <a:cs typeface="Josefin Sans"/>
              <a:sym typeface="Josefin Sans"/>
            </a:endParaRPr>
          </a:p>
        </p:txBody>
      </p:sp>
      <p:sp>
        <p:nvSpPr>
          <p:cNvPr id="250" name="Shape 250"/>
          <p:cNvSpPr txBox="1"/>
          <p:nvPr/>
        </p:nvSpPr>
        <p:spPr>
          <a:xfrm>
            <a:off x="7230475" y="4747850"/>
            <a:ext cx="1392300" cy="37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Conocimiento</a:t>
            </a:r>
            <a:endParaRPr>
              <a:latin typeface="Josefin Sans"/>
              <a:ea typeface="Josefin Sans"/>
              <a:cs typeface="Josefin Sans"/>
              <a:sym typeface="Josefi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pic>
        <p:nvPicPr>
          <p:cNvPr descr="C:\Documents and Settings\marrese\Escritorio\María Fé\Capturas ScreenHunter\cv1.jpg" id="257" name="Shape 257"/>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258" name="Shape 258"/>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397550" y="3407625"/>
            <a:ext cx="3904800" cy="28659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Experiencia Laboral</a:t>
            </a:r>
            <a:endParaRPr b="1" sz="2400">
              <a:solidFill>
                <a:srgbClr val="FFFFFF"/>
              </a:solidFill>
              <a:latin typeface="Josefin Sans"/>
              <a:ea typeface="Josefin Sans"/>
              <a:cs typeface="Josefin Sans"/>
              <a:sym typeface="Josefin Sans"/>
            </a:endParaRPr>
          </a:p>
        </p:txBody>
      </p:sp>
      <p:sp>
        <p:nvSpPr>
          <p:cNvPr id="261" name="Shape 261"/>
          <p:cNvSpPr txBox="1"/>
          <p:nvPr/>
        </p:nvSpPr>
        <p:spPr>
          <a:xfrm>
            <a:off x="4667600" y="2428000"/>
            <a:ext cx="3847800" cy="42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Lenguaje efectivo</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Escoge un lenguaje efectivo para describir tus actividades valoradas utilizando verbos de acción:</a:t>
            </a:r>
            <a:endParaRPr sz="1500">
              <a:solidFill>
                <a:schemeClr val="dk1"/>
              </a:solidFill>
              <a:latin typeface="Josefin Sans"/>
              <a:ea typeface="Josefin Sans"/>
              <a:cs typeface="Josefin Sans"/>
              <a:sym typeface="Josefin Sans"/>
            </a:endParaRPr>
          </a:p>
          <a:p>
            <a:pPr indent="-317500" lvl="1" marL="914400" rtl="0">
              <a:spcBef>
                <a:spcPts val="0"/>
              </a:spcBef>
              <a:spcAft>
                <a:spcPts val="0"/>
              </a:spcAft>
              <a:buClr>
                <a:schemeClr val="dk1"/>
              </a:buClr>
              <a:buSzPts val="1400"/>
              <a:buFont typeface="Josefin Sans"/>
              <a:buChar char="○"/>
            </a:pPr>
            <a:r>
              <a:rPr lang="es-ES" sz="1500">
                <a:solidFill>
                  <a:schemeClr val="dk1"/>
                </a:solidFill>
                <a:latin typeface="Josefin Sans"/>
                <a:ea typeface="Josefin Sans"/>
                <a:cs typeface="Josefin Sans"/>
                <a:sym typeface="Josefin Sans"/>
              </a:rPr>
              <a:t>Gerencié </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Coordiné</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Incrementé</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Supervisé</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Dirigí</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Alcancé</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Organicé</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Desarrollé</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Investigué</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Implementé</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Participé</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Lideré</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sp>
        <p:nvSpPr>
          <p:cNvPr id="268" name="Shape 268"/>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4501000" y="16948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Habilidades</a:t>
            </a:r>
            <a:endParaRPr b="1" sz="2400">
              <a:solidFill>
                <a:srgbClr val="FFFFFF"/>
              </a:solidFill>
              <a:latin typeface="Josefin Sans"/>
              <a:ea typeface="Josefin Sans"/>
              <a:cs typeface="Josefin Sans"/>
              <a:sym typeface="Josefin Sans"/>
            </a:endParaRPr>
          </a:p>
        </p:txBody>
      </p:sp>
      <p:sp>
        <p:nvSpPr>
          <p:cNvPr id="270" name="Shape 270"/>
          <p:cNvSpPr txBox="1"/>
          <p:nvPr/>
        </p:nvSpPr>
        <p:spPr>
          <a:xfrm>
            <a:off x="4667600" y="2428000"/>
            <a:ext cx="3847800" cy="42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Para personas sin experiencia laboral o con experiencia ajena a su profesión</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Evidenciadas con sucesos o acciones ya realizadas o que te encuentres realizando en la actualidad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Personales o técnicas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pic>
        <p:nvPicPr>
          <p:cNvPr descr="C:\Documents and Settings\marrese\Escritorio\María Fé\Capturas ScreenHunter\cv2.jpg" id="271" name="Shape 271"/>
          <p:cNvPicPr preferRelativeResize="0"/>
          <p:nvPr/>
        </p:nvPicPr>
        <p:blipFill rotWithShape="1">
          <a:blip r:embed="rId3">
            <a:alphaModFix/>
          </a:blip>
          <a:srcRect b="0" l="0" r="0" t="0"/>
          <a:stretch/>
        </p:blipFill>
        <p:spPr>
          <a:xfrm>
            <a:off x="323525" y="1700800"/>
            <a:ext cx="4177500" cy="4629600"/>
          </a:xfrm>
          <a:prstGeom prst="rect">
            <a:avLst/>
          </a:prstGeom>
          <a:noFill/>
          <a:ln cap="flat" cmpd="sng" w="9525">
            <a:solidFill>
              <a:schemeClr val="dk1"/>
            </a:solidFill>
            <a:prstDash val="solid"/>
            <a:round/>
            <a:headEnd len="med" w="med" type="none"/>
            <a:tailEnd len="med" w="med" type="none"/>
          </a:ln>
        </p:spPr>
      </p:pic>
      <p:sp>
        <p:nvSpPr>
          <p:cNvPr id="272" name="Shape 272"/>
          <p:cNvSpPr/>
          <p:nvPr/>
        </p:nvSpPr>
        <p:spPr>
          <a:xfrm>
            <a:off x="3570925" y="1728700"/>
            <a:ext cx="845100" cy="6993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397550" y="3293550"/>
            <a:ext cx="3904800" cy="10122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sp>
        <p:nvSpPr>
          <p:cNvPr id="280" name="Shape 280"/>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4501000" y="16948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Habilidades</a:t>
            </a:r>
            <a:endParaRPr b="1" sz="2400">
              <a:solidFill>
                <a:srgbClr val="FFFFFF"/>
              </a:solidFill>
              <a:latin typeface="Josefin Sans"/>
              <a:ea typeface="Josefin Sans"/>
              <a:cs typeface="Josefin Sans"/>
              <a:sym typeface="Josefin Sans"/>
            </a:endParaRPr>
          </a:p>
        </p:txBody>
      </p:sp>
      <p:sp>
        <p:nvSpPr>
          <p:cNvPr id="282" name="Shape 282"/>
          <p:cNvSpPr txBox="1"/>
          <p:nvPr/>
        </p:nvSpPr>
        <p:spPr>
          <a:xfrm>
            <a:off x="4667600" y="2428000"/>
            <a:ext cx="3847800" cy="42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Personales:</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Competencias necesarias para desenvolverse de modo efectivo en una organización</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Trabajo en equipo, liderazgo, proactividad, responsabilidad</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Técnicas:</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Conocimientos adquiridos en centro de estudios, rendimiento académico, trabajos o proyectos realizados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pic>
        <p:nvPicPr>
          <p:cNvPr descr="C:\Documents and Settings\marrese\Escritorio\María Fé\Capturas ScreenHunter\cv2.jpg" id="283" name="Shape 283"/>
          <p:cNvPicPr preferRelativeResize="0"/>
          <p:nvPr/>
        </p:nvPicPr>
        <p:blipFill rotWithShape="1">
          <a:blip r:embed="rId3">
            <a:alphaModFix/>
          </a:blip>
          <a:srcRect b="0" l="0" r="0" t="0"/>
          <a:stretch/>
        </p:blipFill>
        <p:spPr>
          <a:xfrm>
            <a:off x="323525" y="1700800"/>
            <a:ext cx="4177500" cy="4629600"/>
          </a:xfrm>
          <a:prstGeom prst="rect">
            <a:avLst/>
          </a:prstGeom>
          <a:noFill/>
          <a:ln cap="flat" cmpd="sng" w="9525">
            <a:solidFill>
              <a:schemeClr val="dk1"/>
            </a:solidFill>
            <a:prstDash val="solid"/>
            <a:round/>
            <a:headEnd len="med" w="med" type="none"/>
            <a:tailEnd len="med" w="med" type="none"/>
          </a:ln>
        </p:spPr>
      </p:pic>
      <p:sp>
        <p:nvSpPr>
          <p:cNvPr id="284" name="Shape 284"/>
          <p:cNvSpPr/>
          <p:nvPr/>
        </p:nvSpPr>
        <p:spPr>
          <a:xfrm>
            <a:off x="3570925" y="1728700"/>
            <a:ext cx="845100" cy="6993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5" name="Shape 285"/>
          <p:cNvSpPr/>
          <p:nvPr/>
        </p:nvSpPr>
        <p:spPr>
          <a:xfrm>
            <a:off x="397550" y="3293550"/>
            <a:ext cx="3904800" cy="10122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sp>
        <p:nvSpPr>
          <p:cNvPr id="292" name="Shape 292"/>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4501000" y="16948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Trabajos de campo </a:t>
            </a:r>
            <a:endParaRPr b="1" sz="2400">
              <a:solidFill>
                <a:srgbClr val="FFFFFF"/>
              </a:solidFill>
              <a:latin typeface="Josefin Sans"/>
              <a:ea typeface="Josefin Sans"/>
              <a:cs typeface="Josefin Sans"/>
              <a:sym typeface="Josefin Sans"/>
            </a:endParaRPr>
          </a:p>
        </p:txBody>
      </p:sp>
      <p:sp>
        <p:nvSpPr>
          <p:cNvPr id="294" name="Shape 294"/>
          <p:cNvSpPr txBox="1"/>
          <p:nvPr/>
        </p:nvSpPr>
        <p:spPr>
          <a:xfrm>
            <a:off x="4667600" y="2428000"/>
            <a:ext cx="3847800" cy="42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Nombre del proyecto y empresa donde aplicaste el trabajo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Curso académico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Identifica actividades valoradas o logros en tu desempeño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pic>
        <p:nvPicPr>
          <p:cNvPr descr="C:\Documents and Settings\marrese\Escritorio\María Fé\Capturas ScreenHunter\cv2.jpg" id="295" name="Shape 295"/>
          <p:cNvPicPr preferRelativeResize="0"/>
          <p:nvPr/>
        </p:nvPicPr>
        <p:blipFill rotWithShape="1">
          <a:blip r:embed="rId3">
            <a:alphaModFix/>
          </a:blip>
          <a:srcRect b="0" l="0" r="0" t="0"/>
          <a:stretch/>
        </p:blipFill>
        <p:spPr>
          <a:xfrm>
            <a:off x="323525" y="1700800"/>
            <a:ext cx="4177500" cy="4629600"/>
          </a:xfrm>
          <a:prstGeom prst="rect">
            <a:avLst/>
          </a:prstGeom>
          <a:noFill/>
          <a:ln cap="flat" cmpd="sng" w="9525">
            <a:solidFill>
              <a:schemeClr val="dk1"/>
            </a:solidFill>
            <a:prstDash val="solid"/>
            <a:round/>
            <a:headEnd len="med" w="med" type="none"/>
            <a:tailEnd len="med" w="med" type="none"/>
          </a:ln>
        </p:spPr>
      </p:pic>
      <p:sp>
        <p:nvSpPr>
          <p:cNvPr id="296" name="Shape 296"/>
          <p:cNvSpPr/>
          <p:nvPr/>
        </p:nvSpPr>
        <p:spPr>
          <a:xfrm>
            <a:off x="3570925" y="1728700"/>
            <a:ext cx="845100" cy="6993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7" name="Shape 297"/>
          <p:cNvSpPr/>
          <p:nvPr/>
        </p:nvSpPr>
        <p:spPr>
          <a:xfrm>
            <a:off x="397550" y="5274750"/>
            <a:ext cx="3904800" cy="10122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sp>
        <p:nvSpPr>
          <p:cNvPr id="304" name="Shape 304"/>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4501000" y="16948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Idiomas </a:t>
            </a:r>
            <a:endParaRPr b="1" sz="2400">
              <a:solidFill>
                <a:srgbClr val="FFFFFF"/>
              </a:solidFill>
              <a:latin typeface="Josefin Sans"/>
              <a:ea typeface="Josefin Sans"/>
              <a:cs typeface="Josefin Sans"/>
              <a:sym typeface="Josefin Sans"/>
            </a:endParaRPr>
          </a:p>
        </p:txBody>
      </p:sp>
      <p:sp>
        <p:nvSpPr>
          <p:cNvPr id="306" name="Shape 306"/>
          <p:cNvSpPr txBox="1"/>
          <p:nvPr/>
        </p:nvSpPr>
        <p:spPr>
          <a:xfrm>
            <a:off x="4667600" y="2428000"/>
            <a:ext cx="3847800" cy="42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Nivel obtenido </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Puedes especificar si </a:t>
            </a:r>
            <a:r>
              <a:rPr lang="es-ES" sz="1500">
                <a:solidFill>
                  <a:schemeClr val="dk1"/>
                </a:solidFill>
                <a:latin typeface="Josefin Sans"/>
                <a:ea typeface="Josefin Sans"/>
                <a:cs typeface="Josefin Sans"/>
                <a:sym typeface="Josefin Sans"/>
              </a:rPr>
              <a:t>varia</a:t>
            </a:r>
            <a:r>
              <a:rPr lang="es-ES" sz="1500">
                <a:solidFill>
                  <a:schemeClr val="dk1"/>
                </a:solidFill>
                <a:latin typeface="Josefin Sans"/>
                <a:ea typeface="Josefin Sans"/>
                <a:cs typeface="Josefin Sans"/>
                <a:sym typeface="Josefin Sans"/>
              </a:rPr>
              <a:t> entre sus componentes (habla, escritura, escucha)</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Institución que respalde tu conocimiento o experiencia que demuestre tu dominio del idioma </a:t>
            </a: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307" name="Shape 307"/>
          <p:cNvSpPr/>
          <p:nvPr/>
        </p:nvSpPr>
        <p:spPr>
          <a:xfrm>
            <a:off x="3570925" y="1728700"/>
            <a:ext cx="845100" cy="6993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8" name="Shape 308"/>
          <p:cNvSpPr/>
          <p:nvPr/>
        </p:nvSpPr>
        <p:spPr>
          <a:xfrm>
            <a:off x="473750" y="1769550"/>
            <a:ext cx="3904800" cy="4833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rot="10800000">
            <a:off x="6230625" y="2740450"/>
            <a:ext cx="2680500" cy="494700"/>
          </a:xfrm>
          <a:prstGeom prst="homePlate">
            <a:avLst>
              <a:gd fmla="val 50000" name="adj"/>
            </a:avLst>
          </a:prstGeom>
          <a:solidFill>
            <a:srgbClr val="2B2B2B"/>
          </a:solid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10" name="Shape 310"/>
          <p:cNvSpPr txBox="1"/>
          <p:nvPr/>
        </p:nvSpPr>
        <p:spPr>
          <a:xfrm>
            <a:off x="6354075" y="2818125"/>
            <a:ext cx="26805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a:solidFill>
                  <a:srgbClr val="FFFFFF"/>
                </a:solidFill>
                <a:latin typeface="Josefin Sans"/>
                <a:ea typeface="Josefin Sans"/>
                <a:cs typeface="Josefin Sans"/>
                <a:sym typeface="Josefin Sans"/>
              </a:rPr>
              <a:t>Menciona </a:t>
            </a:r>
            <a:r>
              <a:rPr lang="es-ES">
                <a:solidFill>
                  <a:srgbClr val="FFFFFF"/>
                </a:solidFill>
                <a:latin typeface="Josefin Sans"/>
                <a:ea typeface="Josefin Sans"/>
                <a:cs typeface="Josefin Sans"/>
                <a:sym typeface="Josefin Sans"/>
              </a:rPr>
              <a:t>sólo</a:t>
            </a:r>
            <a:r>
              <a:rPr lang="es-ES">
                <a:solidFill>
                  <a:srgbClr val="FFFFFF"/>
                </a:solidFill>
                <a:latin typeface="Josefin Sans"/>
                <a:ea typeface="Josefin Sans"/>
                <a:cs typeface="Josefin Sans"/>
                <a:sym typeface="Josefin Sans"/>
              </a:rPr>
              <a:t> el nivel más actual</a:t>
            </a:r>
            <a:endParaRPr>
              <a:solidFill>
                <a:srgbClr val="FFFFFF"/>
              </a:solidFill>
              <a:latin typeface="Josefin Sans"/>
              <a:ea typeface="Josefin Sans"/>
              <a:cs typeface="Josefin Sans"/>
              <a:sym typeface="Josefin Sans"/>
            </a:endParaRPr>
          </a:p>
        </p:txBody>
      </p:sp>
      <p:pic>
        <p:nvPicPr>
          <p:cNvPr descr="C:\Documents and Settings\marrese\Escritorio\María Fé\Capturas ScreenHunter\cv1_2.jpg" id="311" name="Shape 311"/>
          <p:cNvPicPr preferRelativeResize="0"/>
          <p:nvPr/>
        </p:nvPicPr>
        <p:blipFill rotWithShape="1">
          <a:blip r:embed="rId3">
            <a:alphaModFix/>
          </a:blip>
          <a:srcRect b="0" l="0" r="0" t="0"/>
          <a:stretch/>
        </p:blipFill>
        <p:spPr>
          <a:xfrm>
            <a:off x="323525" y="1700800"/>
            <a:ext cx="4201800" cy="4472700"/>
          </a:xfrm>
          <a:prstGeom prst="rect">
            <a:avLst/>
          </a:prstGeom>
          <a:noFill/>
          <a:ln cap="flat" cmpd="sng" w="9525">
            <a:solidFill>
              <a:schemeClr val="dk1"/>
            </a:solidFill>
            <a:prstDash val="solid"/>
            <a:round/>
            <a:headEnd len="med" w="med" type="none"/>
            <a:tailEnd len="med" w="med" type="none"/>
          </a:ln>
        </p:spPr>
      </p:pic>
      <p:sp>
        <p:nvSpPr>
          <p:cNvPr id="312" name="Shape 312"/>
          <p:cNvSpPr/>
          <p:nvPr/>
        </p:nvSpPr>
        <p:spPr>
          <a:xfrm>
            <a:off x="473750" y="1728700"/>
            <a:ext cx="3904800" cy="5373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txBox="1"/>
          <p:nvPr/>
        </p:nvSpPr>
        <p:spPr>
          <a:xfrm>
            <a:off x="5101825" y="5232600"/>
            <a:ext cx="3210600" cy="884100"/>
          </a:xfrm>
          <a:prstGeom prst="rect">
            <a:avLst/>
          </a:prstGeom>
          <a:noFill/>
          <a:ln cap="flat" cmpd="sng" w="28575">
            <a:solidFill>
              <a:srgbClr val="2B2B2B"/>
            </a:solidFill>
            <a:prstDash val="dash"/>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1300">
                <a:solidFill>
                  <a:schemeClr val="dk1"/>
                </a:solidFill>
                <a:latin typeface="Josefin Sans"/>
                <a:ea typeface="Josefin Sans"/>
                <a:cs typeface="Josefin Sans"/>
                <a:sym typeface="Josefin Sans"/>
              </a:rPr>
              <a:t>Inglés		Conocimientos intermedios</a:t>
            </a:r>
            <a:endParaRPr b="1" sz="1300">
              <a:solidFill>
                <a:schemeClr val="dk1"/>
              </a:solidFill>
              <a:latin typeface="Josefin Sans"/>
              <a:ea typeface="Josefin Sans"/>
              <a:cs typeface="Josefin Sans"/>
              <a:sym typeface="Josefin Sans"/>
            </a:endParaRPr>
          </a:p>
          <a:p>
            <a:pPr indent="0" lvl="0" marL="0" rtl="0">
              <a:spcBef>
                <a:spcPts val="0"/>
              </a:spcBef>
              <a:spcAft>
                <a:spcPts val="0"/>
              </a:spcAft>
              <a:buNone/>
            </a:pPr>
            <a:r>
              <a:rPr b="1" lang="es-ES" sz="1300">
                <a:solidFill>
                  <a:schemeClr val="dk1"/>
                </a:solidFill>
                <a:latin typeface="Josefin Sans"/>
                <a:ea typeface="Josefin Sans"/>
                <a:cs typeface="Josefin Sans"/>
                <a:sym typeface="Josefin Sans"/>
              </a:rPr>
              <a:t>		Asociación Peruano-Británica</a:t>
            </a:r>
            <a:endParaRPr b="1" sz="1300">
              <a:solidFill>
                <a:schemeClr val="dk1"/>
              </a:solidFill>
              <a:latin typeface="Josefin Sans"/>
              <a:ea typeface="Josefin Sans"/>
              <a:cs typeface="Josefin Sans"/>
              <a:sym typeface="Josefi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ES">
                <a:latin typeface="Raleway"/>
                <a:ea typeface="Raleway"/>
                <a:cs typeface="Raleway"/>
                <a:sym typeface="Raleway"/>
              </a:rPr>
              <a:t>Curriculum Vitae</a:t>
            </a:r>
            <a:endParaRPr>
              <a:latin typeface="Raleway"/>
              <a:ea typeface="Raleway"/>
              <a:cs typeface="Raleway"/>
              <a:sym typeface="Raleway"/>
            </a:endParaRPr>
          </a:p>
        </p:txBody>
      </p:sp>
      <p:sp>
        <p:nvSpPr>
          <p:cNvPr id="99" name="Shape 99"/>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Raleway"/>
              <a:buChar char="•"/>
            </a:pPr>
            <a:r>
              <a:rPr lang="es-ES" sz="3000">
                <a:latin typeface="Raleway"/>
                <a:ea typeface="Raleway"/>
                <a:cs typeface="Raleway"/>
                <a:sym typeface="Raleway"/>
              </a:rPr>
              <a:t>Documento personal que promueve al candidato para lograr iniciar un proceso de selección. </a:t>
            </a:r>
            <a:endParaRPr sz="3000">
              <a:latin typeface="Raleway"/>
              <a:ea typeface="Raleway"/>
              <a:cs typeface="Raleway"/>
              <a:sym typeface="Raleway"/>
            </a:endParaRPr>
          </a:p>
          <a:p>
            <a:pPr indent="-419100" lvl="0" marL="457200" rtl="0">
              <a:spcBef>
                <a:spcPts val="0"/>
              </a:spcBef>
              <a:spcAft>
                <a:spcPts val="0"/>
              </a:spcAft>
              <a:buSzPts val="3000"/>
              <a:buFont typeface="Raleway"/>
              <a:buChar char="•"/>
            </a:pPr>
            <a:r>
              <a:rPr lang="es-ES" sz="3000">
                <a:latin typeface="Raleway"/>
                <a:ea typeface="Raleway"/>
                <a:cs typeface="Raleway"/>
                <a:sym typeface="Raleway"/>
              </a:rPr>
              <a:t>Primera impresión de un empleador</a:t>
            </a:r>
            <a:endParaRPr sz="3000">
              <a:latin typeface="Raleway"/>
              <a:ea typeface="Raleway"/>
              <a:cs typeface="Raleway"/>
              <a:sym typeface="Raleway"/>
            </a:endParaRPr>
          </a:p>
          <a:p>
            <a:pPr indent="-419100" lvl="0" marL="457200" rtl="0">
              <a:spcBef>
                <a:spcPts val="0"/>
              </a:spcBef>
              <a:spcAft>
                <a:spcPts val="0"/>
              </a:spcAft>
              <a:buSzPts val="3000"/>
              <a:buFont typeface="Raleway"/>
              <a:buChar char="•"/>
            </a:pPr>
            <a:r>
              <a:rPr lang="es-ES" sz="3000">
                <a:latin typeface="Raleway"/>
                <a:ea typeface="Raleway"/>
                <a:cs typeface="Raleway"/>
                <a:sym typeface="Raleway"/>
              </a:rPr>
              <a:t>Para cada postulación es importante revisarlo y/o modificarlo para orientar las habilidades, experiencias y conocimientos al puesto al que se esté postulando. </a:t>
            </a:r>
            <a:endParaRPr sz="3000">
              <a:latin typeface="Raleway"/>
              <a:ea typeface="Raleway"/>
              <a:cs typeface="Raleway"/>
              <a:sym typeface="Raleway"/>
            </a:endParaRPr>
          </a:p>
          <a:p>
            <a:pPr indent="-139700" lvl="0" marL="342900">
              <a:spcBef>
                <a:spcPts val="640"/>
              </a:spcBef>
              <a:spcAft>
                <a:spcPts val="0"/>
              </a:spcAft>
              <a:buNone/>
            </a:pPr>
            <a:r>
              <a:t/>
            </a:r>
            <a:endParaRPr sz="30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sp>
        <p:nvSpPr>
          <p:cNvPr id="320" name="Shape 320"/>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4501000" y="16948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Conocimientos en computación </a:t>
            </a:r>
            <a:endParaRPr b="1" sz="2400">
              <a:solidFill>
                <a:srgbClr val="FFFFFF"/>
              </a:solidFill>
              <a:latin typeface="Josefin Sans"/>
              <a:ea typeface="Josefin Sans"/>
              <a:cs typeface="Josefin Sans"/>
              <a:sym typeface="Josefin Sans"/>
            </a:endParaRPr>
          </a:p>
        </p:txBody>
      </p:sp>
      <p:sp>
        <p:nvSpPr>
          <p:cNvPr id="322" name="Shape 322"/>
          <p:cNvSpPr txBox="1"/>
          <p:nvPr/>
        </p:nvSpPr>
        <p:spPr>
          <a:xfrm>
            <a:off x="4667600" y="2428000"/>
            <a:ext cx="3847800" cy="42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Nombre del software</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Nivel obtenido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Si tu aprendizaje fue por experiencia menciona solo el programa y nivel, si lo aprendiste en un curso puedes mencionar la institución y el certificado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323" name="Shape 323"/>
          <p:cNvSpPr/>
          <p:nvPr/>
        </p:nvSpPr>
        <p:spPr>
          <a:xfrm>
            <a:off x="3570925" y="1728700"/>
            <a:ext cx="845100" cy="6993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descr="C:\Documents and Settings\marrese\Escritorio\María Fé\Capturas ScreenHunter\cv1_2.jpg" id="324" name="Shape 324"/>
          <p:cNvPicPr preferRelativeResize="0"/>
          <p:nvPr/>
        </p:nvPicPr>
        <p:blipFill rotWithShape="1">
          <a:blip r:embed="rId3">
            <a:alphaModFix/>
          </a:blip>
          <a:srcRect b="0" l="0" r="0" t="0"/>
          <a:stretch/>
        </p:blipFill>
        <p:spPr>
          <a:xfrm>
            <a:off x="323525" y="1700800"/>
            <a:ext cx="4201800" cy="4472700"/>
          </a:xfrm>
          <a:prstGeom prst="rect">
            <a:avLst/>
          </a:prstGeom>
          <a:noFill/>
          <a:ln cap="flat" cmpd="sng" w="9525">
            <a:solidFill>
              <a:schemeClr val="dk1"/>
            </a:solidFill>
            <a:prstDash val="solid"/>
            <a:round/>
            <a:headEnd len="med" w="med" type="none"/>
            <a:tailEnd len="med" w="med" type="none"/>
          </a:ln>
        </p:spPr>
      </p:pic>
      <p:sp>
        <p:nvSpPr>
          <p:cNvPr id="325" name="Shape 325"/>
          <p:cNvSpPr/>
          <p:nvPr/>
        </p:nvSpPr>
        <p:spPr>
          <a:xfrm>
            <a:off x="473750" y="2238475"/>
            <a:ext cx="3904800" cy="4848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rot="10800000">
            <a:off x="6368300" y="3465625"/>
            <a:ext cx="2680500" cy="212400"/>
          </a:xfrm>
          <a:prstGeom prst="homePlate">
            <a:avLst>
              <a:gd fmla="val 50000" name="adj"/>
            </a:avLst>
          </a:prstGeom>
          <a:solidFill>
            <a:srgbClr val="2B2B2B"/>
          </a:solid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27" name="Shape 327"/>
          <p:cNvSpPr txBox="1"/>
          <p:nvPr/>
        </p:nvSpPr>
        <p:spPr>
          <a:xfrm>
            <a:off x="6534900" y="3370075"/>
            <a:ext cx="26091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a:solidFill>
                  <a:srgbClr val="FFFFFF"/>
                </a:solidFill>
                <a:latin typeface="Josefin Sans"/>
                <a:ea typeface="Josefin Sans"/>
                <a:cs typeface="Josefin Sans"/>
                <a:sym typeface="Josefin Sans"/>
              </a:rPr>
              <a:t>Si es básico, puedes obviarlo</a:t>
            </a:r>
            <a:endParaRPr>
              <a:solidFill>
                <a:srgbClr val="FFFFFF"/>
              </a:solidFill>
              <a:latin typeface="Josefin Sans"/>
              <a:ea typeface="Josefin Sans"/>
              <a:cs typeface="Josefin Sans"/>
              <a:sym typeface="Josefin Sans"/>
            </a:endParaRPr>
          </a:p>
        </p:txBody>
      </p:sp>
      <p:sp>
        <p:nvSpPr>
          <p:cNvPr id="328" name="Shape 328"/>
          <p:cNvSpPr txBox="1"/>
          <p:nvPr/>
        </p:nvSpPr>
        <p:spPr>
          <a:xfrm>
            <a:off x="5025625" y="5232600"/>
            <a:ext cx="3585000" cy="884100"/>
          </a:xfrm>
          <a:prstGeom prst="rect">
            <a:avLst/>
          </a:prstGeom>
          <a:noFill/>
          <a:ln cap="flat" cmpd="sng" w="28575">
            <a:solidFill>
              <a:srgbClr val="2B2B2B"/>
            </a:solidFill>
            <a:prstDash val="dash"/>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1300">
                <a:solidFill>
                  <a:schemeClr val="dk1"/>
                </a:solidFill>
                <a:latin typeface="Josefin Sans"/>
                <a:ea typeface="Josefin Sans"/>
                <a:cs typeface="Josefin Sans"/>
                <a:sym typeface="Josefin Sans"/>
              </a:rPr>
              <a:t>Autocad - Nivel básico (IPAD)</a:t>
            </a:r>
            <a:endParaRPr b="1" sz="1300">
              <a:solidFill>
                <a:schemeClr val="dk1"/>
              </a:solidFill>
              <a:latin typeface="Josefin Sans"/>
              <a:ea typeface="Josefin Sans"/>
              <a:cs typeface="Josefin Sans"/>
              <a:sym typeface="Josefin Sans"/>
            </a:endParaRPr>
          </a:p>
          <a:p>
            <a:pPr indent="0" lvl="0" marL="0" rtl="0">
              <a:spcBef>
                <a:spcPts val="0"/>
              </a:spcBef>
              <a:spcAft>
                <a:spcPts val="0"/>
              </a:spcAft>
              <a:buNone/>
            </a:pPr>
            <a:r>
              <a:rPr b="1" lang="es-ES" sz="1300">
                <a:solidFill>
                  <a:schemeClr val="dk1"/>
                </a:solidFill>
                <a:latin typeface="Josefin Sans"/>
                <a:ea typeface="Josefin Sans"/>
                <a:cs typeface="Josefin Sans"/>
                <a:sym typeface="Josefin Sans"/>
              </a:rPr>
              <a:t>MS Office Professional: Word, Excel y Power Point</a:t>
            </a:r>
            <a:endParaRPr b="1" sz="1300">
              <a:solidFill>
                <a:schemeClr val="dk1"/>
              </a:solidFill>
              <a:latin typeface="Josefin Sans"/>
              <a:ea typeface="Josefin Sans"/>
              <a:cs typeface="Josefin Sans"/>
              <a:sym typeface="Josefi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sp>
        <p:nvSpPr>
          <p:cNvPr id="335" name="Shape 335"/>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nvSpPr>
        <p:spPr>
          <a:xfrm>
            <a:off x="4501000" y="16948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Cursos y seminarios</a:t>
            </a:r>
            <a:endParaRPr b="1" sz="2400">
              <a:solidFill>
                <a:srgbClr val="FFFFFF"/>
              </a:solidFill>
              <a:latin typeface="Josefin Sans"/>
              <a:ea typeface="Josefin Sans"/>
              <a:cs typeface="Josefin Sans"/>
              <a:sym typeface="Josefin Sans"/>
            </a:endParaRPr>
          </a:p>
        </p:txBody>
      </p:sp>
      <p:sp>
        <p:nvSpPr>
          <p:cNvPr id="337" name="Shape 337"/>
          <p:cNvSpPr txBox="1"/>
          <p:nvPr/>
        </p:nvSpPr>
        <p:spPr>
          <a:xfrm>
            <a:off x="4667600" y="2428000"/>
            <a:ext cx="3847800" cy="42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Si el curso es de especialización y tuvo un número considerable de horas, puedes colocarlo en “formación académica”</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Nombre y fecha del curso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Institución o centro de aprendizaje</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Número de horas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lang="es-ES" sz="1500">
                <a:solidFill>
                  <a:schemeClr val="dk1"/>
                </a:solidFill>
                <a:latin typeface="Josefin Sans"/>
                <a:ea typeface="Josefin Sans"/>
                <a:cs typeface="Josefin Sans"/>
                <a:sym typeface="Josefin Sans"/>
              </a:rPr>
              <a:t>    de duración</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338" name="Shape 338"/>
          <p:cNvSpPr/>
          <p:nvPr/>
        </p:nvSpPr>
        <p:spPr>
          <a:xfrm>
            <a:off x="3570925" y="1728700"/>
            <a:ext cx="845100" cy="6993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descr="C:\Documents and Settings\marrese\Escritorio\María Fé\Capturas ScreenHunter\cv1_2.jpg" id="339" name="Shape 339"/>
          <p:cNvPicPr preferRelativeResize="0"/>
          <p:nvPr/>
        </p:nvPicPr>
        <p:blipFill rotWithShape="1">
          <a:blip r:embed="rId3">
            <a:alphaModFix/>
          </a:blip>
          <a:srcRect b="0" l="0" r="0" t="0"/>
          <a:stretch/>
        </p:blipFill>
        <p:spPr>
          <a:xfrm>
            <a:off x="323525" y="1700800"/>
            <a:ext cx="4201800" cy="4472700"/>
          </a:xfrm>
          <a:prstGeom prst="rect">
            <a:avLst/>
          </a:prstGeom>
          <a:noFill/>
          <a:ln cap="flat" cmpd="sng" w="9525">
            <a:solidFill>
              <a:schemeClr val="dk1"/>
            </a:solidFill>
            <a:prstDash val="solid"/>
            <a:round/>
            <a:headEnd len="med" w="med" type="none"/>
            <a:tailEnd len="med" w="med" type="none"/>
          </a:ln>
        </p:spPr>
      </p:pic>
      <p:sp>
        <p:nvSpPr>
          <p:cNvPr id="340" name="Shape 340"/>
          <p:cNvSpPr/>
          <p:nvPr/>
        </p:nvSpPr>
        <p:spPr>
          <a:xfrm>
            <a:off x="473750" y="2695675"/>
            <a:ext cx="3904800" cy="6558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rot="10800000">
            <a:off x="6488525" y="4558500"/>
            <a:ext cx="2094000" cy="775500"/>
          </a:xfrm>
          <a:prstGeom prst="homePlate">
            <a:avLst>
              <a:gd fmla="val 50000" name="adj"/>
            </a:avLst>
          </a:prstGeom>
          <a:solidFill>
            <a:srgbClr val="2B2B2B"/>
          </a:solid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342" name="Shape 342"/>
          <p:cNvSpPr txBox="1"/>
          <p:nvPr/>
        </p:nvSpPr>
        <p:spPr>
          <a:xfrm>
            <a:off x="6911600" y="4497150"/>
            <a:ext cx="1603800" cy="78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a:solidFill>
                  <a:srgbClr val="FFFFFF"/>
                </a:solidFill>
                <a:latin typeface="Josefin Sans"/>
                <a:ea typeface="Josefin Sans"/>
                <a:cs typeface="Josefin Sans"/>
                <a:sym typeface="Josefin Sans"/>
              </a:rPr>
              <a:t>Si tiene muy pocas horas, no coloques el dato</a:t>
            </a:r>
            <a:endParaRPr>
              <a:solidFill>
                <a:srgbClr val="FFFFFF"/>
              </a:solidFill>
              <a:latin typeface="Josefin Sans"/>
              <a:ea typeface="Josefin Sans"/>
              <a:cs typeface="Josefin Sans"/>
              <a:sym typeface="Josefin Sans"/>
            </a:endParaRPr>
          </a:p>
        </p:txBody>
      </p:sp>
      <p:sp>
        <p:nvSpPr>
          <p:cNvPr id="343" name="Shape 343"/>
          <p:cNvSpPr txBox="1"/>
          <p:nvPr/>
        </p:nvSpPr>
        <p:spPr>
          <a:xfrm>
            <a:off x="4873225" y="5461200"/>
            <a:ext cx="3585000" cy="884100"/>
          </a:xfrm>
          <a:prstGeom prst="rect">
            <a:avLst/>
          </a:prstGeom>
          <a:noFill/>
          <a:ln cap="flat" cmpd="sng" w="28575">
            <a:solidFill>
              <a:srgbClr val="2B2B2B"/>
            </a:solidFill>
            <a:prstDash val="dash"/>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1300">
                <a:solidFill>
                  <a:schemeClr val="dk1"/>
                </a:solidFill>
                <a:latin typeface="Josefin Sans"/>
                <a:ea typeface="Josefin Sans"/>
                <a:cs typeface="Josefin Sans"/>
                <a:sym typeface="Josefin Sans"/>
              </a:rPr>
              <a:t>Abril 2016 - IBM “Bluemix” (12 horas académicas)</a:t>
            </a:r>
            <a:endParaRPr b="1" sz="1300">
              <a:solidFill>
                <a:schemeClr val="dk1"/>
              </a:solidFill>
              <a:latin typeface="Josefin Sans"/>
              <a:ea typeface="Josefin Sans"/>
              <a:cs typeface="Josefin Sans"/>
              <a:sym typeface="Josefin Sans"/>
            </a:endParaRPr>
          </a:p>
          <a:p>
            <a:pPr indent="0" lvl="0" marL="0" rtl="0">
              <a:spcBef>
                <a:spcPts val="0"/>
              </a:spcBef>
              <a:spcAft>
                <a:spcPts val="0"/>
              </a:spcAft>
              <a:buNone/>
            </a:pPr>
            <a:r>
              <a:rPr b="1" lang="es-ES" sz="1300">
                <a:solidFill>
                  <a:schemeClr val="dk1"/>
                </a:solidFill>
                <a:latin typeface="Josefin Sans"/>
                <a:ea typeface="Josefin Sans"/>
                <a:cs typeface="Josefin Sans"/>
                <a:sym typeface="Josefin Sans"/>
              </a:rPr>
              <a:t>Febrero 2016 - Platzi “Wordpress”</a:t>
            </a:r>
            <a:endParaRPr b="1" sz="1300">
              <a:solidFill>
                <a:schemeClr val="dk1"/>
              </a:solidFill>
              <a:latin typeface="Josefin Sans"/>
              <a:ea typeface="Josefin Sans"/>
              <a:cs typeface="Josefin Sans"/>
              <a:sym typeface="Josefi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sp>
        <p:nvSpPr>
          <p:cNvPr id="350" name="Shape 350"/>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4501000" y="16948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Información adicional</a:t>
            </a:r>
            <a:endParaRPr b="1" sz="2400">
              <a:solidFill>
                <a:srgbClr val="FFFFFF"/>
              </a:solidFill>
              <a:latin typeface="Josefin Sans"/>
              <a:ea typeface="Josefin Sans"/>
              <a:cs typeface="Josefin Sans"/>
              <a:sym typeface="Josefin Sans"/>
            </a:endParaRPr>
          </a:p>
        </p:txBody>
      </p:sp>
      <p:sp>
        <p:nvSpPr>
          <p:cNvPr id="352" name="Shape 352"/>
          <p:cNvSpPr txBox="1"/>
          <p:nvPr/>
        </p:nvSpPr>
        <p:spPr>
          <a:xfrm>
            <a:off x="4667600" y="2428000"/>
            <a:ext cx="3847800" cy="42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Actividades que reflejan cualidades personales apreciadas en el mercado laboral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lang="es-ES" sz="1500">
                <a:solidFill>
                  <a:schemeClr val="dk1"/>
                </a:solidFill>
                <a:latin typeface="Josefin Sans"/>
                <a:ea typeface="Josefin Sans"/>
                <a:cs typeface="Josefin Sans"/>
                <a:sym typeface="Josefin Sans"/>
              </a:rPr>
              <a:t>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Grupo estudiantil o académico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Voluntariados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Méritos deportivos importantes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Méritos escolares importantes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Trabajos esporádicos que no estén relacionados con su carrera o que hayan sido muy breves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353" name="Shape 353"/>
          <p:cNvSpPr/>
          <p:nvPr/>
        </p:nvSpPr>
        <p:spPr>
          <a:xfrm>
            <a:off x="3570925" y="1728700"/>
            <a:ext cx="845100" cy="6993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descr="C:\Documents and Settings\marrese\Escritorio\María Fé\Capturas ScreenHunter\cv1_2.jpg" id="354" name="Shape 354"/>
          <p:cNvPicPr preferRelativeResize="0"/>
          <p:nvPr/>
        </p:nvPicPr>
        <p:blipFill rotWithShape="1">
          <a:blip r:embed="rId3">
            <a:alphaModFix/>
          </a:blip>
          <a:srcRect b="0" l="0" r="0" t="0"/>
          <a:stretch/>
        </p:blipFill>
        <p:spPr>
          <a:xfrm>
            <a:off x="323525" y="1700800"/>
            <a:ext cx="4201800" cy="4472700"/>
          </a:xfrm>
          <a:prstGeom prst="rect">
            <a:avLst/>
          </a:prstGeom>
          <a:noFill/>
          <a:ln cap="flat" cmpd="sng" w="9525">
            <a:solidFill>
              <a:schemeClr val="dk1"/>
            </a:solidFill>
            <a:prstDash val="solid"/>
            <a:round/>
            <a:headEnd len="med" w="med" type="none"/>
            <a:tailEnd len="med" w="med" type="none"/>
          </a:ln>
        </p:spPr>
      </p:pic>
      <p:sp>
        <p:nvSpPr>
          <p:cNvPr id="355" name="Shape 355"/>
          <p:cNvSpPr/>
          <p:nvPr/>
        </p:nvSpPr>
        <p:spPr>
          <a:xfrm>
            <a:off x="473750" y="3305275"/>
            <a:ext cx="3904800" cy="11430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sp>
        <p:nvSpPr>
          <p:cNvPr id="362" name="Shape 362"/>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nvSpPr>
        <p:spPr>
          <a:xfrm>
            <a:off x="4501000" y="16948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Referencias</a:t>
            </a:r>
            <a:endParaRPr b="1" sz="2400">
              <a:solidFill>
                <a:srgbClr val="FFFFFF"/>
              </a:solidFill>
              <a:latin typeface="Josefin Sans"/>
              <a:ea typeface="Josefin Sans"/>
              <a:cs typeface="Josefin Sans"/>
              <a:sym typeface="Josefin Sans"/>
            </a:endParaRPr>
          </a:p>
        </p:txBody>
      </p:sp>
      <p:sp>
        <p:nvSpPr>
          <p:cNvPr id="364" name="Shape 364"/>
          <p:cNvSpPr txBox="1"/>
          <p:nvPr/>
        </p:nvSpPr>
        <p:spPr>
          <a:xfrm>
            <a:off x="4667600" y="2428000"/>
            <a:ext cx="3847800" cy="42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No es necesario colocar referencias a menos que sea solicitado por la empresa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“Referencias disponibles a solicitud”</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Consignar datos de contacto con aquellas personas con las que has trabajado y que puedan avalar tu desempeño profesional</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Nombre y apellido, empresa y cargo, teléfonos y/o dirección electrónica</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365" name="Shape 365"/>
          <p:cNvSpPr/>
          <p:nvPr/>
        </p:nvSpPr>
        <p:spPr>
          <a:xfrm>
            <a:off x="3570925" y="1728700"/>
            <a:ext cx="845100" cy="6993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descr="C:\Documents and Settings\marrese\Escritorio\María Fé\Capturas ScreenHunter\cv1_2.jpg" id="366" name="Shape 366"/>
          <p:cNvPicPr preferRelativeResize="0"/>
          <p:nvPr/>
        </p:nvPicPr>
        <p:blipFill rotWithShape="1">
          <a:blip r:embed="rId3">
            <a:alphaModFix/>
          </a:blip>
          <a:srcRect b="0" l="0" r="0" t="0"/>
          <a:stretch/>
        </p:blipFill>
        <p:spPr>
          <a:xfrm>
            <a:off x="323525" y="1700800"/>
            <a:ext cx="4201800" cy="4472700"/>
          </a:xfrm>
          <a:prstGeom prst="rect">
            <a:avLst/>
          </a:prstGeom>
          <a:noFill/>
          <a:ln cap="flat" cmpd="sng" w="9525">
            <a:solidFill>
              <a:schemeClr val="dk1"/>
            </a:solidFill>
            <a:prstDash val="solid"/>
            <a:round/>
            <a:headEnd len="med" w="med" type="none"/>
            <a:tailEnd len="med" w="med" type="none"/>
          </a:ln>
        </p:spPr>
      </p:pic>
      <p:sp>
        <p:nvSpPr>
          <p:cNvPr id="367" name="Shape 367"/>
          <p:cNvSpPr/>
          <p:nvPr/>
        </p:nvSpPr>
        <p:spPr>
          <a:xfrm>
            <a:off x="473750" y="4448275"/>
            <a:ext cx="3904800" cy="11430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grpSp>
        <p:nvGrpSpPr>
          <p:cNvPr id="373" name="Shape 373"/>
          <p:cNvGrpSpPr/>
          <p:nvPr/>
        </p:nvGrpSpPr>
        <p:grpSpPr>
          <a:xfrm>
            <a:off x="3575276" y="319265"/>
            <a:ext cx="3024300" cy="1440300"/>
            <a:chOff x="-252536" y="836712"/>
            <a:chExt cx="3024300" cy="1440300"/>
          </a:xfrm>
        </p:grpSpPr>
        <p:sp>
          <p:nvSpPr>
            <p:cNvPr id="374" name="Shape 374"/>
            <p:cNvSpPr/>
            <p:nvPr/>
          </p:nvSpPr>
          <p:spPr>
            <a:xfrm>
              <a:off x="-252536" y="836712"/>
              <a:ext cx="3024300" cy="144030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Shape 375"/>
            <p:cNvSpPr txBox="1"/>
            <p:nvPr/>
          </p:nvSpPr>
          <p:spPr>
            <a:xfrm>
              <a:off x="-146548" y="905781"/>
              <a:ext cx="2702400" cy="1326300"/>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300">
                  <a:solidFill>
                    <a:schemeClr val="dk1"/>
                  </a:solidFill>
                  <a:latin typeface="Calibri"/>
                  <a:ea typeface="Calibri"/>
                  <a:cs typeface="Calibri"/>
                  <a:sym typeface="Calibri"/>
                </a:rPr>
                <a:t>Colocar una foto es opcional. En caso  sea necesario, te sugerimos colocar una que sea de tamaño carnet y con fondo blanco. Además, ten en cuenta que la foto debe denotar tu cuidado personal.</a:t>
              </a:r>
              <a:endParaRPr/>
            </a:p>
          </p:txBody>
        </p:sp>
      </p:grpSp>
      <p:grpSp>
        <p:nvGrpSpPr>
          <p:cNvPr id="376" name="Shape 376"/>
          <p:cNvGrpSpPr/>
          <p:nvPr/>
        </p:nvGrpSpPr>
        <p:grpSpPr>
          <a:xfrm>
            <a:off x="3562514" y="1844066"/>
            <a:ext cx="3024300" cy="1440300"/>
            <a:chOff x="-252536" y="836712"/>
            <a:chExt cx="3024300" cy="1440300"/>
          </a:xfrm>
        </p:grpSpPr>
        <p:sp>
          <p:nvSpPr>
            <p:cNvPr id="377" name="Shape 377"/>
            <p:cNvSpPr/>
            <p:nvPr/>
          </p:nvSpPr>
          <p:spPr>
            <a:xfrm>
              <a:off x="-252536" y="836712"/>
              <a:ext cx="3024300" cy="144030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Shape 378"/>
            <p:cNvSpPr txBox="1"/>
            <p:nvPr/>
          </p:nvSpPr>
          <p:spPr>
            <a:xfrm>
              <a:off x="-112087" y="945103"/>
              <a:ext cx="2651400" cy="12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Te sugerimos mantener formalidad en tus datos personales. En el caso de tu dirección electrónica, utiliza una que contenga tu nombre o que denote tu identidad. No olvides realizar actualizaciones en tus datos personales. </a:t>
              </a:r>
              <a:endParaRPr i="1" sz="1200">
                <a:solidFill>
                  <a:schemeClr val="dk1"/>
                </a:solidFill>
                <a:latin typeface="Arial"/>
                <a:ea typeface="Arial"/>
                <a:cs typeface="Arial"/>
                <a:sym typeface="Arial"/>
              </a:endParaRPr>
            </a:p>
          </p:txBody>
        </p:sp>
      </p:grpSp>
      <p:grpSp>
        <p:nvGrpSpPr>
          <p:cNvPr id="379" name="Shape 379"/>
          <p:cNvGrpSpPr/>
          <p:nvPr/>
        </p:nvGrpSpPr>
        <p:grpSpPr>
          <a:xfrm>
            <a:off x="3562514" y="3356992"/>
            <a:ext cx="3024300" cy="1440300"/>
            <a:chOff x="-252536" y="836712"/>
            <a:chExt cx="3024300" cy="1440300"/>
          </a:xfrm>
        </p:grpSpPr>
        <p:sp>
          <p:nvSpPr>
            <p:cNvPr id="380" name="Shape 380"/>
            <p:cNvSpPr/>
            <p:nvPr/>
          </p:nvSpPr>
          <p:spPr>
            <a:xfrm>
              <a:off x="-252536" y="836712"/>
              <a:ext cx="3024300" cy="144030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Shape 381"/>
            <p:cNvSpPr txBox="1"/>
            <p:nvPr/>
          </p:nvSpPr>
          <p:spPr>
            <a:xfrm>
              <a:off x="-161074" y="908720"/>
              <a:ext cx="2835600" cy="1224000"/>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Menciona brevemente tu formación académica o profesión, tu experiencia laboral o conocimientos, tus intereses profesionales, y  tu destreza relevante. Toda esta información debe estar orientada al área o puesto al que postulas.</a:t>
              </a:r>
              <a:endParaRPr i="1" sz="1200">
                <a:solidFill>
                  <a:schemeClr val="dk1"/>
                </a:solidFill>
                <a:latin typeface="Arial"/>
                <a:ea typeface="Arial"/>
                <a:cs typeface="Arial"/>
                <a:sym typeface="Arial"/>
              </a:endParaRPr>
            </a:p>
          </p:txBody>
        </p:sp>
      </p:grpSp>
      <p:grpSp>
        <p:nvGrpSpPr>
          <p:cNvPr id="382" name="Shape 382"/>
          <p:cNvGrpSpPr/>
          <p:nvPr/>
        </p:nvGrpSpPr>
        <p:grpSpPr>
          <a:xfrm>
            <a:off x="3562514" y="4869160"/>
            <a:ext cx="3024300" cy="1440300"/>
            <a:chOff x="-252536" y="836712"/>
            <a:chExt cx="3024300" cy="1440300"/>
          </a:xfrm>
        </p:grpSpPr>
        <p:sp>
          <p:nvSpPr>
            <p:cNvPr id="383" name="Shape 383"/>
            <p:cNvSpPr/>
            <p:nvPr/>
          </p:nvSpPr>
          <p:spPr>
            <a:xfrm>
              <a:off x="-252536" y="836712"/>
              <a:ext cx="3024300" cy="144030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Shape 384"/>
            <p:cNvSpPr txBox="1"/>
            <p:nvPr/>
          </p:nvSpPr>
          <p:spPr>
            <a:xfrm>
              <a:off x="-239774" y="921353"/>
              <a:ext cx="2939700" cy="1223400"/>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050">
                  <a:solidFill>
                    <a:schemeClr val="dk1"/>
                  </a:solidFill>
                  <a:latin typeface="Calibri"/>
                  <a:ea typeface="Calibri"/>
                  <a:cs typeface="Calibri"/>
                  <a:sym typeface="Calibri"/>
                </a:rPr>
                <a:t>Menciona los grados de mayor importancia, resaltando tus méritos académicos. Señala si obtuviste alguna beca de estudios o participación en programas de intercambio. Puedes incluir también estudios de maestría y diplomados que, en lo posible, estén relacionados al puesto al que postulas.</a:t>
              </a:r>
              <a:endParaRPr i="1" sz="1050">
                <a:solidFill>
                  <a:schemeClr val="dk1"/>
                </a:solidFill>
                <a:latin typeface="Arial"/>
                <a:ea typeface="Arial"/>
                <a:cs typeface="Arial"/>
                <a:sym typeface="Arial"/>
              </a:endParaRPr>
            </a:p>
          </p:txBody>
        </p:sp>
      </p:grpSp>
      <p:sp>
        <p:nvSpPr>
          <p:cNvPr id="385" name="Shape 385"/>
          <p:cNvSpPr/>
          <p:nvPr/>
        </p:nvSpPr>
        <p:spPr>
          <a:xfrm>
            <a:off x="2290425" y="869725"/>
            <a:ext cx="1140600" cy="4434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b="1" lang="es-ES">
                <a:latin typeface="Josefin Sans"/>
                <a:ea typeface="Josefin Sans"/>
                <a:cs typeface="Josefin Sans"/>
                <a:sym typeface="Josefin Sans"/>
              </a:rPr>
              <a:t>Foto</a:t>
            </a:r>
            <a:endParaRPr b="1">
              <a:latin typeface="Josefin Sans"/>
              <a:ea typeface="Josefin Sans"/>
              <a:cs typeface="Josefin Sans"/>
              <a:sym typeface="Josefin Sans"/>
            </a:endParaRPr>
          </a:p>
        </p:txBody>
      </p:sp>
      <p:sp>
        <p:nvSpPr>
          <p:cNvPr id="386" name="Shape 386"/>
          <p:cNvSpPr/>
          <p:nvPr/>
        </p:nvSpPr>
        <p:spPr>
          <a:xfrm>
            <a:off x="2152325" y="2117100"/>
            <a:ext cx="1355100" cy="9690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Datos personales</a:t>
            </a:r>
            <a:endParaRPr b="1">
              <a:latin typeface="Josefin Sans"/>
              <a:ea typeface="Josefin Sans"/>
              <a:cs typeface="Josefin Sans"/>
              <a:sym typeface="Josefin Sans"/>
            </a:endParaRPr>
          </a:p>
        </p:txBody>
      </p:sp>
      <p:sp>
        <p:nvSpPr>
          <p:cNvPr id="387" name="Shape 387"/>
          <p:cNvSpPr/>
          <p:nvPr/>
        </p:nvSpPr>
        <p:spPr>
          <a:xfrm>
            <a:off x="2290425" y="3841525"/>
            <a:ext cx="1140600" cy="4434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Perfil</a:t>
            </a:r>
            <a:endParaRPr b="1">
              <a:latin typeface="Josefin Sans"/>
              <a:ea typeface="Josefin Sans"/>
              <a:cs typeface="Josefin Sans"/>
              <a:sym typeface="Josefin Sans"/>
            </a:endParaRPr>
          </a:p>
        </p:txBody>
      </p:sp>
      <p:sp>
        <p:nvSpPr>
          <p:cNvPr id="388" name="Shape 388"/>
          <p:cNvSpPr/>
          <p:nvPr/>
        </p:nvSpPr>
        <p:spPr>
          <a:xfrm>
            <a:off x="2290425" y="5365525"/>
            <a:ext cx="1140600" cy="4434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Estudios</a:t>
            </a:r>
            <a:endParaRPr b="1">
              <a:latin typeface="Josefin Sans"/>
              <a:ea typeface="Josefin Sans"/>
              <a:cs typeface="Josefin Sans"/>
              <a:sym typeface="Josefi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grpSp>
        <p:nvGrpSpPr>
          <p:cNvPr id="394" name="Shape 394"/>
          <p:cNvGrpSpPr/>
          <p:nvPr/>
        </p:nvGrpSpPr>
        <p:grpSpPr>
          <a:xfrm>
            <a:off x="3539022" y="319265"/>
            <a:ext cx="3024300" cy="1440300"/>
            <a:chOff x="-252536" y="836712"/>
            <a:chExt cx="3024300" cy="1440300"/>
          </a:xfrm>
        </p:grpSpPr>
        <p:sp>
          <p:nvSpPr>
            <p:cNvPr id="395" name="Shape 395"/>
            <p:cNvSpPr/>
            <p:nvPr/>
          </p:nvSpPr>
          <p:spPr>
            <a:xfrm>
              <a:off x="-252536" y="836712"/>
              <a:ext cx="3024300" cy="144030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Shape 396"/>
            <p:cNvSpPr txBox="1"/>
            <p:nvPr/>
          </p:nvSpPr>
          <p:spPr>
            <a:xfrm>
              <a:off x="-169540" y="850102"/>
              <a:ext cx="2725200" cy="1365600"/>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Recomendamos esta parte a alumnos sin experiencia laboral en su carrera o con poca experiencia. Recuerda evidenciar tus habilidades de manera objetiva y concreta, con sucesos o acciones realizadas previamente o que estés emprendiendo actualmente.</a:t>
              </a:r>
              <a:endParaRPr i="1" sz="1200">
                <a:solidFill>
                  <a:schemeClr val="dk1"/>
                </a:solidFill>
                <a:latin typeface="Arial"/>
                <a:ea typeface="Arial"/>
                <a:cs typeface="Arial"/>
                <a:sym typeface="Arial"/>
              </a:endParaRPr>
            </a:p>
          </p:txBody>
        </p:sp>
      </p:grpSp>
      <p:grpSp>
        <p:nvGrpSpPr>
          <p:cNvPr id="397" name="Shape 397"/>
          <p:cNvGrpSpPr/>
          <p:nvPr/>
        </p:nvGrpSpPr>
        <p:grpSpPr>
          <a:xfrm>
            <a:off x="3550010" y="1844824"/>
            <a:ext cx="3024300" cy="1440300"/>
            <a:chOff x="-252536" y="836712"/>
            <a:chExt cx="3024300" cy="1440300"/>
          </a:xfrm>
        </p:grpSpPr>
        <p:sp>
          <p:nvSpPr>
            <p:cNvPr id="398" name="Shape 398"/>
            <p:cNvSpPr/>
            <p:nvPr/>
          </p:nvSpPr>
          <p:spPr>
            <a:xfrm>
              <a:off x="-252536" y="836712"/>
              <a:ext cx="3024300" cy="144030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Shape 399"/>
            <p:cNvSpPr txBox="1"/>
            <p:nvPr/>
          </p:nvSpPr>
          <p:spPr>
            <a:xfrm>
              <a:off x="-228786" y="903342"/>
              <a:ext cx="2915700" cy="1284300"/>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000">
                  <a:solidFill>
                    <a:schemeClr val="dk1"/>
                  </a:solidFill>
                  <a:latin typeface="Calibri"/>
                  <a:ea typeface="Calibri"/>
                  <a:cs typeface="Calibri"/>
                  <a:sym typeface="Calibri"/>
                </a:rPr>
                <a:t>Coloca el nombre del curso o proyecto; o empresa donde aplicaste. En viñetas, redacta lo más valorado; describe tus responsabilidades principales en el trabajo o proyecto e identifica las actividades de valor. Aquí te recomendamos enfocarte en objetivos, conocimientos aprendidos y resultados o conclusiones importantes. Recuerda que puedes incluir tu proyecto de tesis aunque no esté concluido.</a:t>
              </a:r>
              <a:endParaRPr/>
            </a:p>
          </p:txBody>
        </p:sp>
      </p:grpSp>
      <p:grpSp>
        <p:nvGrpSpPr>
          <p:cNvPr id="400" name="Shape 400"/>
          <p:cNvGrpSpPr/>
          <p:nvPr/>
        </p:nvGrpSpPr>
        <p:grpSpPr>
          <a:xfrm>
            <a:off x="3550010" y="3368867"/>
            <a:ext cx="3024300" cy="1448054"/>
            <a:chOff x="-252536" y="836712"/>
            <a:chExt cx="3024300" cy="1448054"/>
          </a:xfrm>
        </p:grpSpPr>
        <p:sp>
          <p:nvSpPr>
            <p:cNvPr id="401" name="Shape 401"/>
            <p:cNvSpPr/>
            <p:nvPr/>
          </p:nvSpPr>
          <p:spPr>
            <a:xfrm>
              <a:off x="-252536" y="836712"/>
              <a:ext cx="3024300" cy="144030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Shape 402"/>
            <p:cNvSpPr txBox="1"/>
            <p:nvPr/>
          </p:nvSpPr>
          <p:spPr>
            <a:xfrm>
              <a:off x="-228787" y="841166"/>
              <a:ext cx="2808300" cy="1443600"/>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000">
                  <a:solidFill>
                    <a:schemeClr val="dk1"/>
                  </a:solidFill>
                  <a:latin typeface="Calibri"/>
                  <a:ea typeface="Calibri"/>
                  <a:cs typeface="Calibri"/>
                  <a:sym typeface="Calibri"/>
                </a:rPr>
                <a:t>Coloca el nombre completo de la empresa, el rubro o área donde trabajaste y el cargo en el que te desempeñaste. Redacta responsabilidades asumidas, identifica actividades valoradas realizadas  y menciona  logros obtenidos. Te sugerimos redactar hasta 5 viñetas por cada experiencia laboral con oraciones de dos líneas. Recuerda demostrar capacidad de síntesis resaltando sólo la información relevante.</a:t>
              </a:r>
              <a:endParaRPr/>
            </a:p>
          </p:txBody>
        </p:sp>
      </p:grpSp>
      <p:grpSp>
        <p:nvGrpSpPr>
          <p:cNvPr id="403" name="Shape 403"/>
          <p:cNvGrpSpPr/>
          <p:nvPr/>
        </p:nvGrpSpPr>
        <p:grpSpPr>
          <a:xfrm>
            <a:off x="3550010" y="4881793"/>
            <a:ext cx="3024300" cy="1440300"/>
            <a:chOff x="-252536" y="836712"/>
            <a:chExt cx="3024300" cy="1440300"/>
          </a:xfrm>
        </p:grpSpPr>
        <p:sp>
          <p:nvSpPr>
            <p:cNvPr id="404" name="Shape 404"/>
            <p:cNvSpPr/>
            <p:nvPr/>
          </p:nvSpPr>
          <p:spPr>
            <a:xfrm>
              <a:off x="-252536" y="836712"/>
              <a:ext cx="3024300" cy="144030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Shape 405"/>
            <p:cNvSpPr txBox="1"/>
            <p:nvPr/>
          </p:nvSpPr>
          <p:spPr>
            <a:xfrm>
              <a:off x="-217664" y="893087"/>
              <a:ext cx="2869200" cy="1278900"/>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100">
                  <a:solidFill>
                    <a:schemeClr val="dk1"/>
                  </a:solidFill>
                  <a:latin typeface="Calibri"/>
                  <a:ea typeface="Calibri"/>
                  <a:cs typeface="Calibri"/>
                  <a:sym typeface="Calibri"/>
                </a:rPr>
                <a:t>Coloca el idioma que has aprendido y el último nivel obtenido. Puedes mencionar, en caso sea necesario, alguna distinción de nivel entre escritura, lectura o habla. Finalmente, indica también la institución donde aprendiste (en la medida en que ésta sea reconocida), o alguna evidencia de aprendizaje del idioma.</a:t>
              </a:r>
              <a:endParaRPr i="1" sz="1100">
                <a:solidFill>
                  <a:schemeClr val="dk1"/>
                </a:solidFill>
                <a:latin typeface="Arial"/>
                <a:ea typeface="Arial"/>
                <a:cs typeface="Arial"/>
                <a:sym typeface="Arial"/>
              </a:endParaRPr>
            </a:p>
          </p:txBody>
        </p:sp>
      </p:grpSp>
      <p:sp>
        <p:nvSpPr>
          <p:cNvPr id="406" name="Shape 406"/>
          <p:cNvSpPr/>
          <p:nvPr/>
        </p:nvSpPr>
        <p:spPr>
          <a:xfrm>
            <a:off x="2032000" y="762000"/>
            <a:ext cx="1398900" cy="5511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Habilidades</a:t>
            </a:r>
            <a:endParaRPr b="1">
              <a:latin typeface="Josefin Sans"/>
              <a:ea typeface="Josefin Sans"/>
              <a:cs typeface="Josefin Sans"/>
              <a:sym typeface="Josefin Sans"/>
            </a:endParaRPr>
          </a:p>
        </p:txBody>
      </p:sp>
      <p:sp>
        <p:nvSpPr>
          <p:cNvPr id="407" name="Shape 407"/>
          <p:cNvSpPr/>
          <p:nvPr/>
        </p:nvSpPr>
        <p:spPr>
          <a:xfrm>
            <a:off x="2032250" y="2176525"/>
            <a:ext cx="1398900" cy="8982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T. Campo o Investig.</a:t>
            </a:r>
            <a:endParaRPr b="1">
              <a:latin typeface="Josefin Sans"/>
              <a:ea typeface="Josefin Sans"/>
              <a:cs typeface="Josefin Sans"/>
              <a:sym typeface="Josefin Sans"/>
            </a:endParaRPr>
          </a:p>
        </p:txBody>
      </p:sp>
      <p:sp>
        <p:nvSpPr>
          <p:cNvPr id="408" name="Shape 408"/>
          <p:cNvSpPr/>
          <p:nvPr/>
        </p:nvSpPr>
        <p:spPr>
          <a:xfrm>
            <a:off x="1951800" y="3624325"/>
            <a:ext cx="1511100" cy="8334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Experiencia laboral</a:t>
            </a:r>
            <a:endParaRPr b="1">
              <a:latin typeface="Josefin Sans"/>
              <a:ea typeface="Josefin Sans"/>
              <a:cs typeface="Josefin Sans"/>
              <a:sym typeface="Josefin Sans"/>
            </a:endParaRPr>
          </a:p>
        </p:txBody>
      </p:sp>
      <p:sp>
        <p:nvSpPr>
          <p:cNvPr id="409" name="Shape 409"/>
          <p:cNvSpPr/>
          <p:nvPr/>
        </p:nvSpPr>
        <p:spPr>
          <a:xfrm>
            <a:off x="2219025" y="5365525"/>
            <a:ext cx="1212000" cy="4434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Idiomas</a:t>
            </a:r>
            <a:endParaRPr b="1">
              <a:latin typeface="Josefin Sans"/>
              <a:ea typeface="Josefin Sans"/>
              <a:cs typeface="Josefin Sans"/>
              <a:sym typeface="Josefi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grpSp>
        <p:nvGrpSpPr>
          <p:cNvPr id="414" name="Shape 414"/>
          <p:cNvGrpSpPr/>
          <p:nvPr/>
        </p:nvGrpSpPr>
        <p:grpSpPr>
          <a:xfrm>
            <a:off x="3541626" y="302537"/>
            <a:ext cx="3024336" cy="1440160"/>
            <a:chOff x="-252536" y="836712"/>
            <a:chExt cx="3024336" cy="1440160"/>
          </a:xfrm>
        </p:grpSpPr>
        <p:sp>
          <p:nvSpPr>
            <p:cNvPr id="415" name="Shape 415"/>
            <p:cNvSpPr/>
            <p:nvPr/>
          </p:nvSpPr>
          <p:spPr>
            <a:xfrm>
              <a:off x="-252536" y="836712"/>
              <a:ext cx="3024336" cy="144016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Shape 416"/>
            <p:cNvSpPr txBox="1"/>
            <p:nvPr/>
          </p:nvSpPr>
          <p:spPr>
            <a:xfrm>
              <a:off x="-127901" y="921587"/>
              <a:ext cx="2627785" cy="1284269"/>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300">
                  <a:solidFill>
                    <a:schemeClr val="dk1"/>
                  </a:solidFill>
                  <a:latin typeface="Calibri"/>
                  <a:ea typeface="Calibri"/>
                  <a:cs typeface="Calibri"/>
                  <a:sym typeface="Calibri"/>
                </a:rPr>
                <a:t>Señala el nombre del programa que manejas e indica el nivel siempre que éste sea alto; caso contrario, puedes obviarlo. Recuerda agregar certificaciones en caso sean necesarias.</a:t>
              </a:r>
              <a:endParaRPr i="1" sz="1300">
                <a:solidFill>
                  <a:schemeClr val="dk1"/>
                </a:solidFill>
                <a:latin typeface="Arial"/>
                <a:ea typeface="Arial"/>
                <a:cs typeface="Arial"/>
                <a:sym typeface="Arial"/>
              </a:endParaRPr>
            </a:p>
          </p:txBody>
        </p:sp>
      </p:grpSp>
      <p:grpSp>
        <p:nvGrpSpPr>
          <p:cNvPr id="417" name="Shape 417"/>
          <p:cNvGrpSpPr/>
          <p:nvPr/>
        </p:nvGrpSpPr>
        <p:grpSpPr>
          <a:xfrm>
            <a:off x="3541626" y="1815463"/>
            <a:ext cx="3024336" cy="1440160"/>
            <a:chOff x="-252536" y="836712"/>
            <a:chExt cx="3024336" cy="1440160"/>
          </a:xfrm>
        </p:grpSpPr>
        <p:sp>
          <p:nvSpPr>
            <p:cNvPr id="418" name="Shape 418"/>
            <p:cNvSpPr/>
            <p:nvPr/>
          </p:nvSpPr>
          <p:spPr>
            <a:xfrm>
              <a:off x="-252536" y="836712"/>
              <a:ext cx="3024336" cy="144016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Shape 419"/>
            <p:cNvSpPr txBox="1"/>
            <p:nvPr/>
          </p:nvSpPr>
          <p:spPr>
            <a:xfrm>
              <a:off x="-119508" y="1090723"/>
              <a:ext cx="2651534" cy="929082"/>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300">
                  <a:solidFill>
                    <a:schemeClr val="dk1"/>
                  </a:solidFill>
                  <a:latin typeface="Calibri"/>
                  <a:ea typeface="Calibri"/>
                  <a:cs typeface="Calibri"/>
                  <a:sym typeface="Calibri"/>
                </a:rPr>
                <a:t>Coloca la fecha y título del curso que llevaste; así como la institución y la cantidad de horas que duró el curso, siempre que represente una ventaja.</a:t>
              </a:r>
              <a:endParaRPr b="0" i="1" sz="1300" u="none" cap="none" strike="noStrike">
                <a:solidFill>
                  <a:schemeClr val="dk1"/>
                </a:solidFill>
                <a:latin typeface="Arial"/>
                <a:ea typeface="Arial"/>
                <a:cs typeface="Arial"/>
                <a:sym typeface="Arial"/>
              </a:endParaRPr>
            </a:p>
          </p:txBody>
        </p:sp>
      </p:grpSp>
      <p:grpSp>
        <p:nvGrpSpPr>
          <p:cNvPr id="420" name="Shape 420"/>
          <p:cNvGrpSpPr/>
          <p:nvPr/>
        </p:nvGrpSpPr>
        <p:grpSpPr>
          <a:xfrm>
            <a:off x="3528864" y="3348366"/>
            <a:ext cx="3024336" cy="1449544"/>
            <a:chOff x="-252536" y="827328"/>
            <a:chExt cx="3024336" cy="1449544"/>
          </a:xfrm>
        </p:grpSpPr>
        <p:sp>
          <p:nvSpPr>
            <p:cNvPr id="421" name="Shape 421"/>
            <p:cNvSpPr/>
            <p:nvPr/>
          </p:nvSpPr>
          <p:spPr>
            <a:xfrm>
              <a:off x="-252536" y="836712"/>
              <a:ext cx="3024336" cy="144016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Shape 422"/>
            <p:cNvSpPr txBox="1"/>
            <p:nvPr/>
          </p:nvSpPr>
          <p:spPr>
            <a:xfrm>
              <a:off x="-216153" y="827328"/>
              <a:ext cx="2808312" cy="1439294"/>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000">
                  <a:solidFill>
                    <a:schemeClr val="dk1"/>
                  </a:solidFill>
                  <a:latin typeface="Calibri"/>
                  <a:ea typeface="Calibri"/>
                  <a:cs typeface="Calibri"/>
                  <a:sym typeface="Calibri"/>
                </a:rPr>
                <a:t>Coloca aquellas actividades que has realizado y que reflejan competencias personales apreciadas en el mercado: si perteneces o has formado parte de algún grupo estudiantil o académico, de un movimiento voluntario, si has participado de un intercambio estudiantil o si obtuviste algún mérito académico importante en el colegio. Recuerda agregar información siempre y cuando consideres que pueda ser una ventaja competitiva.</a:t>
              </a:r>
              <a:endParaRPr b="0" i="1" sz="1000" u="none" cap="none" strike="noStrike">
                <a:solidFill>
                  <a:schemeClr val="dk1"/>
                </a:solidFill>
                <a:latin typeface="Arial"/>
                <a:ea typeface="Arial"/>
                <a:cs typeface="Arial"/>
                <a:sym typeface="Arial"/>
              </a:endParaRPr>
            </a:p>
          </p:txBody>
        </p:sp>
      </p:grpSp>
      <p:grpSp>
        <p:nvGrpSpPr>
          <p:cNvPr id="423" name="Shape 423"/>
          <p:cNvGrpSpPr/>
          <p:nvPr/>
        </p:nvGrpSpPr>
        <p:grpSpPr>
          <a:xfrm>
            <a:off x="3528864" y="4870676"/>
            <a:ext cx="3024336" cy="1440160"/>
            <a:chOff x="-252536" y="836712"/>
            <a:chExt cx="3024336" cy="1440160"/>
          </a:xfrm>
        </p:grpSpPr>
        <p:sp>
          <p:nvSpPr>
            <p:cNvPr id="424" name="Shape 424"/>
            <p:cNvSpPr/>
            <p:nvPr/>
          </p:nvSpPr>
          <p:spPr>
            <a:xfrm>
              <a:off x="-252536" y="836712"/>
              <a:ext cx="3024336" cy="1440160"/>
            </a:xfrm>
            <a:prstGeom prst="rect">
              <a:avLst/>
            </a:prstGeom>
            <a:solidFill>
              <a:schemeClr val="lt1"/>
            </a:solidFill>
            <a:ln cap="flat" cmpd="sng" w="38100">
              <a:solidFill>
                <a:srgbClr val="F7B617"/>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Shape 425"/>
            <p:cNvSpPr txBox="1"/>
            <p:nvPr/>
          </p:nvSpPr>
          <p:spPr>
            <a:xfrm>
              <a:off x="-143258" y="979212"/>
              <a:ext cx="2819300" cy="1008113"/>
            </a:xfrm>
            <a:prstGeom prst="rect">
              <a:avLst/>
            </a:prstGeom>
            <a:noFill/>
            <a:ln cap="flat" cmpd="sng" w="9525">
              <a:solidFill>
                <a:srgbClr val="F7B617">
                  <a:alpha val="0"/>
                </a:srgbClr>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s-ES" sz="1300">
                  <a:solidFill>
                    <a:schemeClr val="dk1"/>
                  </a:solidFill>
                  <a:latin typeface="Calibri"/>
                  <a:ea typeface="Calibri"/>
                  <a:cs typeface="Calibri"/>
                  <a:sym typeface="Calibri"/>
                </a:rPr>
                <a:t>Sólo colócalas si han sido solicitadas por la empresa a la que postulas. Caso contrario, coloca “disponibles a solicitud”.</a:t>
              </a:r>
              <a:endParaRPr b="0" i="1" sz="1300" u="none" cap="none" strike="noStrike">
                <a:solidFill>
                  <a:schemeClr val="dk1"/>
                </a:solidFill>
                <a:latin typeface="Arial"/>
                <a:ea typeface="Arial"/>
                <a:cs typeface="Arial"/>
                <a:sym typeface="Arial"/>
              </a:endParaRPr>
            </a:p>
          </p:txBody>
        </p:sp>
      </p:grpSp>
      <p:sp>
        <p:nvSpPr>
          <p:cNvPr id="426" name="Shape 426"/>
          <p:cNvSpPr/>
          <p:nvPr/>
        </p:nvSpPr>
        <p:spPr>
          <a:xfrm>
            <a:off x="1938425" y="728725"/>
            <a:ext cx="1577700" cy="5214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Computación</a:t>
            </a:r>
            <a:endParaRPr b="1">
              <a:latin typeface="Josefin Sans"/>
              <a:ea typeface="Josefin Sans"/>
              <a:cs typeface="Josefin Sans"/>
              <a:sym typeface="Josefin Sans"/>
            </a:endParaRPr>
          </a:p>
        </p:txBody>
      </p:sp>
      <p:sp>
        <p:nvSpPr>
          <p:cNvPr id="427" name="Shape 427"/>
          <p:cNvSpPr/>
          <p:nvPr/>
        </p:nvSpPr>
        <p:spPr>
          <a:xfrm>
            <a:off x="2081000" y="2100325"/>
            <a:ext cx="1435200" cy="8334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Cursos y seminarios</a:t>
            </a:r>
            <a:endParaRPr b="1">
              <a:latin typeface="Josefin Sans"/>
              <a:ea typeface="Josefin Sans"/>
              <a:cs typeface="Josefin Sans"/>
              <a:sym typeface="Josefin Sans"/>
            </a:endParaRPr>
          </a:p>
        </p:txBody>
      </p:sp>
      <p:sp>
        <p:nvSpPr>
          <p:cNvPr id="428" name="Shape 428"/>
          <p:cNvSpPr/>
          <p:nvPr/>
        </p:nvSpPr>
        <p:spPr>
          <a:xfrm>
            <a:off x="2081000" y="3624325"/>
            <a:ext cx="1435200" cy="8334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Información adicional</a:t>
            </a:r>
            <a:endParaRPr b="1">
              <a:latin typeface="Josefin Sans"/>
              <a:ea typeface="Josefin Sans"/>
              <a:cs typeface="Josefin Sans"/>
              <a:sym typeface="Josefin Sans"/>
            </a:endParaRPr>
          </a:p>
        </p:txBody>
      </p:sp>
      <p:sp>
        <p:nvSpPr>
          <p:cNvPr id="429" name="Shape 429"/>
          <p:cNvSpPr/>
          <p:nvPr/>
        </p:nvSpPr>
        <p:spPr>
          <a:xfrm>
            <a:off x="2081000" y="5300725"/>
            <a:ext cx="1435200" cy="521400"/>
          </a:xfrm>
          <a:prstGeom prst="rightArrow">
            <a:avLst>
              <a:gd fmla="val 50000" name="adj1"/>
              <a:gd fmla="val 50000" name="adj2"/>
            </a:avLst>
          </a:prstGeom>
          <a:no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a:latin typeface="Josefin Sans"/>
                <a:ea typeface="Josefin Sans"/>
                <a:cs typeface="Josefin Sans"/>
                <a:sym typeface="Josefin Sans"/>
              </a:rPr>
              <a:t>Referencias</a:t>
            </a:r>
            <a:endParaRPr b="1">
              <a:latin typeface="Josefin Sans"/>
              <a:ea typeface="Josefin Sans"/>
              <a:cs typeface="Josefin Sans"/>
              <a:sym typeface="Josefi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B617"/>
        </a:solidFill>
      </p:bgPr>
    </p:bg>
    <p:spTree>
      <p:nvGrpSpPr>
        <p:cNvPr id="434" name="Shape 434"/>
        <p:cNvGrpSpPr/>
        <p:nvPr/>
      </p:nvGrpSpPr>
      <p:grpSpPr>
        <a:xfrm>
          <a:off x="0" y="0"/>
          <a:ext cx="0" cy="0"/>
          <a:chOff x="0" y="0"/>
          <a:chExt cx="0" cy="0"/>
        </a:xfrm>
      </p:grpSpPr>
      <p:sp>
        <p:nvSpPr>
          <p:cNvPr id="435" name="Shape 435"/>
          <p:cNvSpPr txBox="1"/>
          <p:nvPr>
            <p:ph type="title"/>
          </p:nvPr>
        </p:nvSpPr>
        <p:spPr>
          <a:xfrm>
            <a:off x="457200" y="15700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s-ES">
                <a:latin typeface="Josefin Sans"/>
                <a:ea typeface="Josefin Sans"/>
                <a:cs typeface="Josefin Sans"/>
                <a:sym typeface="Josefin Sans"/>
              </a:rPr>
              <a:t>Evalúa tu CV</a:t>
            </a:r>
            <a:endParaRPr b="1">
              <a:latin typeface="Josefin Sans"/>
              <a:ea typeface="Josefin Sans"/>
              <a:cs typeface="Josefin Sans"/>
              <a:sym typeface="Josefin Sans"/>
            </a:endParaRPr>
          </a:p>
        </p:txBody>
      </p:sp>
      <p:sp>
        <p:nvSpPr>
          <p:cNvPr id="436" name="Shape 436"/>
          <p:cNvSpPr txBox="1"/>
          <p:nvPr>
            <p:ph idx="1" type="body"/>
          </p:nvPr>
        </p:nvSpPr>
        <p:spPr>
          <a:xfrm>
            <a:off x="457200" y="3048000"/>
            <a:ext cx="8229600" cy="2064000"/>
          </a:xfrm>
          <a:prstGeom prst="rect">
            <a:avLst/>
          </a:prstGeom>
        </p:spPr>
        <p:txBody>
          <a:bodyPr anchorCtr="0" anchor="t" bIns="91425" lIns="91425" spcFirstLastPara="1" rIns="91425" wrap="square" tIns="91425">
            <a:noAutofit/>
          </a:bodyPr>
          <a:lstStyle/>
          <a:p>
            <a:pPr indent="-139700" lvl="0" marL="342900" algn="ctr">
              <a:spcBef>
                <a:spcPts val="640"/>
              </a:spcBef>
              <a:spcAft>
                <a:spcPts val="0"/>
              </a:spcAft>
              <a:buNone/>
            </a:pPr>
            <a:r>
              <a:rPr lang="es-ES">
                <a:latin typeface="Josefin Sans"/>
                <a:ea typeface="Josefin Sans"/>
                <a:cs typeface="Josefin Sans"/>
                <a:sym typeface="Josefin Sans"/>
              </a:rPr>
              <a:t>¡Revisa cada área con los criterios que presentamos a continuación!</a:t>
            </a:r>
            <a:endParaRPr>
              <a:latin typeface="Josefin Sans"/>
              <a:ea typeface="Josefin Sans"/>
              <a:cs typeface="Josefin Sans"/>
              <a:sym typeface="Josefi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Datos Personales</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sp>
        <p:nvSpPr>
          <p:cNvPr id="443" name="Shape 443"/>
          <p:cNvSpPr txBox="1"/>
          <p:nvPr/>
        </p:nvSpPr>
        <p:spPr>
          <a:xfrm>
            <a:off x="943000" y="2708920"/>
            <a:ext cx="6120600" cy="1477200"/>
          </a:xfrm>
          <a:prstGeom prst="rect">
            <a:avLst/>
          </a:prstGeom>
          <a:noFill/>
          <a:ln>
            <a:noFill/>
          </a:ln>
        </p:spPr>
        <p:txBody>
          <a:bodyPr anchorCtr="0" anchor="t" bIns="45700" lIns="91425" spcFirstLastPara="1" rIns="91425" wrap="square" tIns="45700">
            <a:noAutofit/>
          </a:bodyPr>
          <a:lstStyle/>
          <a:p>
            <a:pPr indent="-17303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¿Has colocado direcciones claras y teléfonos propios?</a:t>
            </a:r>
            <a:endParaRPr>
              <a:latin typeface="Josefin Sans"/>
              <a:ea typeface="Josefin Sans"/>
              <a:cs typeface="Josefin Sans"/>
              <a:sym typeface="Josefin Sans"/>
            </a:endParaRPr>
          </a:p>
          <a:p>
            <a:pPr indent="-17303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¿Tu dirección electrónica  demuestra tu profesionalismo o identidad personal? </a:t>
            </a:r>
            <a:endParaRPr>
              <a:latin typeface="Josefin Sans"/>
              <a:ea typeface="Josefin Sans"/>
              <a:cs typeface="Josefin Sans"/>
              <a:sym typeface="Josefin Sans"/>
            </a:endParaRPr>
          </a:p>
          <a:p>
            <a:pPr indent="-17303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¿Tu edad guarda relación positiva con tu nivel de estudios y experiencia? </a:t>
            </a:r>
            <a:r>
              <a:rPr i="1" lang="es-ES" sz="1500">
                <a:solidFill>
                  <a:schemeClr val="dk1"/>
                </a:solidFill>
                <a:latin typeface="Josefin Sans"/>
                <a:ea typeface="Josefin Sans"/>
                <a:cs typeface="Josefin Sans"/>
                <a:sym typeface="Josefin Sans"/>
              </a:rPr>
              <a:t>De no ser así te recomendamos obviar esta información.</a:t>
            </a:r>
            <a:endParaRPr>
              <a:latin typeface="Josefin Sans"/>
              <a:ea typeface="Josefin Sans"/>
              <a:cs typeface="Josefin Sans"/>
              <a:sym typeface="Josefin Sans"/>
            </a:endParaRPr>
          </a:p>
        </p:txBody>
      </p:sp>
      <p:grpSp>
        <p:nvGrpSpPr>
          <p:cNvPr id="444" name="Shape 444"/>
          <p:cNvGrpSpPr/>
          <p:nvPr/>
        </p:nvGrpSpPr>
        <p:grpSpPr>
          <a:xfrm>
            <a:off x="0" y="1820125"/>
            <a:ext cx="8756400" cy="986100"/>
            <a:chOff x="0" y="1820125"/>
            <a:chExt cx="8756400" cy="986100"/>
          </a:xfrm>
        </p:grpSpPr>
        <p:sp>
          <p:nvSpPr>
            <p:cNvPr id="445" name="Shape 445"/>
            <p:cNvSpPr/>
            <p:nvPr/>
          </p:nvSpPr>
          <p:spPr>
            <a:xfrm>
              <a:off x="0" y="1820125"/>
              <a:ext cx="87564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Shape 446"/>
            <p:cNvSpPr/>
            <p:nvPr/>
          </p:nvSpPr>
          <p:spPr>
            <a:xfrm>
              <a:off x="15776" y="2026675"/>
              <a:ext cx="82458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grpSp>
        <p:nvGrpSpPr>
          <p:cNvPr id="447" name="Shape 447"/>
          <p:cNvGrpSpPr/>
          <p:nvPr/>
        </p:nvGrpSpPr>
        <p:grpSpPr>
          <a:xfrm>
            <a:off x="323528" y="4705543"/>
            <a:ext cx="8972984" cy="938700"/>
            <a:chOff x="323528" y="4705543"/>
            <a:chExt cx="8972984" cy="938700"/>
          </a:xfrm>
        </p:grpSpPr>
        <p:sp>
          <p:nvSpPr>
            <p:cNvPr id="448" name="Shape 448"/>
            <p:cNvSpPr txBox="1"/>
            <p:nvPr/>
          </p:nvSpPr>
          <p:spPr>
            <a:xfrm>
              <a:off x="323528" y="4705543"/>
              <a:ext cx="5544600" cy="938700"/>
            </a:xfrm>
            <a:prstGeom prst="rect">
              <a:avLst/>
            </a:prstGeom>
            <a:noFill/>
            <a:ln>
              <a:noFill/>
            </a:ln>
          </p:spPr>
          <p:txBody>
            <a:bodyPr anchorCtr="0" anchor="t" bIns="45700" lIns="91425" spcFirstLastPara="1" rIns="91425" wrap="square" tIns="45700">
              <a:noAutofit/>
            </a:bodyPr>
            <a:lstStyle/>
            <a:p>
              <a:pPr indent="-173037" lvl="0" marL="173037" marR="0" rtl="0" algn="l">
                <a:spcBef>
                  <a:spcPts val="0"/>
                </a:spcBef>
                <a:spcAft>
                  <a:spcPts val="0"/>
                </a:spcAft>
                <a:buNone/>
              </a:pPr>
              <a:r>
                <a:rPr b="1" lang="es-ES" sz="1800" u="sng">
                  <a:solidFill>
                    <a:schemeClr val="dk1"/>
                  </a:solidFill>
                  <a:latin typeface="Josefin Sans"/>
                  <a:ea typeface="Josefin Sans"/>
                  <a:cs typeface="Josefin Sans"/>
                  <a:sym typeface="Josefin Sans"/>
                </a:rPr>
                <a:t>Sobre la fotografía: </a:t>
              </a:r>
              <a:endParaRPr>
                <a:latin typeface="Josefin Sans"/>
                <a:ea typeface="Josefin Sans"/>
                <a:cs typeface="Josefin Sans"/>
                <a:sym typeface="Josefin Sans"/>
              </a:endParaRPr>
            </a:p>
            <a:p>
              <a:pPr indent="-173037" lvl="0" marL="173037" marR="0" rtl="0" algn="l">
                <a:spcBef>
                  <a:spcPts val="0"/>
                </a:spcBef>
                <a:spcAft>
                  <a:spcPts val="0"/>
                </a:spcAft>
                <a:buNone/>
              </a:pPr>
              <a:r>
                <a:t/>
              </a:r>
              <a:endParaRPr b="1" sz="500" u="sng">
                <a:solidFill>
                  <a:schemeClr val="dk1"/>
                </a:solidFill>
                <a:latin typeface="Josefin Sans"/>
                <a:ea typeface="Josefin Sans"/>
                <a:cs typeface="Josefin Sans"/>
                <a:sym typeface="Josefin Sans"/>
              </a:endParaRPr>
            </a:p>
            <a:p>
              <a:pPr indent="-179387" lvl="0" marL="197008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Recuerda que la foto es opcional.</a:t>
              </a:r>
              <a:endParaRPr>
                <a:latin typeface="Josefin Sans"/>
                <a:ea typeface="Josefin Sans"/>
                <a:cs typeface="Josefin Sans"/>
                <a:sym typeface="Josefin Sans"/>
              </a:endParaRPr>
            </a:p>
            <a:p>
              <a:pPr indent="-179387" lvl="0" marL="197008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¿Tiene fondo blanco y tamaño carnet?</a:t>
              </a:r>
              <a:endParaRPr>
                <a:latin typeface="Josefin Sans"/>
                <a:ea typeface="Josefin Sans"/>
                <a:cs typeface="Josefin Sans"/>
                <a:sym typeface="Josefin Sans"/>
              </a:endParaRPr>
            </a:p>
          </p:txBody>
        </p:sp>
        <p:sp>
          <p:nvSpPr>
            <p:cNvPr id="449" name="Shape 449"/>
            <p:cNvSpPr txBox="1"/>
            <p:nvPr/>
          </p:nvSpPr>
          <p:spPr>
            <a:xfrm>
              <a:off x="5732512" y="5046712"/>
              <a:ext cx="3564000" cy="584700"/>
            </a:xfrm>
            <a:prstGeom prst="rect">
              <a:avLst/>
            </a:prstGeom>
            <a:noFill/>
            <a:ln>
              <a:noFill/>
            </a:ln>
          </p:spPr>
          <p:txBody>
            <a:bodyPr anchorCtr="0" anchor="t" bIns="45700" lIns="91425" spcFirstLastPara="1" rIns="91425" wrap="square" tIns="45700">
              <a:noAutofit/>
            </a:bodyPr>
            <a:lstStyle/>
            <a:p>
              <a:pPr indent="-173037" lvl="0" marL="17303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¿Demuestras cuidado personal?</a:t>
              </a:r>
              <a:endParaRPr>
                <a:latin typeface="Josefin Sans"/>
                <a:ea typeface="Josefin Sans"/>
                <a:cs typeface="Josefin Sans"/>
                <a:sym typeface="Josefin Sans"/>
              </a:endParaRPr>
            </a:p>
            <a:p>
              <a:pPr indent="-173037" lvl="0" marL="17303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¿Tu vestimenta es formal?</a:t>
              </a:r>
              <a:endParaRPr sz="1600">
                <a:solidFill>
                  <a:schemeClr val="dk1"/>
                </a:solidFill>
                <a:latin typeface="Josefin Sans"/>
                <a:ea typeface="Josefin Sans"/>
                <a:cs typeface="Josefin Sans"/>
                <a:sym typeface="Josefin Sans"/>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Perfil profesional</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456" name="Shape 456"/>
          <p:cNvGrpSpPr/>
          <p:nvPr/>
        </p:nvGrpSpPr>
        <p:grpSpPr>
          <a:xfrm>
            <a:off x="0" y="1820114"/>
            <a:ext cx="7956300" cy="986100"/>
            <a:chOff x="0" y="1820114"/>
            <a:chExt cx="7956300" cy="986100"/>
          </a:xfrm>
        </p:grpSpPr>
        <p:sp>
          <p:nvSpPr>
            <p:cNvPr id="457" name="Shape 457"/>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Shape 458"/>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459" name="Shape 459"/>
          <p:cNvSpPr txBox="1"/>
          <p:nvPr/>
        </p:nvSpPr>
        <p:spPr>
          <a:xfrm>
            <a:off x="818525" y="2821848"/>
            <a:ext cx="6660300" cy="2843400"/>
          </a:xfrm>
          <a:prstGeom prst="rect">
            <a:avLst/>
          </a:prstGeom>
          <a:noFill/>
          <a:ln>
            <a:noFill/>
          </a:ln>
        </p:spPr>
        <p:txBody>
          <a:bodyPr anchorCtr="0" anchor="t" bIns="45700" lIns="91425" spcFirstLastPara="1" rIns="91425" wrap="square" tIns="45700">
            <a:noAutofit/>
          </a:bodyPr>
          <a:lstStyle/>
          <a:p>
            <a:pPr indent="-175577" lvl="0" marL="17303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¿Mencionas tu grado académico y tu especialidad?</a:t>
            </a:r>
            <a:endParaRPr sz="1600">
              <a:latin typeface="Josefin Sans"/>
              <a:ea typeface="Josefin Sans"/>
              <a:cs typeface="Josefin Sans"/>
              <a:sym typeface="Josefin Sans"/>
            </a:endParaRPr>
          </a:p>
          <a:p>
            <a:pPr indent="-175577" lvl="0" marL="17303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¿Mencionas tu experiencia laboral enfocada al área o sector al que postulas?, ¿Incluyes los conocimientos adquiridos en tu experiencia o estudios?</a:t>
            </a:r>
            <a:endParaRPr sz="1600">
              <a:latin typeface="Josefin Sans"/>
              <a:ea typeface="Josefin Sans"/>
              <a:cs typeface="Josefin Sans"/>
              <a:sym typeface="Josefin Sans"/>
            </a:endParaRPr>
          </a:p>
          <a:p>
            <a:pPr indent="-175577" lvl="0" marL="17303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¿Mencionas tus áreas de interés?, ¿mencionas alguna destreza relevante?</a:t>
            </a:r>
            <a:endParaRPr sz="1600">
              <a:latin typeface="Josefin Sans"/>
              <a:ea typeface="Josefin Sans"/>
              <a:cs typeface="Josefin Sans"/>
              <a:sym typeface="Josefin Sans"/>
            </a:endParaRPr>
          </a:p>
          <a:p>
            <a:pPr indent="-175577" lvl="0" marL="17303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¿Lo que mencionas en tu  perfil se sustenta en el resto de tu CV?</a:t>
            </a:r>
            <a:endParaRPr sz="1600">
              <a:latin typeface="Josefin Sans"/>
              <a:ea typeface="Josefin Sans"/>
              <a:cs typeface="Josefin Sans"/>
              <a:sym typeface="Josefin Sans"/>
            </a:endParaRPr>
          </a:p>
          <a:p>
            <a:pPr indent="-175577" lvl="0" marL="17303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¿Tu redacción es muy larga? </a:t>
            </a:r>
            <a:r>
              <a:rPr i="1" lang="es-ES" sz="1600">
                <a:solidFill>
                  <a:schemeClr val="dk1"/>
                </a:solidFill>
                <a:latin typeface="Josefin Sans"/>
                <a:ea typeface="Josefin Sans"/>
                <a:cs typeface="Josefin Sans"/>
                <a:sym typeface="Josefin Sans"/>
              </a:rPr>
              <a:t>Te sugerimos máximo 4 o 5 líneas.</a:t>
            </a:r>
            <a:endParaRPr sz="1600">
              <a:latin typeface="Josefin Sans"/>
              <a:ea typeface="Josefin Sans"/>
              <a:cs typeface="Josefin Sans"/>
              <a:sym typeface="Josefin Sans"/>
            </a:endParaRPr>
          </a:p>
          <a:p>
            <a:pPr indent="-175577" lvl="0" marL="173037" marR="0" rtl="0" algn="l">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¿La descripción de tu profesión está muy detallada? </a:t>
            </a:r>
            <a:r>
              <a:rPr i="1" lang="es-ES" sz="1600">
                <a:solidFill>
                  <a:schemeClr val="dk1"/>
                </a:solidFill>
                <a:latin typeface="Josefin Sans"/>
                <a:ea typeface="Josefin Sans"/>
                <a:cs typeface="Josefin Sans"/>
                <a:sym typeface="Josefin Sans"/>
              </a:rPr>
              <a:t>Te recomendamos limitarte a la especialidad y a la condición de alumno o egresado, otros detalles podrían ser excesivos.</a:t>
            </a:r>
            <a:endParaRPr sz="1600">
              <a:latin typeface="Josefin Sans"/>
              <a:ea typeface="Josefin Sans"/>
              <a:cs typeface="Josefin Sans"/>
              <a:sym typeface="Josefi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Raleway"/>
                <a:ea typeface="Raleway"/>
                <a:cs typeface="Raleway"/>
                <a:sym typeface="Raleway"/>
              </a:rPr>
              <a:t>Curriculum Vitae</a:t>
            </a:r>
            <a:endParaRPr>
              <a:latin typeface="Raleway"/>
              <a:ea typeface="Raleway"/>
              <a:cs typeface="Raleway"/>
              <a:sym typeface="Raleway"/>
            </a:endParaRPr>
          </a:p>
        </p:txBody>
      </p:sp>
      <p:sp>
        <p:nvSpPr>
          <p:cNvPr id="106" name="Shape 106"/>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rPr lang="es-ES">
                <a:latin typeface="Raleway"/>
                <a:ea typeface="Raleway"/>
                <a:cs typeface="Raleway"/>
                <a:sym typeface="Raleway"/>
              </a:rPr>
              <a:t>Características generales:</a:t>
            </a:r>
            <a:endParaRPr>
              <a:latin typeface="Raleway"/>
              <a:ea typeface="Raleway"/>
              <a:cs typeface="Raleway"/>
              <a:sym typeface="Raleway"/>
            </a:endParaRPr>
          </a:p>
          <a:p>
            <a:pPr indent="-431800" lvl="0" marL="457200" rtl="0">
              <a:spcBef>
                <a:spcPts val="640"/>
              </a:spcBef>
              <a:spcAft>
                <a:spcPts val="0"/>
              </a:spcAft>
              <a:buSzPts val="3200"/>
              <a:buFont typeface="Raleway"/>
              <a:buChar char="-"/>
            </a:pPr>
            <a:r>
              <a:rPr lang="es-ES">
                <a:latin typeface="Raleway"/>
                <a:ea typeface="Raleway"/>
                <a:cs typeface="Raleway"/>
                <a:sym typeface="Raleway"/>
              </a:rPr>
              <a:t>Ordenado</a:t>
            </a:r>
            <a:endParaRPr>
              <a:latin typeface="Raleway"/>
              <a:ea typeface="Raleway"/>
              <a:cs typeface="Raleway"/>
              <a:sym typeface="Raleway"/>
            </a:endParaRPr>
          </a:p>
          <a:p>
            <a:pPr indent="-431800" lvl="0" marL="457200" rtl="0">
              <a:spcBef>
                <a:spcPts val="0"/>
              </a:spcBef>
              <a:spcAft>
                <a:spcPts val="0"/>
              </a:spcAft>
              <a:buSzPts val="3200"/>
              <a:buFont typeface="Raleway"/>
              <a:buChar char="-"/>
            </a:pPr>
            <a:r>
              <a:rPr lang="es-ES">
                <a:latin typeface="Raleway"/>
                <a:ea typeface="Raleway"/>
                <a:cs typeface="Raleway"/>
                <a:sym typeface="Raleway"/>
              </a:rPr>
              <a:t>Claro</a:t>
            </a:r>
            <a:endParaRPr>
              <a:latin typeface="Raleway"/>
              <a:ea typeface="Raleway"/>
              <a:cs typeface="Raleway"/>
              <a:sym typeface="Raleway"/>
            </a:endParaRPr>
          </a:p>
          <a:p>
            <a:pPr indent="-431800" lvl="0" marL="457200" rtl="0">
              <a:spcBef>
                <a:spcPts val="0"/>
              </a:spcBef>
              <a:spcAft>
                <a:spcPts val="0"/>
              </a:spcAft>
              <a:buSzPts val="3200"/>
              <a:buFont typeface="Raleway"/>
              <a:buChar char="-"/>
            </a:pPr>
            <a:r>
              <a:rPr lang="es-ES">
                <a:latin typeface="Raleway"/>
                <a:ea typeface="Raleway"/>
                <a:cs typeface="Raleway"/>
                <a:sym typeface="Raleway"/>
              </a:rPr>
              <a:t>Contenido preciso</a:t>
            </a:r>
            <a:endParaRPr>
              <a:latin typeface="Raleway"/>
              <a:ea typeface="Raleway"/>
              <a:cs typeface="Raleway"/>
              <a:sym typeface="Raleway"/>
            </a:endParaRPr>
          </a:p>
          <a:p>
            <a:pPr indent="-431800" lvl="0" marL="457200" rtl="0">
              <a:spcBef>
                <a:spcPts val="0"/>
              </a:spcBef>
              <a:spcAft>
                <a:spcPts val="0"/>
              </a:spcAft>
              <a:buSzPts val="3200"/>
              <a:buFont typeface="Raleway"/>
              <a:buChar char="-"/>
            </a:pPr>
            <a:r>
              <a:rPr lang="es-ES">
                <a:latin typeface="Raleway"/>
                <a:ea typeface="Raleway"/>
                <a:cs typeface="Raleway"/>
                <a:sym typeface="Raleway"/>
              </a:rPr>
              <a:t>Ortografía</a:t>
            </a:r>
            <a:endParaRPr>
              <a:latin typeface="Raleway"/>
              <a:ea typeface="Raleway"/>
              <a:cs typeface="Raleway"/>
              <a:sym typeface="Raleway"/>
            </a:endParaRPr>
          </a:p>
          <a:p>
            <a:pPr indent="-431800" lvl="0" marL="457200" rtl="0">
              <a:spcBef>
                <a:spcPts val="0"/>
              </a:spcBef>
              <a:spcAft>
                <a:spcPts val="0"/>
              </a:spcAft>
              <a:buSzPts val="3200"/>
              <a:buFont typeface="Raleway"/>
              <a:buChar char="-"/>
            </a:pPr>
            <a:r>
              <a:rPr lang="es-ES">
                <a:latin typeface="Raleway"/>
                <a:ea typeface="Raleway"/>
                <a:cs typeface="Raleway"/>
                <a:sym typeface="Raleway"/>
              </a:rPr>
              <a:t>Gramática</a:t>
            </a:r>
            <a:endParaRPr>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Formación académica</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466" name="Shape 466"/>
          <p:cNvGrpSpPr/>
          <p:nvPr/>
        </p:nvGrpSpPr>
        <p:grpSpPr>
          <a:xfrm>
            <a:off x="0" y="1820114"/>
            <a:ext cx="7956300" cy="986100"/>
            <a:chOff x="0" y="1820114"/>
            <a:chExt cx="7956300" cy="986100"/>
          </a:xfrm>
        </p:grpSpPr>
        <p:sp>
          <p:nvSpPr>
            <p:cNvPr id="467" name="Shape 467"/>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Shape 468"/>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469" name="Shape 469"/>
          <p:cNvSpPr txBox="1"/>
          <p:nvPr/>
        </p:nvSpPr>
        <p:spPr>
          <a:xfrm>
            <a:off x="1332384" y="2842607"/>
            <a:ext cx="6408600" cy="1708200"/>
          </a:xfrm>
          <a:prstGeom prst="rect">
            <a:avLst/>
          </a:prstGeom>
          <a:noFill/>
          <a:ln>
            <a:noFill/>
          </a:ln>
        </p:spPr>
        <p:txBody>
          <a:bodyPr anchorCtr="0" anchor="t" bIns="45700" lIns="91425" spcFirstLastPara="1" rIns="91425" wrap="square" tIns="45700">
            <a:noAutofit/>
          </a:bodyPr>
          <a:lstStyle/>
          <a:p>
            <a:pPr indent="-17303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¿Mencionas tu centro de estudio, profesión y nivel académico? </a:t>
            </a:r>
            <a:endParaRPr>
              <a:latin typeface="Josefin Sans"/>
              <a:ea typeface="Josefin Sans"/>
              <a:cs typeface="Josefin Sans"/>
              <a:sym typeface="Josefin Sans"/>
            </a:endParaRPr>
          </a:p>
          <a:p>
            <a:pPr indent="-17303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¿Has incluido méritos académicos? </a:t>
            </a:r>
            <a:endParaRPr>
              <a:latin typeface="Josefin Sans"/>
              <a:ea typeface="Josefin Sans"/>
              <a:cs typeface="Josefin Sans"/>
              <a:sym typeface="Josefin Sans"/>
            </a:endParaRPr>
          </a:p>
          <a:p>
            <a:pPr indent="-268287" lvl="0" marL="26828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¿Has mencionado los cursos de mayor relevancia? ¿Incluyes los cursos de maestría y diplomados, de preferencia vinculados al puesto? </a:t>
            </a:r>
            <a:r>
              <a:rPr i="1" lang="es-ES" sz="1500">
                <a:solidFill>
                  <a:schemeClr val="dk1"/>
                </a:solidFill>
                <a:latin typeface="Josefin Sans"/>
                <a:ea typeface="Josefin Sans"/>
                <a:cs typeface="Josefin Sans"/>
                <a:sym typeface="Josefin Sans"/>
              </a:rPr>
              <a:t>Te sugerimos que en caso no estén ligados al puesto o no te sean favorables para la posición a la que postulas, mejor los retires.</a:t>
            </a:r>
            <a:endParaRPr>
              <a:latin typeface="Josefin Sans"/>
              <a:ea typeface="Josefin Sans"/>
              <a:cs typeface="Josefin Sans"/>
              <a:sym typeface="Josefin Sans"/>
            </a:endParaRPr>
          </a:p>
        </p:txBody>
      </p:sp>
      <p:sp>
        <p:nvSpPr>
          <p:cNvPr id="470" name="Shape 470"/>
          <p:cNvSpPr txBox="1"/>
          <p:nvPr/>
        </p:nvSpPr>
        <p:spPr>
          <a:xfrm>
            <a:off x="899592" y="4834304"/>
            <a:ext cx="7272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1800">
                <a:solidFill>
                  <a:srgbClr val="2B2B2B"/>
                </a:solidFill>
                <a:latin typeface="Josefin Sans"/>
                <a:ea typeface="Josefin Sans"/>
                <a:cs typeface="Josefin Sans"/>
                <a:sym typeface="Josefin Sans"/>
              </a:rPr>
              <a:t>Recuerda que si no has concluido tus estudios, debes colocar la fecha de inicio y la expresión "a la fecha“ para indicar que sigues estudiando.</a:t>
            </a:r>
            <a:endParaRPr sz="1800">
              <a:solidFill>
                <a:srgbClr val="2B2B2B"/>
              </a:solidFill>
              <a:latin typeface="Josefin Sans"/>
              <a:ea typeface="Josefin Sans"/>
              <a:cs typeface="Josefin Sans"/>
              <a:sym typeface="Josefi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Habilidades</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477" name="Shape 477"/>
          <p:cNvGrpSpPr/>
          <p:nvPr/>
        </p:nvGrpSpPr>
        <p:grpSpPr>
          <a:xfrm>
            <a:off x="0" y="1820114"/>
            <a:ext cx="7956300" cy="986100"/>
            <a:chOff x="0" y="1820114"/>
            <a:chExt cx="7956300" cy="986100"/>
          </a:xfrm>
        </p:grpSpPr>
        <p:sp>
          <p:nvSpPr>
            <p:cNvPr id="478" name="Shape 478"/>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Shape 479"/>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480" name="Shape 480"/>
          <p:cNvSpPr txBox="1"/>
          <p:nvPr/>
        </p:nvSpPr>
        <p:spPr>
          <a:xfrm>
            <a:off x="1332384" y="2938552"/>
            <a:ext cx="6408600" cy="1554300"/>
          </a:xfrm>
          <a:prstGeom prst="rect">
            <a:avLst/>
          </a:prstGeom>
          <a:noFill/>
          <a:ln>
            <a:noFill/>
          </a:ln>
        </p:spPr>
        <p:txBody>
          <a:bodyPr anchorCtr="0" anchor="t" bIns="45700" lIns="91425" spcFirstLastPara="1" rIns="91425" wrap="square" tIns="45700">
            <a:noAutofit/>
          </a:bodyPr>
          <a:lstStyle/>
          <a:p>
            <a:pPr indent="-17938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Las habilidades que has colocado, ¿son importantes para el puesto en mención?</a:t>
            </a:r>
            <a:endParaRPr sz="1800">
              <a:latin typeface="Josefin Sans"/>
              <a:ea typeface="Josefin Sans"/>
              <a:cs typeface="Josefin Sans"/>
              <a:sym typeface="Josefin Sans"/>
            </a:endParaRPr>
          </a:p>
          <a:p>
            <a:pPr indent="-173037" lvl="0" marL="173037" marR="0" rtl="0" algn="l">
              <a:spcBef>
                <a:spcPts val="0"/>
              </a:spcBef>
              <a:spcAft>
                <a:spcPts val="0"/>
              </a:spcAft>
              <a:buNone/>
            </a:pPr>
            <a:r>
              <a:t/>
            </a:r>
            <a:endParaRPr sz="1800">
              <a:solidFill>
                <a:schemeClr val="dk1"/>
              </a:solidFill>
              <a:latin typeface="Josefin Sans"/>
              <a:ea typeface="Josefin Sans"/>
              <a:cs typeface="Josefin Sans"/>
              <a:sym typeface="Josefin Sans"/>
            </a:endParaRPr>
          </a:p>
          <a:p>
            <a:pPr indent="-17938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¿Mencionas tus habilidades técnicas y personales?, ¿Has colocado evidencias que sustenten, de manera clara y objetiva, las habilidades que mencionas?</a:t>
            </a:r>
            <a:endParaRPr sz="1800">
              <a:latin typeface="Josefin Sans"/>
              <a:ea typeface="Josefin Sans"/>
              <a:cs typeface="Josefin Sans"/>
              <a:sym typeface="Josefin Sans"/>
            </a:endParaRPr>
          </a:p>
        </p:txBody>
      </p:sp>
      <p:sp>
        <p:nvSpPr>
          <p:cNvPr id="481" name="Shape 481"/>
          <p:cNvSpPr txBox="1"/>
          <p:nvPr/>
        </p:nvSpPr>
        <p:spPr>
          <a:xfrm>
            <a:off x="578024" y="4986278"/>
            <a:ext cx="7776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1800">
                <a:solidFill>
                  <a:srgbClr val="2B2B2B"/>
                </a:solidFill>
                <a:latin typeface="Josefin Sans"/>
                <a:ea typeface="Josefin Sans"/>
                <a:cs typeface="Josefin Sans"/>
                <a:sym typeface="Josefin Sans"/>
              </a:rPr>
              <a:t>Recomendaciones para la redacción: realiza expresiones cortas y concretas, por ejemplo…</a:t>
            </a:r>
            <a:endParaRPr b="1" sz="1800">
              <a:solidFill>
                <a:srgbClr val="2B2B2B"/>
              </a:solidFill>
              <a:latin typeface="Josefin Sans"/>
              <a:ea typeface="Josefin Sans"/>
              <a:cs typeface="Josefin Sans"/>
              <a:sym typeface="Josefin Sans"/>
            </a:endParaRPr>
          </a:p>
          <a:p>
            <a:pPr indent="0" lvl="0" marL="0" marR="0" rtl="0" algn="ctr">
              <a:spcBef>
                <a:spcPts val="0"/>
              </a:spcBef>
              <a:spcAft>
                <a:spcPts val="0"/>
              </a:spcAft>
              <a:buNone/>
            </a:pPr>
            <a:r>
              <a:rPr b="1" i="1" lang="es-ES" sz="1800">
                <a:solidFill>
                  <a:srgbClr val="2B2B2B"/>
                </a:solidFill>
                <a:latin typeface="Josefin Sans"/>
                <a:ea typeface="Josefin Sans"/>
                <a:cs typeface="Josefin Sans"/>
                <a:sym typeface="Josefin Sans"/>
              </a:rPr>
              <a:t>	“Responsabilidad: me mantengo en el tercio superior”.</a:t>
            </a:r>
            <a:endParaRPr b="1" sz="1800">
              <a:solidFill>
                <a:srgbClr val="2B2B2B"/>
              </a:solidFill>
              <a:latin typeface="Josefin Sans"/>
              <a:ea typeface="Josefin Sans"/>
              <a:cs typeface="Josefin Sans"/>
              <a:sym typeface="Josefi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Experiencia laboral</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488" name="Shape 488"/>
          <p:cNvGrpSpPr/>
          <p:nvPr/>
        </p:nvGrpSpPr>
        <p:grpSpPr>
          <a:xfrm>
            <a:off x="0" y="1820114"/>
            <a:ext cx="7956300" cy="986100"/>
            <a:chOff x="0" y="1820114"/>
            <a:chExt cx="7956300" cy="986100"/>
          </a:xfrm>
        </p:grpSpPr>
        <p:sp>
          <p:nvSpPr>
            <p:cNvPr id="489" name="Shape 489"/>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Shape 490"/>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491" name="Shape 491"/>
          <p:cNvSpPr txBox="1"/>
          <p:nvPr/>
        </p:nvSpPr>
        <p:spPr>
          <a:xfrm>
            <a:off x="1192560" y="2817182"/>
            <a:ext cx="6624600" cy="2308200"/>
          </a:xfrm>
          <a:prstGeom prst="rect">
            <a:avLst/>
          </a:prstGeom>
          <a:noFill/>
          <a:ln>
            <a:noFill/>
          </a:ln>
        </p:spPr>
        <p:txBody>
          <a:bodyPr anchorCtr="0" anchor="t" bIns="45700" lIns="91425" spcFirstLastPara="1" rIns="91425" wrap="square" tIns="45700">
            <a:noAutofit/>
          </a:bodyPr>
          <a:lstStyle/>
          <a:p>
            <a:pPr indent="-18573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¿Mantienes el orden cronológico inverso?</a:t>
            </a:r>
            <a:endParaRPr sz="1800">
              <a:latin typeface="Josefin Sans"/>
              <a:ea typeface="Josefin Sans"/>
              <a:cs typeface="Josefin Sans"/>
              <a:sym typeface="Josefin Sans"/>
            </a:endParaRPr>
          </a:p>
          <a:p>
            <a:pPr indent="-18573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¿Has identificado el área o rubro de la empresa en la que trabajaste?, ¿has mencionado el cargo que ocupabas?, ¿has explicado las responsabilidades o funciones importantes?, ¿dichas funciones son lo suficientemente relevantes para considerarlas en tu experiencia laboral? </a:t>
            </a:r>
            <a:endParaRPr sz="1800">
              <a:latin typeface="Josefin Sans"/>
              <a:ea typeface="Josefin Sans"/>
              <a:cs typeface="Josefin Sans"/>
              <a:sym typeface="Josefin Sans"/>
            </a:endParaRPr>
          </a:p>
          <a:p>
            <a:pPr indent="-18573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¿Has identificado y mencionado tus actividades valoradas?, ¿has reconocido logros?, ¿has utilizado indicadores?, ¿has utilizado frases largas o cortas? </a:t>
            </a:r>
            <a:r>
              <a:rPr i="1" lang="es-ES" sz="1800">
                <a:solidFill>
                  <a:schemeClr val="dk1"/>
                </a:solidFill>
                <a:latin typeface="Josefin Sans"/>
                <a:ea typeface="Josefin Sans"/>
                <a:cs typeface="Josefin Sans"/>
                <a:sym typeface="Josefin Sans"/>
              </a:rPr>
              <a:t>Te sugerimos que seas lo más conciso posible.</a:t>
            </a:r>
            <a:endParaRPr sz="1800">
              <a:latin typeface="Josefin Sans"/>
              <a:ea typeface="Josefin Sans"/>
              <a:cs typeface="Josefin Sans"/>
              <a:sym typeface="Josefin Sans"/>
            </a:endParaRPr>
          </a:p>
          <a:p>
            <a:pPr indent="-185737" lvl="0" marL="173037" marR="0" rtl="0" algn="l">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¿Has utilizado un lenguaje efectivo?</a:t>
            </a:r>
            <a:endParaRPr sz="1800">
              <a:latin typeface="Josefin Sans"/>
              <a:ea typeface="Josefin Sans"/>
              <a:cs typeface="Josefin Sans"/>
              <a:sym typeface="Josefi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Experiencia laboral</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498" name="Shape 498"/>
          <p:cNvGrpSpPr/>
          <p:nvPr/>
        </p:nvGrpSpPr>
        <p:grpSpPr>
          <a:xfrm>
            <a:off x="0" y="1820114"/>
            <a:ext cx="7956300" cy="986100"/>
            <a:chOff x="0" y="1820114"/>
            <a:chExt cx="7956300" cy="986100"/>
          </a:xfrm>
        </p:grpSpPr>
        <p:sp>
          <p:nvSpPr>
            <p:cNvPr id="499" name="Shape 499"/>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Shape 500"/>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501" name="Shape 501"/>
          <p:cNvSpPr txBox="1"/>
          <p:nvPr/>
        </p:nvSpPr>
        <p:spPr>
          <a:xfrm>
            <a:off x="1116360" y="2937520"/>
            <a:ext cx="6732300" cy="2477700"/>
          </a:xfrm>
          <a:prstGeom prst="rect">
            <a:avLst/>
          </a:prstGeom>
          <a:noFill/>
          <a:ln>
            <a:noFill/>
          </a:ln>
        </p:spPr>
        <p:txBody>
          <a:bodyPr anchorCtr="0" anchor="t" bIns="45700" lIns="91425" spcFirstLastPara="1" rIns="91425" wrap="square" tIns="45700">
            <a:noAutofit/>
          </a:bodyPr>
          <a:lstStyle/>
          <a:p>
            <a:pPr indent="-173037" lvl="0" marL="173037" marR="0" rtl="0" algn="l">
              <a:spcBef>
                <a:spcPts val="0"/>
              </a:spcBef>
              <a:spcAft>
                <a:spcPts val="0"/>
              </a:spcAft>
              <a:buNone/>
            </a:pPr>
            <a:r>
              <a:rPr b="1" lang="es-ES" sz="1700">
                <a:solidFill>
                  <a:schemeClr val="dk1"/>
                </a:solidFill>
                <a:latin typeface="Josefin Sans"/>
                <a:ea typeface="Josefin Sans"/>
                <a:cs typeface="Josefin Sans"/>
                <a:sym typeface="Josefin Sans"/>
              </a:rPr>
              <a:t>PREGUNTAS PARA IDENTIFICAR ACTIVIDADES VALORADAS:</a:t>
            </a:r>
            <a:endParaRPr sz="1700">
              <a:latin typeface="Josefin Sans"/>
              <a:ea typeface="Josefin Sans"/>
              <a:cs typeface="Josefin Sans"/>
              <a:sym typeface="Josefin Sans"/>
            </a:endParaRPr>
          </a:p>
          <a:p>
            <a:pPr indent="-173037" lvl="0" marL="173037" marR="0" rtl="0" algn="l">
              <a:spcBef>
                <a:spcPts val="0"/>
              </a:spcBef>
              <a:spcAft>
                <a:spcPts val="0"/>
              </a:spcAft>
              <a:buNone/>
            </a:pPr>
            <a:r>
              <a:t/>
            </a:r>
            <a:endParaRPr sz="1700">
              <a:solidFill>
                <a:schemeClr val="dk1"/>
              </a:solidFill>
              <a:latin typeface="Josefin Sans"/>
              <a:ea typeface="Josefin Sans"/>
              <a:cs typeface="Josefin Sans"/>
              <a:sym typeface="Josefin Sans"/>
            </a:endParaRPr>
          </a:p>
          <a:p>
            <a:pPr indent="-274637" lvl="0" marL="268287" marR="0" rtl="0" algn="l">
              <a:spcBef>
                <a:spcPts val="0"/>
              </a:spcBef>
              <a:spcAft>
                <a:spcPts val="0"/>
              </a:spcAft>
              <a:buClr>
                <a:schemeClr val="dk1"/>
              </a:buClr>
              <a:buSzPts val="1700"/>
              <a:buFont typeface="Josefin Sans"/>
              <a:buChar char="❑"/>
            </a:pPr>
            <a:r>
              <a:rPr lang="es-ES" sz="1700">
                <a:solidFill>
                  <a:schemeClr val="dk1"/>
                </a:solidFill>
                <a:latin typeface="Josefin Sans"/>
                <a:ea typeface="Josefin Sans"/>
                <a:cs typeface="Josefin Sans"/>
                <a:sym typeface="Josefin Sans"/>
              </a:rPr>
              <a:t>¿Has aplicado alguna herramienta o modelo?, ¿has utilizado algún software valorado por el mercado laboral?</a:t>
            </a:r>
            <a:endParaRPr sz="1700">
              <a:latin typeface="Josefin Sans"/>
              <a:ea typeface="Josefin Sans"/>
              <a:cs typeface="Josefin Sans"/>
              <a:sym typeface="Josefin Sans"/>
            </a:endParaRPr>
          </a:p>
          <a:p>
            <a:pPr indent="-179387" lvl="0" marL="173037" marR="0" rtl="0" algn="l">
              <a:spcBef>
                <a:spcPts val="0"/>
              </a:spcBef>
              <a:spcAft>
                <a:spcPts val="0"/>
              </a:spcAft>
              <a:buClr>
                <a:schemeClr val="dk1"/>
              </a:buClr>
              <a:buSzPts val="1700"/>
              <a:buFont typeface="Josefin Sans"/>
              <a:buChar char="❑"/>
            </a:pPr>
            <a:r>
              <a:rPr lang="es-ES" sz="1700">
                <a:solidFill>
                  <a:schemeClr val="dk1"/>
                </a:solidFill>
                <a:latin typeface="Josefin Sans"/>
                <a:ea typeface="Josefin Sans"/>
                <a:cs typeface="Josefin Sans"/>
                <a:sym typeface="Josefin Sans"/>
              </a:rPr>
              <a:t> ¿Has tenido gente bajo tu cargo o has supervisado el trabajo de otros?</a:t>
            </a:r>
            <a:endParaRPr sz="1700">
              <a:latin typeface="Josefin Sans"/>
              <a:ea typeface="Josefin Sans"/>
              <a:cs typeface="Josefin Sans"/>
              <a:sym typeface="Josefin Sans"/>
            </a:endParaRPr>
          </a:p>
          <a:p>
            <a:pPr indent="-274637" lvl="0" marL="268287" marR="0" rtl="0" algn="l">
              <a:spcBef>
                <a:spcPts val="0"/>
              </a:spcBef>
              <a:spcAft>
                <a:spcPts val="0"/>
              </a:spcAft>
              <a:buClr>
                <a:schemeClr val="dk1"/>
              </a:buClr>
              <a:buSzPts val="1700"/>
              <a:buFont typeface="Josefin Sans"/>
              <a:buChar char="❑"/>
            </a:pPr>
            <a:r>
              <a:rPr lang="es-ES" sz="1700">
                <a:solidFill>
                  <a:schemeClr val="dk1"/>
                </a:solidFill>
                <a:latin typeface="Josefin Sans"/>
                <a:ea typeface="Josefin Sans"/>
                <a:cs typeface="Josefin Sans"/>
                <a:sym typeface="Josefin Sans"/>
              </a:rPr>
              <a:t>¿Tu posición reportaba a países foráneos?, ¿coordinabas con otros países?</a:t>
            </a:r>
            <a:endParaRPr sz="1700">
              <a:latin typeface="Josefin Sans"/>
              <a:ea typeface="Josefin Sans"/>
              <a:cs typeface="Josefin Sans"/>
              <a:sym typeface="Josefin Sans"/>
            </a:endParaRPr>
          </a:p>
          <a:p>
            <a:pPr indent="-179387" lvl="0" marL="173037" marR="0" rtl="0" algn="l">
              <a:spcBef>
                <a:spcPts val="0"/>
              </a:spcBef>
              <a:spcAft>
                <a:spcPts val="0"/>
              </a:spcAft>
              <a:buClr>
                <a:schemeClr val="dk1"/>
              </a:buClr>
              <a:buSzPts val="1700"/>
              <a:buFont typeface="Josefin Sans"/>
              <a:buChar char="❑"/>
            </a:pPr>
            <a:r>
              <a:rPr lang="es-ES" sz="1700">
                <a:solidFill>
                  <a:schemeClr val="dk1"/>
                </a:solidFill>
                <a:latin typeface="Josefin Sans"/>
                <a:ea typeface="Josefin Sans"/>
                <a:cs typeface="Josefin Sans"/>
                <a:sym typeface="Josefin Sans"/>
              </a:rPr>
              <a:t> ¿Has reemplazado en algún momento a tus jefes o superiores?</a:t>
            </a:r>
            <a:endParaRPr sz="1700">
              <a:latin typeface="Josefin Sans"/>
              <a:ea typeface="Josefin Sans"/>
              <a:cs typeface="Josefin Sans"/>
              <a:sym typeface="Josefin Sans"/>
            </a:endParaRPr>
          </a:p>
          <a:p>
            <a:pPr indent="-274637" lvl="0" marL="268287" marR="0" rtl="0" algn="l">
              <a:spcBef>
                <a:spcPts val="0"/>
              </a:spcBef>
              <a:spcAft>
                <a:spcPts val="0"/>
              </a:spcAft>
              <a:buClr>
                <a:schemeClr val="dk1"/>
              </a:buClr>
              <a:buSzPts val="1700"/>
              <a:buFont typeface="Josefin Sans"/>
              <a:buChar char="❑"/>
            </a:pPr>
            <a:r>
              <a:rPr lang="es-ES" sz="1700">
                <a:solidFill>
                  <a:schemeClr val="dk1"/>
                </a:solidFill>
                <a:latin typeface="Josefin Sans"/>
                <a:ea typeface="Josefin Sans"/>
                <a:cs typeface="Josefin Sans"/>
                <a:sym typeface="Josefin Sans"/>
              </a:rPr>
              <a:t>¿Has propuesto nuevas ideas o realizado nuevas actividades importantes?, ¿cuál era el impacto de tus labores en los resultados de la unidad o la organización?</a:t>
            </a:r>
            <a:endParaRPr sz="1700">
              <a:latin typeface="Josefin Sans"/>
              <a:ea typeface="Josefin Sans"/>
              <a:cs typeface="Josefin Sans"/>
              <a:sym typeface="Josefi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Experiencia laboral</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508" name="Shape 508"/>
          <p:cNvGrpSpPr/>
          <p:nvPr/>
        </p:nvGrpSpPr>
        <p:grpSpPr>
          <a:xfrm>
            <a:off x="0" y="1820114"/>
            <a:ext cx="7956300" cy="986100"/>
            <a:chOff x="0" y="1820114"/>
            <a:chExt cx="7956300" cy="986100"/>
          </a:xfrm>
        </p:grpSpPr>
        <p:sp>
          <p:nvSpPr>
            <p:cNvPr id="509" name="Shape 509"/>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Shape 510"/>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511" name="Shape 511"/>
          <p:cNvSpPr txBox="1"/>
          <p:nvPr/>
        </p:nvSpPr>
        <p:spPr>
          <a:xfrm>
            <a:off x="1116360" y="2937520"/>
            <a:ext cx="6732300" cy="2477700"/>
          </a:xfrm>
          <a:prstGeom prst="rect">
            <a:avLst/>
          </a:prstGeom>
          <a:noFill/>
          <a:ln>
            <a:noFill/>
          </a:ln>
        </p:spPr>
        <p:txBody>
          <a:bodyPr anchorCtr="0" anchor="t" bIns="45700" lIns="91425" spcFirstLastPara="1" rIns="91425" wrap="square" tIns="45700">
            <a:noAutofit/>
          </a:bodyPr>
          <a:lstStyle/>
          <a:p>
            <a:pPr indent="-173037" lvl="0" marL="173037" rtl="0">
              <a:spcBef>
                <a:spcPts val="0"/>
              </a:spcBef>
              <a:spcAft>
                <a:spcPts val="0"/>
              </a:spcAft>
              <a:buClr>
                <a:schemeClr val="dk1"/>
              </a:buClr>
              <a:buFont typeface="Arial"/>
              <a:buNone/>
            </a:pPr>
            <a:r>
              <a:rPr b="1" lang="es-ES" sz="1700">
                <a:solidFill>
                  <a:schemeClr val="dk1"/>
                </a:solidFill>
                <a:latin typeface="Josefin Sans"/>
                <a:ea typeface="Josefin Sans"/>
                <a:cs typeface="Josefin Sans"/>
                <a:sym typeface="Josefin Sans"/>
              </a:rPr>
              <a:t>PREGUNTAS PARA IDENTIFICAR LOGROS:</a:t>
            </a:r>
            <a:endParaRPr sz="17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600">
              <a:solidFill>
                <a:schemeClr val="dk1"/>
              </a:solidFill>
              <a:latin typeface="Josefin Sans"/>
              <a:ea typeface="Josefin Sans"/>
              <a:cs typeface="Josefin Sans"/>
              <a:sym typeface="Josefin Sans"/>
            </a:endParaRPr>
          </a:p>
          <a:p>
            <a:pPr indent="-268287" lvl="0" marL="268287" rtl="0">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¿Hiciste bien tu trabajo?, ¿incrementaste ingresos, productividad, satisfacción del cliente?, ¿redujiste costos, reclamos, mermas, tiempos de operación?, ¿obtuviste reconocimiento por parte de tus jefes?</a:t>
            </a:r>
            <a:endParaRPr sz="16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600">
              <a:solidFill>
                <a:schemeClr val="dk1"/>
              </a:solidFill>
              <a:latin typeface="Josefin Sans"/>
              <a:ea typeface="Josefin Sans"/>
              <a:cs typeface="Josefin Sans"/>
              <a:sym typeface="Josefin Sans"/>
            </a:endParaRPr>
          </a:p>
          <a:p>
            <a:pPr indent="-268287" lvl="0" marL="268287" rtl="0">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 En cuanto a tu redacción: ¿utilizas frases cortas?, ¿utilizas indicadores cuantitativos (porcentajes, cifras numéricas), ¿utilizas cifras porcentuales en lugar de valores absolutos?, ¿qué crees que es lo más conveniente?</a:t>
            </a:r>
            <a:endParaRPr sz="1700">
              <a:latin typeface="Josefin Sans"/>
              <a:ea typeface="Josefin Sans"/>
              <a:cs typeface="Josefin Sans"/>
              <a:sym typeface="Josefi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Trabajos de campo o investigación</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518" name="Shape 518"/>
          <p:cNvGrpSpPr/>
          <p:nvPr/>
        </p:nvGrpSpPr>
        <p:grpSpPr>
          <a:xfrm>
            <a:off x="0" y="1820114"/>
            <a:ext cx="7956300" cy="986100"/>
            <a:chOff x="0" y="1820114"/>
            <a:chExt cx="7956300" cy="986100"/>
          </a:xfrm>
        </p:grpSpPr>
        <p:sp>
          <p:nvSpPr>
            <p:cNvPr id="519" name="Shape 519"/>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Shape 520"/>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521" name="Shape 521"/>
          <p:cNvSpPr txBox="1"/>
          <p:nvPr/>
        </p:nvSpPr>
        <p:spPr>
          <a:xfrm>
            <a:off x="1116360" y="2937520"/>
            <a:ext cx="6732300" cy="2477700"/>
          </a:xfrm>
          <a:prstGeom prst="rect">
            <a:avLst/>
          </a:prstGeom>
          <a:noFill/>
          <a:ln>
            <a:noFill/>
          </a:ln>
        </p:spPr>
        <p:txBody>
          <a:bodyPr anchorCtr="0" anchor="t" bIns="45700" lIns="91425" spcFirstLastPara="1" rIns="91425" wrap="square" tIns="45700">
            <a:noAutofit/>
          </a:bodyPr>
          <a:lstStyle/>
          <a:p>
            <a:pPr indent="-277812" lvl="0" marL="268287" rtl="0">
              <a:spcBef>
                <a:spcPts val="0"/>
              </a:spcBef>
              <a:spcAft>
                <a:spcPts val="0"/>
              </a:spcAft>
              <a:buClr>
                <a:schemeClr val="dk1"/>
              </a:buClr>
              <a:buSzPts val="1750"/>
              <a:buFont typeface="Josefin Sans"/>
              <a:buChar char="❑"/>
            </a:pPr>
            <a:r>
              <a:rPr lang="es-ES" sz="1750">
                <a:solidFill>
                  <a:schemeClr val="dk1"/>
                </a:solidFill>
                <a:latin typeface="Josefin Sans"/>
                <a:ea typeface="Josefin Sans"/>
                <a:cs typeface="Josefin Sans"/>
                <a:sym typeface="Josefin Sans"/>
              </a:rPr>
              <a:t>¿Has colocado algún trabajo de campo desarrollado en algún curso, hackathon o proyecto de investigación?</a:t>
            </a:r>
            <a:endParaRPr>
              <a:solidFill>
                <a:schemeClr val="dk1"/>
              </a:solidFill>
              <a:latin typeface="Josefin Sans"/>
              <a:ea typeface="Josefin Sans"/>
              <a:cs typeface="Josefin Sans"/>
              <a:sym typeface="Josefin Sans"/>
            </a:endParaRPr>
          </a:p>
          <a:p>
            <a:pPr indent="-173037" lvl="0" marL="173037" rtl="0">
              <a:spcBef>
                <a:spcPts val="0"/>
              </a:spcBef>
              <a:spcAft>
                <a:spcPts val="0"/>
              </a:spcAft>
              <a:buClr>
                <a:srgbClr val="000000"/>
              </a:buClr>
              <a:buSzPts val="1100"/>
              <a:buFont typeface="Arial"/>
              <a:buNone/>
            </a:pPr>
            <a:r>
              <a:t/>
            </a:r>
            <a:endParaRPr sz="1000">
              <a:solidFill>
                <a:schemeClr val="dk1"/>
              </a:solidFill>
              <a:latin typeface="Josefin Sans"/>
              <a:ea typeface="Josefin Sans"/>
              <a:cs typeface="Josefin Sans"/>
              <a:sym typeface="Josefin Sans"/>
            </a:endParaRPr>
          </a:p>
          <a:p>
            <a:pPr indent="-277812" lvl="0" marL="268287" rtl="0">
              <a:spcBef>
                <a:spcPts val="0"/>
              </a:spcBef>
              <a:spcAft>
                <a:spcPts val="0"/>
              </a:spcAft>
              <a:buClr>
                <a:schemeClr val="dk1"/>
              </a:buClr>
              <a:buSzPts val="1750"/>
              <a:buFont typeface="Josefin Sans"/>
              <a:buChar char="❑"/>
            </a:pPr>
            <a:r>
              <a:rPr lang="es-ES" sz="1750">
                <a:solidFill>
                  <a:schemeClr val="dk1"/>
                </a:solidFill>
                <a:latin typeface="Josefin Sans"/>
                <a:ea typeface="Josefin Sans"/>
                <a:cs typeface="Josefin Sans"/>
                <a:sym typeface="Josefin Sans"/>
              </a:rPr>
              <a:t> ¿Conoces y manejas muy bien el tema de la investigación o proyecto que estás mencionando? </a:t>
            </a:r>
            <a:r>
              <a:rPr i="1" lang="es-ES" sz="1750">
                <a:solidFill>
                  <a:schemeClr val="dk1"/>
                </a:solidFill>
                <a:latin typeface="Josefin Sans"/>
                <a:ea typeface="Josefin Sans"/>
                <a:cs typeface="Josefin Sans"/>
                <a:sym typeface="Josefin Sans"/>
              </a:rPr>
              <a:t>De no ser así, te recomendamos no colocarlo.</a:t>
            </a:r>
            <a:endParaRPr>
              <a:solidFill>
                <a:schemeClr val="dk1"/>
              </a:solidFill>
              <a:latin typeface="Josefin Sans"/>
              <a:ea typeface="Josefin Sans"/>
              <a:cs typeface="Josefin Sans"/>
              <a:sym typeface="Josefin Sans"/>
            </a:endParaRPr>
          </a:p>
          <a:p>
            <a:pPr indent="-173037" lvl="0" marL="173037" rtl="0">
              <a:spcBef>
                <a:spcPts val="0"/>
              </a:spcBef>
              <a:spcAft>
                <a:spcPts val="0"/>
              </a:spcAft>
              <a:buClr>
                <a:srgbClr val="000000"/>
              </a:buClr>
              <a:buSzPts val="1100"/>
              <a:buFont typeface="Arial"/>
              <a:buNone/>
            </a:pPr>
            <a:r>
              <a:t/>
            </a:r>
            <a:endParaRPr i="1" sz="1000">
              <a:solidFill>
                <a:schemeClr val="dk1"/>
              </a:solidFill>
              <a:latin typeface="Josefin Sans"/>
              <a:ea typeface="Josefin Sans"/>
              <a:cs typeface="Josefin Sans"/>
              <a:sym typeface="Josefin Sans"/>
            </a:endParaRPr>
          </a:p>
          <a:p>
            <a:pPr indent="-277812" lvl="0" marL="268287" rtl="0">
              <a:spcBef>
                <a:spcPts val="0"/>
              </a:spcBef>
              <a:spcAft>
                <a:spcPts val="0"/>
              </a:spcAft>
              <a:buClr>
                <a:schemeClr val="dk1"/>
              </a:buClr>
              <a:buSzPts val="1750"/>
              <a:buFont typeface="Josefin Sans"/>
              <a:buChar char="❑"/>
            </a:pPr>
            <a:r>
              <a:rPr lang="es-ES" sz="1750">
                <a:solidFill>
                  <a:schemeClr val="dk1"/>
                </a:solidFill>
                <a:latin typeface="Josefin Sans"/>
                <a:ea typeface="Josefin Sans"/>
                <a:cs typeface="Josefin Sans"/>
                <a:sym typeface="Josefin Sans"/>
              </a:rPr>
              <a:t> ¿Estás incluyendo responsabilidades, actividades valoradas o logros obtenidos  en tu participación del proyecto o trabajo de campo?</a:t>
            </a:r>
            <a:endParaRPr>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700">
              <a:latin typeface="Josefin Sans"/>
              <a:ea typeface="Josefin Sans"/>
              <a:cs typeface="Josefin Sans"/>
              <a:sym typeface="Josefi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Idiomas</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528" name="Shape 528"/>
          <p:cNvGrpSpPr/>
          <p:nvPr/>
        </p:nvGrpSpPr>
        <p:grpSpPr>
          <a:xfrm>
            <a:off x="0" y="1820114"/>
            <a:ext cx="7956300" cy="986100"/>
            <a:chOff x="0" y="1820114"/>
            <a:chExt cx="7956300" cy="986100"/>
          </a:xfrm>
        </p:grpSpPr>
        <p:sp>
          <p:nvSpPr>
            <p:cNvPr id="529" name="Shape 529"/>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Shape 530"/>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531" name="Shape 531"/>
          <p:cNvSpPr txBox="1"/>
          <p:nvPr/>
        </p:nvSpPr>
        <p:spPr>
          <a:xfrm>
            <a:off x="1116360" y="2937520"/>
            <a:ext cx="6732300" cy="2477700"/>
          </a:xfrm>
          <a:prstGeom prst="rect">
            <a:avLst/>
          </a:prstGeom>
          <a:noFill/>
          <a:ln>
            <a:noFill/>
          </a:ln>
        </p:spPr>
        <p:txBody>
          <a:bodyPr anchorCtr="0" anchor="t" bIns="45700" lIns="91425" spcFirstLastPara="1" rIns="91425" wrap="square" tIns="45700">
            <a:noAutofit/>
          </a:bodyPr>
          <a:lstStyle/>
          <a:p>
            <a:pPr indent="-280987" lvl="0" marL="268287" rtl="0">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¿Estás indicando el nivel de conocimientos que manejas? </a:t>
            </a:r>
            <a:r>
              <a:rPr i="1" lang="es-ES" sz="1800">
                <a:solidFill>
                  <a:schemeClr val="dk1"/>
                </a:solidFill>
                <a:latin typeface="Josefin Sans"/>
                <a:ea typeface="Josefin Sans"/>
                <a:cs typeface="Josefin Sans"/>
                <a:sym typeface="Josefin Sans"/>
              </a:rPr>
              <a:t>Te sugerimos que si el nivel de conocimientos es básico, solo menciones el idioma y no el nivel del conocimiento.</a:t>
            </a:r>
            <a:endParaRPr>
              <a:solidFill>
                <a:schemeClr val="dk1"/>
              </a:solidFill>
              <a:latin typeface="Josefin Sans"/>
              <a:ea typeface="Josefin Sans"/>
              <a:cs typeface="Josefin Sans"/>
              <a:sym typeface="Josefin Sans"/>
            </a:endParaRPr>
          </a:p>
          <a:p>
            <a:pPr indent="-58737" lvl="0" marL="173037" rtl="0">
              <a:spcBef>
                <a:spcPts val="0"/>
              </a:spcBef>
              <a:spcAft>
                <a:spcPts val="0"/>
              </a:spcAft>
              <a:buClr>
                <a:srgbClr val="000000"/>
              </a:buClr>
              <a:buSzPts val="1100"/>
              <a:buFont typeface="Arial"/>
              <a:buNone/>
            </a:pPr>
            <a:r>
              <a:t/>
            </a:r>
            <a:endParaRPr sz="1800">
              <a:solidFill>
                <a:schemeClr val="dk1"/>
              </a:solidFill>
              <a:latin typeface="Josefin Sans"/>
              <a:ea typeface="Josefin Sans"/>
              <a:cs typeface="Josefin Sans"/>
              <a:sym typeface="Josefin Sans"/>
            </a:endParaRPr>
          </a:p>
          <a:p>
            <a:pPr indent="-280987" lvl="0" marL="268287" rtl="0">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 ¿Estás colocando alguna evidencia de aprendizaje? Por ejemplo, algún instituto, certificación, años de residencia en otro país o colegio bilingüe.</a:t>
            </a:r>
            <a:endParaRPr>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700">
              <a:latin typeface="Josefin Sans"/>
              <a:ea typeface="Josefin Sans"/>
              <a:cs typeface="Josefin Sans"/>
              <a:sym typeface="Josefi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Shape 537"/>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Conocimientos informáticos</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538" name="Shape 538"/>
          <p:cNvGrpSpPr/>
          <p:nvPr/>
        </p:nvGrpSpPr>
        <p:grpSpPr>
          <a:xfrm>
            <a:off x="0" y="1820114"/>
            <a:ext cx="7956300" cy="986100"/>
            <a:chOff x="0" y="1820114"/>
            <a:chExt cx="7956300" cy="986100"/>
          </a:xfrm>
        </p:grpSpPr>
        <p:sp>
          <p:nvSpPr>
            <p:cNvPr id="539" name="Shape 539"/>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Shape 540"/>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541" name="Shape 541"/>
          <p:cNvSpPr txBox="1"/>
          <p:nvPr/>
        </p:nvSpPr>
        <p:spPr>
          <a:xfrm>
            <a:off x="1116360" y="2937520"/>
            <a:ext cx="6732300" cy="2477700"/>
          </a:xfrm>
          <a:prstGeom prst="rect">
            <a:avLst/>
          </a:prstGeom>
          <a:noFill/>
          <a:ln>
            <a:noFill/>
          </a:ln>
        </p:spPr>
        <p:txBody>
          <a:bodyPr anchorCtr="0" anchor="t" bIns="45700" lIns="91425" spcFirstLastPara="1" rIns="91425" wrap="square" tIns="45700">
            <a:noAutofit/>
          </a:bodyPr>
          <a:lstStyle/>
          <a:p>
            <a:pPr indent="-280987" lvl="0" marL="268287" rtl="0">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¿Has mencionado qué nivel tienes? </a:t>
            </a:r>
            <a:r>
              <a:rPr i="1" lang="es-ES" sz="1600">
                <a:solidFill>
                  <a:schemeClr val="dk1"/>
                </a:solidFill>
                <a:latin typeface="Josefin Sans"/>
                <a:ea typeface="Josefin Sans"/>
                <a:cs typeface="Josefin Sans"/>
                <a:sym typeface="Josefin Sans"/>
              </a:rPr>
              <a:t>Si has colocado que tienes nivel básico, te recomendamos mejor obviar es información de tu CV. </a:t>
            </a:r>
            <a:endParaRPr>
              <a:solidFill>
                <a:schemeClr val="dk1"/>
              </a:solidFill>
              <a:latin typeface="Josefin Sans"/>
              <a:ea typeface="Josefin Sans"/>
              <a:cs typeface="Josefin Sans"/>
              <a:sym typeface="Josefin Sans"/>
            </a:endParaRPr>
          </a:p>
          <a:p>
            <a:pPr indent="-268287" lvl="0" marL="268287" rtl="0">
              <a:spcBef>
                <a:spcPts val="0"/>
              </a:spcBef>
              <a:spcAft>
                <a:spcPts val="0"/>
              </a:spcAft>
              <a:buClr>
                <a:srgbClr val="000000"/>
              </a:buClr>
              <a:buSzPts val="1100"/>
              <a:buFont typeface="Arial"/>
              <a:buNone/>
            </a:pPr>
            <a:r>
              <a:t/>
            </a:r>
            <a:endParaRPr sz="1000">
              <a:solidFill>
                <a:schemeClr val="dk1"/>
              </a:solidFill>
              <a:latin typeface="Josefin Sans"/>
              <a:ea typeface="Josefin Sans"/>
              <a:cs typeface="Josefin Sans"/>
              <a:sym typeface="Josefin Sans"/>
            </a:endParaRPr>
          </a:p>
          <a:p>
            <a:pPr indent="-280987" lvl="0" marL="268287" rtl="0">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¿Tienes alguna certificación o certificado de los  conocimientos que has mencionado? </a:t>
            </a:r>
            <a:r>
              <a:rPr i="1" lang="es-ES" sz="1500">
                <a:solidFill>
                  <a:schemeClr val="dk1"/>
                </a:solidFill>
                <a:latin typeface="Josefin Sans"/>
                <a:ea typeface="Josefin Sans"/>
                <a:cs typeface="Josefin Sans"/>
                <a:sym typeface="Josefin Sans"/>
              </a:rPr>
              <a:t>Te sugerimos que de ser así, no olvides colocar el nivel y la institución en la que lo aprendiste; en caso no cuentes con certificación puedes colocar sólo el nombre del programa y nivel que manejas.</a:t>
            </a:r>
            <a:endParaRPr>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700">
              <a:latin typeface="Josefin Sans"/>
              <a:ea typeface="Josefin Sans"/>
              <a:cs typeface="Josefin Sans"/>
              <a:sym typeface="Josefi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Shape 547"/>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Cursos y seminarios</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548" name="Shape 548"/>
          <p:cNvGrpSpPr/>
          <p:nvPr/>
        </p:nvGrpSpPr>
        <p:grpSpPr>
          <a:xfrm>
            <a:off x="0" y="1820114"/>
            <a:ext cx="7956300" cy="986100"/>
            <a:chOff x="0" y="1820114"/>
            <a:chExt cx="7956300" cy="986100"/>
          </a:xfrm>
        </p:grpSpPr>
        <p:sp>
          <p:nvSpPr>
            <p:cNvPr id="549" name="Shape 549"/>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Shape 550"/>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551" name="Shape 551"/>
          <p:cNvSpPr txBox="1"/>
          <p:nvPr/>
        </p:nvSpPr>
        <p:spPr>
          <a:xfrm>
            <a:off x="1116360" y="2937520"/>
            <a:ext cx="6732300" cy="2477700"/>
          </a:xfrm>
          <a:prstGeom prst="rect">
            <a:avLst/>
          </a:prstGeom>
          <a:noFill/>
          <a:ln>
            <a:noFill/>
          </a:ln>
        </p:spPr>
        <p:txBody>
          <a:bodyPr anchorCtr="0" anchor="t" bIns="45700" lIns="91425" spcFirstLastPara="1" rIns="91425" wrap="square" tIns="45700">
            <a:noAutofit/>
          </a:bodyPr>
          <a:lstStyle/>
          <a:p>
            <a:pPr indent="-274637" lvl="0" marL="268287" rtl="0">
              <a:spcBef>
                <a:spcPts val="0"/>
              </a:spcBef>
              <a:spcAft>
                <a:spcPts val="0"/>
              </a:spcAft>
              <a:buClr>
                <a:schemeClr val="dk1"/>
              </a:buClr>
              <a:buSzPts val="1700"/>
              <a:buFont typeface="Josefin Sans"/>
              <a:buChar char="❑"/>
            </a:pPr>
            <a:r>
              <a:rPr lang="es-ES" sz="1700">
                <a:solidFill>
                  <a:schemeClr val="dk1"/>
                </a:solidFill>
                <a:latin typeface="Josefin Sans"/>
                <a:ea typeface="Josefin Sans"/>
                <a:cs typeface="Josefin Sans"/>
                <a:sym typeface="Josefin Sans"/>
              </a:rPr>
              <a:t>Los cursos que estás mencionando, ¿son relevantes para el puesto que al postulas? Si estás colocando muchos, enfócate en sólo mencionar aquellos de mayor relevancia para el puesto</a:t>
            </a:r>
            <a:r>
              <a:rPr lang="es-ES" sz="1600">
                <a:solidFill>
                  <a:schemeClr val="dk1"/>
                </a:solidFill>
                <a:latin typeface="Josefin Sans"/>
                <a:ea typeface="Josefin Sans"/>
                <a:cs typeface="Josefin Sans"/>
                <a:sym typeface="Josefin Sans"/>
              </a:rPr>
              <a:t>. </a:t>
            </a:r>
            <a:r>
              <a:rPr i="1" lang="es-ES" sz="1450">
                <a:solidFill>
                  <a:schemeClr val="dk1"/>
                </a:solidFill>
                <a:latin typeface="Josefin Sans"/>
                <a:ea typeface="Josefin Sans"/>
                <a:cs typeface="Josefin Sans"/>
                <a:sym typeface="Josefin Sans"/>
              </a:rPr>
              <a:t>Recuerda que puedes mencionar cursos que sean valorados en el mercado laboral, aunque no guarden relación directa con tu carrera. Recuerda también no mencionar cursos que estén relacionados a la búsqueda de empleo.</a:t>
            </a:r>
            <a:endParaRPr>
              <a:solidFill>
                <a:schemeClr val="dk1"/>
              </a:solidFill>
              <a:latin typeface="Josefin Sans"/>
              <a:ea typeface="Josefin Sans"/>
              <a:cs typeface="Josefin Sans"/>
              <a:sym typeface="Josefin Sans"/>
            </a:endParaRPr>
          </a:p>
          <a:p>
            <a:pPr indent="-268287" lvl="0" marL="268287" rtl="0">
              <a:spcBef>
                <a:spcPts val="0"/>
              </a:spcBef>
              <a:spcAft>
                <a:spcPts val="0"/>
              </a:spcAft>
              <a:buClr>
                <a:srgbClr val="000000"/>
              </a:buClr>
              <a:buSzPts val="1100"/>
              <a:buFont typeface="Arial"/>
              <a:buNone/>
            </a:pPr>
            <a:r>
              <a:t/>
            </a:r>
            <a:endParaRPr sz="1000">
              <a:solidFill>
                <a:schemeClr val="dk1"/>
              </a:solidFill>
              <a:latin typeface="Josefin Sans"/>
              <a:ea typeface="Josefin Sans"/>
              <a:cs typeface="Josefin Sans"/>
              <a:sym typeface="Josefin Sans"/>
            </a:endParaRPr>
          </a:p>
          <a:p>
            <a:pPr indent="-274637" lvl="0" marL="268287" rtl="0">
              <a:spcBef>
                <a:spcPts val="0"/>
              </a:spcBef>
              <a:spcAft>
                <a:spcPts val="0"/>
              </a:spcAft>
              <a:buClr>
                <a:schemeClr val="dk1"/>
              </a:buClr>
              <a:buSzPts val="1700"/>
              <a:buFont typeface="Josefin Sans"/>
              <a:buChar char="❑"/>
            </a:pPr>
            <a:r>
              <a:rPr lang="es-ES" sz="1700">
                <a:solidFill>
                  <a:schemeClr val="dk1"/>
                </a:solidFill>
                <a:latin typeface="Josefin Sans"/>
                <a:ea typeface="Josefin Sans"/>
                <a:cs typeface="Josefin Sans"/>
                <a:sym typeface="Josefin Sans"/>
              </a:rPr>
              <a:t>Los conocimientos adquiridos, ¿se encuentran vigentes? </a:t>
            </a:r>
            <a:r>
              <a:rPr i="1" lang="es-ES" sz="1450">
                <a:solidFill>
                  <a:schemeClr val="dk1"/>
                </a:solidFill>
                <a:latin typeface="Josefin Sans"/>
                <a:ea typeface="Josefin Sans"/>
                <a:cs typeface="Josefin Sans"/>
                <a:sym typeface="Josefin Sans"/>
              </a:rPr>
              <a:t>Si participaste en un curso hace mucho tiempo atrás, actualiza esta información con cursos que no sean muy antiguos. </a:t>
            </a:r>
            <a:endParaRPr>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700">
              <a:latin typeface="Josefin Sans"/>
              <a:ea typeface="Josefin Sans"/>
              <a:cs typeface="Josefin Sans"/>
              <a:sym typeface="Josefi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Información adicional</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558" name="Shape 558"/>
          <p:cNvGrpSpPr/>
          <p:nvPr/>
        </p:nvGrpSpPr>
        <p:grpSpPr>
          <a:xfrm>
            <a:off x="0" y="1820114"/>
            <a:ext cx="7956300" cy="986100"/>
            <a:chOff x="0" y="1820114"/>
            <a:chExt cx="7956300" cy="986100"/>
          </a:xfrm>
        </p:grpSpPr>
        <p:sp>
          <p:nvSpPr>
            <p:cNvPr id="559" name="Shape 559"/>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Shape 560"/>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561" name="Shape 561"/>
          <p:cNvSpPr txBox="1"/>
          <p:nvPr/>
        </p:nvSpPr>
        <p:spPr>
          <a:xfrm>
            <a:off x="1116360" y="2937520"/>
            <a:ext cx="6732300" cy="2477700"/>
          </a:xfrm>
          <a:prstGeom prst="rect">
            <a:avLst/>
          </a:prstGeom>
          <a:noFill/>
          <a:ln>
            <a:noFill/>
          </a:ln>
        </p:spPr>
        <p:txBody>
          <a:bodyPr anchorCtr="0" anchor="t" bIns="45700" lIns="91425" spcFirstLastPara="1" rIns="91425" wrap="square" tIns="45700">
            <a:noAutofit/>
          </a:bodyPr>
          <a:lstStyle/>
          <a:p>
            <a:pPr indent="-268287" lvl="0" marL="268287" rtl="0">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¿Has destacado en algún deporte o actividad que haga notar tu espíritu competitivo?, ¿cultivas algún hobbie o actividad que pueda denotar alguna competencia valorada por el mercado? </a:t>
            </a:r>
            <a:r>
              <a:rPr i="1" lang="es-ES" sz="1600">
                <a:solidFill>
                  <a:schemeClr val="dk1"/>
                </a:solidFill>
                <a:latin typeface="Josefin Sans"/>
                <a:ea typeface="Josefin Sans"/>
                <a:cs typeface="Josefin Sans"/>
                <a:sym typeface="Josefin Sans"/>
              </a:rPr>
              <a:t>Por ejemplo, jugar básquet podría denotar trabajo en equipo.</a:t>
            </a:r>
            <a:endParaRPr sz="1600">
              <a:solidFill>
                <a:schemeClr val="dk1"/>
              </a:solidFill>
              <a:latin typeface="Josefin Sans"/>
              <a:ea typeface="Josefin Sans"/>
              <a:cs typeface="Josefin Sans"/>
              <a:sym typeface="Josefin Sans"/>
            </a:endParaRPr>
          </a:p>
          <a:p>
            <a:pPr indent="-268287" lvl="0" marL="268287" rtl="0">
              <a:spcBef>
                <a:spcPts val="0"/>
              </a:spcBef>
              <a:spcAft>
                <a:spcPts val="0"/>
              </a:spcAft>
              <a:buClr>
                <a:srgbClr val="000000"/>
              </a:buClr>
              <a:buSzPts val="1100"/>
              <a:buFont typeface="Arial"/>
              <a:buNone/>
            </a:pPr>
            <a:r>
              <a:t/>
            </a:r>
            <a:endParaRPr i="1" sz="1600">
              <a:solidFill>
                <a:schemeClr val="dk1"/>
              </a:solidFill>
              <a:latin typeface="Josefin Sans"/>
              <a:ea typeface="Josefin Sans"/>
              <a:cs typeface="Josefin Sans"/>
              <a:sym typeface="Josefin Sans"/>
            </a:endParaRPr>
          </a:p>
          <a:p>
            <a:pPr indent="-268287" lvl="0" marL="268287" rtl="0">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¿Resaltaste en el colegio por tu participación en algún deporte?</a:t>
            </a:r>
            <a:endParaRPr sz="16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600">
              <a:solidFill>
                <a:schemeClr val="dk1"/>
              </a:solidFill>
              <a:latin typeface="Josefin Sans"/>
              <a:ea typeface="Josefin Sans"/>
              <a:cs typeface="Josefin Sans"/>
              <a:sym typeface="Josefin Sans"/>
            </a:endParaRPr>
          </a:p>
          <a:p>
            <a:pPr indent="-268287" lvl="0" marL="268287" rtl="0">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Actualmente, ¿participas en alguna actividad estudiantil o perteneces a algún grupo o centro estudiantil donde tienes responsabilidades?, ¿participas de algún voluntariado?, ¿realizas alguna actividad adicional a los estudios?</a:t>
            </a:r>
            <a:endParaRPr sz="1600">
              <a:solidFill>
                <a:schemeClr val="dk1"/>
              </a:solidFill>
              <a:latin typeface="Josefin Sans"/>
              <a:ea typeface="Josefin Sans"/>
              <a:cs typeface="Josefin Sans"/>
              <a:sym typeface="Josefin Sans"/>
            </a:endParaRPr>
          </a:p>
          <a:p>
            <a:pPr indent="-268287" lvl="0" marL="268287" rtl="0">
              <a:spcBef>
                <a:spcPts val="0"/>
              </a:spcBef>
              <a:spcAft>
                <a:spcPts val="0"/>
              </a:spcAft>
              <a:buClr>
                <a:srgbClr val="000000"/>
              </a:buClr>
              <a:buSzPts val="1100"/>
              <a:buFont typeface="Arial"/>
              <a:buNone/>
            </a:pPr>
            <a:r>
              <a:t/>
            </a:r>
            <a:endParaRPr sz="1600">
              <a:solidFill>
                <a:schemeClr val="dk1"/>
              </a:solidFill>
              <a:latin typeface="Josefin Sans"/>
              <a:ea typeface="Josefin Sans"/>
              <a:cs typeface="Josefin Sans"/>
              <a:sym typeface="Josefin Sans"/>
            </a:endParaRPr>
          </a:p>
          <a:p>
            <a:pPr indent="-268287" lvl="0" marL="268287" rtl="0">
              <a:spcBef>
                <a:spcPts val="0"/>
              </a:spcBef>
              <a:spcAft>
                <a:spcPts val="0"/>
              </a:spcAft>
              <a:buClr>
                <a:schemeClr val="dk1"/>
              </a:buClr>
              <a:buSzPts val="1600"/>
              <a:buFont typeface="Josefin Sans"/>
              <a:buChar char="❑"/>
            </a:pPr>
            <a:r>
              <a:rPr lang="es-ES" sz="1600">
                <a:solidFill>
                  <a:schemeClr val="dk1"/>
                </a:solidFill>
                <a:latin typeface="Josefin Sans"/>
                <a:ea typeface="Josefin Sans"/>
                <a:cs typeface="Josefin Sans"/>
                <a:sym typeface="Josefin Sans"/>
              </a:rPr>
              <a:t>Esta información, ¿te da alguna ventaja competitiva?</a:t>
            </a:r>
            <a:endParaRPr sz="16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700">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ES">
                <a:latin typeface="Raleway"/>
                <a:ea typeface="Raleway"/>
                <a:cs typeface="Raleway"/>
                <a:sym typeface="Raleway"/>
              </a:rPr>
              <a:t>Curriculum Vitae</a:t>
            </a:r>
            <a:endParaRPr>
              <a:latin typeface="Raleway"/>
              <a:ea typeface="Raleway"/>
              <a:cs typeface="Raleway"/>
              <a:sym typeface="Raleway"/>
            </a:endParaRPr>
          </a:p>
        </p:txBody>
      </p:sp>
      <p:sp>
        <p:nvSpPr>
          <p:cNvPr id="113" name="Shape 113"/>
          <p:cNvSpPr/>
          <p:nvPr/>
        </p:nvSpPr>
        <p:spPr>
          <a:xfrm>
            <a:off x="1912652" y="2498900"/>
            <a:ext cx="3480300" cy="1133700"/>
          </a:xfrm>
          <a:prstGeom prst="roundRect">
            <a:avLst>
              <a:gd fmla="val 16667" name="adj"/>
            </a:avLst>
          </a:prstGeom>
          <a:solidFill>
            <a:srgbClr val="F7B6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2400">
                <a:solidFill>
                  <a:schemeClr val="lt1"/>
                </a:solidFill>
                <a:latin typeface="Raleway"/>
                <a:ea typeface="Raleway"/>
                <a:cs typeface="Raleway"/>
                <a:sym typeface="Raleway"/>
              </a:rPr>
              <a:t>Currículum Cronológico o Tradicional</a:t>
            </a:r>
            <a:endParaRPr b="1" sz="2400">
              <a:latin typeface="Raleway"/>
              <a:ea typeface="Raleway"/>
              <a:cs typeface="Raleway"/>
              <a:sym typeface="Raleway"/>
            </a:endParaRPr>
          </a:p>
        </p:txBody>
      </p:sp>
      <p:sp>
        <p:nvSpPr>
          <p:cNvPr id="114" name="Shape 114"/>
          <p:cNvSpPr/>
          <p:nvPr/>
        </p:nvSpPr>
        <p:spPr>
          <a:xfrm>
            <a:off x="1912652" y="4270812"/>
            <a:ext cx="3480300" cy="1133700"/>
          </a:xfrm>
          <a:prstGeom prst="roundRect">
            <a:avLst>
              <a:gd fmla="val 16667" name="adj"/>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2400">
                <a:solidFill>
                  <a:schemeClr val="lt1"/>
                </a:solidFill>
                <a:latin typeface="Raleway"/>
                <a:ea typeface="Raleway"/>
                <a:cs typeface="Raleway"/>
                <a:sym typeface="Raleway"/>
              </a:rPr>
              <a:t>Currículum Cronológico con habilidades</a:t>
            </a:r>
            <a:endParaRPr b="1" sz="2400">
              <a:solidFill>
                <a:schemeClr val="lt1"/>
              </a:solidFill>
              <a:latin typeface="Raleway"/>
              <a:ea typeface="Raleway"/>
              <a:cs typeface="Raleway"/>
              <a:sym typeface="Raleway"/>
            </a:endParaRPr>
          </a:p>
        </p:txBody>
      </p:sp>
      <p:sp>
        <p:nvSpPr>
          <p:cNvPr id="115" name="Shape 115"/>
          <p:cNvSpPr txBox="1"/>
          <p:nvPr/>
        </p:nvSpPr>
        <p:spPr>
          <a:xfrm>
            <a:off x="5647779" y="1813773"/>
            <a:ext cx="2037600" cy="668400"/>
          </a:xfrm>
          <a:prstGeom prst="rect">
            <a:avLst/>
          </a:prstGeom>
          <a:noFill/>
          <a:ln>
            <a:noFill/>
          </a:ln>
        </p:spPr>
        <p:txBody>
          <a:bodyPr anchorCtr="0" anchor="t" bIns="45700" lIns="91425" spcFirstLastPara="1" rIns="91425" wrap="square" tIns="45700">
            <a:noAutofit/>
          </a:bodyPr>
          <a:lstStyle/>
          <a:p>
            <a:pPr indent="-123825" lvl="0" marL="85725" marR="0" rtl="0" algn="l">
              <a:spcBef>
                <a:spcPts val="0"/>
              </a:spcBef>
              <a:spcAft>
                <a:spcPts val="0"/>
              </a:spcAft>
              <a:buClr>
                <a:schemeClr val="dk1"/>
              </a:buClr>
              <a:buSzPts val="1800"/>
              <a:buFont typeface="Raleway"/>
              <a:buChar char="✓"/>
            </a:pPr>
            <a:r>
              <a:rPr i="1" lang="es-ES" sz="1800">
                <a:solidFill>
                  <a:schemeClr val="dk1"/>
                </a:solidFill>
                <a:latin typeface="Raleway"/>
                <a:ea typeface="Raleway"/>
                <a:cs typeface="Raleway"/>
                <a:sym typeface="Raleway"/>
              </a:rPr>
              <a:t>Resalta tu experiencia laboral. </a:t>
            </a:r>
            <a:endParaRPr sz="1800">
              <a:latin typeface="Raleway"/>
              <a:ea typeface="Raleway"/>
              <a:cs typeface="Raleway"/>
              <a:sym typeface="Raleway"/>
            </a:endParaRPr>
          </a:p>
        </p:txBody>
      </p:sp>
      <p:sp>
        <p:nvSpPr>
          <p:cNvPr id="116" name="Shape 116"/>
          <p:cNvSpPr/>
          <p:nvPr/>
        </p:nvSpPr>
        <p:spPr>
          <a:xfrm>
            <a:off x="5979595" y="2621037"/>
            <a:ext cx="1188300" cy="417000"/>
          </a:xfrm>
          <a:custGeom>
            <a:pathLst>
              <a:path extrusionOk="0" h="120000" w="120000">
                <a:moveTo>
                  <a:pt x="0" y="0"/>
                </a:moveTo>
                <a:lnTo>
                  <a:pt x="120000" y="0"/>
                </a:lnTo>
                <a:lnTo>
                  <a:pt x="120000" y="120000"/>
                </a:lnTo>
                <a:lnTo>
                  <a:pt x="0" y="120000"/>
                </a:lnTo>
                <a:close/>
              </a:path>
              <a:path extrusionOk="0" fill="none" h="120000" w="120000">
                <a:moveTo>
                  <a:pt x="167666" y="22498"/>
                </a:moveTo>
                <a:lnTo>
                  <a:pt x="-20000" y="22499"/>
                </a:lnTo>
                <a:lnTo>
                  <a:pt x="-56000" y="135000"/>
                </a:lnTo>
              </a:path>
            </a:pathLst>
          </a:custGeom>
          <a:noFill/>
          <a:ln cap="flat" cmpd="sng" w="254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leway"/>
              <a:ea typeface="Raleway"/>
              <a:cs typeface="Raleway"/>
              <a:sym typeface="Raleway"/>
            </a:endParaRPr>
          </a:p>
        </p:txBody>
      </p:sp>
      <p:sp>
        <p:nvSpPr>
          <p:cNvPr id="117" name="Shape 117"/>
          <p:cNvSpPr txBox="1"/>
          <p:nvPr/>
        </p:nvSpPr>
        <p:spPr>
          <a:xfrm>
            <a:off x="5647779" y="3315117"/>
            <a:ext cx="2971200" cy="935400"/>
          </a:xfrm>
          <a:prstGeom prst="rect">
            <a:avLst/>
          </a:prstGeom>
          <a:noFill/>
          <a:ln>
            <a:noFill/>
          </a:ln>
        </p:spPr>
        <p:txBody>
          <a:bodyPr anchorCtr="0" anchor="t" bIns="45700" lIns="91425" spcFirstLastPara="1" rIns="91425" wrap="square" tIns="45700">
            <a:noAutofit/>
          </a:bodyPr>
          <a:lstStyle/>
          <a:p>
            <a:pPr indent="-123825" lvl="0" marL="85725" marR="0" rtl="0" algn="l">
              <a:lnSpc>
                <a:spcPct val="100000"/>
              </a:lnSpc>
              <a:spcBef>
                <a:spcPts val="0"/>
              </a:spcBef>
              <a:spcAft>
                <a:spcPts val="0"/>
              </a:spcAft>
              <a:buClr>
                <a:schemeClr val="dk1"/>
              </a:buClr>
              <a:buSzPts val="1800"/>
              <a:buFont typeface="Raleway"/>
              <a:buChar char="✓"/>
            </a:pPr>
            <a:r>
              <a:rPr i="1" lang="es-ES" sz="1800">
                <a:solidFill>
                  <a:schemeClr val="dk1"/>
                </a:solidFill>
                <a:latin typeface="Raleway"/>
                <a:ea typeface="Raleway"/>
                <a:cs typeface="Raleway"/>
                <a:sym typeface="Raleway"/>
              </a:rPr>
              <a:t>Resalta tus habilidades</a:t>
            </a:r>
            <a:endParaRPr i="1" sz="1800">
              <a:solidFill>
                <a:schemeClr val="dk1"/>
              </a:solidFill>
              <a:latin typeface="Raleway"/>
              <a:ea typeface="Raleway"/>
              <a:cs typeface="Raleway"/>
              <a:sym typeface="Raleway"/>
            </a:endParaRPr>
          </a:p>
          <a:p>
            <a:pPr indent="-123825" lvl="0" marL="85725" marR="0" rtl="0" algn="l">
              <a:spcBef>
                <a:spcPts val="0"/>
              </a:spcBef>
              <a:spcAft>
                <a:spcPts val="0"/>
              </a:spcAft>
              <a:buClr>
                <a:schemeClr val="dk1"/>
              </a:buClr>
              <a:buSzPts val="1800"/>
              <a:buFont typeface="Raleway"/>
              <a:buChar char="✓"/>
            </a:pPr>
            <a:r>
              <a:rPr i="1" lang="es-ES" sz="1800">
                <a:solidFill>
                  <a:schemeClr val="dk1"/>
                </a:solidFill>
                <a:latin typeface="Raleway"/>
                <a:ea typeface="Raleway"/>
                <a:cs typeface="Raleway"/>
                <a:sym typeface="Raleway"/>
              </a:rPr>
              <a:t>Recomendado para estudiantes sin experiencia en su carrera.</a:t>
            </a:r>
            <a:endParaRPr sz="1800">
              <a:latin typeface="Raleway"/>
              <a:ea typeface="Raleway"/>
              <a:cs typeface="Raleway"/>
              <a:sym typeface="Raleway"/>
            </a:endParaRPr>
          </a:p>
        </p:txBody>
      </p:sp>
      <p:sp>
        <p:nvSpPr>
          <p:cNvPr id="118" name="Shape 118"/>
          <p:cNvSpPr/>
          <p:nvPr/>
        </p:nvSpPr>
        <p:spPr>
          <a:xfrm>
            <a:off x="6017643" y="4419499"/>
            <a:ext cx="1188300" cy="417000"/>
          </a:xfrm>
          <a:custGeom>
            <a:pathLst>
              <a:path extrusionOk="0" h="120000" w="120000">
                <a:moveTo>
                  <a:pt x="0" y="0"/>
                </a:moveTo>
                <a:lnTo>
                  <a:pt x="120000" y="0"/>
                </a:lnTo>
                <a:lnTo>
                  <a:pt x="120000" y="120000"/>
                </a:lnTo>
                <a:lnTo>
                  <a:pt x="0" y="120000"/>
                </a:lnTo>
                <a:close/>
              </a:path>
              <a:path extrusionOk="0" fill="none" h="120000" w="120000">
                <a:moveTo>
                  <a:pt x="168932" y="22498"/>
                </a:moveTo>
                <a:lnTo>
                  <a:pt x="-20000" y="22499"/>
                </a:lnTo>
                <a:lnTo>
                  <a:pt x="-56000" y="135000"/>
                </a:lnTo>
              </a:path>
            </a:pathLst>
          </a:custGeom>
          <a:noFill/>
          <a:ln cap="flat" cmpd="sng" w="254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p:nvPr/>
        </p:nvSpPr>
        <p:spPr>
          <a:xfrm>
            <a:off x="0" y="1124744"/>
            <a:ext cx="4356000" cy="708000"/>
          </a:xfrm>
          <a:prstGeom prst="homePlate">
            <a:avLst>
              <a:gd fmla="val 50000" name="adj"/>
            </a:avLst>
          </a:prstGeom>
          <a:solidFill>
            <a:srgbClr val="F7B6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lt1"/>
              </a:solidFill>
              <a:latin typeface="Josefin Sans"/>
              <a:ea typeface="Josefin Sans"/>
              <a:cs typeface="Josefin Sans"/>
              <a:sym typeface="Josefin Sans"/>
            </a:endParaRPr>
          </a:p>
          <a:p>
            <a:pPr indent="0" lvl="0" marL="0" marR="0" rtl="0" algn="l">
              <a:spcBef>
                <a:spcPts val="0"/>
              </a:spcBef>
              <a:spcAft>
                <a:spcPts val="0"/>
              </a:spcAft>
              <a:buNone/>
            </a:pPr>
            <a:r>
              <a:rPr b="1" lang="es-ES" sz="2400">
                <a:solidFill>
                  <a:schemeClr val="lt1"/>
                </a:solidFill>
                <a:latin typeface="Josefin Sans"/>
                <a:ea typeface="Josefin Sans"/>
                <a:cs typeface="Josefin Sans"/>
                <a:sym typeface="Josefin Sans"/>
              </a:rPr>
              <a:t>Referencias</a:t>
            </a:r>
            <a:endParaRPr b="1" sz="2400">
              <a:solidFill>
                <a:schemeClr val="lt1"/>
              </a:solidFill>
              <a:latin typeface="Josefin Sans"/>
              <a:ea typeface="Josefin Sans"/>
              <a:cs typeface="Josefin Sans"/>
              <a:sym typeface="Josefin Sans"/>
            </a:endParaRPr>
          </a:p>
          <a:p>
            <a:pPr indent="0" lvl="0" marL="0" marR="0" rtl="0" algn="ctr">
              <a:spcBef>
                <a:spcPts val="0"/>
              </a:spcBef>
              <a:spcAft>
                <a:spcPts val="0"/>
              </a:spcAft>
              <a:buNone/>
            </a:pPr>
            <a:r>
              <a:t/>
            </a:r>
            <a:endParaRPr b="1" sz="2400">
              <a:solidFill>
                <a:schemeClr val="lt1"/>
              </a:solidFill>
              <a:latin typeface="Josefin Sans"/>
              <a:ea typeface="Josefin Sans"/>
              <a:cs typeface="Josefin Sans"/>
              <a:sym typeface="Josefin Sans"/>
            </a:endParaRPr>
          </a:p>
        </p:txBody>
      </p:sp>
      <p:grpSp>
        <p:nvGrpSpPr>
          <p:cNvPr id="568" name="Shape 568"/>
          <p:cNvGrpSpPr/>
          <p:nvPr/>
        </p:nvGrpSpPr>
        <p:grpSpPr>
          <a:xfrm>
            <a:off x="0" y="1820114"/>
            <a:ext cx="7956300" cy="986100"/>
            <a:chOff x="0" y="1820114"/>
            <a:chExt cx="7956300" cy="986100"/>
          </a:xfrm>
        </p:grpSpPr>
        <p:sp>
          <p:nvSpPr>
            <p:cNvPr id="569" name="Shape 569"/>
            <p:cNvSpPr/>
            <p:nvPr/>
          </p:nvSpPr>
          <p:spPr>
            <a:xfrm>
              <a:off x="0" y="1820114"/>
              <a:ext cx="7956300" cy="986100"/>
            </a:xfrm>
            <a:prstGeom prst="rightArrow">
              <a:avLst>
                <a:gd fmla="val 50000" name="adj1"/>
                <a:gd fmla="val 50000" name="adj2"/>
              </a:avLst>
            </a:prstGeom>
            <a:solidFill>
              <a:srgbClr val="2B2B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Shape 570"/>
            <p:cNvSpPr/>
            <p:nvPr/>
          </p:nvSpPr>
          <p:spPr>
            <a:xfrm>
              <a:off x="15766" y="2026672"/>
              <a:ext cx="7596300" cy="492300"/>
            </a:xfrm>
            <a:prstGeom prst="rect">
              <a:avLst/>
            </a:pr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400" cap="none">
                  <a:solidFill>
                    <a:srgbClr val="FFF0E6"/>
                  </a:solidFill>
                  <a:latin typeface="Josefin Sans"/>
                  <a:ea typeface="Josefin Sans"/>
                  <a:cs typeface="Josefin Sans"/>
                  <a:sym typeface="Josefin Sans"/>
                </a:rPr>
                <a:t>Responde a las siguientes preguntas verificatorias:</a:t>
              </a:r>
              <a:endParaRPr b="1" sz="2400" cap="none">
                <a:solidFill>
                  <a:srgbClr val="FFF0E6"/>
                </a:solidFill>
                <a:latin typeface="Josefin Sans"/>
                <a:ea typeface="Josefin Sans"/>
                <a:cs typeface="Josefin Sans"/>
                <a:sym typeface="Josefin Sans"/>
              </a:endParaRPr>
            </a:p>
          </p:txBody>
        </p:sp>
      </p:grpSp>
      <p:sp>
        <p:nvSpPr>
          <p:cNvPr id="571" name="Shape 571"/>
          <p:cNvSpPr txBox="1"/>
          <p:nvPr/>
        </p:nvSpPr>
        <p:spPr>
          <a:xfrm>
            <a:off x="1116360" y="2937520"/>
            <a:ext cx="6732300" cy="2477700"/>
          </a:xfrm>
          <a:prstGeom prst="rect">
            <a:avLst/>
          </a:prstGeom>
          <a:noFill/>
          <a:ln>
            <a:noFill/>
          </a:ln>
        </p:spPr>
        <p:txBody>
          <a:bodyPr anchorCtr="0" anchor="t" bIns="45700" lIns="91425" spcFirstLastPara="1" rIns="91425" wrap="square" tIns="45700">
            <a:noAutofit/>
          </a:bodyPr>
          <a:lstStyle/>
          <a:p>
            <a:pPr indent="-280987" lvl="0" marL="268287" rtl="0">
              <a:spcBef>
                <a:spcPts val="0"/>
              </a:spcBef>
              <a:spcAft>
                <a:spcPts val="0"/>
              </a:spcAft>
              <a:buClr>
                <a:schemeClr val="dk1"/>
              </a:buClr>
              <a:buSzPts val="1800"/>
              <a:buFont typeface="Josefin Sans"/>
              <a:buChar char="❑"/>
            </a:pPr>
            <a:r>
              <a:rPr lang="es-ES" sz="1800">
                <a:solidFill>
                  <a:schemeClr val="dk1"/>
                </a:solidFill>
                <a:latin typeface="Josefin Sans"/>
                <a:ea typeface="Josefin Sans"/>
                <a:cs typeface="Josefin Sans"/>
                <a:sym typeface="Josefin Sans"/>
              </a:rPr>
              <a:t>¿La oferta laboral a la que postulas, menciona que agregues las referencias personales? </a:t>
            </a:r>
            <a:endParaRPr sz="1800">
              <a:solidFill>
                <a:schemeClr val="dk1"/>
              </a:solidFill>
              <a:latin typeface="Josefin Sans"/>
              <a:ea typeface="Josefin Sans"/>
              <a:cs typeface="Josefin Sans"/>
              <a:sym typeface="Josefin Sans"/>
            </a:endParaRPr>
          </a:p>
          <a:p>
            <a:pPr indent="-342900" lvl="1" marL="914400" rtl="0">
              <a:spcBef>
                <a:spcPts val="0"/>
              </a:spcBef>
              <a:spcAft>
                <a:spcPts val="0"/>
              </a:spcAft>
              <a:buSzPts val="1800"/>
              <a:buFont typeface="Josefin Sans"/>
              <a:buChar char="○"/>
            </a:pPr>
            <a:r>
              <a:rPr i="1" lang="es-ES" sz="1800">
                <a:solidFill>
                  <a:schemeClr val="dk1"/>
                </a:solidFill>
                <a:latin typeface="Josefin Sans"/>
                <a:ea typeface="Josefin Sans"/>
                <a:cs typeface="Josefin Sans"/>
                <a:sym typeface="Josefin Sans"/>
              </a:rPr>
              <a:t>Si tu respuesta es “No”, no es necesario colocar referentes y sólo bastaría con colocar "Disponibles a solicitud“. </a:t>
            </a:r>
            <a:endParaRPr i="1" sz="1800">
              <a:solidFill>
                <a:schemeClr val="dk1"/>
              </a:solidFill>
              <a:latin typeface="Josefin Sans"/>
              <a:ea typeface="Josefin Sans"/>
              <a:cs typeface="Josefin Sans"/>
              <a:sym typeface="Josefin Sans"/>
            </a:endParaRPr>
          </a:p>
          <a:p>
            <a:pPr indent="-342900" lvl="1" marL="914400" rtl="0">
              <a:spcBef>
                <a:spcPts val="0"/>
              </a:spcBef>
              <a:spcAft>
                <a:spcPts val="0"/>
              </a:spcAft>
              <a:buSzPts val="1800"/>
              <a:buFont typeface="Josefin Sans"/>
              <a:buChar char="○"/>
            </a:pPr>
            <a:r>
              <a:rPr i="1" lang="es-ES" sz="1800">
                <a:solidFill>
                  <a:schemeClr val="dk1"/>
                </a:solidFill>
                <a:latin typeface="Josefin Sans"/>
                <a:ea typeface="Josefin Sans"/>
                <a:cs typeface="Josefin Sans"/>
                <a:sym typeface="Josefin Sans"/>
              </a:rPr>
              <a:t>Si tu respuesta es “Sí”, agrega el nombre de por lo menos tres referentes, indicando la empresa, cargo, teléfonos y dirección electrónica de cada uno.</a:t>
            </a:r>
            <a:endParaRPr>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700">
              <a:latin typeface="Josefin Sans"/>
              <a:ea typeface="Josefin Sans"/>
              <a:cs typeface="Josefin Sans"/>
              <a:sym typeface="Josefi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Shape 57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s-ES">
                <a:latin typeface="Josefin Sans"/>
                <a:ea typeface="Josefin Sans"/>
                <a:cs typeface="Josefin Sans"/>
                <a:sym typeface="Josefin Sans"/>
              </a:rPr>
              <a:t>Recomendaciones finales</a:t>
            </a:r>
            <a:endParaRPr b="1">
              <a:latin typeface="Josefin Sans"/>
              <a:ea typeface="Josefin Sans"/>
              <a:cs typeface="Josefin Sans"/>
              <a:sym typeface="Josefin Sans"/>
            </a:endParaRPr>
          </a:p>
        </p:txBody>
      </p:sp>
      <p:sp>
        <p:nvSpPr>
          <p:cNvPr id="578" name="Shape 578">
            <a:hlinkClick r:id="rId3"/>
          </p:cNvPr>
          <p:cNvSpPr/>
          <p:nvPr/>
        </p:nvSpPr>
        <p:spPr>
          <a:xfrm>
            <a:off x="707325" y="2132851"/>
            <a:ext cx="3816300" cy="6852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Josefin Sans"/>
                <a:ea typeface="Josefin Sans"/>
                <a:cs typeface="Josefin Sans"/>
                <a:sym typeface="Josefin Sans"/>
              </a:rPr>
              <a:t>1. Revisa tu currículum después de un par de días</a:t>
            </a:r>
            <a:endParaRPr sz="1600">
              <a:solidFill>
                <a:schemeClr val="dk1"/>
              </a:solidFill>
              <a:latin typeface="Josefin Sans"/>
              <a:ea typeface="Josefin Sans"/>
              <a:cs typeface="Josefin Sans"/>
              <a:sym typeface="Josefin Sans"/>
            </a:endParaRPr>
          </a:p>
        </p:txBody>
      </p:sp>
      <p:sp>
        <p:nvSpPr>
          <p:cNvPr id="579" name="Shape 579">
            <a:hlinkClick r:id="rId4"/>
          </p:cNvPr>
          <p:cNvSpPr/>
          <p:nvPr/>
        </p:nvSpPr>
        <p:spPr>
          <a:xfrm>
            <a:off x="707325" y="3665879"/>
            <a:ext cx="3816300" cy="6852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177800" lvl="0" marL="177800" marR="0" rtl="0" algn="l">
              <a:spcBef>
                <a:spcPts val="0"/>
              </a:spcBef>
              <a:spcAft>
                <a:spcPts val="0"/>
              </a:spcAft>
              <a:buNone/>
            </a:pPr>
            <a:r>
              <a:rPr lang="es-ES" sz="1600">
                <a:solidFill>
                  <a:schemeClr val="dk1"/>
                </a:solidFill>
                <a:latin typeface="Josefin Sans"/>
                <a:ea typeface="Josefin Sans"/>
                <a:cs typeface="Josefin Sans"/>
                <a:sym typeface="Josefin Sans"/>
              </a:rPr>
              <a:t>3. Evalúa si tu CV se encuentra orientado al puesto al que estás postulando</a:t>
            </a:r>
            <a:endParaRPr sz="1600">
              <a:solidFill>
                <a:schemeClr val="dk1"/>
              </a:solidFill>
              <a:latin typeface="Josefin Sans"/>
              <a:ea typeface="Josefin Sans"/>
              <a:cs typeface="Josefin Sans"/>
              <a:sym typeface="Josefin Sans"/>
            </a:endParaRPr>
          </a:p>
        </p:txBody>
      </p:sp>
      <p:sp>
        <p:nvSpPr>
          <p:cNvPr id="580" name="Shape 580">
            <a:hlinkClick r:id="rId5"/>
          </p:cNvPr>
          <p:cNvSpPr/>
          <p:nvPr/>
        </p:nvSpPr>
        <p:spPr>
          <a:xfrm>
            <a:off x="707325" y="4432393"/>
            <a:ext cx="3816300" cy="6852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177800" lvl="0" marL="177800" marR="0" rtl="0" algn="l">
              <a:spcBef>
                <a:spcPts val="0"/>
              </a:spcBef>
              <a:spcAft>
                <a:spcPts val="0"/>
              </a:spcAft>
              <a:buNone/>
            </a:pPr>
            <a:r>
              <a:rPr lang="es-ES" sz="1600">
                <a:solidFill>
                  <a:schemeClr val="dk1"/>
                </a:solidFill>
                <a:latin typeface="Josefin Sans"/>
                <a:ea typeface="Josefin Sans"/>
                <a:cs typeface="Josefin Sans"/>
                <a:sym typeface="Josefin Sans"/>
              </a:rPr>
              <a:t>4. Revisa tu ortografía y gramática antes de enviar tu CV</a:t>
            </a:r>
            <a:endParaRPr sz="1600">
              <a:solidFill>
                <a:schemeClr val="dk1"/>
              </a:solidFill>
              <a:latin typeface="Josefin Sans"/>
              <a:ea typeface="Josefin Sans"/>
              <a:cs typeface="Josefin Sans"/>
              <a:sym typeface="Josefin Sans"/>
            </a:endParaRPr>
          </a:p>
        </p:txBody>
      </p:sp>
      <p:sp>
        <p:nvSpPr>
          <p:cNvPr id="581" name="Shape 581">
            <a:hlinkClick r:id="rId6"/>
          </p:cNvPr>
          <p:cNvSpPr/>
          <p:nvPr/>
        </p:nvSpPr>
        <p:spPr>
          <a:xfrm>
            <a:off x="707318" y="5198907"/>
            <a:ext cx="3816300" cy="4257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Josefin Sans"/>
                <a:ea typeface="Josefin Sans"/>
                <a:cs typeface="Josefin Sans"/>
                <a:sym typeface="Josefin Sans"/>
              </a:rPr>
              <a:t>5. Actualiza cada cierto tiempo tu CV </a:t>
            </a:r>
            <a:endParaRPr sz="1600">
              <a:latin typeface="Josefin Sans"/>
              <a:ea typeface="Josefin Sans"/>
              <a:cs typeface="Josefin Sans"/>
              <a:sym typeface="Josefin Sans"/>
            </a:endParaRPr>
          </a:p>
          <a:p>
            <a:pPr indent="0" lvl="0" marL="0" marR="0" rtl="0" algn="l">
              <a:spcBef>
                <a:spcPts val="0"/>
              </a:spcBef>
              <a:spcAft>
                <a:spcPts val="0"/>
              </a:spcAft>
              <a:buNone/>
            </a:pPr>
            <a:r>
              <a:t/>
            </a:r>
            <a:endParaRPr sz="1600">
              <a:solidFill>
                <a:schemeClr val="dk1"/>
              </a:solidFill>
              <a:latin typeface="Josefin Sans"/>
              <a:ea typeface="Josefin Sans"/>
              <a:cs typeface="Josefin Sans"/>
              <a:sym typeface="Josefin Sans"/>
            </a:endParaRPr>
          </a:p>
        </p:txBody>
      </p:sp>
      <p:sp>
        <p:nvSpPr>
          <p:cNvPr id="582" name="Shape 582">
            <a:hlinkClick r:id="rId7"/>
          </p:cNvPr>
          <p:cNvSpPr/>
          <p:nvPr/>
        </p:nvSpPr>
        <p:spPr>
          <a:xfrm>
            <a:off x="4787275" y="2132849"/>
            <a:ext cx="3816300" cy="4257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Josefin Sans"/>
                <a:ea typeface="Josefin Sans"/>
                <a:cs typeface="Josefin Sans"/>
                <a:sym typeface="Josefin Sans"/>
              </a:rPr>
              <a:t>6. Adjunta una fotografía reciente</a:t>
            </a:r>
            <a:endParaRPr sz="1600">
              <a:solidFill>
                <a:schemeClr val="dk1"/>
              </a:solidFill>
              <a:latin typeface="Josefin Sans"/>
              <a:ea typeface="Josefin Sans"/>
              <a:cs typeface="Josefin Sans"/>
              <a:sym typeface="Josefin Sans"/>
            </a:endParaRPr>
          </a:p>
        </p:txBody>
      </p:sp>
      <p:sp>
        <p:nvSpPr>
          <p:cNvPr id="583" name="Shape 583">
            <a:hlinkClick r:id="rId8"/>
          </p:cNvPr>
          <p:cNvSpPr/>
          <p:nvPr/>
        </p:nvSpPr>
        <p:spPr>
          <a:xfrm>
            <a:off x="4787275" y="2701737"/>
            <a:ext cx="3815700" cy="6852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Josefin Sans"/>
                <a:ea typeface="Josefin Sans"/>
                <a:cs typeface="Josefin Sans"/>
                <a:sym typeface="Josefin Sans"/>
              </a:rPr>
              <a:t>7. Confirma tus referencias antes de agregarlas</a:t>
            </a:r>
            <a:endParaRPr sz="1600">
              <a:latin typeface="Josefin Sans"/>
              <a:ea typeface="Josefin Sans"/>
              <a:cs typeface="Josefin Sans"/>
              <a:sym typeface="Josefin Sans"/>
            </a:endParaRPr>
          </a:p>
          <a:p>
            <a:pPr indent="0" lvl="0" marL="0" marR="0" rtl="0" algn="l">
              <a:spcBef>
                <a:spcPts val="0"/>
              </a:spcBef>
              <a:spcAft>
                <a:spcPts val="0"/>
              </a:spcAft>
              <a:buNone/>
            </a:pPr>
            <a:r>
              <a:t/>
            </a:r>
            <a:endParaRPr sz="1600">
              <a:solidFill>
                <a:schemeClr val="dk1"/>
              </a:solidFill>
              <a:latin typeface="Josefin Sans"/>
              <a:ea typeface="Josefin Sans"/>
              <a:cs typeface="Josefin Sans"/>
              <a:sym typeface="Josefin Sans"/>
            </a:endParaRPr>
          </a:p>
        </p:txBody>
      </p:sp>
      <p:sp>
        <p:nvSpPr>
          <p:cNvPr id="584" name="Shape 584">
            <a:hlinkClick r:id="rId9"/>
          </p:cNvPr>
          <p:cNvSpPr/>
          <p:nvPr/>
        </p:nvSpPr>
        <p:spPr>
          <a:xfrm>
            <a:off x="4788025" y="3530125"/>
            <a:ext cx="3815700" cy="6852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177800" lvl="0" marL="177800" marR="0" rtl="0" algn="l">
              <a:spcBef>
                <a:spcPts val="0"/>
              </a:spcBef>
              <a:spcAft>
                <a:spcPts val="0"/>
              </a:spcAft>
              <a:buNone/>
            </a:pPr>
            <a:r>
              <a:rPr lang="es-ES" sz="1600">
                <a:solidFill>
                  <a:schemeClr val="dk1"/>
                </a:solidFill>
                <a:latin typeface="Josefin Sans"/>
                <a:ea typeface="Josefin Sans"/>
                <a:cs typeface="Josefin Sans"/>
                <a:sym typeface="Josefin Sans"/>
              </a:rPr>
              <a:t>8. Asegúrate de colocar información verídica en el contenido de tu CV</a:t>
            </a:r>
            <a:endParaRPr sz="1600">
              <a:solidFill>
                <a:schemeClr val="dk1"/>
              </a:solidFill>
              <a:latin typeface="Josefin Sans"/>
              <a:ea typeface="Josefin Sans"/>
              <a:cs typeface="Josefin Sans"/>
              <a:sym typeface="Josefin Sans"/>
            </a:endParaRPr>
          </a:p>
        </p:txBody>
      </p:sp>
      <p:sp>
        <p:nvSpPr>
          <p:cNvPr id="585" name="Shape 585">
            <a:hlinkClick r:id="rId10"/>
          </p:cNvPr>
          <p:cNvSpPr/>
          <p:nvPr/>
        </p:nvSpPr>
        <p:spPr>
          <a:xfrm>
            <a:off x="4787275" y="4358512"/>
            <a:ext cx="3815700" cy="4257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Josefin Sans"/>
                <a:ea typeface="Josefin Sans"/>
                <a:cs typeface="Josefin Sans"/>
                <a:sym typeface="Josefin Sans"/>
              </a:rPr>
              <a:t>9. Omite información que no sea pertinente</a:t>
            </a:r>
            <a:endParaRPr sz="1600">
              <a:solidFill>
                <a:schemeClr val="dk1"/>
              </a:solidFill>
              <a:latin typeface="Josefin Sans"/>
              <a:ea typeface="Josefin Sans"/>
              <a:cs typeface="Josefin Sans"/>
              <a:sym typeface="Josefin Sans"/>
            </a:endParaRPr>
          </a:p>
        </p:txBody>
      </p:sp>
      <p:sp>
        <p:nvSpPr>
          <p:cNvPr id="586" name="Shape 586">
            <a:hlinkClick r:id="rId11"/>
          </p:cNvPr>
          <p:cNvSpPr/>
          <p:nvPr/>
        </p:nvSpPr>
        <p:spPr>
          <a:xfrm>
            <a:off x="4788025" y="4927400"/>
            <a:ext cx="3815700" cy="6852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177800" lvl="0" marL="177800" marR="0" rtl="0" algn="l">
              <a:spcBef>
                <a:spcPts val="0"/>
              </a:spcBef>
              <a:spcAft>
                <a:spcPts val="0"/>
              </a:spcAft>
              <a:buNone/>
            </a:pPr>
            <a:r>
              <a:rPr lang="es-ES" sz="1600">
                <a:solidFill>
                  <a:schemeClr val="dk1"/>
                </a:solidFill>
                <a:latin typeface="Josefin Sans"/>
                <a:ea typeface="Josefin Sans"/>
                <a:cs typeface="Josefin Sans"/>
                <a:sym typeface="Josefin Sans"/>
              </a:rPr>
              <a:t>10. No adjuntes nada adicional si no es solicitado por la empresa</a:t>
            </a:r>
            <a:endParaRPr sz="1600">
              <a:solidFill>
                <a:schemeClr val="dk1"/>
              </a:solidFill>
              <a:latin typeface="Josefin Sans"/>
              <a:ea typeface="Josefin Sans"/>
              <a:cs typeface="Josefin Sans"/>
              <a:sym typeface="Josefin Sans"/>
            </a:endParaRPr>
          </a:p>
        </p:txBody>
      </p:sp>
      <p:sp>
        <p:nvSpPr>
          <p:cNvPr id="587" name="Shape 587">
            <a:hlinkClick r:id="rId12"/>
          </p:cNvPr>
          <p:cNvSpPr/>
          <p:nvPr/>
        </p:nvSpPr>
        <p:spPr>
          <a:xfrm>
            <a:off x="707325" y="2899365"/>
            <a:ext cx="3816300" cy="685200"/>
          </a:xfrm>
          <a:prstGeom prst="roundRect">
            <a:avLst>
              <a:gd fmla="val 16667" name="adj"/>
            </a:avLst>
          </a:prstGeom>
          <a:solidFill>
            <a:srgbClr val="F7B617"/>
          </a:solidFill>
          <a:ln>
            <a:noFill/>
          </a:ln>
        </p:spPr>
        <p:txBody>
          <a:bodyPr anchorCtr="0" anchor="t" bIns="45700" lIns="91425" spcFirstLastPara="1" rIns="91425" wrap="square" tIns="45700">
            <a:noAutofit/>
          </a:bodyPr>
          <a:lstStyle/>
          <a:p>
            <a:pPr indent="-177800" lvl="0" marL="177800" marR="0" rtl="0" algn="l">
              <a:spcBef>
                <a:spcPts val="0"/>
              </a:spcBef>
              <a:spcAft>
                <a:spcPts val="0"/>
              </a:spcAft>
              <a:buNone/>
            </a:pPr>
            <a:r>
              <a:rPr lang="es-ES" sz="1600">
                <a:solidFill>
                  <a:schemeClr val="dk1"/>
                </a:solidFill>
                <a:latin typeface="Josefin Sans"/>
                <a:ea typeface="Josefin Sans"/>
                <a:cs typeface="Josefin Sans"/>
                <a:sym typeface="Josefin Sans"/>
              </a:rPr>
              <a:t>2. Pídele a algún familiar o compañero que revise tu currículum</a:t>
            </a:r>
            <a:endParaRPr sz="1600">
              <a:solidFill>
                <a:schemeClr val="dk1"/>
              </a:solidFill>
              <a:latin typeface="Josefin Sans"/>
              <a:ea typeface="Josefin Sans"/>
              <a:cs typeface="Josefin Sans"/>
              <a:sym typeface="Josefi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Raleway"/>
                <a:ea typeface="Raleway"/>
                <a:cs typeface="Raleway"/>
                <a:sym typeface="Raleway"/>
              </a:rPr>
              <a:t>Curriculum Vitae</a:t>
            </a:r>
            <a:endParaRPr>
              <a:latin typeface="Raleway"/>
              <a:ea typeface="Raleway"/>
              <a:cs typeface="Raleway"/>
              <a:sym typeface="Raleway"/>
            </a:endParaRPr>
          </a:p>
        </p:txBody>
      </p:sp>
      <p:sp>
        <p:nvSpPr>
          <p:cNvPr id="125" name="Shape 125"/>
          <p:cNvSpPr txBox="1"/>
          <p:nvPr>
            <p:ph idx="1" type="body"/>
          </p:nvPr>
        </p:nvSpPr>
        <p:spPr>
          <a:xfrm>
            <a:off x="457200" y="1600200"/>
            <a:ext cx="8229600" cy="48051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rPr lang="es-ES" sz="2400">
                <a:latin typeface="Raleway"/>
                <a:ea typeface="Raleway"/>
                <a:cs typeface="Raleway"/>
                <a:sym typeface="Raleway"/>
              </a:rPr>
              <a:t>¿Qué debe contener un CV?</a:t>
            </a:r>
            <a:endParaRPr sz="2400">
              <a:latin typeface="Raleway"/>
              <a:ea typeface="Raleway"/>
              <a:cs typeface="Raleway"/>
              <a:sym typeface="Raleway"/>
            </a:endParaRPr>
          </a:p>
          <a:p>
            <a:pPr indent="-381000" lvl="0" marL="914400" rtl="0">
              <a:spcBef>
                <a:spcPts val="640"/>
              </a:spcBef>
              <a:spcAft>
                <a:spcPts val="0"/>
              </a:spcAft>
              <a:buSzPts val="2400"/>
              <a:buFont typeface="Raleway"/>
              <a:buAutoNum type="arabicPeriod"/>
            </a:pPr>
            <a:r>
              <a:rPr lang="es-ES" sz="2400">
                <a:latin typeface="Raleway"/>
                <a:ea typeface="Raleway"/>
                <a:cs typeface="Raleway"/>
                <a:sym typeface="Raleway"/>
              </a:rPr>
              <a:t>Datos personales</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Perfil Profesional</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Habilidades (opcional)</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Formación académica</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Experiencia laboral</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Trabajos de campo o investigación (opcional)</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Idiomas</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Conocimientos en computación</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Cursos y seminarios</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Información adicional</a:t>
            </a:r>
            <a:endParaRPr sz="2400">
              <a:latin typeface="Raleway"/>
              <a:ea typeface="Raleway"/>
              <a:cs typeface="Raleway"/>
              <a:sym typeface="Raleway"/>
            </a:endParaRPr>
          </a:p>
          <a:p>
            <a:pPr indent="-381000" lvl="0" marL="914400" rtl="0">
              <a:spcBef>
                <a:spcPts val="0"/>
              </a:spcBef>
              <a:spcAft>
                <a:spcPts val="0"/>
              </a:spcAft>
              <a:buSzPts val="2400"/>
              <a:buFont typeface="Raleway"/>
              <a:buAutoNum type="arabicPeriod"/>
            </a:pPr>
            <a:r>
              <a:rPr lang="es-ES" sz="2400">
                <a:latin typeface="Raleway"/>
                <a:ea typeface="Raleway"/>
                <a:cs typeface="Raleway"/>
                <a:sym typeface="Raleway"/>
              </a:rPr>
              <a:t>Referencias</a:t>
            </a:r>
            <a:endParaRPr sz="24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ES">
                <a:latin typeface="Raleway"/>
                <a:ea typeface="Raleway"/>
                <a:cs typeface="Raleway"/>
                <a:sym typeface="Raleway"/>
              </a:rPr>
              <a:t>Curriculum Vitae</a:t>
            </a:r>
            <a:endParaRPr>
              <a:latin typeface="Raleway"/>
              <a:ea typeface="Raleway"/>
              <a:cs typeface="Raleway"/>
              <a:sym typeface="Raleway"/>
            </a:endParaRPr>
          </a:p>
        </p:txBody>
      </p:sp>
      <p:pic>
        <p:nvPicPr>
          <p:cNvPr descr="C:\Documents and Settings\marrese\Escritorio\María Fé\Capturas ScreenHunter\cv1.jpg" id="132" name="Shape 132"/>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133" name="Shape 133"/>
          <p:cNvSpPr/>
          <p:nvPr/>
        </p:nvSpPr>
        <p:spPr>
          <a:xfrm>
            <a:off x="1022300" y="1746450"/>
            <a:ext cx="2470500" cy="6531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s-ES" sz="2400">
                <a:solidFill>
                  <a:srgbClr val="FFFFFF"/>
                </a:solidFill>
                <a:latin typeface="Josefin Sans"/>
                <a:ea typeface="Josefin Sans"/>
                <a:cs typeface="Josefin Sans"/>
                <a:sym typeface="Josefin Sans"/>
              </a:rPr>
              <a:t>Datos personales</a:t>
            </a:r>
            <a:endParaRPr b="1" sz="2400">
              <a:solidFill>
                <a:srgbClr val="FFFFFF"/>
              </a:solidFill>
              <a:latin typeface="Josefin Sans"/>
              <a:ea typeface="Josefin Sans"/>
              <a:cs typeface="Josefin Sans"/>
              <a:sym typeface="Josefin Sans"/>
            </a:endParaRPr>
          </a:p>
        </p:txBody>
      </p:sp>
      <p:sp>
        <p:nvSpPr>
          <p:cNvPr id="135" name="Shape 135"/>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txBox="1"/>
          <p:nvPr/>
        </p:nvSpPr>
        <p:spPr>
          <a:xfrm>
            <a:off x="4667600" y="2428000"/>
            <a:ext cx="3847800" cy="399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Incluye…</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Nombre (apellidos y nombres completos)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Dirección (nombre de Jr., Calle o Av. Con número y nombre del distrito)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Teléfono (número propio celular o fijo)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Dirección electrónica</a:t>
            </a:r>
            <a:endParaRPr sz="1500">
              <a:solidFill>
                <a:schemeClr val="dk1"/>
              </a:solidFill>
              <a:latin typeface="Josefin Sans"/>
              <a:ea typeface="Josefin Sans"/>
              <a:cs typeface="Josefin Sans"/>
              <a:sym typeface="Josefin Sans"/>
            </a:endParaRPr>
          </a:p>
          <a:p>
            <a:pPr indent="0" lvl="0" mar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Edad</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a:spcBef>
                <a:spcPts val="0"/>
              </a:spcBef>
              <a:spcAft>
                <a:spcPts val="0"/>
              </a:spcAft>
              <a:buNone/>
            </a:pPr>
            <a:r>
              <a:t/>
            </a:r>
            <a:endParaRPr sz="2400">
              <a:latin typeface="Josefin Sans"/>
              <a:ea typeface="Josefin Sans"/>
              <a:cs typeface="Josefin Sans"/>
              <a:sym typeface="Josefin Sans"/>
            </a:endParaRPr>
          </a:p>
        </p:txBody>
      </p:sp>
      <p:sp>
        <p:nvSpPr>
          <p:cNvPr id="137" name="Shape 137"/>
          <p:cNvSpPr/>
          <p:nvPr/>
        </p:nvSpPr>
        <p:spPr>
          <a:xfrm rot="10800000">
            <a:off x="6731450" y="4955700"/>
            <a:ext cx="1966200" cy="560400"/>
          </a:xfrm>
          <a:prstGeom prst="homePlate">
            <a:avLst>
              <a:gd fmla="val 50000" name="adj"/>
            </a:avLst>
          </a:prstGeom>
          <a:solidFill>
            <a:srgbClr val="2B2B2B"/>
          </a:solid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sp>
        <p:nvSpPr>
          <p:cNvPr id="138" name="Shape 138"/>
          <p:cNvSpPr txBox="1"/>
          <p:nvPr/>
        </p:nvSpPr>
        <p:spPr>
          <a:xfrm>
            <a:off x="7025700" y="4967850"/>
            <a:ext cx="1661100" cy="512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ES" sz="1600">
                <a:solidFill>
                  <a:srgbClr val="FFFFFF"/>
                </a:solidFill>
                <a:latin typeface="Josefin Sans"/>
                <a:ea typeface="Josefin Sans"/>
                <a:cs typeface="Josefin Sans"/>
                <a:sym typeface="Josefin Sans"/>
              </a:rPr>
              <a:t>e-mail profesional</a:t>
            </a:r>
            <a:endParaRPr sz="1600">
              <a:solidFill>
                <a:srgbClr val="FFFFFF"/>
              </a:solidFill>
              <a:latin typeface="Josefin Sans"/>
              <a:ea typeface="Josefin Sans"/>
              <a:cs typeface="Josefin Sans"/>
              <a:sym typeface="Josefin Sans"/>
            </a:endParaRPr>
          </a:p>
        </p:txBody>
      </p:sp>
      <p:sp>
        <p:nvSpPr>
          <p:cNvPr id="139" name="Shape 139"/>
          <p:cNvSpPr/>
          <p:nvPr/>
        </p:nvSpPr>
        <p:spPr>
          <a:xfrm rot="10800000">
            <a:off x="5643125" y="5932025"/>
            <a:ext cx="2866800" cy="566700"/>
          </a:xfrm>
          <a:prstGeom prst="homePlate">
            <a:avLst>
              <a:gd fmla="val 50000" name="adj"/>
            </a:avLst>
          </a:prstGeom>
          <a:solidFill>
            <a:srgbClr val="2B2B2B"/>
          </a:solid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txBox="1"/>
          <p:nvPr/>
        </p:nvSpPr>
        <p:spPr>
          <a:xfrm>
            <a:off x="6021225" y="5932025"/>
            <a:ext cx="2301000" cy="43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ES">
                <a:solidFill>
                  <a:srgbClr val="FFFFFF"/>
                </a:solidFill>
                <a:latin typeface="Josefin Sans"/>
                <a:ea typeface="Josefin Sans"/>
                <a:cs typeface="Josefin Sans"/>
                <a:sym typeface="Josefin Sans"/>
              </a:rPr>
              <a:t>Cuidar que relación edad y experiencia sea positiva</a:t>
            </a:r>
            <a:endParaRPr>
              <a:solidFill>
                <a:srgbClr val="FFFFFF"/>
              </a:solidFill>
              <a:latin typeface="Josefin Sans"/>
              <a:ea typeface="Josefin Sans"/>
              <a:cs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pic>
        <p:nvPicPr>
          <p:cNvPr descr="C:\Documents and Settings\marrese\Escritorio\María Fé\Capturas ScreenHunter\cv1.jpg" id="147" name="Shape 147"/>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148" name="Shape 148"/>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397550" y="2399550"/>
            <a:ext cx="3904800" cy="3975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Perfil profesional</a:t>
            </a:r>
            <a:endParaRPr b="1" sz="2400">
              <a:solidFill>
                <a:srgbClr val="FFFFFF"/>
              </a:solidFill>
              <a:latin typeface="Josefin Sans"/>
              <a:ea typeface="Josefin Sans"/>
              <a:cs typeface="Josefin Sans"/>
              <a:sym typeface="Josefin Sans"/>
            </a:endParaRPr>
          </a:p>
        </p:txBody>
      </p:sp>
      <p:sp>
        <p:nvSpPr>
          <p:cNvPr id="151" name="Shape 151"/>
          <p:cNvSpPr txBox="1"/>
          <p:nvPr/>
        </p:nvSpPr>
        <p:spPr>
          <a:xfrm>
            <a:off x="4667600" y="2428000"/>
            <a:ext cx="3847800" cy="399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Incluye…</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Grado académico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Experiencia laboral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lang="es-ES" sz="1500">
                <a:solidFill>
                  <a:schemeClr val="dk1"/>
                </a:solidFill>
                <a:latin typeface="Josefin Sans"/>
                <a:ea typeface="Josefin Sans"/>
                <a:cs typeface="Josefin Sans"/>
                <a:sym typeface="Josefin Sans"/>
              </a:rPr>
              <a:t>    y/o conocimientos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Interés profesional</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Destreza principal</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152" name="Shape 152"/>
          <p:cNvSpPr/>
          <p:nvPr/>
        </p:nvSpPr>
        <p:spPr>
          <a:xfrm rot="10800000">
            <a:off x="6574100" y="3606400"/>
            <a:ext cx="1941300" cy="894600"/>
          </a:xfrm>
          <a:prstGeom prst="homePlate">
            <a:avLst>
              <a:gd fmla="val 50000" name="adj"/>
            </a:avLst>
          </a:prstGeom>
          <a:solidFill>
            <a:srgbClr val="2B2B2B"/>
          </a:solid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53" name="Shape 153"/>
          <p:cNvSpPr txBox="1"/>
          <p:nvPr/>
        </p:nvSpPr>
        <p:spPr>
          <a:xfrm>
            <a:off x="6854300" y="3687650"/>
            <a:ext cx="1661100" cy="67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a:solidFill>
                  <a:srgbClr val="FFFFFF"/>
                </a:solidFill>
                <a:latin typeface="Josefin Sans"/>
                <a:ea typeface="Josefin Sans"/>
                <a:cs typeface="Josefin Sans"/>
                <a:sym typeface="Josefin Sans"/>
              </a:rPr>
              <a:t>Orientados al área a la que postulas</a:t>
            </a:r>
            <a:endParaRPr>
              <a:solidFill>
                <a:srgbClr val="FFFFFF"/>
              </a:solidFill>
              <a:latin typeface="Josefin Sans"/>
              <a:ea typeface="Josefin Sans"/>
              <a:cs typeface="Josefin Sans"/>
              <a:sym typeface="Josefin Sans"/>
            </a:endParaRPr>
          </a:p>
        </p:txBody>
      </p:sp>
      <p:sp>
        <p:nvSpPr>
          <p:cNvPr id="154" name="Shape 154"/>
          <p:cNvSpPr/>
          <p:nvPr/>
        </p:nvSpPr>
        <p:spPr>
          <a:xfrm rot="10800000">
            <a:off x="6574100" y="4635300"/>
            <a:ext cx="2126100" cy="780900"/>
          </a:xfrm>
          <a:prstGeom prst="homePlate">
            <a:avLst>
              <a:gd fmla="val 50000" name="adj"/>
            </a:avLst>
          </a:prstGeom>
          <a:solidFill>
            <a:srgbClr val="2B2B2B"/>
          </a:solid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txBox="1"/>
          <p:nvPr/>
        </p:nvSpPr>
        <p:spPr>
          <a:xfrm>
            <a:off x="6778225" y="4521600"/>
            <a:ext cx="2040600" cy="89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a:solidFill>
                  <a:srgbClr val="FFFFFF"/>
                </a:solidFill>
                <a:latin typeface="Josefin Sans"/>
                <a:ea typeface="Josefin Sans"/>
                <a:cs typeface="Josefin Sans"/>
                <a:sym typeface="Josefin Sans"/>
              </a:rPr>
              <a:t>Ejemplo: dominio de idioma o manejo de software</a:t>
            </a:r>
            <a:endParaRPr>
              <a:solidFill>
                <a:srgbClr val="FFFFFF"/>
              </a:solidFill>
              <a:latin typeface="Josefin Sans"/>
              <a:ea typeface="Josefin Sans"/>
              <a:cs typeface="Josefin Sans"/>
              <a:sym typeface="Josefi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pic>
        <p:nvPicPr>
          <p:cNvPr descr="C:\Documents and Settings\marrese\Escritorio\María Fé\Capturas ScreenHunter\cv1.jpg" id="162" name="Shape 162"/>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163" name="Shape 163"/>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397550" y="2856750"/>
            <a:ext cx="3904800" cy="5793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Estudios</a:t>
            </a:r>
            <a:endParaRPr b="1" sz="2400">
              <a:solidFill>
                <a:srgbClr val="FFFFFF"/>
              </a:solidFill>
              <a:latin typeface="Josefin Sans"/>
              <a:ea typeface="Josefin Sans"/>
              <a:cs typeface="Josefin Sans"/>
              <a:sym typeface="Josefin Sans"/>
            </a:endParaRPr>
          </a:p>
        </p:txBody>
      </p:sp>
      <p:sp>
        <p:nvSpPr>
          <p:cNvPr id="166" name="Shape 166"/>
          <p:cNvSpPr txBox="1"/>
          <p:nvPr/>
        </p:nvSpPr>
        <p:spPr>
          <a:xfrm>
            <a:off x="4667600" y="2428000"/>
            <a:ext cx="3847800" cy="399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Incluye…</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Grados de mayor importancia (estudios superiores y de posgrado)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Áreas de especialización</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Fechas y nombre de institución</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Si está estudiando algo en el momento debe colocar año de ingreso y “a la fecha”</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167" name="Shape 167"/>
          <p:cNvSpPr/>
          <p:nvPr/>
        </p:nvSpPr>
        <p:spPr>
          <a:xfrm rot="10800000">
            <a:off x="7107600" y="3399325"/>
            <a:ext cx="1807800" cy="507300"/>
          </a:xfrm>
          <a:prstGeom prst="homePlate">
            <a:avLst>
              <a:gd fmla="val 50000" name="adj"/>
            </a:avLst>
          </a:prstGeom>
          <a:solidFill>
            <a:srgbClr val="2B2B2B"/>
          </a:solid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8" name="Shape 168"/>
          <p:cNvSpPr txBox="1"/>
          <p:nvPr/>
        </p:nvSpPr>
        <p:spPr>
          <a:xfrm>
            <a:off x="7507075" y="3424675"/>
            <a:ext cx="1299000" cy="45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sz="1000">
                <a:solidFill>
                  <a:srgbClr val="FFFFFF"/>
                </a:solidFill>
                <a:latin typeface="Josefin Sans"/>
                <a:ea typeface="Josefin Sans"/>
                <a:cs typeface="Josefin Sans"/>
                <a:sym typeface="Josefin Sans"/>
              </a:rPr>
              <a:t>Resalta tus méritos académico</a:t>
            </a:r>
            <a:r>
              <a:rPr lang="es-ES">
                <a:solidFill>
                  <a:srgbClr val="FFFFFF"/>
                </a:solidFill>
                <a:latin typeface="Josefin Sans"/>
                <a:ea typeface="Josefin Sans"/>
                <a:cs typeface="Josefin Sans"/>
                <a:sym typeface="Josefin Sans"/>
              </a:rPr>
              <a:t>s</a:t>
            </a:r>
            <a:endParaRPr>
              <a:solidFill>
                <a:srgbClr val="FFFFFF"/>
              </a:solidFill>
              <a:latin typeface="Josefin Sans"/>
              <a:ea typeface="Josefin Sans"/>
              <a:cs typeface="Josefin Sans"/>
              <a:sym typeface="Josefin Sans"/>
            </a:endParaRPr>
          </a:p>
        </p:txBody>
      </p:sp>
      <p:sp>
        <p:nvSpPr>
          <p:cNvPr id="169" name="Shape 169"/>
          <p:cNvSpPr txBox="1"/>
          <p:nvPr/>
        </p:nvSpPr>
        <p:spPr>
          <a:xfrm>
            <a:off x="5146000" y="5447425"/>
            <a:ext cx="1391400" cy="393900"/>
          </a:xfrm>
          <a:prstGeom prst="rect">
            <a:avLst/>
          </a:prstGeom>
          <a:noFill/>
          <a:ln cap="flat" cmpd="sng" w="2857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1200">
                <a:latin typeface="Josefin Sans"/>
                <a:ea typeface="Josefin Sans"/>
                <a:cs typeface="Josefin Sans"/>
                <a:sym typeface="Josefin Sans"/>
              </a:rPr>
              <a:t>2012 - a la fecha</a:t>
            </a:r>
            <a:endParaRPr sz="1200">
              <a:latin typeface="Josefin Sans"/>
              <a:ea typeface="Josefin Sans"/>
              <a:cs typeface="Josefin Sans"/>
              <a:sym typeface="Josefi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ES">
                <a:latin typeface="Josefin Sans"/>
                <a:ea typeface="Josefin Sans"/>
                <a:cs typeface="Josefin Sans"/>
                <a:sym typeface="Josefin Sans"/>
              </a:rPr>
              <a:t>Curriculum Vitae</a:t>
            </a:r>
            <a:endParaRPr>
              <a:latin typeface="Josefin Sans"/>
              <a:ea typeface="Josefin Sans"/>
              <a:cs typeface="Josefin Sans"/>
              <a:sym typeface="Josefin Sans"/>
            </a:endParaRPr>
          </a:p>
        </p:txBody>
      </p:sp>
      <p:pic>
        <p:nvPicPr>
          <p:cNvPr descr="C:\Documents and Settings\marrese\Escritorio\María Fé\Capturas ScreenHunter\cv1.jpg" id="176" name="Shape 176"/>
          <p:cNvPicPr preferRelativeResize="0"/>
          <p:nvPr/>
        </p:nvPicPr>
        <p:blipFill rotWithShape="1">
          <a:blip r:embed="rId3">
            <a:alphaModFix/>
          </a:blip>
          <a:srcRect b="0" l="0" r="0" t="0"/>
          <a:stretch/>
        </p:blipFill>
        <p:spPr>
          <a:xfrm>
            <a:off x="236675" y="1556700"/>
            <a:ext cx="4227600" cy="4869900"/>
          </a:xfrm>
          <a:prstGeom prst="rect">
            <a:avLst/>
          </a:prstGeom>
          <a:noFill/>
          <a:ln cap="flat" cmpd="sng" w="9525">
            <a:solidFill>
              <a:srgbClr val="2B2B2B"/>
            </a:solidFill>
            <a:prstDash val="solid"/>
            <a:round/>
            <a:headEnd len="med" w="med" type="none"/>
            <a:tailEnd len="med" w="med" type="none"/>
          </a:ln>
        </p:spPr>
      </p:pic>
      <p:sp>
        <p:nvSpPr>
          <p:cNvPr id="177" name="Shape 177"/>
          <p:cNvSpPr/>
          <p:nvPr/>
        </p:nvSpPr>
        <p:spPr>
          <a:xfrm>
            <a:off x="3570913" y="1618650"/>
            <a:ext cx="845100" cy="780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4501000" y="1618650"/>
            <a:ext cx="3947100" cy="780900"/>
          </a:xfrm>
          <a:prstGeom prst="homePlate">
            <a:avLst>
              <a:gd fmla="val 50000" name="adj"/>
            </a:avLst>
          </a:prstGeom>
          <a:solidFill>
            <a:srgbClr val="F7B617"/>
          </a:solidFill>
          <a:ln cap="flat" cmpd="sng" w="9525">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s-ES" sz="2400">
                <a:solidFill>
                  <a:srgbClr val="FFFFFF"/>
                </a:solidFill>
                <a:latin typeface="Josefin Sans"/>
                <a:ea typeface="Josefin Sans"/>
                <a:cs typeface="Josefin Sans"/>
                <a:sym typeface="Josefin Sans"/>
              </a:rPr>
              <a:t>Experiencia Laboral</a:t>
            </a:r>
            <a:endParaRPr b="1" sz="2400">
              <a:solidFill>
                <a:srgbClr val="FFFFFF"/>
              </a:solidFill>
              <a:latin typeface="Josefin Sans"/>
              <a:ea typeface="Josefin Sans"/>
              <a:cs typeface="Josefin Sans"/>
              <a:sym typeface="Josefin Sans"/>
            </a:endParaRPr>
          </a:p>
        </p:txBody>
      </p:sp>
      <p:sp>
        <p:nvSpPr>
          <p:cNvPr id="179" name="Shape 179"/>
          <p:cNvSpPr/>
          <p:nvPr/>
        </p:nvSpPr>
        <p:spPr>
          <a:xfrm>
            <a:off x="397550" y="3390150"/>
            <a:ext cx="3904800" cy="2868900"/>
          </a:xfrm>
          <a:prstGeom prst="rect">
            <a:avLst/>
          </a:prstGeom>
          <a:noFill/>
          <a:ln cap="flat" cmpd="sng" w="38100">
            <a:solidFill>
              <a:srgbClr val="F7B617"/>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txBox="1"/>
          <p:nvPr/>
        </p:nvSpPr>
        <p:spPr>
          <a:xfrm>
            <a:off x="4667600" y="2504200"/>
            <a:ext cx="3847800" cy="399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ES" sz="2400">
                <a:latin typeface="Josefin Sans"/>
                <a:ea typeface="Josefin Sans"/>
                <a:cs typeface="Josefin Sans"/>
                <a:sym typeface="Josefin Sans"/>
              </a:rPr>
              <a:t>Incluye…</a:t>
            </a:r>
            <a:endParaRPr sz="2400">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Orden cronológico inverso (el trabajo más reciente va primero)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Nombre completo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lang="es-ES" sz="1500">
                <a:solidFill>
                  <a:schemeClr val="dk1"/>
                </a:solidFill>
                <a:latin typeface="Josefin Sans"/>
                <a:ea typeface="Josefin Sans"/>
                <a:cs typeface="Josefin Sans"/>
                <a:sym typeface="Josefin Sans"/>
              </a:rPr>
              <a:t>    de la empresa</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Área y cargo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Descripción de responsabilidades</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177800" lvl="0" marL="1778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Desempeño:</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Habilidades adquiridas</a:t>
            </a:r>
            <a:endParaRPr sz="1500">
              <a:solidFill>
                <a:schemeClr val="dk1"/>
              </a:solidFill>
              <a:latin typeface="Josefin Sans"/>
              <a:ea typeface="Josefin Sans"/>
              <a:cs typeface="Josefin Sans"/>
              <a:sym typeface="Josefin Sans"/>
            </a:endParaRPr>
          </a:p>
          <a:p>
            <a:pPr indent="-323850" lvl="1" marL="914400" rtl="0">
              <a:spcBef>
                <a:spcPts val="0"/>
              </a:spcBef>
              <a:spcAft>
                <a:spcPts val="0"/>
              </a:spcAft>
              <a:buClr>
                <a:schemeClr val="dk1"/>
              </a:buClr>
              <a:buSzPts val="1500"/>
              <a:buFont typeface="Josefin Sans"/>
              <a:buChar char="○"/>
            </a:pPr>
            <a:r>
              <a:rPr lang="es-ES" sz="1500">
                <a:solidFill>
                  <a:schemeClr val="dk1"/>
                </a:solidFill>
                <a:latin typeface="Josefin Sans"/>
                <a:ea typeface="Josefin Sans"/>
                <a:cs typeface="Josefin Sans"/>
                <a:sym typeface="Josefin Sans"/>
              </a:rPr>
              <a:t>Indicadores de logro</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t/>
            </a:r>
            <a:endParaRPr sz="1500">
              <a:solidFill>
                <a:schemeClr val="dk1"/>
              </a:solidFill>
              <a:latin typeface="Josefin Sans"/>
              <a:ea typeface="Josefin Sans"/>
              <a:cs typeface="Josefin Sans"/>
              <a:sym typeface="Josefin Sans"/>
            </a:endParaRPr>
          </a:p>
          <a:p>
            <a:pPr indent="0" lvl="0" marL="0" rtl="0">
              <a:spcBef>
                <a:spcPts val="0"/>
              </a:spcBef>
              <a:spcAft>
                <a:spcPts val="0"/>
              </a:spcAft>
              <a:buNone/>
            </a:pPr>
            <a:r>
              <a:rPr i="1" lang="es-ES" sz="1500">
                <a:solidFill>
                  <a:schemeClr val="dk1"/>
                </a:solidFill>
                <a:latin typeface="Josefin Sans"/>
                <a:ea typeface="Josefin Sans"/>
                <a:cs typeface="Josefin Sans"/>
                <a:sym typeface="Josefin Sans"/>
              </a:rPr>
              <a:t>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a:p>
            <a:pPr indent="0" lvl="0" marL="0" rtl="0">
              <a:spcBef>
                <a:spcPts val="0"/>
              </a:spcBef>
              <a:spcAft>
                <a:spcPts val="0"/>
              </a:spcAft>
              <a:buNone/>
            </a:pPr>
            <a:r>
              <a:t/>
            </a:r>
            <a:endParaRPr sz="2400">
              <a:latin typeface="Josefin Sans"/>
              <a:ea typeface="Josefin Sans"/>
              <a:cs typeface="Josefin Sans"/>
              <a:sym typeface="Josefin Sans"/>
            </a:endParaRPr>
          </a:p>
        </p:txBody>
      </p:sp>
      <p:sp>
        <p:nvSpPr>
          <p:cNvPr id="181" name="Shape 181"/>
          <p:cNvSpPr/>
          <p:nvPr/>
        </p:nvSpPr>
        <p:spPr>
          <a:xfrm rot="10800000">
            <a:off x="6497900" y="3780325"/>
            <a:ext cx="1909800" cy="507300"/>
          </a:xfrm>
          <a:prstGeom prst="homePlate">
            <a:avLst>
              <a:gd fmla="val 50000" name="adj"/>
            </a:avLst>
          </a:prstGeom>
          <a:solidFill>
            <a:srgbClr val="2B2B2B"/>
          </a:solidFill>
          <a:ln cap="flat" cmpd="sng" w="9525">
            <a:solidFill>
              <a:srgbClr val="2B2B2B"/>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82" name="Shape 182"/>
          <p:cNvSpPr txBox="1"/>
          <p:nvPr/>
        </p:nvSpPr>
        <p:spPr>
          <a:xfrm>
            <a:off x="6778100" y="3687650"/>
            <a:ext cx="1831200" cy="67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ES">
                <a:solidFill>
                  <a:srgbClr val="FFFFFF"/>
                </a:solidFill>
                <a:latin typeface="Josefin Sans"/>
                <a:ea typeface="Josefin Sans"/>
                <a:cs typeface="Josefin Sans"/>
                <a:sym typeface="Josefin Sans"/>
              </a:rPr>
              <a:t>Si no es conocida, consigna su rubro</a:t>
            </a:r>
            <a:endParaRPr>
              <a:solidFill>
                <a:srgbClr val="FFFFFF"/>
              </a:solidFill>
              <a:latin typeface="Josefin Sans"/>
              <a:ea typeface="Josefin Sans"/>
              <a:cs typeface="Josefin Sans"/>
              <a:sym typeface="Josefi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