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5dc018f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5dc018f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5dc018ff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5dc018ff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5dc018ff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5dc018ff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5dc018ff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5dc018ff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5dc018ff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5dc018ff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5dc018ff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5dc018ff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5dc018f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5dc018f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5dc018f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5dc018f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5dc018ff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5dc018ff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5dc018ff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5dc018ff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5dc018ff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5dc018ff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5dc018ff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5dc018ff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5dc018ff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5dc018ff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5dc018ff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5dc018ff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5dc018ff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5dc018ff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file/d/15qeB3VHpsZSRodiJczCnLrIqsK0nHgK_/view?usp=sharing" TargetMode="External"/><Relationship Id="rId4" Type="http://schemas.openxmlformats.org/officeDocument/2006/relationships/hyperlink" Target="https://courses.engr.illinois.edu/cs373/sp2009/lectures/lect_08.pdf" TargetMode="External"/><Relationship Id="rId5" Type="http://schemas.openxmlformats.org/officeDocument/2006/relationships/hyperlink" Target="https://www.youtube.com/watch?v=nCsY0LBuE_4" TargetMode="External"/><Relationship Id="rId6" Type="http://schemas.openxmlformats.org/officeDocument/2006/relationships/hyperlink" Target="https://www.youtube.com/watch?v=Gfa3WUFVsJ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Finite Automata to Regular Expression</a:t>
            </a:r>
            <a:endParaRPr/>
          </a:p>
        </p:txBody>
      </p:sp>
      <p:sp>
        <p:nvSpPr>
          <p:cNvPr id="57" name="Google Shape;57;p13"/>
          <p:cNvSpPr txBox="1"/>
          <p:nvPr>
            <p:ph idx="1" type="subTitle"/>
          </p:nvPr>
        </p:nvSpPr>
        <p:spPr>
          <a:xfrm>
            <a:off x="311700" y="3165825"/>
            <a:ext cx="8520600" cy="1821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GNFA Method</a:t>
            </a:r>
            <a:endParaRPr/>
          </a:p>
          <a:p>
            <a:pPr indent="0" lvl="0" marL="0" rtl="0" algn="ctr">
              <a:spcBef>
                <a:spcPts val="0"/>
              </a:spcBef>
              <a:spcAft>
                <a:spcPts val="0"/>
              </a:spcAft>
              <a:buNone/>
            </a:pPr>
            <a:br>
              <a:rPr lang="en"/>
            </a:br>
            <a:r>
              <a:rPr lang="en"/>
              <a:t>Slides by Saumya Gupta</a:t>
            </a:r>
            <a:endParaRPr/>
          </a:p>
          <a:p>
            <a:pPr indent="0" lvl="0" marL="0" rtl="0" algn="ctr">
              <a:spcBef>
                <a:spcPts val="0"/>
              </a:spcBef>
              <a:spcAft>
                <a:spcPts val="0"/>
              </a:spcAft>
              <a:buNone/>
            </a:pPr>
            <a:r>
              <a:rPr lang="en"/>
              <a:t>CSE303, Stony Brook University</a:t>
            </a:r>
            <a:br>
              <a:rPr lang="en"/>
            </a:br>
            <a:r>
              <a:rPr lang="en"/>
              <a:t>(2021-10-04)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1593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a:t>
            </a:r>
            <a:endParaRPr/>
          </a:p>
        </p:txBody>
      </p:sp>
      <p:pic>
        <p:nvPicPr>
          <p:cNvPr id="134" name="Google Shape;134;p22"/>
          <p:cNvPicPr preferRelativeResize="0"/>
          <p:nvPr/>
        </p:nvPicPr>
        <p:blipFill rotWithShape="1">
          <a:blip r:embed="rId3">
            <a:alphaModFix/>
          </a:blip>
          <a:srcRect b="1133" l="0" r="0" t="1133"/>
          <a:stretch/>
        </p:blipFill>
        <p:spPr>
          <a:xfrm>
            <a:off x="5750525" y="111975"/>
            <a:ext cx="3337126" cy="4833377"/>
          </a:xfrm>
          <a:prstGeom prst="rect">
            <a:avLst/>
          </a:prstGeom>
          <a:noFill/>
          <a:ln cap="flat" cmpd="sng" w="9525">
            <a:solidFill>
              <a:schemeClr val="dk2"/>
            </a:solidFill>
            <a:prstDash val="solid"/>
            <a:round/>
            <a:headEnd len="sm" w="sm" type="none"/>
            <a:tailEnd len="sm" w="sm" type="none"/>
          </a:ln>
        </p:spPr>
      </p:pic>
      <p:pic>
        <p:nvPicPr>
          <p:cNvPr id="135" name="Google Shape;135;p22"/>
          <p:cNvPicPr preferRelativeResize="0"/>
          <p:nvPr/>
        </p:nvPicPr>
        <p:blipFill>
          <a:blip r:embed="rId4">
            <a:alphaModFix/>
          </a:blip>
          <a:stretch>
            <a:fillRect/>
          </a:stretch>
        </p:blipFill>
        <p:spPr>
          <a:xfrm>
            <a:off x="152400" y="1170125"/>
            <a:ext cx="5445724" cy="1837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105100" y="445025"/>
            <a:ext cx="1787100" cy="138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2</a:t>
            </a:r>
            <a:br>
              <a:rPr lang="en" sz="2200"/>
            </a:br>
            <a:r>
              <a:rPr lang="en" sz="2200"/>
              <a:t>(contd)</a:t>
            </a:r>
            <a:endParaRPr sz="1700"/>
          </a:p>
        </p:txBody>
      </p:sp>
      <p:pic>
        <p:nvPicPr>
          <p:cNvPr id="141" name="Google Shape;141;p23"/>
          <p:cNvPicPr preferRelativeResize="0"/>
          <p:nvPr/>
        </p:nvPicPr>
        <p:blipFill rotWithShape="1">
          <a:blip r:embed="rId3">
            <a:alphaModFix/>
          </a:blip>
          <a:srcRect b="1895" l="0" r="0" t="1904"/>
          <a:stretch/>
        </p:blipFill>
        <p:spPr>
          <a:xfrm>
            <a:off x="1934075" y="155050"/>
            <a:ext cx="3412624" cy="4833377"/>
          </a:xfrm>
          <a:prstGeom prst="rect">
            <a:avLst/>
          </a:prstGeom>
          <a:noFill/>
          <a:ln cap="flat" cmpd="sng" w="9525">
            <a:solidFill>
              <a:schemeClr val="dk2"/>
            </a:solidFill>
            <a:prstDash val="solid"/>
            <a:round/>
            <a:headEnd len="sm" w="sm" type="none"/>
            <a:tailEnd len="sm" w="sm" type="none"/>
          </a:ln>
        </p:spPr>
      </p:pic>
      <p:pic>
        <p:nvPicPr>
          <p:cNvPr id="142" name="Google Shape;142;p23"/>
          <p:cNvPicPr preferRelativeResize="0"/>
          <p:nvPr/>
        </p:nvPicPr>
        <p:blipFill rotWithShape="1">
          <a:blip r:embed="rId4">
            <a:alphaModFix/>
          </a:blip>
          <a:srcRect b="0" l="2581" r="3539" t="0"/>
          <a:stretch/>
        </p:blipFill>
        <p:spPr>
          <a:xfrm>
            <a:off x="5486850" y="155075"/>
            <a:ext cx="3566826" cy="483337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3</a:t>
            </a:r>
            <a:endParaRPr/>
          </a:p>
        </p:txBody>
      </p:sp>
      <p:pic>
        <p:nvPicPr>
          <p:cNvPr id="148" name="Google Shape;148;p24"/>
          <p:cNvPicPr preferRelativeResize="0"/>
          <p:nvPr/>
        </p:nvPicPr>
        <p:blipFill>
          <a:blip r:embed="rId3">
            <a:alphaModFix/>
          </a:blip>
          <a:stretch>
            <a:fillRect/>
          </a:stretch>
        </p:blipFill>
        <p:spPr>
          <a:xfrm>
            <a:off x="2517125" y="262713"/>
            <a:ext cx="4549274" cy="461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12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4</a:t>
            </a:r>
            <a:endParaRPr/>
          </a:p>
        </p:txBody>
      </p:sp>
      <p:grpSp>
        <p:nvGrpSpPr>
          <p:cNvPr id="154" name="Google Shape;154;p25"/>
          <p:cNvGrpSpPr/>
          <p:nvPr/>
        </p:nvGrpSpPr>
        <p:grpSpPr>
          <a:xfrm>
            <a:off x="3207700" y="92900"/>
            <a:ext cx="5670799" cy="4887651"/>
            <a:chOff x="3172650" y="92900"/>
            <a:chExt cx="5670799" cy="4887651"/>
          </a:xfrm>
        </p:grpSpPr>
        <p:pic>
          <p:nvPicPr>
            <p:cNvPr id="155" name="Google Shape;155;p25"/>
            <p:cNvPicPr preferRelativeResize="0"/>
            <p:nvPr/>
          </p:nvPicPr>
          <p:blipFill rotWithShape="1">
            <a:blip r:embed="rId3">
              <a:alphaModFix/>
            </a:blip>
            <a:srcRect b="720" l="5440" r="-5440" t="-719"/>
            <a:stretch/>
          </p:blipFill>
          <p:spPr>
            <a:xfrm>
              <a:off x="3172650" y="92900"/>
              <a:ext cx="5670799" cy="4887651"/>
            </a:xfrm>
            <a:prstGeom prst="rect">
              <a:avLst/>
            </a:prstGeom>
            <a:noFill/>
            <a:ln>
              <a:noFill/>
            </a:ln>
          </p:spPr>
        </p:pic>
        <p:grpSp>
          <p:nvGrpSpPr>
            <p:cNvPr id="156" name="Google Shape;156;p25"/>
            <p:cNvGrpSpPr/>
            <p:nvPr/>
          </p:nvGrpSpPr>
          <p:grpSpPr>
            <a:xfrm>
              <a:off x="5260875" y="1210593"/>
              <a:ext cx="422200" cy="413427"/>
              <a:chOff x="1310400" y="2711900"/>
              <a:chExt cx="574500" cy="600650"/>
            </a:xfrm>
          </p:grpSpPr>
          <p:sp>
            <p:nvSpPr>
              <p:cNvPr id="157" name="Google Shape;157;p25"/>
              <p:cNvSpPr/>
              <p:nvPr/>
            </p:nvSpPr>
            <p:spPr>
              <a:xfrm>
                <a:off x="1310400" y="2711900"/>
                <a:ext cx="574500" cy="5727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1356000" y="2760050"/>
                <a:ext cx="483300" cy="47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txBox="1"/>
              <p:nvPr/>
            </p:nvSpPr>
            <p:spPr>
              <a:xfrm>
                <a:off x="1409400" y="2775850"/>
                <a:ext cx="391500" cy="53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F</a:t>
                </a:r>
                <a:endParaRPr sz="1200">
                  <a:latin typeface="Proxima Nova"/>
                  <a:ea typeface="Proxima Nova"/>
                  <a:cs typeface="Proxima Nova"/>
                  <a:sym typeface="Proxima Nova"/>
                </a:endParaRPr>
              </a:p>
            </p:txBody>
          </p:sp>
        </p:grpSp>
        <p:grpSp>
          <p:nvGrpSpPr>
            <p:cNvPr id="160" name="Google Shape;160;p25"/>
            <p:cNvGrpSpPr/>
            <p:nvPr/>
          </p:nvGrpSpPr>
          <p:grpSpPr>
            <a:xfrm>
              <a:off x="7541750" y="1010841"/>
              <a:ext cx="422200" cy="411977"/>
              <a:chOff x="1310400" y="2711900"/>
              <a:chExt cx="574500" cy="617750"/>
            </a:xfrm>
          </p:grpSpPr>
          <p:sp>
            <p:nvSpPr>
              <p:cNvPr id="161" name="Google Shape;161;p25"/>
              <p:cNvSpPr/>
              <p:nvPr/>
            </p:nvSpPr>
            <p:spPr>
              <a:xfrm>
                <a:off x="1310400" y="2711900"/>
                <a:ext cx="574500" cy="5727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1356000" y="2760050"/>
                <a:ext cx="483300" cy="47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txBox="1"/>
              <p:nvPr/>
            </p:nvSpPr>
            <p:spPr>
              <a:xfrm>
                <a:off x="1409400" y="2775850"/>
                <a:ext cx="391500" cy="55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F</a:t>
                </a:r>
                <a:endParaRPr sz="1200">
                  <a:latin typeface="Proxima Nova"/>
                  <a:ea typeface="Proxima Nova"/>
                  <a:cs typeface="Proxima Nova"/>
                  <a:sym typeface="Proxima Nova"/>
                </a:endParaRPr>
              </a:p>
            </p:txBody>
          </p:sp>
        </p:grpSp>
        <p:grpSp>
          <p:nvGrpSpPr>
            <p:cNvPr id="164" name="Google Shape;164;p25"/>
            <p:cNvGrpSpPr/>
            <p:nvPr/>
          </p:nvGrpSpPr>
          <p:grpSpPr>
            <a:xfrm>
              <a:off x="4940200" y="2792253"/>
              <a:ext cx="422200" cy="411977"/>
              <a:chOff x="1310400" y="2711900"/>
              <a:chExt cx="574500" cy="617750"/>
            </a:xfrm>
          </p:grpSpPr>
          <p:sp>
            <p:nvSpPr>
              <p:cNvPr id="165" name="Google Shape;165;p25"/>
              <p:cNvSpPr/>
              <p:nvPr/>
            </p:nvSpPr>
            <p:spPr>
              <a:xfrm>
                <a:off x="1310400" y="2711900"/>
                <a:ext cx="574500" cy="5727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1356000" y="2760050"/>
                <a:ext cx="483300" cy="47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txBox="1"/>
              <p:nvPr/>
            </p:nvSpPr>
            <p:spPr>
              <a:xfrm>
                <a:off x="1409400" y="2775850"/>
                <a:ext cx="391500" cy="55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F</a:t>
                </a:r>
                <a:endParaRPr sz="1200">
                  <a:latin typeface="Proxima Nova"/>
                  <a:ea typeface="Proxima Nova"/>
                  <a:cs typeface="Proxima Nova"/>
                  <a:sym typeface="Proxima Nova"/>
                </a:endParaRPr>
              </a:p>
            </p:txBody>
          </p:sp>
        </p:grpSp>
        <p:grpSp>
          <p:nvGrpSpPr>
            <p:cNvPr id="168" name="Google Shape;168;p25"/>
            <p:cNvGrpSpPr/>
            <p:nvPr/>
          </p:nvGrpSpPr>
          <p:grpSpPr>
            <a:xfrm>
              <a:off x="7496175" y="2661091"/>
              <a:ext cx="422200" cy="411977"/>
              <a:chOff x="1310400" y="2711900"/>
              <a:chExt cx="574500" cy="617750"/>
            </a:xfrm>
          </p:grpSpPr>
          <p:sp>
            <p:nvSpPr>
              <p:cNvPr id="169" name="Google Shape;169;p25"/>
              <p:cNvSpPr/>
              <p:nvPr/>
            </p:nvSpPr>
            <p:spPr>
              <a:xfrm>
                <a:off x="1310400" y="2711900"/>
                <a:ext cx="574500" cy="5727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1356000" y="2760050"/>
                <a:ext cx="483300" cy="47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1409400" y="2775850"/>
                <a:ext cx="391500" cy="55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F</a:t>
                </a:r>
                <a:endParaRPr sz="1200">
                  <a:latin typeface="Proxima Nova"/>
                  <a:ea typeface="Proxima Nova"/>
                  <a:cs typeface="Proxima Nova"/>
                  <a:sym typeface="Proxima Nova"/>
                </a:endParaRPr>
              </a:p>
            </p:txBody>
          </p:sp>
        </p:grpSp>
        <p:grpSp>
          <p:nvGrpSpPr>
            <p:cNvPr id="172" name="Google Shape;172;p25"/>
            <p:cNvGrpSpPr/>
            <p:nvPr/>
          </p:nvGrpSpPr>
          <p:grpSpPr>
            <a:xfrm>
              <a:off x="4940200" y="4306066"/>
              <a:ext cx="422200" cy="411977"/>
              <a:chOff x="1310400" y="2711900"/>
              <a:chExt cx="574500" cy="617750"/>
            </a:xfrm>
          </p:grpSpPr>
          <p:sp>
            <p:nvSpPr>
              <p:cNvPr id="173" name="Google Shape;173;p25"/>
              <p:cNvSpPr/>
              <p:nvPr/>
            </p:nvSpPr>
            <p:spPr>
              <a:xfrm>
                <a:off x="1310400" y="2711900"/>
                <a:ext cx="574500" cy="5727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1356000" y="2760050"/>
                <a:ext cx="483300" cy="47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txBox="1"/>
              <p:nvPr/>
            </p:nvSpPr>
            <p:spPr>
              <a:xfrm>
                <a:off x="1409400" y="2775850"/>
                <a:ext cx="391500" cy="55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F</a:t>
                </a:r>
                <a:endParaRPr sz="1200">
                  <a:latin typeface="Proxima Nova"/>
                  <a:ea typeface="Proxima Nova"/>
                  <a:cs typeface="Proxima Nova"/>
                  <a:sym typeface="Proxima Nova"/>
                </a:endParaRPr>
              </a:p>
            </p:txBody>
          </p:sp>
        </p:grpSp>
        <p:grpSp>
          <p:nvGrpSpPr>
            <p:cNvPr id="176" name="Google Shape;176;p25"/>
            <p:cNvGrpSpPr/>
            <p:nvPr/>
          </p:nvGrpSpPr>
          <p:grpSpPr>
            <a:xfrm>
              <a:off x="7772950" y="3960941"/>
              <a:ext cx="422200" cy="411977"/>
              <a:chOff x="1310400" y="2711900"/>
              <a:chExt cx="574500" cy="617750"/>
            </a:xfrm>
          </p:grpSpPr>
          <p:sp>
            <p:nvSpPr>
              <p:cNvPr id="177" name="Google Shape;177;p25"/>
              <p:cNvSpPr/>
              <p:nvPr/>
            </p:nvSpPr>
            <p:spPr>
              <a:xfrm>
                <a:off x="1310400" y="2711900"/>
                <a:ext cx="574500" cy="5727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1356000" y="2760050"/>
                <a:ext cx="483300" cy="47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txBox="1"/>
              <p:nvPr/>
            </p:nvSpPr>
            <p:spPr>
              <a:xfrm>
                <a:off x="1409400" y="2775850"/>
                <a:ext cx="391500" cy="55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F</a:t>
                </a:r>
                <a:endParaRPr sz="1200">
                  <a:latin typeface="Proxima Nova"/>
                  <a:ea typeface="Proxima Nova"/>
                  <a:cs typeface="Proxima Nova"/>
                  <a:sym typeface="Proxima Nova"/>
                </a:endParaRPr>
              </a:p>
            </p:txBody>
          </p:sp>
        </p:grpSp>
      </p:grpSp>
      <p:pic>
        <p:nvPicPr>
          <p:cNvPr id="180" name="Google Shape;180;p25"/>
          <p:cNvPicPr preferRelativeResize="0"/>
          <p:nvPr/>
        </p:nvPicPr>
        <p:blipFill>
          <a:blip r:embed="rId4">
            <a:alphaModFix/>
          </a:blip>
          <a:stretch>
            <a:fillRect/>
          </a:stretch>
        </p:blipFill>
        <p:spPr>
          <a:xfrm>
            <a:off x="311697" y="702400"/>
            <a:ext cx="2107250" cy="1661100"/>
          </a:xfrm>
          <a:prstGeom prst="rect">
            <a:avLst/>
          </a:prstGeom>
          <a:noFill/>
          <a:ln>
            <a:noFill/>
          </a:ln>
        </p:spPr>
      </p:pic>
      <p:sp>
        <p:nvSpPr>
          <p:cNvPr id="181" name="Google Shape;181;p25"/>
          <p:cNvSpPr txBox="1"/>
          <p:nvPr/>
        </p:nvSpPr>
        <p:spPr>
          <a:xfrm>
            <a:off x="203700" y="2388675"/>
            <a:ext cx="259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2: </a:t>
            </a:r>
            <a:r>
              <a:rPr lang="en" sz="1200">
                <a:latin typeface="Proxima Nova"/>
                <a:ea typeface="Proxima Nova"/>
                <a:cs typeface="Proxima Nova"/>
                <a:sym typeface="Proxima Nova"/>
              </a:rPr>
              <a:t>Add new START (init) , FINAL (F) state. Notice, self-loop for state C is in regex form.</a:t>
            </a:r>
            <a:endParaRPr sz="1200">
              <a:latin typeface="Proxima Nova"/>
              <a:ea typeface="Proxima Nova"/>
              <a:cs typeface="Proxima Nova"/>
              <a:sym typeface="Proxima Nova"/>
            </a:endParaRPr>
          </a:p>
        </p:txBody>
      </p:sp>
      <p:grpSp>
        <p:nvGrpSpPr>
          <p:cNvPr id="182" name="Google Shape;182;p25"/>
          <p:cNvGrpSpPr/>
          <p:nvPr/>
        </p:nvGrpSpPr>
        <p:grpSpPr>
          <a:xfrm>
            <a:off x="154073" y="3090784"/>
            <a:ext cx="2795949" cy="1924721"/>
            <a:chOff x="3388263" y="1170125"/>
            <a:chExt cx="4143375" cy="2133600"/>
          </a:xfrm>
        </p:grpSpPr>
        <p:pic>
          <p:nvPicPr>
            <p:cNvPr id="183" name="Google Shape;183;p25"/>
            <p:cNvPicPr preferRelativeResize="0"/>
            <p:nvPr/>
          </p:nvPicPr>
          <p:blipFill>
            <a:blip r:embed="rId5">
              <a:alphaModFix/>
            </a:blip>
            <a:stretch>
              <a:fillRect/>
            </a:stretch>
          </p:blipFill>
          <p:spPr>
            <a:xfrm>
              <a:off x="3388263" y="1170125"/>
              <a:ext cx="4143375" cy="2133600"/>
            </a:xfrm>
            <a:prstGeom prst="rect">
              <a:avLst/>
            </a:prstGeom>
            <a:noFill/>
            <a:ln>
              <a:noFill/>
            </a:ln>
          </p:spPr>
        </p:pic>
        <p:sp>
          <p:nvSpPr>
            <p:cNvPr id="184" name="Google Shape;184;p25"/>
            <p:cNvSpPr/>
            <p:nvPr/>
          </p:nvSpPr>
          <p:spPr>
            <a:xfrm>
              <a:off x="6159575" y="2358000"/>
              <a:ext cx="462600" cy="427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6194675" y="2380800"/>
              <a:ext cx="392400" cy="381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nvSpPr>
          <p:spPr>
            <a:xfrm>
              <a:off x="6223525" y="2356275"/>
              <a:ext cx="321600" cy="443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F</a:t>
              </a:r>
              <a:endParaRPr>
                <a:latin typeface="Proxima Nova"/>
                <a:ea typeface="Proxima Nova"/>
                <a:cs typeface="Proxima Nova"/>
                <a:sym typeface="Proxima Nova"/>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5</a:t>
            </a:r>
            <a:endParaRPr/>
          </a:p>
        </p:txBody>
      </p:sp>
      <p:pic>
        <p:nvPicPr>
          <p:cNvPr id="192" name="Google Shape;192;p26"/>
          <p:cNvPicPr preferRelativeResize="0"/>
          <p:nvPr/>
        </p:nvPicPr>
        <p:blipFill>
          <a:blip r:embed="rId3">
            <a:alphaModFix/>
          </a:blip>
          <a:stretch>
            <a:fillRect/>
          </a:stretch>
        </p:blipFill>
        <p:spPr>
          <a:xfrm>
            <a:off x="3076297" y="141750"/>
            <a:ext cx="3920050" cy="486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algorithms</a:t>
            </a:r>
            <a:endParaRPr/>
          </a:p>
        </p:txBody>
      </p:sp>
      <p:sp>
        <p:nvSpPr>
          <p:cNvPr id="198" name="Google Shape;19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other algorithms that can be used to convert finite automata to a regular expression are:</a:t>
            </a:r>
            <a:endParaRPr/>
          </a:p>
          <a:p>
            <a:pPr indent="-342900" lvl="0" marL="457200" rtl="0" algn="l">
              <a:spcBef>
                <a:spcPts val="1200"/>
              </a:spcBef>
              <a:spcAft>
                <a:spcPts val="0"/>
              </a:spcAft>
              <a:buSzPts val="1800"/>
              <a:buAutoNum type="arabicPeriod"/>
            </a:pPr>
            <a:r>
              <a:rPr lang="en"/>
              <a:t>Arden’s Theorem</a:t>
            </a:r>
            <a:endParaRPr/>
          </a:p>
          <a:p>
            <a:pPr indent="-342900" lvl="0" marL="457200" rtl="0" algn="l">
              <a:spcBef>
                <a:spcPts val="0"/>
              </a:spcBef>
              <a:spcAft>
                <a:spcPts val="0"/>
              </a:spcAft>
              <a:buSzPts val="1800"/>
              <a:buAutoNum type="arabicPeriod"/>
            </a:pPr>
            <a:r>
              <a:rPr lang="en"/>
              <a:t>Kleene’s Algorithm</a:t>
            </a:r>
            <a:endParaRPr/>
          </a:p>
          <a:p>
            <a:pPr indent="-342900" lvl="0" marL="457200" rtl="0" algn="l">
              <a:spcBef>
                <a:spcPts val="0"/>
              </a:spcBef>
              <a:spcAft>
                <a:spcPts val="0"/>
              </a:spcAft>
              <a:buSzPts val="1800"/>
              <a:buAutoNum type="arabicPeriod"/>
            </a:pPr>
            <a:r>
              <a:rPr lang="en"/>
              <a:t>Elimination using Brzozowski</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Feel free to explore these algorithms, even though it has not been covered in this presentation.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 Additional Resources</a:t>
            </a:r>
            <a:endParaRPr/>
          </a:p>
        </p:txBody>
      </p:sp>
      <p:sp>
        <p:nvSpPr>
          <p:cNvPr id="204" name="Google Shape;204;p28"/>
          <p:cNvSpPr txBox="1"/>
          <p:nvPr>
            <p:ph idx="1" type="body"/>
          </p:nvPr>
        </p:nvSpPr>
        <p:spPr>
          <a:xfrm>
            <a:off x="311700" y="1065150"/>
            <a:ext cx="8520600" cy="395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[PDF Book] Introduction to the Theory of Computation by Michael Sipser: </a:t>
            </a:r>
            <a:r>
              <a:rPr lang="en" u="sng">
                <a:solidFill>
                  <a:schemeClr val="hlink"/>
                </a:solidFill>
                <a:hlinkClick r:id="rId3"/>
              </a:rPr>
              <a:t>https://drive.google.com/file/d/15qeB3VHpsZSRodiJczCnLrIqsK0nHgK_/view?usp=sharing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[PDF] Relevant lecture from Illinois : </a:t>
            </a:r>
            <a:r>
              <a:rPr lang="en" u="sng">
                <a:solidFill>
                  <a:schemeClr val="hlink"/>
                </a:solidFill>
                <a:hlinkClick r:id="rId4"/>
              </a:rPr>
              <a:t>https://courses.engr.illinois.edu/cs373/sp2009/lectures/lect_08.pdf</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[VIDEO] YouTube tutorials:</a:t>
            </a:r>
            <a:br>
              <a:rPr lang="en"/>
            </a:br>
            <a:r>
              <a:rPr lang="en" u="sng">
                <a:solidFill>
                  <a:schemeClr val="hlink"/>
                </a:solidFill>
                <a:hlinkClick r:id="rId5"/>
              </a:rPr>
              <a:t>https://www.youtube.com/watch?v=nCsY0LBuE_4</a:t>
            </a:r>
            <a:br>
              <a:rPr lang="en"/>
            </a:br>
            <a:r>
              <a:rPr lang="en" u="sng">
                <a:solidFill>
                  <a:schemeClr val="hlink"/>
                </a:solidFill>
                <a:hlinkClick r:id="rId6"/>
              </a:rPr>
              <a:t>https://www.youtube.com/watch?v=Gfa3WUFVsJA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 What is GNFA?</a:t>
            </a:r>
            <a:endParaRPr/>
          </a:p>
        </p:txBody>
      </p:sp>
      <p:sp>
        <p:nvSpPr>
          <p:cNvPr id="63" name="Google Shape;63;p14"/>
          <p:cNvSpPr txBox="1"/>
          <p:nvPr>
            <p:ph idx="1" type="body"/>
          </p:nvPr>
        </p:nvSpPr>
        <p:spPr>
          <a:xfrm>
            <a:off x="311700" y="1065150"/>
            <a:ext cx="8520600" cy="3833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will show that any finite automata (DFA/NFA) can be converted into a regular expression.</a:t>
            </a:r>
            <a:endParaRPr/>
          </a:p>
          <a:p>
            <a:pPr indent="-342900" lvl="0" marL="457200" rtl="0" algn="l">
              <a:spcBef>
                <a:spcPts val="0"/>
              </a:spcBef>
              <a:spcAft>
                <a:spcPts val="0"/>
              </a:spcAft>
              <a:buSzPts val="1800"/>
              <a:buChar char="●"/>
            </a:pPr>
            <a:r>
              <a:rPr lang="en"/>
              <a:t>We will create a GNFA (Generalized Non-Deterministic Finite Automata) from the given DFA/NFA diagram.</a:t>
            </a:r>
            <a:endParaRPr/>
          </a:p>
          <a:p>
            <a:pPr indent="-342900" lvl="0" marL="457200" rtl="0" algn="l">
              <a:spcBef>
                <a:spcPts val="0"/>
              </a:spcBef>
              <a:spcAft>
                <a:spcPts val="0"/>
              </a:spcAft>
              <a:buSzPts val="1800"/>
              <a:buChar char="●"/>
            </a:pPr>
            <a:r>
              <a:rPr lang="en"/>
              <a:t>In DFA/NFA, we are only allowed to write ε or members of the alphabet on the transition arrows. In a GNFA, we are allowed to write regular expressions on the transition arrows.</a:t>
            </a:r>
            <a:endParaRPr/>
          </a:p>
          <a:p>
            <a:pPr indent="-342900" lvl="0" marL="457200" rtl="0" algn="l">
              <a:spcBef>
                <a:spcPts val="0"/>
              </a:spcBef>
              <a:spcAft>
                <a:spcPts val="0"/>
              </a:spcAft>
              <a:buSzPts val="1800"/>
              <a:buChar char="●"/>
            </a:pPr>
            <a:r>
              <a:rPr lang="en"/>
              <a:t>The basic idea of converting the DFA/NFA to GNFA is to keep removing states from the given DFA/NFA diagram until we are left with only one START and one FINAL state in the GNFA.</a:t>
            </a:r>
            <a:endParaRPr/>
          </a:p>
          <a:p>
            <a:pPr indent="-342900" lvl="0" marL="457200" rtl="0" algn="l">
              <a:spcBef>
                <a:spcPts val="0"/>
              </a:spcBef>
              <a:spcAft>
                <a:spcPts val="0"/>
              </a:spcAft>
              <a:buSzPts val="1800"/>
              <a:buChar char="●"/>
            </a:pPr>
            <a:r>
              <a:rPr lang="en"/>
              <a:t>On removing states, we will write regular expressions on the transition arrows. The final GNFA diagram will have only one transition arrow from one START state to one FINAL state. The regular expression on this transition arrow will give us the answer to the desired regular expression.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GNFA Guidelines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convenience, we require our GNFA at all times to be of the following form:</a:t>
            </a:r>
            <a:endParaRPr/>
          </a:p>
          <a:p>
            <a:pPr indent="-342900" lvl="0" marL="457200" rtl="0" algn="l">
              <a:spcBef>
                <a:spcPts val="1200"/>
              </a:spcBef>
              <a:spcAft>
                <a:spcPts val="0"/>
              </a:spcAft>
              <a:buSzPts val="1800"/>
              <a:buAutoNum type="arabicPeriod"/>
            </a:pPr>
            <a:r>
              <a:rPr lang="en"/>
              <a:t>There is only one START state. This state has no incoming arrows.</a:t>
            </a:r>
            <a:endParaRPr/>
          </a:p>
          <a:p>
            <a:pPr indent="-317500" lvl="1" marL="914400" rtl="0" algn="l">
              <a:spcBef>
                <a:spcPts val="0"/>
              </a:spcBef>
              <a:spcAft>
                <a:spcPts val="0"/>
              </a:spcAft>
              <a:buSzPts val="1400"/>
              <a:buChar char="○"/>
            </a:pPr>
            <a:r>
              <a:rPr lang="en"/>
              <a:t>How to achieve this? Add a new START state with an </a:t>
            </a:r>
            <a:r>
              <a:rPr lang="en"/>
              <a:t>ε arrow to the old START state.</a:t>
            </a:r>
            <a:endParaRPr/>
          </a:p>
          <a:p>
            <a:pPr indent="0" lvl="0" marL="914400" rtl="0" algn="l">
              <a:spcBef>
                <a:spcPts val="1200"/>
              </a:spcBef>
              <a:spcAft>
                <a:spcPts val="0"/>
              </a:spcAft>
              <a:buNone/>
            </a:pPr>
            <a:r>
              <a:rPr lang="en"/>
              <a:t> </a:t>
            </a:r>
            <a:endParaRPr/>
          </a:p>
          <a:p>
            <a:pPr indent="-342900" lvl="0" marL="457200" rtl="0" algn="l">
              <a:spcBef>
                <a:spcPts val="1200"/>
              </a:spcBef>
              <a:spcAft>
                <a:spcPts val="0"/>
              </a:spcAft>
              <a:buSzPts val="1800"/>
              <a:buAutoNum type="arabicPeriod"/>
            </a:pPr>
            <a:r>
              <a:rPr lang="en"/>
              <a:t>There is only one FINAL state. This state has no outgoing arrows.</a:t>
            </a:r>
            <a:endParaRPr/>
          </a:p>
          <a:p>
            <a:pPr indent="-317500" lvl="1" marL="914400" rtl="0" algn="l">
              <a:spcBef>
                <a:spcPts val="0"/>
              </a:spcBef>
              <a:spcAft>
                <a:spcPts val="0"/>
              </a:spcAft>
              <a:buSzPts val="1400"/>
              <a:buChar char="○"/>
            </a:pPr>
            <a:r>
              <a:rPr lang="en"/>
              <a:t>How to achieve this? Add a new FINAL state with ε arrows from all the old FINAL states.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The START and FINAL state are not the same.</a:t>
            </a:r>
            <a:endParaRPr/>
          </a:p>
          <a:p>
            <a:pPr indent="-317500" lvl="1" marL="914400" rtl="0" algn="l">
              <a:spcBef>
                <a:spcPts val="0"/>
              </a:spcBef>
              <a:spcAft>
                <a:spcPts val="0"/>
              </a:spcAft>
              <a:buSzPts val="1400"/>
              <a:buChar char="○"/>
            </a:pPr>
            <a:r>
              <a:rPr lang="en"/>
              <a:t>How to achieve this? The above two steps will ensure that START and FINAL state are not the same.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Top-level outline of conversion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convert the DFA/NFA to a regular expression as follows:</a:t>
            </a:r>
            <a:endParaRPr/>
          </a:p>
          <a:p>
            <a:pPr indent="-342900" lvl="0" marL="457200" rtl="0" algn="l">
              <a:spcBef>
                <a:spcPts val="1200"/>
              </a:spcBef>
              <a:spcAft>
                <a:spcPts val="0"/>
              </a:spcAft>
              <a:buSzPts val="1800"/>
              <a:buAutoNum type="arabicPeriod"/>
            </a:pPr>
            <a:r>
              <a:rPr lang="en"/>
              <a:t>Convert DFA to GNFA by adding new START and FINAL states as mentioned in the previous slide (slide 3).</a:t>
            </a:r>
            <a:endParaRPr/>
          </a:p>
          <a:p>
            <a:pPr indent="-342900" lvl="0" marL="457200" rtl="0" algn="l">
              <a:spcBef>
                <a:spcPts val="0"/>
              </a:spcBef>
              <a:spcAft>
                <a:spcPts val="0"/>
              </a:spcAft>
              <a:buSzPts val="1800"/>
              <a:buAutoNum type="arabicPeriod"/>
            </a:pPr>
            <a:r>
              <a:rPr lang="en"/>
              <a:t>Remove all states one-by-one, until we have only the START and FINAL state.</a:t>
            </a:r>
            <a:endParaRPr/>
          </a:p>
          <a:p>
            <a:pPr indent="-342900" lvl="0" marL="457200" rtl="0" algn="l">
              <a:spcBef>
                <a:spcPts val="0"/>
              </a:spcBef>
              <a:spcAft>
                <a:spcPts val="0"/>
              </a:spcAft>
              <a:buSzPts val="1800"/>
              <a:buAutoNum type="arabicPeriod"/>
            </a:pPr>
            <a:r>
              <a:rPr lang="en"/>
              <a:t>Output regex is the label on the single transition left in the GNFA.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Ripping process : How to remove a state?</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every step, we need to construct an equivalent GNFA with one fewer state, till we only have one START and one FINAL state remaining.</a:t>
            </a:r>
            <a:endParaRPr/>
          </a:p>
          <a:p>
            <a:pPr indent="0" lvl="0" marL="0" rtl="0" algn="l">
              <a:spcBef>
                <a:spcPts val="1200"/>
              </a:spcBef>
              <a:spcAft>
                <a:spcPts val="0"/>
              </a:spcAft>
              <a:buNone/>
            </a:pPr>
            <a:r>
              <a:rPr lang="en"/>
              <a:t>We do so by selecting any state (≠ START, FINAL), ripping it out of the machine, and repairing the remainder so that the language is still recognized. The order in which the states are ‘ripped out’ does not matter because ultimately we need to have ripped out all the states (≠ START, FINAL). Let the ripped out state be </a:t>
            </a:r>
            <a:r>
              <a:rPr i="1" lang="en"/>
              <a:t>q</a:t>
            </a:r>
            <a:r>
              <a:rPr baseline="-25000" i="1" lang="en"/>
              <a:t>rip</a:t>
            </a:r>
            <a:r>
              <a:rPr i="1" lang="en"/>
              <a:t>. </a:t>
            </a:r>
            <a:endParaRPr i="1"/>
          </a:p>
          <a:p>
            <a:pPr indent="0" lvl="0" marL="0" rtl="0" algn="l">
              <a:spcBef>
                <a:spcPts val="1200"/>
              </a:spcBef>
              <a:spcAft>
                <a:spcPts val="1200"/>
              </a:spcAft>
              <a:buNone/>
            </a:pPr>
            <a:r>
              <a:rPr lang="en"/>
              <a:t>After removing </a:t>
            </a:r>
            <a:r>
              <a:rPr i="1" lang="en"/>
              <a:t>q</a:t>
            </a:r>
            <a:r>
              <a:rPr baseline="-25000" i="1" lang="en"/>
              <a:t>rip</a:t>
            </a:r>
            <a:r>
              <a:rPr lang="en"/>
              <a:t>, we repair the machine by altering the regex on each of the remaining arrows.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Ripping process : How to remove state </a:t>
            </a:r>
            <a:r>
              <a:rPr i="1" lang="en"/>
              <a:t>q</a:t>
            </a:r>
            <a:r>
              <a:rPr baseline="-25000" i="1" lang="en"/>
              <a:t>rip</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4572000" y="1106925"/>
            <a:ext cx="4412700" cy="2173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400"/>
              <a:t>In the old machine</a:t>
            </a:r>
            <a:r>
              <a:rPr lang="en" sz="1400"/>
              <a:t>, if </a:t>
            </a:r>
            <a:endParaRPr sz="1400"/>
          </a:p>
          <a:p>
            <a:pPr indent="-317500" lvl="0" marL="457200" rtl="0" algn="just">
              <a:spcBef>
                <a:spcPts val="1200"/>
              </a:spcBef>
              <a:spcAft>
                <a:spcPts val="0"/>
              </a:spcAft>
              <a:buSzPts val="1400"/>
              <a:buAutoNum type="arabicPeriod"/>
            </a:pPr>
            <a:r>
              <a:rPr i="1" lang="en" sz="1400"/>
              <a:t>q</a:t>
            </a:r>
            <a:r>
              <a:rPr baseline="-25000" i="1" lang="en" sz="1400"/>
              <a:t>i</a:t>
            </a:r>
            <a:r>
              <a:rPr i="1" lang="en" sz="1400"/>
              <a:t> </a:t>
            </a:r>
            <a:r>
              <a:rPr lang="en" sz="1400"/>
              <a:t>goes into </a:t>
            </a:r>
            <a:r>
              <a:rPr i="1" lang="en" sz="1400"/>
              <a:t>q</a:t>
            </a:r>
            <a:r>
              <a:rPr baseline="-25000" i="1" lang="en" sz="1400"/>
              <a:t>rip</a:t>
            </a:r>
            <a:r>
              <a:rPr lang="en" sz="1400"/>
              <a:t> with an arrow labeled </a:t>
            </a:r>
            <a:r>
              <a:rPr i="1" lang="en" sz="1400"/>
              <a:t>R</a:t>
            </a:r>
            <a:r>
              <a:rPr baseline="-25000" i="1" lang="en" sz="1400"/>
              <a:t>1</a:t>
            </a:r>
            <a:endParaRPr baseline="-25000" sz="1400"/>
          </a:p>
          <a:p>
            <a:pPr indent="-317500" lvl="0" marL="457200" rtl="0" algn="just">
              <a:spcBef>
                <a:spcPts val="0"/>
              </a:spcBef>
              <a:spcAft>
                <a:spcPts val="0"/>
              </a:spcAft>
              <a:buSzPts val="1400"/>
              <a:buAutoNum type="arabicPeriod"/>
            </a:pPr>
            <a:r>
              <a:rPr i="1" lang="en" sz="1400"/>
              <a:t>q</a:t>
            </a:r>
            <a:r>
              <a:rPr baseline="-25000" i="1" lang="en" sz="1400"/>
              <a:t>rip</a:t>
            </a:r>
            <a:r>
              <a:rPr lang="en" sz="1400"/>
              <a:t> goes to itself with an arrow labeled </a:t>
            </a:r>
            <a:r>
              <a:rPr i="1" lang="en" sz="1400"/>
              <a:t>R</a:t>
            </a:r>
            <a:r>
              <a:rPr baseline="-25000" i="1" lang="en" sz="1400"/>
              <a:t>2</a:t>
            </a:r>
            <a:endParaRPr baseline="-25000" i="1" sz="1400"/>
          </a:p>
          <a:p>
            <a:pPr indent="-317500" lvl="0" marL="457200" rtl="0" algn="just">
              <a:spcBef>
                <a:spcPts val="0"/>
              </a:spcBef>
              <a:spcAft>
                <a:spcPts val="0"/>
              </a:spcAft>
              <a:buSzPts val="1400"/>
              <a:buAutoNum type="arabicPeriod"/>
            </a:pPr>
            <a:r>
              <a:rPr i="1" lang="en" sz="1400"/>
              <a:t>q</a:t>
            </a:r>
            <a:r>
              <a:rPr baseline="-25000" i="1" lang="en" sz="1400"/>
              <a:t>rip</a:t>
            </a:r>
            <a:r>
              <a:rPr lang="en" sz="1400"/>
              <a:t> goes to </a:t>
            </a:r>
            <a:r>
              <a:rPr i="1" lang="en" sz="1400"/>
              <a:t>q</a:t>
            </a:r>
            <a:r>
              <a:rPr baseline="-25000" i="1" lang="en" sz="1400"/>
              <a:t>j</a:t>
            </a:r>
            <a:r>
              <a:rPr lang="en" sz="1400"/>
              <a:t> with an arrow labeled </a:t>
            </a:r>
            <a:r>
              <a:rPr i="1" lang="en" sz="1400"/>
              <a:t>R</a:t>
            </a:r>
            <a:r>
              <a:rPr baseline="-25000" i="1" lang="en" sz="1400"/>
              <a:t>3</a:t>
            </a:r>
            <a:endParaRPr baseline="-25000" i="1" sz="1400"/>
          </a:p>
          <a:p>
            <a:pPr indent="-317500" lvl="0" marL="457200" rtl="0" algn="just">
              <a:spcBef>
                <a:spcPts val="0"/>
              </a:spcBef>
              <a:spcAft>
                <a:spcPts val="0"/>
              </a:spcAft>
              <a:buSzPts val="1400"/>
              <a:buAutoNum type="arabicPeriod"/>
            </a:pPr>
            <a:r>
              <a:rPr i="1" lang="en" sz="1400"/>
              <a:t>q</a:t>
            </a:r>
            <a:r>
              <a:rPr baseline="-25000" i="1" lang="en" sz="1400"/>
              <a:t>i</a:t>
            </a:r>
            <a:r>
              <a:rPr lang="en" sz="1400"/>
              <a:t> goes to </a:t>
            </a:r>
            <a:r>
              <a:rPr i="1" lang="en" sz="1400"/>
              <a:t>q</a:t>
            </a:r>
            <a:r>
              <a:rPr baseline="-25000" i="1" lang="en" sz="1400"/>
              <a:t>j</a:t>
            </a:r>
            <a:r>
              <a:rPr lang="en" sz="1400"/>
              <a:t> with an arrow labeled </a:t>
            </a:r>
            <a:r>
              <a:rPr i="1" lang="en" sz="1400"/>
              <a:t>R</a:t>
            </a:r>
            <a:r>
              <a:rPr baseline="-25000" i="1" lang="en" sz="1400"/>
              <a:t>4</a:t>
            </a:r>
            <a:endParaRPr baseline="-25000" i="1" sz="1400"/>
          </a:p>
        </p:txBody>
      </p:sp>
      <p:sp>
        <p:nvSpPr>
          <p:cNvPr id="88" name="Google Shape;88;p18"/>
          <p:cNvSpPr txBox="1"/>
          <p:nvPr>
            <p:ph idx="1" type="body"/>
          </p:nvPr>
        </p:nvSpPr>
        <p:spPr>
          <a:xfrm>
            <a:off x="4379675" y="2746925"/>
            <a:ext cx="4605000" cy="22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Then </a:t>
            </a:r>
            <a:r>
              <a:rPr b="1" lang="en" sz="1400"/>
              <a:t>in the new machine</a:t>
            </a:r>
            <a:r>
              <a:rPr lang="en" sz="1400"/>
              <a:t>, the arrow from </a:t>
            </a:r>
            <a:r>
              <a:rPr i="1" lang="en" sz="1400"/>
              <a:t>q</a:t>
            </a:r>
            <a:r>
              <a:rPr baseline="-25000" i="1" lang="en" sz="1400"/>
              <a:t>i</a:t>
            </a:r>
            <a:r>
              <a:rPr lang="en" sz="1400"/>
              <a:t> to </a:t>
            </a:r>
            <a:r>
              <a:rPr i="1" lang="en" sz="1400"/>
              <a:t>q</a:t>
            </a:r>
            <a:r>
              <a:rPr baseline="-25000" i="1" lang="en" sz="1400"/>
              <a:t>j</a:t>
            </a:r>
            <a:r>
              <a:rPr lang="en" sz="1400"/>
              <a:t> gets the label:</a:t>
            </a:r>
            <a:br>
              <a:rPr lang="en" sz="1400"/>
            </a:br>
            <a:r>
              <a:rPr lang="en" sz="1400"/>
              <a:t>(</a:t>
            </a:r>
            <a:r>
              <a:rPr i="1" lang="en" sz="1400"/>
              <a:t>R</a:t>
            </a:r>
            <a:r>
              <a:rPr baseline="-25000" i="1" lang="en" sz="1400"/>
              <a:t>4</a:t>
            </a:r>
            <a:r>
              <a:rPr lang="en" sz="1400"/>
              <a:t>) </a:t>
            </a:r>
            <a:r>
              <a:rPr lang="en" sz="1400"/>
              <a:t>U (</a:t>
            </a:r>
            <a:r>
              <a:rPr i="1" lang="en" sz="1400"/>
              <a:t>R</a:t>
            </a:r>
            <a:r>
              <a:rPr baseline="-25000" i="1" lang="en" sz="1400"/>
              <a:t>1</a:t>
            </a:r>
            <a:r>
              <a:rPr lang="en" sz="1400"/>
              <a:t>) (</a:t>
            </a:r>
            <a:r>
              <a:rPr i="1" lang="en" sz="1400"/>
              <a:t>R</a:t>
            </a:r>
            <a:r>
              <a:rPr baseline="-25000" i="1" lang="en" sz="1400"/>
              <a:t>2</a:t>
            </a:r>
            <a:r>
              <a:rPr lang="en" sz="1400"/>
              <a:t>)* (</a:t>
            </a:r>
            <a:r>
              <a:rPr i="1" lang="en" sz="1400"/>
              <a:t>R</a:t>
            </a:r>
            <a:r>
              <a:rPr baseline="-25000" i="1" lang="en" sz="1400"/>
              <a:t>3</a:t>
            </a:r>
            <a:r>
              <a:rPr lang="en" sz="1400"/>
              <a:t>)</a:t>
            </a:r>
            <a:endParaRPr sz="1400"/>
          </a:p>
          <a:p>
            <a:pPr indent="0" lvl="0" marL="0" rtl="0" algn="ctr">
              <a:spcBef>
                <a:spcPts val="1200"/>
              </a:spcBef>
              <a:spcAft>
                <a:spcPts val="0"/>
              </a:spcAft>
              <a:buNone/>
            </a:pPr>
            <a:r>
              <a:t/>
            </a:r>
            <a:endParaRPr sz="1000"/>
          </a:p>
          <a:p>
            <a:pPr indent="0" lvl="0" marL="0" rtl="0" algn="ctr">
              <a:spcBef>
                <a:spcPts val="1200"/>
              </a:spcBef>
              <a:spcAft>
                <a:spcPts val="1200"/>
              </a:spcAft>
              <a:buNone/>
            </a:pPr>
            <a:r>
              <a:rPr lang="en" sz="1400"/>
              <a:t>We have to make this change for each </a:t>
            </a:r>
            <a:r>
              <a:rPr lang="en" sz="1400"/>
              <a:t>arrow coming from any incoming state </a:t>
            </a:r>
            <a:r>
              <a:rPr i="1" lang="en" sz="1400"/>
              <a:t>q</a:t>
            </a:r>
            <a:r>
              <a:rPr baseline="-25000" i="1" lang="en" sz="1400"/>
              <a:t>i</a:t>
            </a:r>
            <a:r>
              <a:rPr lang="en" sz="1400"/>
              <a:t> to any outgoing state </a:t>
            </a:r>
            <a:r>
              <a:rPr i="1" lang="en" sz="1400"/>
              <a:t>q</a:t>
            </a:r>
            <a:r>
              <a:rPr baseline="-25000" i="1" lang="en" sz="1400"/>
              <a:t>j</a:t>
            </a:r>
            <a:r>
              <a:rPr lang="en" sz="1400"/>
              <a:t> including the case where </a:t>
            </a:r>
            <a:r>
              <a:rPr i="1" lang="en" sz="1400"/>
              <a:t>q</a:t>
            </a:r>
            <a:r>
              <a:rPr baseline="-25000" i="1" lang="en" sz="1400"/>
              <a:t>i</a:t>
            </a:r>
            <a:r>
              <a:rPr lang="en" sz="1400"/>
              <a:t> = </a:t>
            </a:r>
            <a:r>
              <a:rPr i="1" lang="en" sz="1400"/>
              <a:t>q</a:t>
            </a:r>
            <a:r>
              <a:rPr baseline="-25000" i="1" lang="en" sz="1400"/>
              <a:t>j</a:t>
            </a:r>
            <a:r>
              <a:rPr lang="en" sz="1400"/>
              <a:t>. The resulting machine is equivalent to the old machine, with one fewer state.</a:t>
            </a:r>
            <a:endParaRPr sz="1400"/>
          </a:p>
        </p:txBody>
      </p:sp>
      <p:grpSp>
        <p:nvGrpSpPr>
          <p:cNvPr id="89" name="Google Shape;89;p18"/>
          <p:cNvGrpSpPr/>
          <p:nvPr/>
        </p:nvGrpSpPr>
        <p:grpSpPr>
          <a:xfrm>
            <a:off x="311700" y="1093925"/>
            <a:ext cx="3849200" cy="1844425"/>
            <a:chOff x="1253050" y="237575"/>
            <a:chExt cx="3849200" cy="1844425"/>
          </a:xfrm>
        </p:grpSpPr>
        <p:sp>
          <p:nvSpPr>
            <p:cNvPr id="90" name="Google Shape;90;p18"/>
            <p:cNvSpPr/>
            <p:nvPr/>
          </p:nvSpPr>
          <p:spPr>
            <a:xfrm>
              <a:off x="1253050" y="1049575"/>
              <a:ext cx="567000" cy="5355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t>q</a:t>
              </a:r>
              <a:r>
                <a:rPr baseline="-25000" i="1" lang="en"/>
                <a:t>i</a:t>
              </a:r>
              <a:endParaRPr baseline="-25000" i="1"/>
            </a:p>
          </p:txBody>
        </p:sp>
        <p:sp>
          <p:nvSpPr>
            <p:cNvPr id="91" name="Google Shape;91;p18"/>
            <p:cNvSpPr/>
            <p:nvPr/>
          </p:nvSpPr>
          <p:spPr>
            <a:xfrm>
              <a:off x="2917775" y="1049575"/>
              <a:ext cx="616500" cy="5355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t>q</a:t>
              </a:r>
              <a:r>
                <a:rPr baseline="-25000" i="1" lang="en" sz="1300"/>
                <a:t>rip</a:t>
              </a:r>
              <a:endParaRPr baseline="-25000" i="1" sz="1300"/>
            </a:p>
          </p:txBody>
        </p:sp>
        <p:sp>
          <p:nvSpPr>
            <p:cNvPr id="92" name="Google Shape;92;p18"/>
            <p:cNvSpPr/>
            <p:nvPr/>
          </p:nvSpPr>
          <p:spPr>
            <a:xfrm>
              <a:off x="4535250" y="1049575"/>
              <a:ext cx="567000" cy="5355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t>q</a:t>
              </a:r>
              <a:r>
                <a:rPr baseline="-25000" i="1" lang="en"/>
                <a:t>j</a:t>
              </a:r>
              <a:endParaRPr baseline="-25000" i="1"/>
            </a:p>
          </p:txBody>
        </p:sp>
        <p:cxnSp>
          <p:nvCxnSpPr>
            <p:cNvPr id="93" name="Google Shape;93;p18"/>
            <p:cNvCxnSpPr>
              <a:endCxn id="91" idx="2"/>
            </p:cNvCxnSpPr>
            <p:nvPr/>
          </p:nvCxnSpPr>
          <p:spPr>
            <a:xfrm>
              <a:off x="1820075" y="1317325"/>
              <a:ext cx="1097700" cy="0"/>
            </a:xfrm>
            <a:prstGeom prst="straightConnector1">
              <a:avLst/>
            </a:prstGeom>
            <a:noFill/>
            <a:ln cap="flat" cmpd="sng" w="9525">
              <a:solidFill>
                <a:schemeClr val="dk1"/>
              </a:solidFill>
              <a:prstDash val="solid"/>
              <a:round/>
              <a:headEnd len="med" w="med" type="none"/>
              <a:tailEnd len="med" w="med" type="triangle"/>
            </a:ln>
          </p:spPr>
        </p:cxnSp>
        <p:cxnSp>
          <p:nvCxnSpPr>
            <p:cNvPr id="94" name="Google Shape;94;p18"/>
            <p:cNvCxnSpPr>
              <a:stCxn id="91" idx="6"/>
              <a:endCxn id="92" idx="2"/>
            </p:cNvCxnSpPr>
            <p:nvPr/>
          </p:nvCxnSpPr>
          <p:spPr>
            <a:xfrm>
              <a:off x="3534275" y="1317325"/>
              <a:ext cx="1001100" cy="0"/>
            </a:xfrm>
            <a:prstGeom prst="straightConnector1">
              <a:avLst/>
            </a:prstGeom>
            <a:noFill/>
            <a:ln cap="flat" cmpd="sng" w="9525">
              <a:solidFill>
                <a:schemeClr val="dk1"/>
              </a:solidFill>
              <a:prstDash val="solid"/>
              <a:round/>
              <a:headEnd len="med" w="med" type="none"/>
              <a:tailEnd len="med" w="med" type="triangle"/>
            </a:ln>
          </p:spPr>
        </p:cxnSp>
        <p:cxnSp>
          <p:nvCxnSpPr>
            <p:cNvPr id="95" name="Google Shape;95;p18"/>
            <p:cNvCxnSpPr>
              <a:stCxn id="91" idx="1"/>
              <a:endCxn id="91" idx="7"/>
            </p:cNvCxnSpPr>
            <p:nvPr/>
          </p:nvCxnSpPr>
          <p:spPr>
            <a:xfrm flipH="1" rot="-5400000">
              <a:off x="3225709" y="910347"/>
              <a:ext cx="600" cy="435900"/>
            </a:xfrm>
            <a:prstGeom prst="curvedConnector3">
              <a:avLst>
                <a:gd fmla="val -52757860" name="adj1"/>
              </a:avLst>
            </a:prstGeom>
            <a:noFill/>
            <a:ln cap="flat" cmpd="sng" w="9525">
              <a:solidFill>
                <a:schemeClr val="dk1"/>
              </a:solidFill>
              <a:prstDash val="solid"/>
              <a:round/>
              <a:headEnd len="med" w="med" type="none"/>
              <a:tailEnd len="med" w="med" type="stealth"/>
            </a:ln>
          </p:spPr>
        </p:cxnSp>
        <p:cxnSp>
          <p:nvCxnSpPr>
            <p:cNvPr id="96" name="Google Shape;96;p18"/>
            <p:cNvCxnSpPr>
              <a:stCxn id="90" idx="0"/>
              <a:endCxn id="92" idx="0"/>
            </p:cNvCxnSpPr>
            <p:nvPr/>
          </p:nvCxnSpPr>
          <p:spPr>
            <a:xfrm flipH="1" rot="-5400000">
              <a:off x="3177400" y="-591275"/>
              <a:ext cx="600" cy="3282300"/>
            </a:xfrm>
            <a:prstGeom prst="curvedConnector3">
              <a:avLst>
                <a:gd fmla="val -93412500" name="adj1"/>
              </a:avLst>
            </a:prstGeom>
            <a:noFill/>
            <a:ln cap="flat" cmpd="sng" w="9525">
              <a:solidFill>
                <a:schemeClr val="dk1"/>
              </a:solidFill>
              <a:prstDash val="solid"/>
              <a:round/>
              <a:headEnd len="med" w="med" type="none"/>
              <a:tailEnd len="med" w="med" type="stealth"/>
            </a:ln>
          </p:spPr>
        </p:cxnSp>
        <p:sp>
          <p:nvSpPr>
            <p:cNvPr id="97" name="Google Shape;97;p18"/>
            <p:cNvSpPr txBox="1"/>
            <p:nvPr/>
          </p:nvSpPr>
          <p:spPr>
            <a:xfrm>
              <a:off x="2190375" y="923375"/>
              <a:ext cx="3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Proxima Nova"/>
                  <a:ea typeface="Proxima Nova"/>
                  <a:cs typeface="Proxima Nova"/>
                  <a:sym typeface="Proxima Nova"/>
                </a:rPr>
                <a:t>R</a:t>
              </a:r>
              <a:r>
                <a:rPr baseline="-25000" i="1" lang="en">
                  <a:latin typeface="Proxima Nova"/>
                  <a:ea typeface="Proxima Nova"/>
                  <a:cs typeface="Proxima Nova"/>
                  <a:sym typeface="Proxima Nova"/>
                </a:rPr>
                <a:t>1</a:t>
              </a:r>
              <a:endParaRPr baseline="-25000" i="1">
                <a:latin typeface="Proxima Nova"/>
                <a:ea typeface="Proxima Nova"/>
                <a:cs typeface="Proxima Nova"/>
                <a:sym typeface="Proxima Nova"/>
              </a:endParaRPr>
            </a:p>
          </p:txBody>
        </p:sp>
        <p:sp>
          <p:nvSpPr>
            <p:cNvPr id="98" name="Google Shape;98;p18"/>
            <p:cNvSpPr txBox="1"/>
            <p:nvPr/>
          </p:nvSpPr>
          <p:spPr>
            <a:xfrm>
              <a:off x="3866775" y="923375"/>
              <a:ext cx="4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Proxima Nova"/>
                  <a:ea typeface="Proxima Nova"/>
                  <a:cs typeface="Proxima Nova"/>
                  <a:sym typeface="Proxima Nova"/>
                </a:rPr>
                <a:t>R</a:t>
              </a:r>
              <a:r>
                <a:rPr baseline="-25000" i="1" lang="en">
                  <a:latin typeface="Proxima Nova"/>
                  <a:ea typeface="Proxima Nova"/>
                  <a:cs typeface="Proxima Nova"/>
                  <a:sym typeface="Proxima Nova"/>
                </a:rPr>
                <a:t>3</a:t>
              </a:r>
              <a:endParaRPr baseline="-25000" i="1">
                <a:latin typeface="Proxima Nova"/>
                <a:ea typeface="Proxima Nova"/>
                <a:cs typeface="Proxima Nova"/>
                <a:sym typeface="Proxima Nova"/>
              </a:endParaRPr>
            </a:p>
          </p:txBody>
        </p:sp>
        <p:sp>
          <p:nvSpPr>
            <p:cNvPr id="99" name="Google Shape;99;p18"/>
            <p:cNvSpPr txBox="1"/>
            <p:nvPr/>
          </p:nvSpPr>
          <p:spPr>
            <a:xfrm>
              <a:off x="2952375" y="618575"/>
              <a:ext cx="5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Proxima Nova"/>
                  <a:ea typeface="Proxima Nova"/>
                  <a:cs typeface="Proxima Nova"/>
                  <a:sym typeface="Proxima Nova"/>
                </a:rPr>
                <a:t>R</a:t>
              </a:r>
              <a:r>
                <a:rPr baseline="-25000" i="1" lang="en">
                  <a:latin typeface="Proxima Nova"/>
                  <a:ea typeface="Proxima Nova"/>
                  <a:cs typeface="Proxima Nova"/>
                  <a:sym typeface="Proxima Nova"/>
                </a:rPr>
                <a:t>2</a:t>
              </a:r>
              <a:endParaRPr baseline="-25000" i="1">
                <a:latin typeface="Proxima Nova"/>
                <a:ea typeface="Proxima Nova"/>
                <a:cs typeface="Proxima Nova"/>
                <a:sym typeface="Proxima Nova"/>
              </a:endParaRPr>
            </a:p>
          </p:txBody>
        </p:sp>
        <p:sp>
          <p:nvSpPr>
            <p:cNvPr id="100" name="Google Shape;100;p18"/>
            <p:cNvSpPr txBox="1"/>
            <p:nvPr/>
          </p:nvSpPr>
          <p:spPr>
            <a:xfrm>
              <a:off x="2647575" y="237575"/>
              <a:ext cx="5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Proxima Nova"/>
                  <a:ea typeface="Proxima Nova"/>
                  <a:cs typeface="Proxima Nova"/>
                  <a:sym typeface="Proxima Nova"/>
                </a:rPr>
                <a:t>R</a:t>
              </a:r>
              <a:r>
                <a:rPr baseline="-25000" i="1" lang="en">
                  <a:latin typeface="Proxima Nova"/>
                  <a:ea typeface="Proxima Nova"/>
                  <a:cs typeface="Proxima Nova"/>
                  <a:sym typeface="Proxima Nova"/>
                </a:rPr>
                <a:t>4</a:t>
              </a:r>
              <a:endParaRPr baseline="-25000" i="1">
                <a:latin typeface="Proxima Nova"/>
                <a:ea typeface="Proxima Nova"/>
                <a:cs typeface="Proxima Nova"/>
                <a:sym typeface="Proxima Nova"/>
              </a:endParaRPr>
            </a:p>
          </p:txBody>
        </p:sp>
        <p:sp>
          <p:nvSpPr>
            <p:cNvPr id="101" name="Google Shape;101;p18"/>
            <p:cNvSpPr txBox="1"/>
            <p:nvPr/>
          </p:nvSpPr>
          <p:spPr>
            <a:xfrm>
              <a:off x="2626925" y="1681800"/>
              <a:ext cx="13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old machine</a:t>
              </a:r>
              <a:endParaRPr b="1">
                <a:latin typeface="Proxima Nova"/>
                <a:ea typeface="Proxima Nova"/>
                <a:cs typeface="Proxima Nova"/>
                <a:sym typeface="Proxima Nova"/>
              </a:endParaRPr>
            </a:p>
          </p:txBody>
        </p:sp>
      </p:grpSp>
      <p:grpSp>
        <p:nvGrpSpPr>
          <p:cNvPr id="102" name="Google Shape;102;p18"/>
          <p:cNvGrpSpPr/>
          <p:nvPr/>
        </p:nvGrpSpPr>
        <p:grpSpPr>
          <a:xfrm>
            <a:off x="311700" y="3833975"/>
            <a:ext cx="3849200" cy="1037900"/>
            <a:chOff x="1300325" y="3063150"/>
            <a:chExt cx="3849200" cy="1037900"/>
          </a:xfrm>
        </p:grpSpPr>
        <p:sp>
          <p:nvSpPr>
            <p:cNvPr id="103" name="Google Shape;103;p18"/>
            <p:cNvSpPr/>
            <p:nvPr/>
          </p:nvSpPr>
          <p:spPr>
            <a:xfrm>
              <a:off x="1300325" y="3171075"/>
              <a:ext cx="567000" cy="5355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t>q</a:t>
              </a:r>
              <a:r>
                <a:rPr baseline="-25000" i="1" lang="en"/>
                <a:t>i</a:t>
              </a:r>
              <a:endParaRPr baseline="-25000" i="1"/>
            </a:p>
          </p:txBody>
        </p:sp>
        <p:sp>
          <p:nvSpPr>
            <p:cNvPr id="104" name="Google Shape;104;p18"/>
            <p:cNvSpPr/>
            <p:nvPr/>
          </p:nvSpPr>
          <p:spPr>
            <a:xfrm>
              <a:off x="4582525" y="3171075"/>
              <a:ext cx="567000" cy="5355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t>q</a:t>
              </a:r>
              <a:r>
                <a:rPr baseline="-25000" i="1" lang="en"/>
                <a:t>j</a:t>
              </a:r>
              <a:endParaRPr baseline="-25000" i="1"/>
            </a:p>
          </p:txBody>
        </p:sp>
        <p:cxnSp>
          <p:nvCxnSpPr>
            <p:cNvPr id="105" name="Google Shape;105;p18"/>
            <p:cNvCxnSpPr>
              <a:endCxn id="104" idx="2"/>
            </p:cNvCxnSpPr>
            <p:nvPr/>
          </p:nvCxnSpPr>
          <p:spPr>
            <a:xfrm>
              <a:off x="1867225" y="3438825"/>
              <a:ext cx="2715300" cy="0"/>
            </a:xfrm>
            <a:prstGeom prst="straightConnector1">
              <a:avLst/>
            </a:prstGeom>
            <a:noFill/>
            <a:ln cap="flat" cmpd="sng" w="9525">
              <a:solidFill>
                <a:srgbClr val="FF0000"/>
              </a:solidFill>
              <a:prstDash val="solid"/>
              <a:round/>
              <a:headEnd len="med" w="med" type="none"/>
              <a:tailEnd len="med" w="med" type="triangle"/>
            </a:ln>
          </p:spPr>
        </p:cxnSp>
        <p:sp>
          <p:nvSpPr>
            <p:cNvPr id="106" name="Google Shape;106;p18"/>
            <p:cNvSpPr txBox="1"/>
            <p:nvPr/>
          </p:nvSpPr>
          <p:spPr>
            <a:xfrm>
              <a:off x="2416700" y="3063150"/>
              <a:ext cx="17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a:t>
              </a:r>
              <a:r>
                <a:rPr i="1" lang="en">
                  <a:solidFill>
                    <a:srgbClr val="FF0000"/>
                  </a:solidFill>
                  <a:latin typeface="Proxima Nova"/>
                  <a:ea typeface="Proxima Nova"/>
                  <a:cs typeface="Proxima Nova"/>
                  <a:sym typeface="Proxima Nova"/>
                </a:rPr>
                <a:t>R</a:t>
              </a:r>
              <a:r>
                <a:rPr baseline="-25000" i="1" lang="en">
                  <a:solidFill>
                    <a:srgbClr val="FF0000"/>
                  </a:solidFill>
                  <a:latin typeface="Proxima Nova"/>
                  <a:ea typeface="Proxima Nova"/>
                  <a:cs typeface="Proxima Nova"/>
                  <a:sym typeface="Proxima Nova"/>
                </a:rPr>
                <a:t>4</a:t>
              </a:r>
              <a:r>
                <a:rPr lang="en">
                  <a:solidFill>
                    <a:srgbClr val="FF0000"/>
                  </a:solidFill>
                  <a:latin typeface="Proxima Nova"/>
                  <a:ea typeface="Proxima Nova"/>
                  <a:cs typeface="Proxima Nova"/>
                  <a:sym typeface="Proxima Nova"/>
                </a:rPr>
                <a:t>) U (</a:t>
              </a:r>
              <a:r>
                <a:rPr i="1" lang="en">
                  <a:solidFill>
                    <a:srgbClr val="FF0000"/>
                  </a:solidFill>
                  <a:latin typeface="Proxima Nova"/>
                  <a:ea typeface="Proxima Nova"/>
                  <a:cs typeface="Proxima Nova"/>
                  <a:sym typeface="Proxima Nova"/>
                </a:rPr>
                <a:t>R</a:t>
              </a:r>
              <a:r>
                <a:rPr baseline="-25000" i="1" lang="en">
                  <a:solidFill>
                    <a:srgbClr val="FF0000"/>
                  </a:solidFill>
                  <a:latin typeface="Proxima Nova"/>
                  <a:ea typeface="Proxima Nova"/>
                  <a:cs typeface="Proxima Nova"/>
                  <a:sym typeface="Proxima Nova"/>
                </a:rPr>
                <a:t>1</a:t>
              </a:r>
              <a:r>
                <a:rPr lang="en">
                  <a:solidFill>
                    <a:srgbClr val="FF0000"/>
                  </a:solidFill>
                  <a:latin typeface="Proxima Nova"/>
                  <a:ea typeface="Proxima Nova"/>
                  <a:cs typeface="Proxima Nova"/>
                  <a:sym typeface="Proxima Nova"/>
                </a:rPr>
                <a:t>)(</a:t>
              </a:r>
              <a:r>
                <a:rPr i="1" lang="en">
                  <a:solidFill>
                    <a:srgbClr val="FF0000"/>
                  </a:solidFill>
                  <a:latin typeface="Proxima Nova"/>
                  <a:ea typeface="Proxima Nova"/>
                  <a:cs typeface="Proxima Nova"/>
                  <a:sym typeface="Proxima Nova"/>
                </a:rPr>
                <a:t>R</a:t>
              </a:r>
              <a:r>
                <a:rPr baseline="-25000" i="1" lang="en">
                  <a:solidFill>
                    <a:srgbClr val="FF0000"/>
                  </a:solidFill>
                  <a:latin typeface="Proxima Nova"/>
                  <a:ea typeface="Proxima Nova"/>
                  <a:cs typeface="Proxima Nova"/>
                  <a:sym typeface="Proxima Nova"/>
                </a:rPr>
                <a:t>2</a:t>
              </a:r>
              <a:r>
                <a:rPr lang="en">
                  <a:solidFill>
                    <a:srgbClr val="FF0000"/>
                  </a:solidFill>
                  <a:latin typeface="Proxima Nova"/>
                  <a:ea typeface="Proxima Nova"/>
                  <a:cs typeface="Proxima Nova"/>
                  <a:sym typeface="Proxima Nova"/>
                </a:rPr>
                <a:t>)*(</a:t>
              </a:r>
              <a:r>
                <a:rPr i="1" lang="en">
                  <a:solidFill>
                    <a:srgbClr val="FF0000"/>
                  </a:solidFill>
                  <a:latin typeface="Proxima Nova"/>
                  <a:ea typeface="Proxima Nova"/>
                  <a:cs typeface="Proxima Nova"/>
                  <a:sym typeface="Proxima Nova"/>
                </a:rPr>
                <a:t>R</a:t>
              </a:r>
              <a:r>
                <a:rPr baseline="-25000" i="1" lang="en">
                  <a:solidFill>
                    <a:srgbClr val="FF0000"/>
                  </a:solidFill>
                  <a:latin typeface="Proxima Nova"/>
                  <a:ea typeface="Proxima Nova"/>
                  <a:cs typeface="Proxima Nova"/>
                  <a:sym typeface="Proxima Nova"/>
                </a:rPr>
                <a:t>3</a:t>
              </a:r>
              <a:r>
                <a:rPr lang="en">
                  <a:solidFill>
                    <a:srgbClr val="FF0000"/>
                  </a:solidFill>
                  <a:latin typeface="Proxima Nova"/>
                  <a:ea typeface="Proxima Nova"/>
                  <a:cs typeface="Proxima Nova"/>
                  <a:sym typeface="Proxima Nova"/>
                </a:rPr>
                <a:t>)</a:t>
              </a:r>
              <a:endParaRPr>
                <a:solidFill>
                  <a:srgbClr val="FF0000"/>
                </a:solidFill>
                <a:latin typeface="Proxima Nova"/>
                <a:ea typeface="Proxima Nova"/>
                <a:cs typeface="Proxima Nova"/>
                <a:sym typeface="Proxima Nova"/>
              </a:endParaRPr>
            </a:p>
          </p:txBody>
        </p:sp>
        <p:sp>
          <p:nvSpPr>
            <p:cNvPr id="107" name="Google Shape;107;p18"/>
            <p:cNvSpPr txBox="1"/>
            <p:nvPr/>
          </p:nvSpPr>
          <p:spPr>
            <a:xfrm>
              <a:off x="2619925" y="3700850"/>
              <a:ext cx="14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new machine</a:t>
              </a:r>
              <a:endParaRPr b="1">
                <a:latin typeface="Proxima Nova"/>
                <a:ea typeface="Proxima Nova"/>
                <a:cs typeface="Proxima Nova"/>
                <a:sym typeface="Proxima Nov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a:t>
            </a:r>
            <a:endParaRPr/>
          </a:p>
        </p:txBody>
      </p:sp>
      <p:sp>
        <p:nvSpPr>
          <p:cNvPr id="113" name="Google Shape;11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Convert DFA/NFA to GNFA by adding new START and FINAL states as mentioned in slide 3.</a:t>
            </a:r>
            <a:endParaRPr/>
          </a:p>
          <a:p>
            <a:pPr indent="-342900" lvl="0" marL="457200" rtl="0" algn="l">
              <a:spcBef>
                <a:spcPts val="0"/>
              </a:spcBef>
              <a:spcAft>
                <a:spcPts val="0"/>
              </a:spcAft>
              <a:buSzPts val="1800"/>
              <a:buAutoNum type="arabicPeriod"/>
            </a:pPr>
            <a:r>
              <a:rPr lang="en"/>
              <a:t>For every state (≠START,FINAL) we need to remove it from the machine. Let one such state be </a:t>
            </a:r>
            <a:r>
              <a:rPr i="1" lang="en"/>
              <a:t>q</a:t>
            </a:r>
            <a:r>
              <a:rPr baseline="-25000" i="1" lang="en"/>
              <a:t>rip</a:t>
            </a:r>
            <a:r>
              <a:rPr lang="en"/>
              <a:t>.</a:t>
            </a:r>
            <a:endParaRPr/>
          </a:p>
          <a:p>
            <a:pPr indent="-317500" lvl="1" marL="914400" rtl="0" algn="l">
              <a:spcBef>
                <a:spcPts val="0"/>
              </a:spcBef>
              <a:spcAft>
                <a:spcPts val="0"/>
              </a:spcAft>
              <a:buSzPts val="1400"/>
              <a:buChar char="○"/>
            </a:pPr>
            <a:r>
              <a:rPr lang="en"/>
              <a:t>For each pair of states </a:t>
            </a:r>
            <a:r>
              <a:rPr i="1" lang="en"/>
              <a:t>q</a:t>
            </a:r>
            <a:r>
              <a:rPr baseline="-25000" i="1" lang="en"/>
              <a:t>i</a:t>
            </a:r>
            <a:r>
              <a:rPr lang="en"/>
              <a:t> and </a:t>
            </a:r>
            <a:r>
              <a:rPr i="1" lang="en"/>
              <a:t>r</a:t>
            </a:r>
            <a:r>
              <a:rPr baseline="-25000" i="1" lang="en"/>
              <a:t>i</a:t>
            </a:r>
            <a:r>
              <a:rPr lang="en"/>
              <a:t> as shown in the figure, </a:t>
            </a:r>
            <a:br>
              <a:rPr lang="en"/>
            </a:br>
            <a:r>
              <a:rPr lang="en"/>
              <a:t>we need to convert the transition through </a:t>
            </a:r>
            <a:r>
              <a:rPr i="1" lang="en"/>
              <a:t>q</a:t>
            </a:r>
            <a:r>
              <a:rPr baseline="-25000" i="1" lang="en"/>
              <a:t>rip</a:t>
            </a:r>
            <a:r>
              <a:rPr lang="en"/>
              <a:t> into a direct</a:t>
            </a:r>
            <a:br>
              <a:rPr lang="en"/>
            </a:br>
            <a:r>
              <a:rPr lang="en"/>
              <a:t>transition from </a:t>
            </a:r>
            <a:r>
              <a:rPr i="1" lang="en"/>
              <a:t>q</a:t>
            </a:r>
            <a:r>
              <a:rPr baseline="-25000" i="1" lang="en"/>
              <a:t>i</a:t>
            </a:r>
            <a:r>
              <a:rPr lang="en"/>
              <a:t> to </a:t>
            </a:r>
            <a:r>
              <a:rPr i="1" lang="en"/>
              <a:t>r</a:t>
            </a:r>
            <a:r>
              <a:rPr baseline="-25000" i="1" lang="en"/>
              <a:t>i</a:t>
            </a:r>
            <a:r>
              <a:rPr lang="en"/>
              <a:t> using the method shown in slide 6. </a:t>
            </a:r>
            <a:endParaRPr/>
          </a:p>
          <a:p>
            <a:pPr indent="-342900" lvl="0" marL="457200" rtl="0" algn="l">
              <a:spcBef>
                <a:spcPts val="0"/>
              </a:spcBef>
              <a:spcAft>
                <a:spcPts val="0"/>
              </a:spcAft>
              <a:buSzPts val="1800"/>
              <a:buAutoNum type="arabicPeriod"/>
            </a:pPr>
            <a:r>
              <a:rPr lang="en"/>
              <a:t>Step 2 is done till we are left with only 2 states, </a:t>
            </a:r>
            <a:br>
              <a:rPr lang="en"/>
            </a:br>
            <a:r>
              <a:rPr lang="en"/>
              <a:t>one START and one FINAL state.</a:t>
            </a:r>
            <a:endParaRPr/>
          </a:p>
        </p:txBody>
      </p:sp>
      <p:pic>
        <p:nvPicPr>
          <p:cNvPr id="114" name="Google Shape;114;p19"/>
          <p:cNvPicPr preferRelativeResize="0"/>
          <p:nvPr/>
        </p:nvPicPr>
        <p:blipFill>
          <a:blip r:embed="rId3">
            <a:alphaModFix/>
          </a:blip>
          <a:stretch>
            <a:fillRect/>
          </a:stretch>
        </p:blipFill>
        <p:spPr>
          <a:xfrm>
            <a:off x="6327213" y="2388625"/>
            <a:ext cx="2505075" cy="2571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1593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a:t>
            </a:r>
            <a:endParaRPr/>
          </a:p>
        </p:txBody>
      </p:sp>
      <p:pic>
        <p:nvPicPr>
          <p:cNvPr id="120" name="Google Shape;120;p20"/>
          <p:cNvPicPr preferRelativeResize="0"/>
          <p:nvPr/>
        </p:nvPicPr>
        <p:blipFill>
          <a:blip r:embed="rId3">
            <a:alphaModFix/>
          </a:blip>
          <a:stretch>
            <a:fillRect/>
          </a:stretch>
        </p:blipFill>
        <p:spPr>
          <a:xfrm>
            <a:off x="2277450" y="111975"/>
            <a:ext cx="3412625" cy="4833377"/>
          </a:xfrm>
          <a:prstGeom prst="rect">
            <a:avLst/>
          </a:prstGeom>
          <a:noFill/>
          <a:ln cap="flat" cmpd="sng" w="9525">
            <a:solidFill>
              <a:schemeClr val="dk2"/>
            </a:solidFill>
            <a:prstDash val="solid"/>
            <a:round/>
            <a:headEnd len="sm" w="sm" type="none"/>
            <a:tailEnd len="sm" w="sm" type="none"/>
          </a:ln>
        </p:spPr>
      </p:pic>
      <p:pic>
        <p:nvPicPr>
          <p:cNvPr id="121" name="Google Shape;121;p20"/>
          <p:cNvPicPr preferRelativeResize="0"/>
          <p:nvPr/>
        </p:nvPicPr>
        <p:blipFill>
          <a:blip r:embed="rId4">
            <a:alphaModFix/>
          </a:blip>
          <a:stretch>
            <a:fillRect/>
          </a:stretch>
        </p:blipFill>
        <p:spPr>
          <a:xfrm>
            <a:off x="5750525" y="111975"/>
            <a:ext cx="3337125" cy="483337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1593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a:t>
            </a:r>
            <a:endParaRPr/>
          </a:p>
          <a:p>
            <a:pPr indent="0" lvl="0" marL="0" rtl="0" algn="l">
              <a:spcBef>
                <a:spcPts val="0"/>
              </a:spcBef>
              <a:spcAft>
                <a:spcPts val="0"/>
              </a:spcAft>
              <a:buNone/>
            </a:pPr>
            <a:r>
              <a:rPr lang="en"/>
              <a:t>(contd)</a:t>
            </a:r>
            <a:endParaRPr/>
          </a:p>
        </p:txBody>
      </p:sp>
      <p:pic>
        <p:nvPicPr>
          <p:cNvPr id="127" name="Google Shape;127;p21"/>
          <p:cNvPicPr preferRelativeResize="0"/>
          <p:nvPr/>
        </p:nvPicPr>
        <p:blipFill rotWithShape="1">
          <a:blip r:embed="rId3">
            <a:alphaModFix/>
          </a:blip>
          <a:srcRect b="3908" l="0" r="0" t="3908"/>
          <a:stretch/>
        </p:blipFill>
        <p:spPr>
          <a:xfrm>
            <a:off x="2277450" y="111975"/>
            <a:ext cx="3412627" cy="4833377"/>
          </a:xfrm>
          <a:prstGeom prst="rect">
            <a:avLst/>
          </a:prstGeom>
          <a:noFill/>
          <a:ln cap="flat" cmpd="sng" w="9525">
            <a:solidFill>
              <a:schemeClr val="dk2"/>
            </a:solidFill>
            <a:prstDash val="solid"/>
            <a:round/>
            <a:headEnd len="sm" w="sm" type="none"/>
            <a:tailEnd len="sm" w="sm" type="none"/>
          </a:ln>
        </p:spPr>
      </p:pic>
      <p:pic>
        <p:nvPicPr>
          <p:cNvPr id="128" name="Google Shape;128;p21"/>
          <p:cNvPicPr preferRelativeResize="0"/>
          <p:nvPr/>
        </p:nvPicPr>
        <p:blipFill>
          <a:blip r:embed="rId4">
            <a:alphaModFix/>
          </a:blip>
          <a:stretch>
            <a:fillRect/>
          </a:stretch>
        </p:blipFill>
        <p:spPr>
          <a:xfrm>
            <a:off x="5842477" y="1170125"/>
            <a:ext cx="3149123" cy="21680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