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96" r:id="rId5"/>
    <p:sldId id="294" r:id="rId6"/>
    <p:sldId id="292" r:id="rId7"/>
    <p:sldId id="302" r:id="rId8"/>
    <p:sldId id="308" r:id="rId9"/>
    <p:sldId id="304" r:id="rId10"/>
    <p:sldId id="305" r:id="rId11"/>
    <p:sldId id="307" r:id="rId12"/>
    <p:sldId id="300" r:id="rId13"/>
    <p:sldId id="301" r:id="rId14"/>
    <p:sldId id="273" r:id="rId15"/>
    <p:sldId id="282" r:id="rId16"/>
    <p:sldId id="283" r:id="rId17"/>
    <p:sldId id="284" r:id="rId18"/>
    <p:sldId id="274" r:id="rId19"/>
    <p:sldId id="279" r:id="rId20"/>
    <p:sldId id="275" r:id="rId21"/>
    <p:sldId id="271" r:id="rId22"/>
    <p:sldId id="268" r:id="rId23"/>
    <p:sldId id="286" r:id="rId24"/>
    <p:sldId id="309" r:id="rId25"/>
    <p:sldId id="316" r:id="rId26"/>
    <p:sldId id="317" r:id="rId27"/>
    <p:sldId id="287" r:id="rId28"/>
    <p:sldId id="289" r:id="rId29"/>
    <p:sldId id="290" r:id="rId30"/>
    <p:sldId id="259" r:id="rId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Zolt&#225;n\Box%20Sync\Projects\Hastlayer\.NET%20Conf%20session\CPU%20vs%20GPU%20vs%20FPG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Zolt&#225;n\Box%20Sync\Projects\Hastlayer\.NET%20Conf%20session\CPU%20vs%20GPU%20vs%20FPG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Parallelism</c:v>
                </c:pt>
                <c:pt idx="1">
                  <c:v>Program complexity</c:v>
                </c:pt>
                <c:pt idx="2">
                  <c:v>Power efficiency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AC-46B3-8D06-4E4AA517F6F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Parallelism</c:v>
                </c:pt>
                <c:pt idx="1">
                  <c:v>Program complexity</c:v>
                </c:pt>
                <c:pt idx="2">
                  <c:v>Power efficiency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AC-46B3-8D06-4E4AA517F6F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FPGA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Parallelism</c:v>
                </c:pt>
                <c:pt idx="1">
                  <c:v>Program complexity</c:v>
                </c:pt>
                <c:pt idx="2">
                  <c:v>Power efficiency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AC-46B3-8D06-4E4AA517F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8988104"/>
        <c:axId val="688988432"/>
      </c:barChart>
      <c:catAx>
        <c:axId val="68898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88988432"/>
        <c:crosses val="autoZero"/>
        <c:auto val="1"/>
        <c:lblAlgn val="ctr"/>
        <c:lblOffset val="100"/>
        <c:noMultiLvlLbl val="0"/>
      </c:catAx>
      <c:valAx>
        <c:axId val="6889884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898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71927348534521"/>
          <c:y val="0.93131681433989233"/>
          <c:w val="0.2856145302930958"/>
          <c:h val="6.8683185660107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aseline="0" dirty="0"/>
              <a:t>How hard to learn</a:t>
            </a:r>
            <a:r>
              <a:rPr lang="hu-HU" sz="1700" baseline="0" dirty="0"/>
              <a:t>?</a:t>
            </a:r>
            <a:endParaRPr lang="en-US" sz="17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How hard to learn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Sheet1!$S$2:$S$5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FPGA</c:v>
                </c:pt>
                <c:pt idx="3">
                  <c:v>FPGA with Hastlayer</c:v>
                </c:pt>
              </c:strCache>
            </c:strRef>
          </c:cat>
          <c:val>
            <c:numRef>
              <c:f>Sheet1!$T$2:$T$5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B-4F5B-A0CF-E57802547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988336"/>
        <c:axId val="567988664"/>
      </c:barChart>
      <c:catAx>
        <c:axId val="56798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988664"/>
        <c:crosses val="autoZero"/>
        <c:auto val="1"/>
        <c:lblAlgn val="ctr"/>
        <c:lblOffset val="100"/>
        <c:noMultiLvlLbl val="0"/>
      </c:catAx>
      <c:valAx>
        <c:axId val="5679886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798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1BB9-4B65-404E-A877-790DF511BB98}" type="datetimeFigureOut">
              <a:rPr lang="hu-HU" smtClean="0"/>
              <a:t>2021.11.09.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155C4-30CE-4E6A-A333-BC03989549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6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155C4-30CE-4E6A-A333-BC039895494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72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„What I mean is that </a:t>
            </a:r>
            <a:r>
              <a:rPr lang="hu-HU" noProof="0" dirty="0" err="1"/>
              <a:t>you</a:t>
            </a:r>
            <a:r>
              <a:rPr lang="hu-HU" noProof="0" dirty="0"/>
              <a:t> </a:t>
            </a:r>
            <a:r>
              <a:rPr lang="hu-HU" noProof="0" dirty="0" err="1"/>
              <a:t>run</a:t>
            </a:r>
            <a:r>
              <a:rPr lang="hu-HU" noProof="0" dirty="0"/>
              <a:t> </a:t>
            </a:r>
            <a:r>
              <a:rPr lang="hu-HU" noProof="0" dirty="0" err="1"/>
              <a:t>some</a:t>
            </a:r>
            <a:r>
              <a:rPr lang="hu-HU" noProof="0" dirty="0"/>
              <a:t> </a:t>
            </a:r>
            <a:r>
              <a:rPr lang="hu-HU" noProof="0" dirty="0" err="1"/>
              <a:t>compute-bound</a:t>
            </a:r>
            <a:r>
              <a:rPr lang="hu-HU" noProof="0" dirty="0"/>
              <a:t>, </a:t>
            </a:r>
            <a:r>
              <a:rPr lang="hu-HU" noProof="0" dirty="0" err="1"/>
              <a:t>so</a:t>
            </a:r>
            <a:r>
              <a:rPr lang="hu-HU" noProof="0" dirty="0"/>
              <a:t> CPU-</a:t>
            </a:r>
            <a:r>
              <a:rPr lang="hu-HU" noProof="0" dirty="0" err="1"/>
              <a:t>bound</a:t>
            </a:r>
            <a:r>
              <a:rPr lang="hu-HU" noProof="0" dirty="0"/>
              <a:t> </a:t>
            </a:r>
            <a:r>
              <a:rPr lang="hu-HU" noProof="0" dirty="0" err="1"/>
              <a:t>algorithms</a:t>
            </a:r>
            <a:r>
              <a:rPr lang="hu-HU" noProof="0" dirty="0"/>
              <a:t>.”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155C4-30CE-4E6A-A333-BC039895494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3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155C4-30CE-4E6A-A333-BC039895494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22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421-F8EF-4F15-998F-A1C930D64791}" type="datetime1">
              <a:rPr lang="hu-HU" smtClean="0"/>
              <a:t>2021.11.09.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30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C581-21C4-400D-8C80-AA9BB9C86F09}" type="datetime1">
              <a:rPr lang="hu-HU" smtClean="0"/>
              <a:t>2021.11.09.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07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98E0-772C-43F6-A163-043869147F99}" type="datetime1">
              <a:rPr lang="hu-HU" smtClean="0"/>
              <a:t>2021.11.09.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3F77-1A1E-4761-980D-892511F15CBA}" type="datetime1">
              <a:rPr lang="hu-HU" smtClean="0"/>
              <a:t>2021.11.09.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91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2DE8-79F4-42C2-8B3C-124FC31F4972}" type="datetime1">
              <a:rPr lang="hu-HU" smtClean="0"/>
              <a:t>2021.11.09.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5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419-6D62-4F19-BD7A-8A1AC647DB15}" type="datetime1">
              <a:rPr lang="hu-HU" smtClean="0"/>
              <a:t>2021.11.09.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4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DAF9-3865-48AD-B1B3-7EBE19ABD57A}" type="datetime1">
              <a:rPr lang="hu-HU" smtClean="0"/>
              <a:t>2021.11.09.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9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A3DE-CFC6-433C-AA6F-F1854695DC4F}" type="datetime1">
              <a:rPr lang="hu-HU" smtClean="0"/>
              <a:t>2021.11.09.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91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20FA-B1F6-4743-ADEE-AA89FA893253}" type="datetime1">
              <a:rPr lang="hu-HU" smtClean="0"/>
              <a:t>2021.11.09.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007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7AC6-4191-4049-B5B0-868A80D00460}" type="datetime1">
              <a:rPr lang="hu-HU" smtClean="0"/>
              <a:t>2021.11.09.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4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0FBE-892C-44CE-9D11-50D92C536234}" type="datetime1">
              <a:rPr lang="hu-HU" smtClean="0"/>
              <a:t>2021.11.09.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3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8E6E-D503-4DF2-A107-4A6ACD7D6F4F}" type="datetime1">
              <a:rPr lang="hu-HU" smtClean="0"/>
              <a:t>2021.11.09.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C4EE-6459-4652-AE67-8C48720732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Space-ready FPGA hardware acceleration for .NET software - Hastlayer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33923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Zoltán Lehóczky @ Lombiq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Dávid</a:t>
            </a:r>
            <a:r>
              <a:rPr lang="en-US" dirty="0"/>
              <a:t> El-</a:t>
            </a:r>
            <a:r>
              <a:rPr lang="en-US" dirty="0" err="1"/>
              <a:t>Saig</a:t>
            </a:r>
            <a:r>
              <a:rPr lang="en-US" dirty="0"/>
              <a:t> @Lombiq</a:t>
            </a:r>
            <a:br>
              <a:rPr lang="en-US" dirty="0"/>
            </a:br>
            <a:r>
              <a:rPr lang="en-US" dirty="0" err="1"/>
              <a:t>Ernő</a:t>
            </a:r>
            <a:r>
              <a:rPr lang="en-US" dirty="0"/>
              <a:t> </a:t>
            </a:r>
            <a:r>
              <a:rPr lang="en-US" dirty="0" err="1"/>
              <a:t>Dávid</a:t>
            </a:r>
            <a:r>
              <a:rPr lang="en-US" dirty="0"/>
              <a:t> @ Wigner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761761" y="5129823"/>
            <a:ext cx="666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GPU Day 2021</a:t>
            </a:r>
            <a:r>
              <a:rPr lang="hu-HU" dirty="0"/>
              <a:t>			</a:t>
            </a:r>
            <a:r>
              <a:rPr lang="en-US" dirty="0"/>
              <a:t>10.11.</a:t>
            </a:r>
            <a:r>
              <a:rPr lang="hu-HU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3146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ABF-EF85-45C1-A49D-AF07737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3C62-C6B5-4F86-AD82-5B76E9F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and optimize it</a:t>
            </a:r>
            <a:r>
              <a:rPr lang="hu-HU" dirty="0"/>
              <a:t> </a:t>
            </a:r>
            <a:r>
              <a:rPr lang="hu-HU" dirty="0">
                <a:solidFill>
                  <a:srgbClr val="92D050"/>
                </a:solidFill>
              </a:rPr>
              <a:t>✔️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Parallelize it</a:t>
            </a:r>
            <a:r>
              <a:rPr lang="hu-HU" dirty="0"/>
              <a:t> </a:t>
            </a:r>
            <a:r>
              <a:rPr lang="hu-HU" dirty="0">
                <a:solidFill>
                  <a:srgbClr val="92D050"/>
                </a:solidFill>
              </a:rPr>
              <a:t>✔️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Use faster and/or more hardware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✔️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60A5-9077-4117-865E-ABDD721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2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ABF-EF85-45C1-A49D-AF07737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3C62-C6B5-4F86-AD82-5B76E9F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and optimize it</a:t>
            </a:r>
            <a:r>
              <a:rPr lang="hu-HU" dirty="0"/>
              <a:t> </a:t>
            </a:r>
            <a:r>
              <a:rPr lang="hu-HU" dirty="0">
                <a:solidFill>
                  <a:srgbClr val="92D050"/>
                </a:solidFill>
              </a:rPr>
              <a:t>✔️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Parallelize it</a:t>
            </a:r>
            <a:r>
              <a:rPr lang="hu-HU" dirty="0"/>
              <a:t> </a:t>
            </a:r>
            <a:r>
              <a:rPr lang="hu-HU" dirty="0">
                <a:solidFill>
                  <a:srgbClr val="92D050"/>
                </a:solidFill>
              </a:rPr>
              <a:t>✔️</a:t>
            </a:r>
            <a:endParaRPr lang="en-US" dirty="0"/>
          </a:p>
          <a:p>
            <a:r>
              <a:rPr lang="en-US" dirty="0"/>
              <a:t>Use faster and/or more hardware</a:t>
            </a:r>
            <a:r>
              <a:rPr lang="hu-HU" dirty="0"/>
              <a:t> </a:t>
            </a:r>
            <a:r>
              <a:rPr lang="hu-HU" dirty="0">
                <a:solidFill>
                  <a:srgbClr val="92D050"/>
                </a:solidFill>
              </a:rPr>
              <a:t>✔️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60A5-9077-4117-865E-ABDD721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89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ABF-EF85-45C1-A49D-AF07737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3C62-C6B5-4F86-AD82-5B76E9F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and optimize it </a:t>
            </a:r>
            <a:r>
              <a:rPr lang="en-US" dirty="0">
                <a:solidFill>
                  <a:srgbClr val="92D050"/>
                </a:solidFill>
              </a:rPr>
              <a:t>✔️</a:t>
            </a:r>
          </a:p>
          <a:p>
            <a:r>
              <a:rPr lang="en-US" dirty="0"/>
              <a:t>Parallelize it </a:t>
            </a:r>
            <a:r>
              <a:rPr lang="en-US" dirty="0">
                <a:solidFill>
                  <a:srgbClr val="92D050"/>
                </a:solidFill>
              </a:rPr>
              <a:t>✔️</a:t>
            </a:r>
            <a:endParaRPr lang="en-US" dirty="0"/>
          </a:p>
          <a:p>
            <a:r>
              <a:rPr lang="en-US" dirty="0"/>
              <a:t>Use faster and/or more hardware </a:t>
            </a:r>
            <a:r>
              <a:rPr lang="en-US" dirty="0">
                <a:solidFill>
                  <a:srgbClr val="92D050"/>
                </a:solidFill>
              </a:rPr>
              <a:t>✔️</a:t>
            </a:r>
          </a:p>
          <a:p>
            <a:r>
              <a:rPr lang="en-US" dirty="0"/>
              <a:t>Use heterogeneous computing: GPUs, FPGAs… </a:t>
            </a:r>
            <a:r>
              <a:rPr lang="en-US" dirty="0">
                <a:solidFill>
                  <a:srgbClr val="92D050"/>
                </a:solidFill>
              </a:rPr>
              <a:t>❗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60A5-9077-4117-865E-ABDD721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548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0285-692E-4375-8DEE-F2D7536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explore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last part a bit.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0799-E81F-47AD-924E-D52B6D60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9CFB-FF61-4C8A-B62E-5725E667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55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1808"/>
            <a:ext cx="4479667" cy="4479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FPGAs</a:t>
            </a:r>
            <a:r>
              <a:rPr lang="hu-H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Field-Programmable</a:t>
            </a:r>
            <a:r>
              <a:rPr lang="hu-HU" dirty="0"/>
              <a:t> Gate </a:t>
            </a:r>
            <a:r>
              <a:rPr lang="hu-HU" dirty="0" err="1"/>
              <a:t>Array</a:t>
            </a:r>
            <a:endParaRPr lang="hu-HU" dirty="0"/>
          </a:p>
          <a:p>
            <a:r>
              <a:rPr lang="en-US" dirty="0"/>
              <a:t>Can behave like any other chip (with limitations)</a:t>
            </a:r>
          </a:p>
          <a:p>
            <a:r>
              <a:rPr lang="en-US" dirty="0"/>
              <a:t>Can dynamically be „re-wired”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14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1109785" y="6176963"/>
            <a:ext cx="9440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Image </a:t>
            </a:r>
            <a:r>
              <a:rPr lang="hu-HU" sz="1200" dirty="0" err="1"/>
              <a:t>by</a:t>
            </a:r>
            <a:r>
              <a:rPr lang="hu-HU" sz="1200" dirty="0"/>
              <a:t> </a:t>
            </a:r>
            <a:r>
              <a:rPr lang="hu-HU" sz="1200" dirty="0" err="1"/>
              <a:t>SparkFun</a:t>
            </a:r>
            <a:r>
              <a:rPr lang="hu-HU" sz="1200" dirty="0"/>
              <a:t> Electronics, </a:t>
            </a:r>
            <a:r>
              <a:rPr lang="hu-HU" sz="1200" dirty="0" err="1"/>
              <a:t>Boulder</a:t>
            </a:r>
            <a:r>
              <a:rPr lang="hu-HU" sz="1200" dirty="0"/>
              <a:t>, USA</a:t>
            </a:r>
          </a:p>
        </p:txBody>
      </p:sp>
    </p:spTree>
    <p:extLst>
      <p:ext uri="{BB962C8B-B14F-4D97-AF65-F5344CB8AC3E}">
        <p14:creationId xmlns:p14="http://schemas.microsoft.com/office/powerpoint/2010/main" val="153371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39FB-AC75-40D5-80DA-13DC0841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CPU </a:t>
            </a:r>
            <a:r>
              <a:rPr lang="hu-HU" dirty="0" err="1"/>
              <a:t>vs</a:t>
            </a:r>
            <a:r>
              <a:rPr lang="hu-HU" dirty="0"/>
              <a:t> GPU </a:t>
            </a:r>
            <a:r>
              <a:rPr lang="hu-HU" dirty="0" err="1"/>
              <a:t>vs</a:t>
            </a:r>
            <a:r>
              <a:rPr lang="hu-HU" dirty="0"/>
              <a:t> FPGA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1CC2-1256-47A5-90E0-CEE038F2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15</a:t>
            </a:fld>
            <a:endParaRPr lang="hu-HU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A61691-C7CD-447C-ABED-8BCED8F78A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600333"/>
              </p:ext>
            </p:extLst>
          </p:nvPr>
        </p:nvGraphicFramePr>
        <p:xfrm>
          <a:off x="2505074" y="1478939"/>
          <a:ext cx="7181851" cy="441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31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6DC2-8AF0-456B-AB9B-D270306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But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948CB-3D44-4A88-8B07-D5FF1CAE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16</a:t>
            </a:fld>
            <a:endParaRPr lang="hu-HU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C72736-E578-4E7F-81CF-49AB7BB3C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612696"/>
              </p:ext>
            </p:extLst>
          </p:nvPr>
        </p:nvGraphicFramePr>
        <p:xfrm>
          <a:off x="2415540" y="1505699"/>
          <a:ext cx="736092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25ABDCB-7CD2-45E7-AB25-AFE546A330D7}"/>
              </a:ext>
            </a:extLst>
          </p:cNvPr>
          <p:cNvSpPr/>
          <p:nvPr/>
        </p:nvSpPr>
        <p:spPr>
          <a:xfrm>
            <a:off x="7334020" y="3674334"/>
            <a:ext cx="2868247" cy="27588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53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0285-692E-4375-8DEE-F2D7536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What’s</a:t>
            </a:r>
            <a:r>
              <a:rPr lang="hu-HU" dirty="0"/>
              <a:t> Hastlayer?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0799-E81F-47AD-924E-D52B6D60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9CFB-FF61-4C8A-B62E-5725E667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05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769" y="2774463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computer program → FPGA </a:t>
            </a:r>
            <a:r>
              <a:rPr lang="hu-HU" sz="3600" dirty="0" err="1"/>
              <a:t>logic</a:t>
            </a:r>
            <a:endParaRPr lang="hu-H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42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769" y="2774463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3600" dirty="0"/>
              <a:t>computer program →</a:t>
            </a:r>
            <a:r>
              <a:rPr lang="en-US" sz="3600" dirty="0"/>
              <a:t> </a:t>
            </a:r>
            <a:r>
              <a:rPr lang="hu-HU" sz="3600" dirty="0"/>
              <a:t>computer chip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54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</a:t>
            </a:fld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2F1E1-A3F8-4781-BBAD-6AD336890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70" y="553260"/>
            <a:ext cx="4995413" cy="53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10" y="2774463"/>
            <a:ext cx="1172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.NET (C#, </a:t>
            </a:r>
            <a:r>
              <a:rPr lang="hu-HU" sz="3600" dirty="0"/>
              <a:t>VB, </a:t>
            </a:r>
            <a:r>
              <a:rPr lang="en-US" sz="3600" dirty="0"/>
              <a:t>C++, </a:t>
            </a:r>
            <a:r>
              <a:rPr lang="hu-HU" sz="3600" dirty="0"/>
              <a:t>F#,</a:t>
            </a:r>
            <a:r>
              <a:rPr lang="en-US" sz="3600" dirty="0"/>
              <a:t> Python</a:t>
            </a:r>
            <a:r>
              <a:rPr lang="hu-HU" sz="3600" dirty="0"/>
              <a:t>, </a:t>
            </a:r>
            <a:r>
              <a:rPr lang="en-US" sz="3600" dirty="0"/>
              <a:t>PHP, JavaScript…)</a:t>
            </a:r>
            <a:r>
              <a:rPr lang="hu-HU" sz="3600" dirty="0"/>
              <a:t> → FPGA </a:t>
            </a:r>
            <a:r>
              <a:rPr lang="hu-HU" sz="3600" dirty="0" err="1"/>
              <a:t>logic</a:t>
            </a:r>
            <a:endParaRPr lang="hu-HU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benefits</a:t>
            </a:r>
            <a:r>
              <a:rPr lang="hu-HU" dirty="0"/>
              <a:t> of </a:t>
            </a:r>
            <a:r>
              <a:rPr lang="hu-HU" dirty="0" err="1"/>
              <a:t>FPGAs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all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increase for parallel compute-bound algorithms</a:t>
            </a:r>
            <a:endParaRPr lang="hu-HU" dirty="0"/>
          </a:p>
          <a:p>
            <a:r>
              <a:rPr lang="en-US" dirty="0"/>
              <a:t>Higher power efficiency</a:t>
            </a:r>
          </a:p>
          <a:p>
            <a:r>
              <a:rPr lang="en-US" dirty="0"/>
              <a:t>Still only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244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769" y="2774463"/>
            <a:ext cx="1137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 err="1"/>
              <a:t>Demo</a:t>
            </a:r>
            <a:r>
              <a:rPr lang="hu-HU" sz="4400" dirty="0"/>
              <a:t>: </a:t>
            </a:r>
            <a:r>
              <a:rPr lang="hu-HU" sz="4400" dirty="0" err="1"/>
              <a:t>Hands-on</a:t>
            </a:r>
            <a:r>
              <a:rPr lang="hu-HU" sz="4400" dirty="0"/>
              <a:t> Hastlayer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88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1163-C3AE-4113-B389-DBFC036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else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B816-9EC0-4901-8AC7-470AE28E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6436-FFDA-4988-8A69-CC9F5217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77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F501-0757-46AD-AB72-C04E7E72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Xilinx</a:t>
            </a:r>
            <a:r>
              <a:rPr lang="hu-HU" dirty="0"/>
              <a:t> </a:t>
            </a:r>
            <a:r>
              <a:rPr lang="hu-HU" dirty="0" err="1"/>
              <a:t>Vitis</a:t>
            </a:r>
            <a:r>
              <a:rPr lang="hu-HU" dirty="0"/>
              <a:t> </a:t>
            </a:r>
            <a:r>
              <a:rPr lang="hu-HU" dirty="0" err="1"/>
              <a:t>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5D74-EB21-436D-82B5-143937A5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datacenter accelerator cards</a:t>
            </a:r>
            <a:endParaRPr lang="hu-HU" dirty="0"/>
          </a:p>
          <a:p>
            <a:r>
              <a:rPr lang="hu-HU" dirty="0"/>
              <a:t>In </a:t>
            </a:r>
            <a:r>
              <a:rPr lang="hu-HU" dirty="0" err="1"/>
              <a:t>all</a:t>
            </a:r>
            <a:r>
              <a:rPr lang="hu-HU" dirty="0"/>
              <a:t> major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providers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on-premise</a:t>
            </a:r>
            <a:endParaRPr lang="hu-HU" dirty="0"/>
          </a:p>
          <a:p>
            <a:r>
              <a:rPr lang="en-US" dirty="0"/>
              <a:t>Aerospace industry, on board of drones and satellites </a:t>
            </a:r>
            <a:r>
              <a:rPr lang="hu-HU" dirty="0"/>
              <a:t>(.NET in </a:t>
            </a:r>
            <a:r>
              <a:rPr lang="hu-HU" dirty="0" err="1"/>
              <a:t>space</a:t>
            </a:r>
            <a:r>
              <a:rPr lang="hu-HU"/>
              <a:t>!)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F483-8953-482C-913D-F1C84A02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809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398AD55-50E8-4A17-A804-A5A833174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2090"/>
            <a:ext cx="4372708" cy="2945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DF501-0757-46AD-AB72-C04E7E72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Xilinx</a:t>
            </a:r>
            <a:r>
              <a:rPr lang="hu-HU" dirty="0"/>
              <a:t> </a:t>
            </a:r>
            <a:r>
              <a:rPr lang="hu-HU" dirty="0" err="1"/>
              <a:t>Alveo</a:t>
            </a:r>
            <a:r>
              <a:rPr lang="hu-HU" dirty="0"/>
              <a:t> </a:t>
            </a:r>
            <a:r>
              <a:rPr lang="hu-HU" dirty="0" err="1"/>
              <a:t>benchmarks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F483-8953-482C-913D-F1C84A02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25</a:t>
            </a:fld>
            <a:endParaRPr lang="hu-HU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2BF6CC29-36B2-42A0-BBE4-96F8E232172D}"/>
              </a:ext>
            </a:extLst>
          </p:cNvPr>
          <p:cNvGraphicFramePr>
            <a:graphicFrameLocks noGrp="1"/>
          </p:cNvGraphicFramePr>
          <p:nvPr/>
        </p:nvGraphicFramePr>
        <p:xfrm>
          <a:off x="2165657" y="1765160"/>
          <a:ext cx="7860686" cy="24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972">
                  <a:extLst>
                    <a:ext uri="{9D8B030D-6E8A-4147-A177-3AD203B41FA5}">
                      <a16:colId xmlns:a16="http://schemas.microsoft.com/office/drawing/2014/main" val="4145416681"/>
                    </a:ext>
                  </a:extLst>
                </a:gridCol>
                <a:gridCol w="2480357">
                  <a:extLst>
                    <a:ext uri="{9D8B030D-6E8A-4147-A177-3AD203B41FA5}">
                      <a16:colId xmlns:a16="http://schemas.microsoft.com/office/drawing/2014/main" val="93315697"/>
                    </a:ext>
                  </a:extLst>
                </a:gridCol>
                <a:gridCol w="2480357">
                  <a:extLst>
                    <a:ext uri="{9D8B030D-6E8A-4147-A177-3AD203B41FA5}">
                      <a16:colId xmlns:a16="http://schemas.microsoft.com/office/drawing/2014/main" val="3210927807"/>
                    </a:ext>
                  </a:extLst>
                </a:gridCol>
              </a:tblGrid>
              <a:tr h="66127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S</a:t>
                      </a:r>
                      <a:r>
                        <a:rPr lang="en-US" noProof="0" dirty="0"/>
                        <a:t>peed 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P</a:t>
                      </a:r>
                      <a:r>
                        <a:rPr lang="en-US" noProof="0" dirty="0" err="1"/>
                        <a:t>ower</a:t>
                      </a:r>
                      <a:r>
                        <a:rPr lang="en-US" noProof="0" dirty="0"/>
                        <a:t> 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65940"/>
                  </a:ext>
                </a:extLst>
              </a:tr>
              <a:tr h="652461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ImageContrastModifier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120x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41883"/>
                  </a:ext>
                </a:extLst>
              </a:tr>
              <a:tr h="597168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MonteCarloPiEstimator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2</a:t>
                      </a:r>
                      <a:r>
                        <a:rPr lang="en-US" noProof="0" dirty="0"/>
                        <a:t>1x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7458"/>
                  </a:ext>
                </a:extLst>
              </a:tr>
              <a:tr h="586109">
                <a:tc>
                  <a:txBody>
                    <a:bodyPr/>
                    <a:lstStyle/>
                    <a:p>
                      <a:r>
                        <a:rPr lang="en-US" noProof="0"/>
                        <a:t>ParallelAlgorithm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25x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779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C4DEC9-7A1B-47D7-A15D-7DD0164C595C}"/>
              </a:ext>
            </a:extLst>
          </p:cNvPr>
          <p:cNvSpPr txBox="1"/>
          <p:nvPr/>
        </p:nvSpPr>
        <p:spPr>
          <a:xfrm>
            <a:off x="4495801" y="4758587"/>
            <a:ext cx="753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https://github.com/Lombiq/Hastlayer-SDK/blob/dev/Docs/Benchmarks.md</a:t>
            </a:r>
          </a:p>
        </p:txBody>
      </p:sp>
    </p:spTree>
    <p:extLst>
      <p:ext uri="{BB962C8B-B14F-4D97-AF65-F5344CB8AC3E}">
        <p14:creationId xmlns:p14="http://schemas.microsoft.com/office/powerpoint/2010/main" val="3020144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398AD55-50E8-4A17-A804-A5A833174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262177"/>
            <a:ext cx="2937668" cy="2497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DF501-0757-46AD-AB72-C04E7E72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Xilinx</a:t>
            </a:r>
            <a:r>
              <a:rPr lang="hu-HU" dirty="0"/>
              <a:t> </a:t>
            </a:r>
            <a:r>
              <a:rPr lang="en-US" dirty="0"/>
              <a:t>Zynq</a:t>
            </a:r>
            <a:r>
              <a:rPr lang="hu-HU" dirty="0"/>
              <a:t> </a:t>
            </a:r>
            <a:r>
              <a:rPr lang="hu-HU" dirty="0" err="1"/>
              <a:t>benchmarks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F483-8953-482C-913D-F1C84A02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26</a:t>
            </a:fld>
            <a:endParaRPr lang="hu-HU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2BF6CC29-36B2-42A0-BBE4-96F8E232172D}"/>
              </a:ext>
            </a:extLst>
          </p:cNvPr>
          <p:cNvGraphicFramePr>
            <a:graphicFrameLocks noGrp="1"/>
          </p:cNvGraphicFramePr>
          <p:nvPr/>
        </p:nvGraphicFramePr>
        <p:xfrm>
          <a:off x="2165657" y="1765160"/>
          <a:ext cx="7860686" cy="24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972">
                  <a:extLst>
                    <a:ext uri="{9D8B030D-6E8A-4147-A177-3AD203B41FA5}">
                      <a16:colId xmlns:a16="http://schemas.microsoft.com/office/drawing/2014/main" val="4145416681"/>
                    </a:ext>
                  </a:extLst>
                </a:gridCol>
                <a:gridCol w="2480357">
                  <a:extLst>
                    <a:ext uri="{9D8B030D-6E8A-4147-A177-3AD203B41FA5}">
                      <a16:colId xmlns:a16="http://schemas.microsoft.com/office/drawing/2014/main" val="93315697"/>
                    </a:ext>
                  </a:extLst>
                </a:gridCol>
                <a:gridCol w="2480357">
                  <a:extLst>
                    <a:ext uri="{9D8B030D-6E8A-4147-A177-3AD203B41FA5}">
                      <a16:colId xmlns:a16="http://schemas.microsoft.com/office/drawing/2014/main" val="3210927807"/>
                    </a:ext>
                  </a:extLst>
                </a:gridCol>
              </a:tblGrid>
              <a:tr h="66127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S</a:t>
                      </a:r>
                      <a:r>
                        <a:rPr lang="en-US" noProof="0" dirty="0"/>
                        <a:t>peed 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P</a:t>
                      </a:r>
                      <a:r>
                        <a:rPr lang="en-US" noProof="0" dirty="0" err="1"/>
                        <a:t>ower</a:t>
                      </a:r>
                      <a:r>
                        <a:rPr lang="en-US" noProof="0" dirty="0"/>
                        <a:t> 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65940"/>
                  </a:ext>
                </a:extLst>
              </a:tr>
              <a:tr h="652461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ImageContrastModifier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7x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41883"/>
                  </a:ext>
                </a:extLst>
              </a:tr>
              <a:tr h="597168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MonteCarloPiEstimator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10x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7458"/>
                  </a:ext>
                </a:extLst>
              </a:tr>
              <a:tr h="586109">
                <a:tc>
                  <a:txBody>
                    <a:bodyPr/>
                    <a:lstStyle/>
                    <a:p>
                      <a:r>
                        <a:rPr lang="en-US" noProof="0"/>
                        <a:t>ParallelAlgorithm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9x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5x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779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C4DEC9-7A1B-47D7-A15D-7DD0164C595C}"/>
              </a:ext>
            </a:extLst>
          </p:cNvPr>
          <p:cNvSpPr txBox="1"/>
          <p:nvPr/>
        </p:nvSpPr>
        <p:spPr>
          <a:xfrm>
            <a:off x="4495801" y="4758587"/>
            <a:ext cx="753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https://github.com/Lombiq/Hastlayer-SDK/blob/dev/Docs/Benchmarks.md</a:t>
            </a:r>
          </a:p>
        </p:txBody>
      </p:sp>
    </p:spTree>
    <p:extLst>
      <p:ext uri="{BB962C8B-B14F-4D97-AF65-F5344CB8AC3E}">
        <p14:creationId xmlns:p14="http://schemas.microsoft.com/office/powerpoint/2010/main" val="920304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F501-0757-46AD-AB72-C04E7E72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Posit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5D74-EB21-436D-82B5-143937A5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https://hastlayer.com/arithmetics</a:t>
            </a:r>
          </a:p>
          <a:p>
            <a:r>
              <a:rPr lang="en-US" dirty="0"/>
              <a:t>Better range/accuracy than IEEE float</a:t>
            </a:r>
          </a:p>
          <a:p>
            <a:r>
              <a:rPr lang="en-US" dirty="0"/>
              <a:t>We already have a posit „processor”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F483-8953-482C-913D-F1C84A02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033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9CA6-A18B-4659-BCBC-D95D8787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Wrapping</a:t>
            </a:r>
            <a:r>
              <a:rPr lang="hu-HU" dirty="0"/>
              <a:t> </a:t>
            </a:r>
            <a:r>
              <a:rPr lang="hu-HU" dirty="0" err="1"/>
              <a:t>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739F-C63D-4D80-90BA-9A49FEAC5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2548-F21E-461D-B90A-ED3C89BC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225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800C-6EB5-424B-8883-62CA541B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 like </a:t>
            </a:r>
            <a:r>
              <a:rPr lang="hu-HU" dirty="0" err="1"/>
              <a:t>this</a:t>
            </a:r>
            <a:r>
              <a:rPr lang="hu-HU" dirty="0"/>
              <a:t>,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I start?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8C03-A65C-4AAE-AF13-D6360872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SDK: https://github.com/Lombiq/Hastlayer-SDK/</a:t>
            </a:r>
          </a:p>
          <a:p>
            <a:r>
              <a:rPr lang="en-US" dirty="0"/>
              <a:t>Be ready for an FPGA-filled future!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08109-652E-4700-9C47-BE6D426E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3" y="1996998"/>
            <a:ext cx="9433169" cy="22884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695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ready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*be* </a:t>
            </a:r>
            <a:r>
              <a:rPr lang="hu-HU" dirty="0" err="1"/>
              <a:t>the</a:t>
            </a:r>
            <a:r>
              <a:rPr lang="hu-HU" dirty="0"/>
              <a:t> hardware?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zoltan.lehoczky@hastlayer.com </a:t>
            </a:r>
            <a:endParaRPr lang="hu-HU" dirty="0"/>
          </a:p>
          <a:p>
            <a:r>
              <a:rPr lang="hu-HU" dirty="0"/>
              <a:t>https://hastlayer.com</a:t>
            </a:r>
          </a:p>
          <a:p>
            <a:r>
              <a:rPr lang="hu-HU" dirty="0"/>
              <a:t>https://github.com/Lombiq/Hastlayer-SDK/ </a:t>
            </a:r>
          </a:p>
          <a:p>
            <a:pPr lvl="0"/>
            <a:r>
              <a:rPr lang="en-US" dirty="0"/>
              <a:t>http</a:t>
            </a:r>
            <a:r>
              <a:rPr lang="hu-HU" dirty="0"/>
              <a:t>s</a:t>
            </a:r>
            <a:r>
              <a:rPr lang="en-US" dirty="0"/>
              <a:t>://lombiq.com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0285-692E-4375-8DEE-F2D7536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0799-E81F-47AD-924E-D52B6D60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9CFB-FF61-4C8A-B62E-5725E667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91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769" y="2774463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3600" dirty="0" err="1"/>
              <a:t>You’re</a:t>
            </a:r>
            <a:r>
              <a:rPr lang="hu-HU" sz="3600" dirty="0"/>
              <a:t> </a:t>
            </a:r>
            <a:r>
              <a:rPr lang="hu-HU" sz="3600" dirty="0" err="1"/>
              <a:t>doing</a:t>
            </a:r>
            <a:r>
              <a:rPr lang="hu-HU" sz="3600" dirty="0"/>
              <a:t> </a:t>
            </a:r>
            <a:r>
              <a:rPr lang="hu-HU" sz="3600" dirty="0" err="1"/>
              <a:t>some</a:t>
            </a:r>
            <a:r>
              <a:rPr lang="hu-HU" sz="3600" dirty="0"/>
              <a:t> </a:t>
            </a:r>
            <a:r>
              <a:rPr lang="hu-HU" sz="3600" dirty="0" err="1"/>
              <a:t>number</a:t>
            </a:r>
            <a:r>
              <a:rPr lang="hu-HU" sz="3600" dirty="0"/>
              <a:t> </a:t>
            </a:r>
            <a:r>
              <a:rPr lang="hu-HU" sz="3600" dirty="0" err="1"/>
              <a:t>crunching</a:t>
            </a:r>
            <a:r>
              <a:rPr lang="hu-HU" sz="36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3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ABF-EF85-45C1-A49D-AF07737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crunching</a:t>
            </a:r>
            <a:r>
              <a:rPr lang="hu-HU" dirty="0"/>
              <a:t> like in…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3C62-C6B5-4F86-AD82-5B76E9F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computations</a:t>
            </a:r>
          </a:p>
          <a:p>
            <a:r>
              <a:rPr lang="en-US" dirty="0"/>
              <a:t>Artificial intelligence, machine learning</a:t>
            </a:r>
          </a:p>
          <a:p>
            <a:r>
              <a:rPr lang="en-US" dirty="0"/>
              <a:t>Image and video processing, computer vision</a:t>
            </a:r>
          </a:p>
          <a:p>
            <a:r>
              <a:rPr lang="en-US" dirty="0"/>
              <a:t>Data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60A5-9077-4117-865E-ABDD721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97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ABF-EF85-45C1-A49D-AF07737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3C62-C6B5-4F86-AD82-5B76E9F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and optimize 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Parallelize it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️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Use faster and/or more hardware</a:t>
            </a:r>
            <a:r>
              <a:rPr lang="hu-HU" dirty="0">
                <a:solidFill>
                  <a:schemeClr val="bg1"/>
                </a:solidFill>
              </a:rPr>
              <a:t>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60A5-9077-4117-865E-ABDD721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77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ABF-EF85-45C1-A49D-AF07737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3C62-C6B5-4F86-AD82-5B76E9F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and optimize it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✔️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Parallelize it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️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Use faster and/or more hardware</a:t>
            </a:r>
            <a:r>
              <a:rPr lang="hu-HU" dirty="0">
                <a:solidFill>
                  <a:schemeClr val="bg1"/>
                </a:solidFill>
              </a:rPr>
              <a:t>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60A5-9077-4117-865E-ABDD721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79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ABF-EF85-45C1-A49D-AF07737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3C62-C6B5-4F86-AD82-5B76E9F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and optimize it</a:t>
            </a:r>
            <a:r>
              <a:rPr lang="hu-HU" dirty="0"/>
              <a:t> </a:t>
            </a:r>
            <a:r>
              <a:rPr lang="hu-HU" dirty="0">
                <a:solidFill>
                  <a:srgbClr val="92D050"/>
                </a:solidFill>
              </a:rPr>
              <a:t>✔️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Parallelize it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✔️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Use faster and/or more hardware</a:t>
            </a:r>
            <a:r>
              <a:rPr lang="hu-HU" dirty="0">
                <a:solidFill>
                  <a:schemeClr val="bg1"/>
                </a:solidFill>
              </a:rPr>
              <a:t>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60A5-9077-4117-865E-ABDD721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C4EE-6459-4652-AE67-8C487207322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11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568</Words>
  <Application>Microsoft Office PowerPoint</Application>
  <PresentationFormat>Widescreen</PresentationFormat>
  <Paragraphs>134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Space-ready FPGA hardware acceleration for .NET software - Hastlayer</vt:lpstr>
      <vt:lpstr>PowerPoint Presentation</vt:lpstr>
      <vt:lpstr>PowerPoint Presentation</vt:lpstr>
      <vt:lpstr>Let’s talk about you!</vt:lpstr>
      <vt:lpstr>PowerPoint Presentation</vt:lpstr>
      <vt:lpstr>Number crunching like in…</vt:lpstr>
      <vt:lpstr>To make faster you can…</vt:lpstr>
      <vt:lpstr>To make faster you can…</vt:lpstr>
      <vt:lpstr>To make faster you can…</vt:lpstr>
      <vt:lpstr>To make faster you can…</vt:lpstr>
      <vt:lpstr>To make faster you can…</vt:lpstr>
      <vt:lpstr>To make faster you can…</vt:lpstr>
      <vt:lpstr>Let’s explore the last part a bit.</vt:lpstr>
      <vt:lpstr>FPGAs?</vt:lpstr>
      <vt:lpstr>CPU vs GPU vs FPGA</vt:lpstr>
      <vt:lpstr>But!</vt:lpstr>
      <vt:lpstr>What’s Hastlayer?</vt:lpstr>
      <vt:lpstr>PowerPoint Presentation</vt:lpstr>
      <vt:lpstr>PowerPoint Presentation</vt:lpstr>
      <vt:lpstr>PowerPoint Presentation</vt:lpstr>
      <vt:lpstr>The benefits of FPGAs for us all</vt:lpstr>
      <vt:lpstr>PowerPoint Presentation</vt:lpstr>
      <vt:lpstr>What else?</vt:lpstr>
      <vt:lpstr>Xilinx Vitis support</vt:lpstr>
      <vt:lpstr>Xilinx Alveo benchmarks</vt:lpstr>
      <vt:lpstr>Xilinx Zynq benchmarks</vt:lpstr>
      <vt:lpstr>Posit number format</vt:lpstr>
      <vt:lpstr>Wrapping up</vt:lpstr>
      <vt:lpstr>I like this, how do I start?</vt:lpstr>
      <vt:lpstr>Are you ready to *be* the hardware?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software into hardware - Hastlayer</dc:title>
  <dc:creator>Zoltán Lehóczky</dc:creator>
  <cp:lastModifiedBy>Zoltán Lehóczky</cp:lastModifiedBy>
  <cp:revision>96</cp:revision>
  <dcterms:created xsi:type="dcterms:W3CDTF">2016-04-13T20:53:15Z</dcterms:created>
  <dcterms:modified xsi:type="dcterms:W3CDTF">2021-11-09T22:45:54Z</dcterms:modified>
</cp:coreProperties>
</file>