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7QNj3kk8WueRFnxbRGKk3IiBO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5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8ff8abfe1_0_19:notes"/>
          <p:cNvSpPr txBox="1"/>
          <p:nvPr>
            <p:ph idx="12" type="sldNum"/>
          </p:nvPr>
        </p:nvSpPr>
        <p:spPr>
          <a:xfrm>
            <a:off x="4021295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88ff8abfe1_0_19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g288ff8abfe1_0_19:notes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8ff8abfe1_0_42:notes"/>
          <p:cNvSpPr txBox="1"/>
          <p:nvPr>
            <p:ph idx="12" type="sldNum"/>
          </p:nvPr>
        </p:nvSpPr>
        <p:spPr>
          <a:xfrm>
            <a:off x="4021295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88ff8abfe1_0_42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88ff8abfe1_0_42:notes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13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14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15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88ff8abfe1_0_61:notes"/>
          <p:cNvSpPr txBox="1"/>
          <p:nvPr>
            <p:ph idx="12" type="sldNum"/>
          </p:nvPr>
        </p:nvSpPr>
        <p:spPr>
          <a:xfrm>
            <a:off x="4021295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88ff8abfe1_0_61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g288ff8abfe1_0_61:notes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16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Tiago (acabar referencias)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7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8ff8abfe1_0_0:notes"/>
          <p:cNvSpPr txBox="1"/>
          <p:nvPr>
            <p:ph idx="12" type="sldNum"/>
          </p:nvPr>
        </p:nvSpPr>
        <p:spPr>
          <a:xfrm>
            <a:off x="4021295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88ff8abfe1_0_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g288ff8abfe1_0_0:notes"/>
          <p:cNvSpPr txBox="1"/>
          <p:nvPr>
            <p:ph idx="1" type="body"/>
          </p:nvPr>
        </p:nvSpPr>
        <p:spPr>
          <a:xfrm>
            <a:off x="709931" y="4861442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2" type="sldNum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7375" lIns="94750" spcFirstLastPara="1" rIns="94750" wrap="square" tIns="47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7375" lIns="94750" spcFirstLastPara="1" rIns="94750" wrap="square" tIns="473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0" Type="http://schemas.openxmlformats.org/officeDocument/2006/relationships/image" Target="../media/image19.png"/><Relationship Id="rId9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6.png"/><Relationship Id="rId8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yperledger.github.io/composer/latest/introduction/introduction.html" TargetMode="External"/><Relationship Id="rId4" Type="http://schemas.openxmlformats.org/officeDocument/2006/relationships/hyperlink" Target="https://chat.openai.com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8"/>
            <a:ext cx="9144000" cy="685687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1828800" y="2629695"/>
            <a:ext cx="5486400" cy="552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PT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INTEGRAÇÃO DE SISTEMAS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609725" y="4030027"/>
            <a:ext cx="5924550" cy="404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pt-PT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Implementação de Exemplo de Sockets em Python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6394330"/>
            <a:ext cx="868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1" i="0" lang="pt-PT" sz="105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Licenciatura em Engenharia Informática</a:t>
            </a:r>
            <a:r>
              <a:rPr b="0" i="0" lang="pt-PT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Escola Superior de Tecnologia e Gestão| Unidade Curricular: </a:t>
            </a:r>
            <a:r>
              <a:rPr b="0" i="0" lang="pt-PT" sz="105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INTEGRAÇÃO DE SISTEMAS </a:t>
            </a:r>
            <a:r>
              <a:rPr b="0" i="0" lang="pt-PT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PT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| Ano Letivo 2023/2024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4130" y="392731"/>
            <a:ext cx="3872752" cy="96235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892549" y="5635668"/>
            <a:ext cx="3486150" cy="571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pt-P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28239 – Diogo Reis;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pt-PT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28244– Diogo Domingos Pinheiro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953494" y="5454368"/>
            <a:ext cx="4165106" cy="7527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pt-P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Orientador(es):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Professor Doutor Jorge Ribeiro,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Professor Doutor Luís Teófilo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838200" y="1273976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Licenciatura em ENGENHARIA INFORMÁTICA / Degree </a:t>
            </a:r>
            <a:r>
              <a:rPr b="1" i="0" lang="pt-PT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INFORMATICS ENGINEERING</a:t>
            </a:r>
            <a:endParaRPr b="0" i="0" sz="1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981200" y="3267584"/>
            <a:ext cx="5486400" cy="552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pt-PT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8ff8abfe1_0_19"/>
          <p:cNvSpPr txBox="1"/>
          <p:nvPr/>
        </p:nvSpPr>
        <p:spPr>
          <a:xfrm>
            <a:off x="8288338" y="6296025"/>
            <a:ext cx="82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288ff8abfe1_0_19"/>
          <p:cNvSpPr/>
          <p:nvPr/>
        </p:nvSpPr>
        <p:spPr>
          <a:xfrm>
            <a:off x="8327571" y="6496091"/>
            <a:ext cx="936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254" name="Google Shape;254;g288ff8abfe1_0_19"/>
          <p:cNvSpPr txBox="1"/>
          <p:nvPr/>
        </p:nvSpPr>
        <p:spPr>
          <a:xfrm>
            <a:off x="306388" y="557213"/>
            <a:ext cx="6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cliente.py – “single-thread-server”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g288ff8abfe1_0_19"/>
          <p:cNvCxnSpPr/>
          <p:nvPr/>
        </p:nvCxnSpPr>
        <p:spPr>
          <a:xfrm>
            <a:off x="250825" y="0"/>
            <a:ext cx="0" cy="765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g288ff8abfe1_0_19"/>
          <p:cNvSpPr txBox="1"/>
          <p:nvPr/>
        </p:nvSpPr>
        <p:spPr>
          <a:xfrm>
            <a:off x="381001" y="44450"/>
            <a:ext cx="61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pic>
        <p:nvPicPr>
          <p:cNvPr id="257" name="Google Shape;257;g288ff8abfe1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0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88ff8abfe1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88ff8abfe1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88ff8abfe1_0_19"/>
          <p:cNvSpPr/>
          <p:nvPr/>
        </p:nvSpPr>
        <p:spPr>
          <a:xfrm>
            <a:off x="5535613" y="553019"/>
            <a:ext cx="3505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288ff8abfe1_0_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3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88ff8abfe1_0_19"/>
          <p:cNvSpPr txBox="1"/>
          <p:nvPr/>
        </p:nvSpPr>
        <p:spPr>
          <a:xfrm>
            <a:off x="836017" y="6524516"/>
            <a:ext cx="76983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88ff8abfe1_0_19"/>
          <p:cNvSpPr txBox="1"/>
          <p:nvPr/>
        </p:nvSpPr>
        <p:spPr>
          <a:xfrm>
            <a:off x="304800" y="1219200"/>
            <a:ext cx="27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200">
                <a:solidFill>
                  <a:schemeClr val="dk1"/>
                </a:solidFill>
              </a:rPr>
              <a:t>Output:</a:t>
            </a:r>
            <a:endParaRPr b="1" i="0" sz="8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g288ff8abfe1_0_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5625" y="2679575"/>
            <a:ext cx="23506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88ff8abfe1_0_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2200" y="4021888"/>
            <a:ext cx="44834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88ff8abfe1_0_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8825" y="5375838"/>
            <a:ext cx="5342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288ff8abfe1_0_19"/>
          <p:cNvPicPr preferRelativeResize="0"/>
          <p:nvPr/>
        </p:nvPicPr>
        <p:blipFill rotWithShape="1">
          <a:blip r:embed="rId10">
            <a:alphaModFix/>
          </a:blip>
          <a:srcRect b="3072" l="0" r="10833" t="0"/>
          <a:stretch/>
        </p:blipFill>
        <p:spPr>
          <a:xfrm>
            <a:off x="784075" y="2806975"/>
            <a:ext cx="2575025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288ff8abfe1_0_19"/>
          <p:cNvSpPr txBox="1"/>
          <p:nvPr/>
        </p:nvSpPr>
        <p:spPr>
          <a:xfrm>
            <a:off x="306401" y="1712858"/>
            <a:ext cx="28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PT"/>
              <a:t>consola do client.py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276" name="Google Shape;276;p10"/>
          <p:cNvSpPr txBox="1"/>
          <p:nvPr/>
        </p:nvSpPr>
        <p:spPr>
          <a:xfrm>
            <a:off x="306388" y="557213"/>
            <a:ext cx="6981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server.py – “multi-thread-server”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0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10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279" name="Google Shape;279;p10"/>
          <p:cNvSpPr txBox="1"/>
          <p:nvPr/>
        </p:nvSpPr>
        <p:spPr>
          <a:xfrm>
            <a:off x="457200" y="1219200"/>
            <a:ext cx="8229600" cy="4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Registo de Evidências: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0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0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0"/>
          <p:cNvSpPr txBox="1"/>
          <p:nvPr/>
        </p:nvSpPr>
        <p:spPr>
          <a:xfrm>
            <a:off x="494414" y="1997571"/>
            <a:ext cx="8227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i="0" lang="pt-PT" sz="1600" u="none" cap="none" strike="noStrike">
                <a:solidFill>
                  <a:schemeClr val="dk1"/>
                </a:solidFill>
              </a:rPr>
              <a:t>A função </a:t>
            </a:r>
            <a:r>
              <a:rPr i="1" lang="pt-PT" sz="1600" u="none" cap="none" strike="noStrike">
                <a:solidFill>
                  <a:schemeClr val="dk1"/>
                </a:solidFill>
              </a:rPr>
              <a:t>handle_thread()</a:t>
            </a:r>
            <a:r>
              <a:rPr i="0" lang="pt-PT" sz="1600" u="none" cap="none" strike="noStrike">
                <a:solidFill>
                  <a:schemeClr val="dk1"/>
                </a:solidFill>
              </a:rPr>
              <a:t> </a:t>
            </a:r>
            <a:r>
              <a:rPr lang="pt-PT" sz="1600">
                <a:solidFill>
                  <a:schemeClr val="dk1"/>
                </a:solidFill>
              </a:rPr>
              <a:t>envia as mensagens recebidas pelos clientes para os restantes (excepto o que enviou a mensagem). A função tenta enviar a mensagem mas caso aconteça algum erro, é chamada a função </a:t>
            </a:r>
            <a:r>
              <a:rPr i="1" lang="pt-PT" sz="1600">
                <a:solidFill>
                  <a:schemeClr val="dk1"/>
                </a:solidFill>
              </a:rPr>
              <a:t>remove_client() </a:t>
            </a:r>
            <a:r>
              <a:rPr lang="pt-PT" sz="1600">
                <a:solidFill>
                  <a:schemeClr val="dk1"/>
                </a:solidFill>
              </a:rPr>
              <a:t>que tem a capacidade de remover o cliente da lista de clientes autenticados ao servidor, atualizando a mesma.</a:t>
            </a:r>
            <a:endParaRPr sz="1600" u="none" cap="none" strike="noStrike">
              <a:solidFill>
                <a:schemeClr val="dk1"/>
              </a:solidFill>
            </a:endParaRPr>
          </a:p>
        </p:txBody>
      </p:sp>
      <p:pic>
        <p:nvPicPr>
          <p:cNvPr id="287" name="Google Shape;28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04835" y="3547073"/>
            <a:ext cx="4934329" cy="2551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295" name="Google Shape;295;p11"/>
          <p:cNvSpPr txBox="1"/>
          <p:nvPr/>
        </p:nvSpPr>
        <p:spPr>
          <a:xfrm>
            <a:off x="306388" y="557213"/>
            <a:ext cx="6981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server.py – “multi-thread-server”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11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11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298" name="Google Shape;298;p11"/>
          <p:cNvSpPr txBox="1"/>
          <p:nvPr/>
        </p:nvSpPr>
        <p:spPr>
          <a:xfrm>
            <a:off x="457200" y="1219200"/>
            <a:ext cx="8229600" cy="4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Registo de Evidências: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1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1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177425" y="1759155"/>
            <a:ext cx="3403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função </a:t>
            </a:r>
            <a:r>
              <a:rPr b="0" i="1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handle_input() </a:t>
            </a:r>
            <a:r>
              <a:rPr b="0" i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pic>
        <p:nvPicPr>
          <p:cNvPr id="306" name="Google Shape;30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62809" y="1524000"/>
            <a:ext cx="5281566" cy="40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2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314" name="Google Shape;314;p12"/>
          <p:cNvSpPr txBox="1"/>
          <p:nvPr/>
        </p:nvSpPr>
        <p:spPr>
          <a:xfrm>
            <a:off x="306388" y="557213"/>
            <a:ext cx="6981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server.py – “multi-thread-server”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12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12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317" name="Google Shape;317;p12"/>
          <p:cNvSpPr txBox="1"/>
          <p:nvPr/>
        </p:nvSpPr>
        <p:spPr>
          <a:xfrm>
            <a:off x="457200" y="1219200"/>
            <a:ext cx="8229600" cy="4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Registo de Evidências: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2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2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 txBox="1"/>
          <p:nvPr/>
        </p:nvSpPr>
        <p:spPr>
          <a:xfrm>
            <a:off x="101225" y="1800450"/>
            <a:ext cx="3323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função </a:t>
            </a:r>
            <a:r>
              <a:rPr lang="pt-PT" sz="1600">
                <a:solidFill>
                  <a:schemeClr val="dk1"/>
                </a:solidFill>
              </a:rPr>
              <a:t>“</a:t>
            </a:r>
            <a:r>
              <a:rPr b="0" i="1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handle_server()</a:t>
            </a:r>
            <a:r>
              <a:rPr lang="pt-PT" sz="1600">
                <a:solidFill>
                  <a:schemeClr val="dk1"/>
                </a:solidFill>
              </a:rPr>
              <a:t>”</a:t>
            </a:r>
            <a:r>
              <a:rPr b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cria um servidor de rede que escuta conexões de clientes </a:t>
            </a:r>
            <a:r>
              <a:rPr lang="pt-PT" sz="1600">
                <a:solidFill>
                  <a:schemeClr val="dk1"/>
                </a:solidFill>
              </a:rPr>
              <a:t>n</a:t>
            </a:r>
            <a:r>
              <a:rPr b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determinado endereço IP e porta. Ele aceita </a:t>
            </a:r>
            <a:r>
              <a:rPr lang="pt-PT" sz="1600">
                <a:solidFill>
                  <a:schemeClr val="dk1"/>
                </a:solidFill>
              </a:rPr>
              <a:t>ligações </a:t>
            </a:r>
            <a:r>
              <a:rPr b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clientes, verifica se o número máximo de clientes permitidos não foi atingido e, em seguida, cria uma thread para lidar com as mensagens recebidas de cada cliente conectado. Também exibe informações sobre as </a:t>
            </a:r>
            <a:r>
              <a:rPr lang="pt-PT" sz="1600">
                <a:solidFill>
                  <a:schemeClr val="dk1"/>
                </a:solidFill>
              </a:rPr>
              <a:t>autenticações </a:t>
            </a:r>
            <a:r>
              <a:rPr b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pt-PT" sz="1600">
                <a:solidFill>
                  <a:schemeClr val="dk1"/>
                </a:solidFill>
              </a:rPr>
              <a:t>terminal</a:t>
            </a:r>
            <a:r>
              <a:rPr b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incluindo o endereço IP e nome do cliente quando a conexão é estabelecida.</a:t>
            </a:r>
            <a:endParaRPr sz="1600"/>
          </a:p>
        </p:txBody>
      </p:sp>
      <p:pic>
        <p:nvPicPr>
          <p:cNvPr id="325" name="Google Shape;32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00525" y="1863715"/>
            <a:ext cx="5262476" cy="386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88ff8abfe1_0_42"/>
          <p:cNvSpPr txBox="1"/>
          <p:nvPr/>
        </p:nvSpPr>
        <p:spPr>
          <a:xfrm>
            <a:off x="8288338" y="6296025"/>
            <a:ext cx="82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88ff8abfe1_0_42"/>
          <p:cNvSpPr/>
          <p:nvPr/>
        </p:nvSpPr>
        <p:spPr>
          <a:xfrm>
            <a:off x="8327571" y="6496091"/>
            <a:ext cx="936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333" name="Google Shape;333;g288ff8abfe1_0_42"/>
          <p:cNvSpPr txBox="1"/>
          <p:nvPr/>
        </p:nvSpPr>
        <p:spPr>
          <a:xfrm>
            <a:off x="306388" y="557213"/>
            <a:ext cx="6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server.py – “</a:t>
            </a:r>
            <a:r>
              <a:rPr b="1" lang="pt-PT" sz="2000">
                <a:solidFill>
                  <a:schemeClr val="dk1"/>
                </a:solidFill>
              </a:rPr>
              <a:t>multi-thread-server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g288ff8abfe1_0_42"/>
          <p:cNvCxnSpPr/>
          <p:nvPr/>
        </p:nvCxnSpPr>
        <p:spPr>
          <a:xfrm>
            <a:off x="250825" y="0"/>
            <a:ext cx="0" cy="765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g288ff8abfe1_0_42"/>
          <p:cNvSpPr txBox="1"/>
          <p:nvPr/>
        </p:nvSpPr>
        <p:spPr>
          <a:xfrm>
            <a:off x="381001" y="44450"/>
            <a:ext cx="61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336" name="Google Shape;336;g288ff8abfe1_0_42"/>
          <p:cNvSpPr txBox="1"/>
          <p:nvPr/>
        </p:nvSpPr>
        <p:spPr>
          <a:xfrm>
            <a:off x="304800" y="1219200"/>
            <a:ext cx="27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200">
                <a:solidFill>
                  <a:schemeClr val="dk1"/>
                </a:solidFill>
              </a:rPr>
              <a:t>Output:</a:t>
            </a:r>
            <a:endParaRPr b="1" sz="8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g288ff8abfe1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0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288ff8abfe1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288ff8abfe1_0_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288ff8abfe1_0_42"/>
          <p:cNvSpPr/>
          <p:nvPr/>
        </p:nvSpPr>
        <p:spPr>
          <a:xfrm>
            <a:off x="5535613" y="553019"/>
            <a:ext cx="3505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g288ff8abfe1_0_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3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88ff8abfe1_0_42"/>
          <p:cNvSpPr txBox="1"/>
          <p:nvPr/>
        </p:nvSpPr>
        <p:spPr>
          <a:xfrm>
            <a:off x="836017" y="6524516"/>
            <a:ext cx="76983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288ff8abfe1_0_42"/>
          <p:cNvSpPr txBox="1"/>
          <p:nvPr/>
        </p:nvSpPr>
        <p:spPr>
          <a:xfrm>
            <a:off x="101226" y="1772483"/>
            <a:ext cx="28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PT"/>
              <a:t>consola do server.py</a:t>
            </a:r>
            <a:endParaRPr b="1"/>
          </a:p>
        </p:txBody>
      </p:sp>
      <p:pic>
        <p:nvPicPr>
          <p:cNvPr id="344" name="Google Shape;344;g288ff8abfe1_0_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263583"/>
            <a:ext cx="8839200" cy="360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352" name="Google Shape;352;p13"/>
          <p:cNvSpPr txBox="1"/>
          <p:nvPr/>
        </p:nvSpPr>
        <p:spPr>
          <a:xfrm>
            <a:off x="306388" y="557213"/>
            <a:ext cx="6981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client.py – “multi-thread-server”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13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13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355" name="Google Shape;355;p13"/>
          <p:cNvSpPr txBox="1"/>
          <p:nvPr/>
        </p:nvSpPr>
        <p:spPr>
          <a:xfrm>
            <a:off x="457200" y="1219200"/>
            <a:ext cx="8229600" cy="4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Registo de Evidências: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3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3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686707" y="1790325"/>
            <a:ext cx="777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i="0" lang="pt-PT" sz="1600" u="none" cap="none" strike="noStrike">
                <a:solidFill>
                  <a:schemeClr val="dk1"/>
                </a:solidFill>
              </a:rPr>
              <a:t>Como podemos ver nas prints, temos que importar algumas bibliotecas e declarar uma variável “</a:t>
            </a:r>
            <a:r>
              <a:rPr i="1" lang="pt-PT" sz="1600" u="none" cap="none" strike="noStrike">
                <a:solidFill>
                  <a:schemeClr val="dk1"/>
                </a:solidFill>
              </a:rPr>
              <a:t>in_chat</a:t>
            </a:r>
            <a:r>
              <a:rPr i="0" lang="pt-PT" sz="1600" u="none" cap="none" strike="noStrike">
                <a:solidFill>
                  <a:schemeClr val="dk1"/>
                </a:solidFill>
              </a:rPr>
              <a:t>” como falsa.</a:t>
            </a:r>
            <a:endParaRPr sz="1600"/>
          </a:p>
          <a:p>
            <a:pPr indent="-2730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i="0" lang="pt-PT" sz="1600" u="none" cap="none" strike="noStrike">
                <a:solidFill>
                  <a:schemeClr val="dk1"/>
                </a:solidFill>
              </a:rPr>
              <a:t>Na foto ao lado, temos a função “</a:t>
            </a:r>
            <a:r>
              <a:rPr i="1" lang="pt-PT" sz="1600" u="none" cap="none" strike="noStrike">
                <a:solidFill>
                  <a:schemeClr val="dk1"/>
                </a:solidFill>
              </a:rPr>
              <a:t>connect()</a:t>
            </a:r>
            <a:r>
              <a:rPr i="0" lang="pt-PT" sz="1600" u="none" cap="none" strike="noStrike">
                <a:solidFill>
                  <a:schemeClr val="dk1"/>
                </a:solidFill>
              </a:rPr>
              <a:t>”</a:t>
            </a:r>
            <a:r>
              <a:rPr i="1" lang="pt-PT" sz="1600" u="none" cap="none" strike="noStrike">
                <a:solidFill>
                  <a:schemeClr val="dk1"/>
                </a:solidFill>
              </a:rPr>
              <a:t> </a:t>
            </a:r>
            <a:r>
              <a:rPr i="0" lang="pt-PT" sz="1600" u="none" cap="none" strike="noStrike">
                <a:solidFill>
                  <a:schemeClr val="dk1"/>
                </a:solidFill>
              </a:rPr>
              <a:t>que esta incumbida de conectar o cliente ao servidor com o respetivo “</a:t>
            </a:r>
            <a:r>
              <a:rPr i="1" lang="pt-PT" sz="1600" u="none" cap="none" strike="noStrike">
                <a:solidFill>
                  <a:schemeClr val="dk1"/>
                </a:solidFill>
              </a:rPr>
              <a:t>ip</a:t>
            </a:r>
            <a:r>
              <a:rPr i="0" lang="pt-PT" sz="1600" u="none" cap="none" strike="noStrike">
                <a:solidFill>
                  <a:schemeClr val="dk1"/>
                </a:solidFill>
              </a:rPr>
              <a:t>” e “</a:t>
            </a:r>
            <a:r>
              <a:rPr i="1" lang="pt-PT" sz="1600" u="none" cap="none" strike="noStrike">
                <a:solidFill>
                  <a:schemeClr val="dk1"/>
                </a:solidFill>
              </a:rPr>
              <a:t>port</a:t>
            </a:r>
            <a:r>
              <a:rPr i="0" lang="pt-PT" sz="1600" u="none" cap="none" strike="noStrike">
                <a:solidFill>
                  <a:schemeClr val="dk1"/>
                </a:solidFill>
              </a:rPr>
              <a:t>”</a:t>
            </a:r>
            <a:r>
              <a:rPr i="1" lang="pt-PT" sz="1600" u="none" cap="none" strike="noStrike">
                <a:solidFill>
                  <a:schemeClr val="dk1"/>
                </a:solidFill>
              </a:rPr>
              <a:t>. </a:t>
            </a:r>
            <a:r>
              <a:rPr i="0" lang="pt-PT" sz="1600" u="none" cap="none" strike="noStrike">
                <a:solidFill>
                  <a:schemeClr val="dk1"/>
                </a:solidFill>
              </a:rPr>
              <a:t>De seguida é solicitado que o cliente introduza um “</a:t>
            </a:r>
            <a:r>
              <a:rPr i="1" lang="pt-PT" sz="1600" u="none" cap="none" strike="noStrike">
                <a:solidFill>
                  <a:schemeClr val="dk1"/>
                </a:solidFill>
              </a:rPr>
              <a:t>username</a:t>
            </a:r>
            <a:r>
              <a:rPr i="0" lang="pt-PT" sz="1600" u="none" cap="none" strike="noStrike">
                <a:solidFill>
                  <a:schemeClr val="dk1"/>
                </a:solidFill>
              </a:rPr>
              <a:t>” para conseguir se autenticar com o servidor.</a:t>
            </a:r>
            <a:endParaRPr i="1" sz="1600" u="none" cap="none" strike="noStrike">
              <a:solidFill>
                <a:schemeClr val="dk1"/>
              </a:solidFill>
            </a:endParaRPr>
          </a:p>
        </p:txBody>
      </p:sp>
      <p:pic>
        <p:nvPicPr>
          <p:cNvPr id="363" name="Google Shape;36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6387" y="4203717"/>
            <a:ext cx="1876687" cy="121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50717" y="3513593"/>
            <a:ext cx="6486896" cy="259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372" name="Google Shape;372;p14"/>
          <p:cNvSpPr txBox="1"/>
          <p:nvPr/>
        </p:nvSpPr>
        <p:spPr>
          <a:xfrm>
            <a:off x="306388" y="557213"/>
            <a:ext cx="6981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client.py – “multi-thread-server”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14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14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375" name="Google Shape;375;p14"/>
          <p:cNvSpPr txBox="1"/>
          <p:nvPr/>
        </p:nvSpPr>
        <p:spPr>
          <a:xfrm>
            <a:off x="457200" y="1425900"/>
            <a:ext cx="8229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6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Registo de Evidências:</a:t>
            </a:r>
            <a:endParaRPr b="0" i="0" sz="6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4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8425" y="3491225"/>
            <a:ext cx="6439799" cy="222055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4"/>
          <p:cNvSpPr txBox="1"/>
          <p:nvPr/>
        </p:nvSpPr>
        <p:spPr>
          <a:xfrm>
            <a:off x="534288" y="1909496"/>
            <a:ext cx="8075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PT" sz="1600">
                <a:solidFill>
                  <a:schemeClr val="dk1"/>
                </a:solidFill>
              </a:rPr>
              <a:t>A</a:t>
            </a:r>
            <a:r>
              <a:rPr i="0" lang="pt-PT" sz="1600" u="none" cap="none" strike="noStrike">
                <a:solidFill>
                  <a:schemeClr val="dk1"/>
                </a:solidFill>
              </a:rPr>
              <a:t> função </a:t>
            </a:r>
            <a:r>
              <a:rPr i="1" lang="pt-PT" sz="1600" u="none" cap="none" strike="noStrike">
                <a:solidFill>
                  <a:schemeClr val="dk1"/>
                </a:solidFill>
              </a:rPr>
              <a:t>recv_msg() </a:t>
            </a:r>
            <a:r>
              <a:rPr lang="pt-PT" sz="1600">
                <a:solidFill>
                  <a:schemeClr val="dk1"/>
                </a:solidFill>
              </a:rPr>
              <a:t>tem o objetivo de receber as mensagens enviadas pelo cliente para o server e imprimi-las na tela caso a variável “</a:t>
            </a:r>
            <a:r>
              <a:rPr i="1" lang="pt-PT" sz="1600">
                <a:solidFill>
                  <a:schemeClr val="dk1"/>
                </a:solidFill>
              </a:rPr>
              <a:t>in_chat</a:t>
            </a:r>
            <a:r>
              <a:rPr lang="pt-PT" sz="1600">
                <a:solidFill>
                  <a:schemeClr val="dk1"/>
                </a:solidFill>
              </a:rPr>
              <a:t>” seja verdadeira o que significa que caso um cliente não tenha escolhido a primeira opção do menu e ainda se encontra no menu, não irá receber a mensagem.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391" name="Google Shape;391;p15"/>
          <p:cNvSpPr txBox="1"/>
          <p:nvPr/>
        </p:nvSpPr>
        <p:spPr>
          <a:xfrm>
            <a:off x="306388" y="557213"/>
            <a:ext cx="6981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client.py – “multi-thread-server”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15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15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394" name="Google Shape;394;p15"/>
          <p:cNvSpPr txBox="1"/>
          <p:nvPr/>
        </p:nvSpPr>
        <p:spPr>
          <a:xfrm>
            <a:off x="457200" y="1219200"/>
            <a:ext cx="8229600" cy="4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Registo de Evidências: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5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5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381000" y="1843975"/>
            <a:ext cx="35757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i="0" lang="pt-PT" sz="1600" u="none" cap="none" strike="noStrike">
                <a:solidFill>
                  <a:schemeClr val="dk1"/>
                </a:solidFill>
              </a:rPr>
              <a:t>Por último na função </a:t>
            </a:r>
            <a:r>
              <a:rPr i="1" lang="pt-PT" sz="1600" u="none" cap="none" strike="noStrike">
                <a:solidFill>
                  <a:schemeClr val="dk1"/>
                </a:solidFill>
              </a:rPr>
              <a:t>main()</a:t>
            </a:r>
            <a:r>
              <a:rPr i="0" lang="pt-PT" sz="1600" u="none" cap="none" strike="noStrike">
                <a:solidFill>
                  <a:schemeClr val="dk1"/>
                </a:solidFill>
              </a:rPr>
              <a:t> </a:t>
            </a:r>
            <a:r>
              <a:rPr lang="pt-PT" sz="1600">
                <a:solidFill>
                  <a:schemeClr val="dk1"/>
                </a:solidFill>
              </a:rPr>
              <a:t>é criada a thread para ser possível o envio das mensagens de um cliente para os restantes autenticados no servidor. Abaixo temos o menu que irá aparecer na consola do cliente, onde poderá se desconectar do servidor ou entrar no chat universal. Caso o cliente envie uma mensagem “</a:t>
            </a:r>
            <a:r>
              <a:rPr i="1" lang="pt-PT" sz="1600">
                <a:solidFill>
                  <a:schemeClr val="dk1"/>
                </a:solidFill>
              </a:rPr>
              <a:t>/return</a:t>
            </a:r>
            <a:r>
              <a:rPr lang="pt-PT" sz="1600">
                <a:solidFill>
                  <a:schemeClr val="dk1"/>
                </a:solidFill>
              </a:rPr>
              <a:t>”, irá ser desconectado e não irá receber as mensagens porque a variável “</a:t>
            </a:r>
            <a:r>
              <a:rPr i="1" lang="pt-PT" sz="1600">
                <a:solidFill>
                  <a:schemeClr val="dk1"/>
                </a:solidFill>
              </a:rPr>
              <a:t>in_chat</a:t>
            </a:r>
            <a:r>
              <a:rPr lang="pt-PT" sz="1600">
                <a:solidFill>
                  <a:schemeClr val="dk1"/>
                </a:solidFill>
              </a:rPr>
              <a:t>” fica falsa.</a:t>
            </a:r>
            <a:endParaRPr sz="1600"/>
          </a:p>
        </p:txBody>
      </p:sp>
      <p:pic>
        <p:nvPicPr>
          <p:cNvPr id="402" name="Google Shape;40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32490" y="1239922"/>
            <a:ext cx="4628696" cy="49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8ff8abfe1_0_61"/>
          <p:cNvSpPr txBox="1"/>
          <p:nvPr/>
        </p:nvSpPr>
        <p:spPr>
          <a:xfrm>
            <a:off x="8288338" y="6296025"/>
            <a:ext cx="82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288ff8abfe1_0_61"/>
          <p:cNvSpPr/>
          <p:nvPr/>
        </p:nvSpPr>
        <p:spPr>
          <a:xfrm>
            <a:off x="8327571" y="6496091"/>
            <a:ext cx="936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410" name="Google Shape;410;g288ff8abfe1_0_61"/>
          <p:cNvSpPr txBox="1"/>
          <p:nvPr/>
        </p:nvSpPr>
        <p:spPr>
          <a:xfrm>
            <a:off x="306388" y="557213"/>
            <a:ext cx="6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client.py – “multi-thread-server”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g288ff8abfe1_0_61"/>
          <p:cNvCxnSpPr/>
          <p:nvPr/>
        </p:nvCxnSpPr>
        <p:spPr>
          <a:xfrm>
            <a:off x="250825" y="0"/>
            <a:ext cx="0" cy="765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g288ff8abfe1_0_61"/>
          <p:cNvSpPr txBox="1"/>
          <p:nvPr/>
        </p:nvSpPr>
        <p:spPr>
          <a:xfrm>
            <a:off x="381001" y="44450"/>
            <a:ext cx="61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pic>
        <p:nvPicPr>
          <p:cNvPr id="413" name="Google Shape;413;g288ff8abfe1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0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288ff8abfe1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288ff8abfe1_0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288ff8abfe1_0_61"/>
          <p:cNvSpPr/>
          <p:nvPr/>
        </p:nvSpPr>
        <p:spPr>
          <a:xfrm>
            <a:off x="5535613" y="553019"/>
            <a:ext cx="3505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g288ff8abfe1_0_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3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288ff8abfe1_0_61"/>
          <p:cNvSpPr txBox="1"/>
          <p:nvPr/>
        </p:nvSpPr>
        <p:spPr>
          <a:xfrm>
            <a:off x="836017" y="6524516"/>
            <a:ext cx="76983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288ff8abfe1_0_61"/>
          <p:cNvSpPr txBox="1"/>
          <p:nvPr/>
        </p:nvSpPr>
        <p:spPr>
          <a:xfrm>
            <a:off x="304800" y="1219200"/>
            <a:ext cx="27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200">
                <a:solidFill>
                  <a:schemeClr val="dk1"/>
                </a:solidFill>
              </a:rPr>
              <a:t>Output:</a:t>
            </a:r>
            <a:endParaRPr b="1" i="0" sz="8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88ff8abfe1_0_61"/>
          <p:cNvSpPr txBox="1"/>
          <p:nvPr/>
        </p:nvSpPr>
        <p:spPr>
          <a:xfrm>
            <a:off x="306400" y="1712850"/>
            <a:ext cx="23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PT"/>
              <a:t>consola do client.py</a:t>
            </a:r>
            <a:endParaRPr b="1"/>
          </a:p>
        </p:txBody>
      </p:sp>
      <p:pic>
        <p:nvPicPr>
          <p:cNvPr id="421" name="Google Shape;421;g288ff8abfe1_0_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5387" y="3911338"/>
            <a:ext cx="5553696" cy="180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288ff8abfe1_0_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5375" y="1726901"/>
            <a:ext cx="5553700" cy="196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/>
        </p:nvSpPr>
        <p:spPr>
          <a:xfrm>
            <a:off x="306388" y="557213"/>
            <a:ext cx="69818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6. Bibliografia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16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16"/>
          <p:cNvSpPr txBox="1"/>
          <p:nvPr/>
        </p:nvSpPr>
        <p:spPr>
          <a:xfrm>
            <a:off x="260350" y="44450"/>
            <a:ext cx="6981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6"/>
          <p:cNvSpPr txBox="1"/>
          <p:nvPr/>
        </p:nvSpPr>
        <p:spPr>
          <a:xfrm>
            <a:off x="152400" y="1066800"/>
            <a:ext cx="8839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■ </a:t>
            </a: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Descrição YYYY: </a:t>
            </a:r>
            <a:r>
              <a:rPr b="0" i="0" lang="pt-PT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https://hyperledger.github.io/composer/latest/introduction/introduction.html</a:t>
            </a:r>
            <a:b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PT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■ </a:t>
            </a: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……..: </a:t>
            </a:r>
            <a:r>
              <a:rPr lang="pt-PT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https://chat.openai.com/</a:t>
            </a:r>
            <a:b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PT" sz="1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■ </a:t>
            </a:r>
            <a:r>
              <a:rPr b="0" i="0" lang="pt-P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……..: http://...</a:t>
            </a:r>
            <a:endParaRPr/>
          </a:p>
          <a:p>
            <a:pPr indent="0" lvl="0" marL="36576" marR="0" rtl="0" algn="just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6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6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6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pic>
        <p:nvPicPr>
          <p:cNvPr id="437" name="Google Shape;43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6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440" name="Google Shape;440;p16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306388" y="557213"/>
            <a:ext cx="6981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Summary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2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Introdução e Objectivos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Tutorial sobre XML em Java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2.1 Document Object Model (DOM)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2.2 Simple API for XML (SAX)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2.3 JDOM XML Parser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2.4 Java API for XML Processing (JAXP)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2.5 Java Architecture for XML Binding (JAXB)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Xxxx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yyyy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Bibliografia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Diogo Reis -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17"/>
          <p:cNvSpPr txBox="1"/>
          <p:nvPr>
            <p:ph idx="1" type="subTitle"/>
          </p:nvPr>
        </p:nvSpPr>
        <p:spPr>
          <a:xfrm>
            <a:off x="2000250" y="5867400"/>
            <a:ext cx="5143500" cy="489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pt-PT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www.ipvc.pt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7606" y="3409950"/>
            <a:ext cx="4048787" cy="10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306388" y="557213"/>
            <a:ext cx="6981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server.py – “single-thread-server”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3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457200" y="1417430"/>
            <a:ext cx="8658217" cy="47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Registo de Evidências: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299798" y="1961871"/>
            <a:ext cx="85443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parte inicial do código realizamos a importação de bibliotecas de </a:t>
            </a:r>
            <a:r>
              <a:rPr b="1" i="1" lang="pt-PT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pt-PT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a </a:t>
            </a:r>
            <a:r>
              <a:rPr b="0" i="1" lang="pt-PT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threading</a:t>
            </a:r>
            <a:r>
              <a:rPr b="0" i="0" lang="pt-PT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pt-PT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b="0" i="0" lang="pt-PT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pt-PT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datetime</a:t>
            </a:r>
            <a:r>
              <a:rPr b="0" i="0" lang="pt-PT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1" lang="pt-PT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b="0" i="0" lang="pt-PT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1"/>
                </a:solidFill>
              </a:rPr>
              <a:t>E criação de várias variáveis, com a lista “</a:t>
            </a:r>
            <a:r>
              <a:rPr i="1" lang="pt-PT" sz="1600">
                <a:solidFill>
                  <a:schemeClr val="dk1"/>
                </a:solidFill>
              </a:rPr>
              <a:t>clients</a:t>
            </a:r>
            <a:r>
              <a:rPr lang="pt-PT" sz="1600">
                <a:solidFill>
                  <a:schemeClr val="dk1"/>
                </a:solidFill>
              </a:rPr>
              <a:t>” para guardar informações dos clientes ativos no servidor, “</a:t>
            </a:r>
            <a:r>
              <a:rPr i="1" lang="pt-PT" sz="1600">
                <a:solidFill>
                  <a:schemeClr val="dk1"/>
                </a:solidFill>
              </a:rPr>
              <a:t>max_clients</a:t>
            </a:r>
            <a:r>
              <a:rPr lang="pt-PT" sz="1600">
                <a:solidFill>
                  <a:schemeClr val="dk1"/>
                </a:solidFill>
              </a:rPr>
              <a:t>” = 2, que limita o máximo de clientes autenticados no servidor, “</a:t>
            </a:r>
            <a:r>
              <a:rPr i="1" lang="pt-PT" sz="1600">
                <a:solidFill>
                  <a:schemeClr val="dk1"/>
                </a:solidFill>
              </a:rPr>
              <a:t>max_clients_lock</a:t>
            </a:r>
            <a:r>
              <a:rPr lang="pt-PT" sz="1600">
                <a:solidFill>
                  <a:schemeClr val="dk1"/>
                </a:solidFill>
              </a:rPr>
              <a:t>” que irá controlar o tráfego a recursos, só permitindo o acesso a um cliente de cada vez. Por último, a variável “</a:t>
            </a:r>
            <a:r>
              <a:rPr i="1" lang="pt-PT" sz="1600">
                <a:solidFill>
                  <a:schemeClr val="dk1"/>
                </a:solidFill>
              </a:rPr>
              <a:t>time</a:t>
            </a:r>
            <a:r>
              <a:rPr lang="pt-PT" sz="1600">
                <a:solidFill>
                  <a:schemeClr val="dk1"/>
                </a:solidFill>
              </a:rPr>
              <a:t>” armazena a data e hora atual no formato (dia/mês/ano | hora/minuto).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101223" y="3931631"/>
            <a:ext cx="280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67519" y="3834411"/>
            <a:ext cx="4727130" cy="234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306388" y="557213"/>
            <a:ext cx="6981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server.py – “single-thread-server”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4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101225" y="2108675"/>
            <a:ext cx="2868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função presente no ficheiro server.py é responsável por  controlar todos as mensagens introduzidas pelo cliente, quer seja para calcular ou para enviar mensagens para o servidor.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caso da calculadora, o cliente envia a operação que é enviada com a inicial “</a:t>
            </a:r>
            <a:r>
              <a:rPr b="0" i="1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calc-op</a:t>
            </a:r>
            <a:r>
              <a:rPr b="0" i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381000" y="5135450"/>
            <a:ext cx="79617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reconhecida pelo servidor como a operação a ser calculada. De seguida é realizado o mesmo processo mas com a inicial “</a:t>
            </a:r>
            <a:r>
              <a:rPr b="0" i="1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calc-res</a:t>
            </a:r>
            <a:r>
              <a:rPr b="0" i="0" lang="pt-P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que é enviada para o cliente.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0399" y="1170717"/>
            <a:ext cx="5725124" cy="39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/>
        </p:nvSpPr>
        <p:spPr>
          <a:xfrm>
            <a:off x="250826" y="141143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Registo de Evidências: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306388" y="557213"/>
            <a:ext cx="6981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server.py – “single-thread-server”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5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5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304800" y="1219200"/>
            <a:ext cx="27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Registo de Evidências: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0" y="1772475"/>
            <a:ext cx="2873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outro lado, </a:t>
            </a:r>
            <a:r>
              <a:rPr lang="pt-PT" sz="1600">
                <a:solidFill>
                  <a:schemeClr val="dk1"/>
                </a:solidFill>
              </a:rPr>
              <a:t>esta</a:t>
            </a:r>
            <a:r>
              <a:rPr b="0" i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função é encarregada de criar e introduzir as configurações do server, gerir as entradas dos clientes caso o </a:t>
            </a:r>
            <a:r>
              <a:rPr lang="pt-PT" sz="1600">
                <a:solidFill>
                  <a:schemeClr val="dk1"/>
                </a:solidFill>
              </a:rPr>
              <a:t>número</a:t>
            </a:r>
            <a:r>
              <a:rPr b="0" i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clientes seja inferior ao número guardado na variável “max_clients”. Além disso, quando um cliente entre, é guardado as suas informações na lista e quando o mesmo se desconecta do servidor é retirado da fila.</a:t>
            </a:r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8610" y="1804837"/>
            <a:ext cx="5954064" cy="382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8ff8abfe1_0_0"/>
          <p:cNvSpPr txBox="1"/>
          <p:nvPr/>
        </p:nvSpPr>
        <p:spPr>
          <a:xfrm>
            <a:off x="8288338" y="6296025"/>
            <a:ext cx="82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88ff8abfe1_0_0"/>
          <p:cNvSpPr/>
          <p:nvPr/>
        </p:nvSpPr>
        <p:spPr>
          <a:xfrm>
            <a:off x="8327571" y="6496091"/>
            <a:ext cx="9366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180" name="Google Shape;180;g288ff8abfe1_0_0"/>
          <p:cNvSpPr txBox="1"/>
          <p:nvPr/>
        </p:nvSpPr>
        <p:spPr>
          <a:xfrm>
            <a:off x="306388" y="557213"/>
            <a:ext cx="69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server.py – “single-thread-server”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g288ff8abfe1_0_0"/>
          <p:cNvCxnSpPr/>
          <p:nvPr/>
        </p:nvCxnSpPr>
        <p:spPr>
          <a:xfrm>
            <a:off x="250825" y="0"/>
            <a:ext cx="0" cy="765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g288ff8abfe1_0_0"/>
          <p:cNvSpPr txBox="1"/>
          <p:nvPr/>
        </p:nvSpPr>
        <p:spPr>
          <a:xfrm>
            <a:off x="381001" y="44450"/>
            <a:ext cx="613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183" name="Google Shape;183;g288ff8abfe1_0_0"/>
          <p:cNvSpPr txBox="1"/>
          <p:nvPr/>
        </p:nvSpPr>
        <p:spPr>
          <a:xfrm>
            <a:off x="304800" y="1219200"/>
            <a:ext cx="274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200">
                <a:solidFill>
                  <a:schemeClr val="dk1"/>
                </a:solidFill>
              </a:rPr>
              <a:t>Output:</a:t>
            </a:r>
            <a:endParaRPr b="1" sz="8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288ff8abfe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0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88ff8abfe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88ff8abfe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88ff8abfe1_0_0"/>
          <p:cNvSpPr/>
          <p:nvPr/>
        </p:nvSpPr>
        <p:spPr>
          <a:xfrm>
            <a:off x="5535613" y="553019"/>
            <a:ext cx="3505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288ff8abfe1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3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88ff8abfe1_0_0"/>
          <p:cNvSpPr txBox="1"/>
          <p:nvPr/>
        </p:nvSpPr>
        <p:spPr>
          <a:xfrm>
            <a:off x="836017" y="6524516"/>
            <a:ext cx="76983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88ff8abfe1_0_0"/>
          <p:cNvSpPr txBox="1"/>
          <p:nvPr/>
        </p:nvSpPr>
        <p:spPr>
          <a:xfrm>
            <a:off x="101226" y="1772483"/>
            <a:ext cx="28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pt-PT"/>
              <a:t>consola do server.py</a:t>
            </a:r>
            <a:endParaRPr b="1"/>
          </a:p>
        </p:txBody>
      </p:sp>
      <p:pic>
        <p:nvPicPr>
          <p:cNvPr id="191" name="Google Shape;191;g288ff8abfe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858758"/>
            <a:ext cx="8839199" cy="1749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306388" y="557213"/>
            <a:ext cx="6981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cliente.py – “single-thread-server”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6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6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457200" y="1219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Registo de Evidências: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836016" y="1972270"/>
            <a:ext cx="73935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 estamos a importar bibliotecas necessárias para a execução do código e a ir buscar o “</a:t>
            </a:r>
            <a:r>
              <a:rPr b="0" i="1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ip” 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associado ao “</a:t>
            </a:r>
            <a:r>
              <a:rPr b="0" i="1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host”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acima. De seguida estamos a conectar o cliente ao servidor especificado pelo “</a:t>
            </a:r>
            <a:r>
              <a:rPr b="0" i="1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ip” </a:t>
            </a:r>
            <a:r>
              <a:rPr b="0" i="0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pela “</a:t>
            </a:r>
            <a:r>
              <a:rPr b="0" i="1" lang="pt-P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port”.</a:t>
            </a:r>
            <a:endParaRPr/>
          </a:p>
        </p:txBody>
      </p:sp>
      <p:pic>
        <p:nvPicPr>
          <p:cNvPr id="210" name="Google Shape;21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4495" y="3352800"/>
            <a:ext cx="6335009" cy="234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218" name="Google Shape;218;p7"/>
          <p:cNvSpPr txBox="1"/>
          <p:nvPr/>
        </p:nvSpPr>
        <p:spPr>
          <a:xfrm>
            <a:off x="306388" y="557213"/>
            <a:ext cx="6981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cliente.py – “single-thread-server”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7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7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457200" y="1219200"/>
            <a:ext cx="8229600" cy="487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Registo de Evidências: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7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101225" y="1706576"/>
            <a:ext cx="3126404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função </a:t>
            </a:r>
            <a:r>
              <a:rPr b="0" i="1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</a:t>
            </a:r>
            <a:r>
              <a:rPr b="0" i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 como objetivo</a:t>
            </a:r>
            <a:r>
              <a:rPr b="0" i="1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P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um cliente onde tem que introduzir o seu username, enviar mensagens para o servidor ou realizar cálculos matemáticos que são enviados e realizados no servidor que mais tarde envia o resultado de volta para o cliente. Quando o cliente escolhe sair do programa, o servidor recebe essa informação e retira o da lista de clientes ativos.</a:t>
            </a:r>
            <a:endParaRPr/>
          </a:p>
        </p:txBody>
      </p:sp>
      <p:pic>
        <p:nvPicPr>
          <p:cNvPr id="229" name="Google Shape;22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80029" y="1378441"/>
            <a:ext cx="5459171" cy="4107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/>
        </p:nvSpPr>
        <p:spPr>
          <a:xfrm>
            <a:off x="8288338" y="6296025"/>
            <a:ext cx="8270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8327571" y="6496091"/>
            <a:ext cx="9366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pt-PT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endParaRPr/>
          </a:p>
        </p:txBody>
      </p:sp>
      <p:sp>
        <p:nvSpPr>
          <p:cNvPr id="237" name="Google Shape;237;p8"/>
          <p:cNvSpPr txBox="1"/>
          <p:nvPr/>
        </p:nvSpPr>
        <p:spPr>
          <a:xfrm>
            <a:off x="306388" y="557213"/>
            <a:ext cx="69818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b="1" i="0" lang="pt-P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Ficheiro cliente.py – “single-thread-server”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250825" y="0"/>
            <a:ext cx="0" cy="765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8"/>
          <p:cNvSpPr txBox="1"/>
          <p:nvPr/>
        </p:nvSpPr>
        <p:spPr>
          <a:xfrm>
            <a:off x="381001" y="44450"/>
            <a:ext cx="613875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INTEGRAÇÃO DE SISTEMAS – TRABALHO PRÁTICO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       - </a:t>
            </a:r>
            <a:r>
              <a:rPr b="1" i="0" lang="pt-PT" sz="1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IMPLEMENTAÇÃO DE EXEMPLOS DE SOCKETS EM PYTHON</a:t>
            </a:r>
            <a:endParaRPr/>
          </a:p>
        </p:txBody>
      </p:sp>
      <p:pic>
        <p:nvPicPr>
          <p:cNvPr id="240" name="Google Shape;2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25" y="904241"/>
            <a:ext cx="9014192" cy="26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20212"/>
            <a:ext cx="9144000" cy="25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6488336"/>
            <a:ext cx="545959" cy="1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DEGREE IN INFORMATICS ENGINEERING</a:t>
            </a:r>
            <a:endParaRPr b="0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5316" y="9186"/>
            <a:ext cx="2575034" cy="639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8"/>
          <p:cNvSpPr txBox="1"/>
          <p:nvPr/>
        </p:nvSpPr>
        <p:spPr>
          <a:xfrm>
            <a:off x="836017" y="6524516"/>
            <a:ext cx="7698382" cy="1624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Diogo Reis  - </a:t>
            </a:r>
            <a:r>
              <a:rPr b="0" i="0" lang="pt-PT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28239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Diogo Pinheiro – 28244 | </a:t>
            </a:r>
            <a:r>
              <a:rPr b="1" i="0" lang="pt-PT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Unidade Curricular: INTEGRAÇÃO DE SISTEMAS </a:t>
            </a:r>
            <a:r>
              <a:rPr b="0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Ano Letivo 2023/2024 – </a:t>
            </a:r>
            <a:r>
              <a:rPr b="1" i="0" lang="pt-PT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Trabalho Prático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8279" y="1146370"/>
            <a:ext cx="5807441" cy="510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2011-05-31T09:21:51Z</dcterms:created>
  <dc:creator>Jorge Ribeiro</dc:creator>
</cp:coreProperties>
</file>