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20FCC8-B145-472F-9D3E-D3655E807D51}">
  <a:tblStyle styleId="{5D20FCC8-B145-472F-9D3E-D3655E807D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8d47ae0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8d47ae0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934f779b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934f779b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8d47ae03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8d47ae03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8d47ae0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8d47ae0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934f779b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934f779b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934f779b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934f779b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does not have the auto increments or the keys but we do have these in the final product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8d47ae03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8d47ae03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8d47ae03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8d47ae03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8d47ae03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8d47ae03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9636a33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9636a33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8d47ae03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8d47ae03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29625" y="1341950"/>
            <a:ext cx="7688100" cy="1664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Group 6 </a:t>
            </a:r>
            <a:r>
              <a:rPr lang="en"/>
              <a:t>DBMS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Anthony Fattal, Dev Patel</a:t>
            </a:r>
            <a:r>
              <a:rPr lang="en"/>
              <a:t>, Carter Gluck, Kel Timbrook</a:t>
            </a:r>
            <a:endParaRPr/>
          </a:p>
        </p:txBody>
      </p:sp>
      <p:pic>
        <p:nvPicPr>
          <p:cNvPr id="56" name="Google Shape;56;p13"/>
          <p:cNvPicPr preferRelativeResize="0"/>
          <p:nvPr/>
        </p:nvPicPr>
        <p:blipFill>
          <a:blip r:embed="rId3">
            <a:alphaModFix/>
          </a:blip>
          <a:stretch>
            <a:fillRect/>
          </a:stretch>
        </p:blipFill>
        <p:spPr>
          <a:xfrm>
            <a:off x="8029549" y="668675"/>
            <a:ext cx="924324" cy="598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r>
              <a:rPr lang="en" sz="2750">
                <a:highlight>
                  <a:srgbClr val="FFFFFF"/>
                </a:highlight>
              </a:rPr>
              <a:t>(next steps)</a:t>
            </a:r>
            <a:endParaRPr sz="2750">
              <a:highlight>
                <a:srgbClr val="FFFFFF"/>
              </a:highlight>
            </a:endParaRPr>
          </a:p>
          <a:p>
            <a:pPr indent="0" lvl="0" marL="0" rtl="0" algn="l">
              <a:spcBef>
                <a:spcPts val="0"/>
              </a:spcBef>
              <a:spcAft>
                <a:spcPts val="0"/>
              </a:spcAft>
              <a:buNone/>
            </a:pPr>
            <a:r>
              <a:t/>
            </a:r>
            <a:endParaRPr/>
          </a:p>
        </p:txBody>
      </p:sp>
      <p:sp>
        <p:nvSpPr>
          <p:cNvPr id="138" name="Google Shape;13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000000"/>
              </a:buClr>
              <a:buSzPts val="1400"/>
              <a:buFont typeface="Arial"/>
              <a:buChar char="●"/>
            </a:pPr>
            <a:r>
              <a:rPr lang="en" sz="1400">
                <a:solidFill>
                  <a:srgbClr val="000000"/>
                </a:solidFill>
              </a:rPr>
              <a:t>Integrating further online (online orders e.g.)</a:t>
            </a:r>
            <a:endParaRPr sz="1400">
              <a:solidFill>
                <a:srgbClr val="000000"/>
              </a:solidFill>
            </a:endParaRPr>
          </a:p>
          <a:p>
            <a:pPr indent="-317500" lvl="0" marL="457200" rtl="0" algn="l">
              <a:lnSpc>
                <a:spcPct val="200000"/>
              </a:lnSpc>
              <a:spcBef>
                <a:spcPts val="0"/>
              </a:spcBef>
              <a:spcAft>
                <a:spcPts val="0"/>
              </a:spcAft>
              <a:buClr>
                <a:srgbClr val="000000"/>
              </a:buClr>
              <a:buSzPts val="1400"/>
              <a:buFont typeface="Lato"/>
              <a:buChar char="●"/>
            </a:pPr>
            <a:r>
              <a:rPr lang="en" sz="1400">
                <a:solidFill>
                  <a:srgbClr val="000000"/>
                </a:solidFill>
              </a:rPr>
              <a:t>Automatically updating/uploading orders to the DB</a:t>
            </a:r>
            <a:endParaRPr sz="1400">
              <a:solidFill>
                <a:srgbClr val="000000"/>
              </a:solidFill>
            </a:endParaRPr>
          </a:p>
          <a:p>
            <a:pPr indent="-317500" lvl="0" marL="457200" rtl="0" algn="l">
              <a:lnSpc>
                <a:spcPct val="200000"/>
              </a:lnSpc>
              <a:spcBef>
                <a:spcPts val="0"/>
              </a:spcBef>
              <a:spcAft>
                <a:spcPts val="0"/>
              </a:spcAft>
              <a:buClr>
                <a:srgbClr val="000000"/>
              </a:buClr>
              <a:buSzPts val="1400"/>
              <a:buFont typeface="Lato"/>
              <a:buChar char="●"/>
            </a:pPr>
            <a:r>
              <a:rPr lang="en" sz="1400">
                <a:solidFill>
                  <a:srgbClr val="000000"/>
                </a:solidFill>
              </a:rPr>
              <a:t>Adding admin logins, customer logins, and ways to manage passwords / data about admins and users</a:t>
            </a:r>
            <a:endParaRPr sz="1400">
              <a:solidFill>
                <a:srgbClr val="000000"/>
              </a:solidFill>
            </a:endParaRPr>
          </a:p>
          <a:p>
            <a:pPr indent="-317500" lvl="0" marL="457200" rtl="0" algn="l">
              <a:lnSpc>
                <a:spcPct val="200000"/>
              </a:lnSpc>
              <a:spcBef>
                <a:spcPts val="0"/>
              </a:spcBef>
              <a:spcAft>
                <a:spcPts val="0"/>
              </a:spcAft>
              <a:buClr>
                <a:srgbClr val="000000"/>
              </a:buClr>
              <a:buSzPts val="1400"/>
              <a:buFont typeface="Lato"/>
              <a:buChar char="●"/>
            </a:pPr>
            <a:r>
              <a:rPr lang="en" sz="1400">
                <a:solidFill>
                  <a:srgbClr val="000000"/>
                </a:solidFill>
              </a:rPr>
              <a:t>Expand on Suppliers, Implement view pages and include contact.</a:t>
            </a:r>
            <a:endParaRPr sz="1400">
              <a:solidFill>
                <a:srgbClr val="000000"/>
              </a:solidFill>
            </a:endParaRPr>
          </a:p>
          <a:p>
            <a:pPr indent="0" lvl="0" marL="457200" rtl="0" algn="l">
              <a:lnSpc>
                <a:spcPct val="200000"/>
              </a:lnSpc>
              <a:spcBef>
                <a:spcPts val="0"/>
              </a:spcBef>
              <a:spcAft>
                <a:spcPts val="0"/>
              </a:spcAft>
              <a:buNone/>
            </a:pPr>
            <a:r>
              <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demo/source code -&gt;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19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the work was divided</a:t>
            </a:r>
            <a:endParaRPr/>
          </a:p>
        </p:txBody>
      </p:sp>
      <p:graphicFrame>
        <p:nvGraphicFramePr>
          <p:cNvPr id="62" name="Google Shape;62;p14"/>
          <p:cNvGraphicFramePr/>
          <p:nvPr/>
        </p:nvGraphicFramePr>
        <p:xfrm>
          <a:off x="1459675" y="692600"/>
          <a:ext cx="3000000" cy="3000000"/>
        </p:xfrm>
        <a:graphic>
          <a:graphicData uri="http://schemas.openxmlformats.org/drawingml/2006/table">
            <a:tbl>
              <a:tblPr>
                <a:noFill/>
                <a:tableStyleId>{5D20FCC8-B145-472F-9D3E-D3655E807D51}</a:tableStyleId>
              </a:tblPr>
              <a:tblGrid>
                <a:gridCol w="1205850"/>
                <a:gridCol w="1205850"/>
                <a:gridCol w="1205850"/>
                <a:gridCol w="1205850"/>
                <a:gridCol w="1205850"/>
              </a:tblGrid>
              <a:tr h="270900">
                <a:tc>
                  <a:txBody>
                    <a:bodyPr/>
                    <a:lstStyle/>
                    <a:p>
                      <a:pPr indent="0" lvl="0" marL="0" rtl="0" algn="l">
                        <a:spcBef>
                          <a:spcPts val="0"/>
                        </a:spcBef>
                        <a:spcAft>
                          <a:spcPts val="0"/>
                        </a:spcAft>
                        <a:buNone/>
                      </a:pPr>
                      <a:r>
                        <a:rPr lang="en" sz="800"/>
                        <a:t>Page</a:t>
                      </a:r>
                      <a:endParaRPr sz="800"/>
                    </a:p>
                  </a:txBody>
                  <a:tcPr marT="91425" marB="91425" marR="91425" marL="91425"/>
                </a:tc>
                <a:tc>
                  <a:txBody>
                    <a:bodyPr/>
                    <a:lstStyle/>
                    <a:p>
                      <a:pPr indent="0" lvl="0" marL="0" rtl="0" algn="l">
                        <a:spcBef>
                          <a:spcPts val="0"/>
                        </a:spcBef>
                        <a:spcAft>
                          <a:spcPts val="0"/>
                        </a:spcAft>
                        <a:buNone/>
                      </a:pPr>
                      <a:r>
                        <a:rPr lang="en" sz="800"/>
                        <a:t>HTML</a:t>
                      </a:r>
                      <a:endParaRPr sz="800"/>
                    </a:p>
                  </a:txBody>
                  <a:tcPr marT="91425" marB="91425" marR="91425" marL="91425"/>
                </a:tc>
                <a:tc>
                  <a:txBody>
                    <a:bodyPr/>
                    <a:lstStyle/>
                    <a:p>
                      <a:pPr indent="0" lvl="0" marL="0" rtl="0" algn="l">
                        <a:spcBef>
                          <a:spcPts val="0"/>
                        </a:spcBef>
                        <a:spcAft>
                          <a:spcPts val="0"/>
                        </a:spcAft>
                        <a:buNone/>
                      </a:pPr>
                      <a:r>
                        <a:rPr lang="en" sz="800"/>
                        <a:t>CSS</a:t>
                      </a:r>
                      <a:endParaRPr sz="800"/>
                    </a:p>
                  </a:txBody>
                  <a:tcPr marT="91425" marB="91425" marR="91425" marL="91425"/>
                </a:tc>
                <a:tc>
                  <a:txBody>
                    <a:bodyPr/>
                    <a:lstStyle/>
                    <a:p>
                      <a:pPr indent="0" lvl="0" marL="0" rtl="0" algn="l">
                        <a:spcBef>
                          <a:spcPts val="0"/>
                        </a:spcBef>
                        <a:spcAft>
                          <a:spcPts val="0"/>
                        </a:spcAft>
                        <a:buNone/>
                      </a:pPr>
                      <a:r>
                        <a:rPr lang="en" sz="800"/>
                        <a:t>PHP</a:t>
                      </a:r>
                      <a:endParaRPr sz="800"/>
                    </a:p>
                  </a:txBody>
                  <a:tcPr marT="91425" marB="91425" marR="91425" marL="91425"/>
                </a:tc>
                <a:tc>
                  <a:txBody>
                    <a:bodyPr/>
                    <a:lstStyle/>
                    <a:p>
                      <a:pPr indent="0" lvl="0" marL="0" rtl="0" algn="l">
                        <a:spcBef>
                          <a:spcPts val="0"/>
                        </a:spcBef>
                        <a:spcAft>
                          <a:spcPts val="0"/>
                        </a:spcAft>
                        <a:buNone/>
                      </a:pPr>
                      <a:r>
                        <a:rPr lang="en" sz="800"/>
                        <a:t>MYSQL</a:t>
                      </a:r>
                      <a:endParaRPr sz="800"/>
                    </a:p>
                  </a:txBody>
                  <a:tcPr marT="91425" marB="91425" marR="91425" marL="91425"/>
                </a:tc>
              </a:tr>
              <a:tr h="155225">
                <a:tc>
                  <a:txBody>
                    <a:bodyPr/>
                    <a:lstStyle/>
                    <a:p>
                      <a:pPr indent="0" lvl="0" marL="0" rtl="0" algn="l">
                        <a:spcBef>
                          <a:spcPts val="0"/>
                        </a:spcBef>
                        <a:spcAft>
                          <a:spcPts val="0"/>
                        </a:spcAft>
                        <a:buNone/>
                      </a:pPr>
                      <a:r>
                        <a:rPr lang="en" sz="600"/>
                        <a:t>Add Customer</a:t>
                      </a:r>
                      <a:endParaRPr sz="6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Kel/Dev</a:t>
                      </a:r>
                      <a:endParaRPr sz="800"/>
                    </a:p>
                  </a:txBody>
                  <a:tcPr marT="91425" marB="91425" marR="91425" marL="91425"/>
                </a:tc>
                <a:tc>
                  <a:txBody>
                    <a:bodyPr/>
                    <a:lstStyle/>
                    <a:p>
                      <a:pPr indent="0" lvl="0" marL="0" rtl="0" algn="l">
                        <a:spcBef>
                          <a:spcPts val="0"/>
                        </a:spcBef>
                        <a:spcAft>
                          <a:spcPts val="0"/>
                        </a:spcAft>
                        <a:buNone/>
                      </a:pPr>
                      <a:r>
                        <a:rPr lang="en" sz="800">
                          <a:solidFill>
                            <a:schemeClr val="dk1"/>
                          </a:solidFill>
                        </a:rPr>
                        <a:t>Carter</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Kel/Dev</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Kel/Dev</a:t>
                      </a:r>
                      <a:endParaRPr sz="800"/>
                    </a:p>
                  </a:txBody>
                  <a:tcPr marT="91425" marB="91425" marR="91425" marL="91425"/>
                </a:tc>
              </a:tr>
              <a:tr h="261075">
                <a:tc>
                  <a:txBody>
                    <a:bodyPr/>
                    <a:lstStyle/>
                    <a:p>
                      <a:pPr indent="0" lvl="0" marL="0" rtl="0" algn="l">
                        <a:spcBef>
                          <a:spcPts val="0"/>
                        </a:spcBef>
                        <a:spcAft>
                          <a:spcPts val="0"/>
                        </a:spcAft>
                        <a:buNone/>
                      </a:pPr>
                      <a:r>
                        <a:rPr lang="en" sz="600"/>
                        <a:t>Edit Customer</a:t>
                      </a:r>
                      <a:endParaRPr sz="600"/>
                    </a:p>
                  </a:txBody>
                  <a:tcPr marT="91425" marB="91425" marR="91425" marL="91425"/>
                </a:tc>
                <a:tc>
                  <a:txBody>
                    <a:bodyPr/>
                    <a:lstStyle/>
                    <a:p>
                      <a:pPr indent="0" lvl="0" marL="0" rtl="0" algn="l">
                        <a:spcBef>
                          <a:spcPts val="0"/>
                        </a:spcBef>
                        <a:spcAft>
                          <a:spcPts val="0"/>
                        </a:spcAft>
                        <a:buNone/>
                      </a:pPr>
                      <a:r>
                        <a:rPr lang="en" sz="800"/>
                        <a:t>Dev</a:t>
                      </a:r>
                      <a:endParaRPr sz="800"/>
                    </a:p>
                  </a:txBody>
                  <a:tcPr marT="91425" marB="91425" marR="91425" marL="91425"/>
                </a:tc>
                <a:tc>
                  <a:txBody>
                    <a:bodyPr/>
                    <a:lstStyle/>
                    <a:p>
                      <a:pPr indent="0" lvl="0" marL="0" rtl="0" algn="l">
                        <a:spcBef>
                          <a:spcPts val="0"/>
                        </a:spcBef>
                        <a:spcAft>
                          <a:spcPts val="0"/>
                        </a:spcAft>
                        <a:buNone/>
                      </a:pPr>
                      <a:r>
                        <a:rPr lang="en" sz="800">
                          <a:solidFill>
                            <a:schemeClr val="dk1"/>
                          </a:solidFill>
                        </a:rPr>
                        <a:t>Carter</a:t>
                      </a:r>
                      <a:endParaRPr sz="800"/>
                    </a:p>
                  </a:txBody>
                  <a:tcPr marT="91425" marB="91425" marR="91425" marL="91425"/>
                </a:tc>
                <a:tc>
                  <a:txBody>
                    <a:bodyPr/>
                    <a:lstStyle/>
                    <a:p>
                      <a:pPr indent="0" lvl="0" marL="0" rtl="0" algn="l">
                        <a:spcBef>
                          <a:spcPts val="0"/>
                        </a:spcBef>
                        <a:spcAft>
                          <a:spcPts val="0"/>
                        </a:spcAft>
                        <a:buNone/>
                      </a:pPr>
                      <a:r>
                        <a:rPr lang="en" sz="800">
                          <a:solidFill>
                            <a:schemeClr val="dk1"/>
                          </a:solidFill>
                        </a:rPr>
                        <a:t>Dev</a:t>
                      </a:r>
                      <a:endParaRPr sz="800"/>
                    </a:p>
                  </a:txBody>
                  <a:tcPr marT="91425" marB="91425" marR="91425" marL="91425"/>
                </a:tc>
                <a:tc>
                  <a:txBody>
                    <a:bodyPr/>
                    <a:lstStyle/>
                    <a:p>
                      <a:pPr indent="0" lvl="0" marL="0" rtl="0" algn="l">
                        <a:spcBef>
                          <a:spcPts val="0"/>
                        </a:spcBef>
                        <a:spcAft>
                          <a:spcPts val="0"/>
                        </a:spcAft>
                        <a:buNone/>
                      </a:pPr>
                      <a:r>
                        <a:rPr lang="en" sz="800">
                          <a:solidFill>
                            <a:schemeClr val="dk1"/>
                          </a:solidFill>
                        </a:rPr>
                        <a:t>Dev</a:t>
                      </a:r>
                      <a:endParaRPr sz="800"/>
                    </a:p>
                  </a:txBody>
                  <a:tcPr marT="91425" marB="91425" marR="91425" marL="91425"/>
                </a:tc>
              </a:tr>
              <a:tr h="222025">
                <a:tc>
                  <a:txBody>
                    <a:bodyPr/>
                    <a:lstStyle/>
                    <a:p>
                      <a:pPr indent="0" lvl="0" marL="0" rtl="0" algn="l">
                        <a:spcBef>
                          <a:spcPts val="0"/>
                        </a:spcBef>
                        <a:spcAft>
                          <a:spcPts val="0"/>
                        </a:spcAft>
                        <a:buNone/>
                      </a:pPr>
                      <a:r>
                        <a:rPr lang="en" sz="600"/>
                        <a:t>View Customers</a:t>
                      </a:r>
                      <a:endParaRPr sz="6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Dev</a:t>
                      </a:r>
                      <a:endParaRPr sz="800"/>
                    </a:p>
                  </a:txBody>
                  <a:tcPr marT="91425" marB="91425" marR="91425" marL="91425"/>
                </a:tc>
                <a:tc>
                  <a:txBody>
                    <a:bodyPr/>
                    <a:lstStyle/>
                    <a:p>
                      <a:pPr indent="0" lvl="0" marL="0" rtl="0" algn="l">
                        <a:spcBef>
                          <a:spcPts val="0"/>
                        </a:spcBef>
                        <a:spcAft>
                          <a:spcPts val="0"/>
                        </a:spcAft>
                        <a:buNone/>
                      </a:pPr>
                      <a:r>
                        <a:rPr lang="en" sz="800"/>
                        <a:t>Carter</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Dev</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800">
                          <a:solidFill>
                            <a:schemeClr val="dk1"/>
                          </a:solidFill>
                        </a:rPr>
                        <a:t>Dev</a:t>
                      </a:r>
                      <a:endParaRPr sz="800"/>
                    </a:p>
                  </a:txBody>
                  <a:tcPr marT="91425" marB="91425" marR="91425" marL="91425"/>
                </a:tc>
              </a:tr>
              <a:tr h="202525">
                <a:tc>
                  <a:txBody>
                    <a:bodyPr/>
                    <a:lstStyle/>
                    <a:p>
                      <a:pPr indent="0" lvl="0" marL="0" rtl="0" algn="l">
                        <a:spcBef>
                          <a:spcPts val="0"/>
                        </a:spcBef>
                        <a:spcAft>
                          <a:spcPts val="0"/>
                        </a:spcAft>
                        <a:buNone/>
                      </a:pPr>
                      <a:r>
                        <a:rPr lang="en" sz="600"/>
                        <a:t>Add Employees</a:t>
                      </a:r>
                      <a:endParaRPr sz="600"/>
                    </a:p>
                  </a:txBody>
                  <a:tcPr marT="91425" marB="91425" marR="91425" marL="91425"/>
                </a:tc>
                <a:tc>
                  <a:txBody>
                    <a:bodyPr/>
                    <a:lstStyle/>
                    <a:p>
                      <a:pPr indent="0" lvl="0" marL="0" rtl="0" algn="l">
                        <a:spcBef>
                          <a:spcPts val="0"/>
                        </a:spcBef>
                        <a:spcAft>
                          <a:spcPts val="0"/>
                        </a:spcAft>
                        <a:buNone/>
                      </a:pPr>
                      <a:r>
                        <a:rPr lang="en" sz="800">
                          <a:solidFill>
                            <a:schemeClr val="dk1"/>
                          </a:solidFill>
                        </a:rPr>
                        <a:t>Dev</a:t>
                      </a:r>
                      <a:endParaRPr sz="800"/>
                    </a:p>
                  </a:txBody>
                  <a:tcPr marT="91425" marB="91425" marR="91425" marL="91425"/>
                </a:tc>
                <a:tc>
                  <a:txBody>
                    <a:bodyPr/>
                    <a:lstStyle/>
                    <a:p>
                      <a:pPr indent="0" lvl="0" marL="0" rtl="0" algn="l">
                        <a:spcBef>
                          <a:spcPts val="0"/>
                        </a:spcBef>
                        <a:spcAft>
                          <a:spcPts val="0"/>
                        </a:spcAft>
                        <a:buNone/>
                      </a:pPr>
                      <a:r>
                        <a:rPr lang="en" sz="800"/>
                        <a:t>Carter</a:t>
                      </a:r>
                      <a:endParaRPr sz="800"/>
                    </a:p>
                  </a:txBody>
                  <a:tcPr marT="91425" marB="91425" marR="91425" marL="91425"/>
                </a:tc>
                <a:tc>
                  <a:txBody>
                    <a:bodyPr/>
                    <a:lstStyle/>
                    <a:p>
                      <a:pPr indent="0" lvl="0" marL="0" rtl="0" algn="l">
                        <a:spcBef>
                          <a:spcPts val="0"/>
                        </a:spcBef>
                        <a:spcAft>
                          <a:spcPts val="0"/>
                        </a:spcAft>
                        <a:buNone/>
                      </a:pPr>
                      <a:r>
                        <a:rPr lang="en" sz="800">
                          <a:solidFill>
                            <a:schemeClr val="dk1"/>
                          </a:solidFill>
                        </a:rPr>
                        <a:t>Dev</a:t>
                      </a:r>
                      <a:endParaRPr sz="800"/>
                    </a:p>
                  </a:txBody>
                  <a:tcPr marT="91425" marB="91425" marR="91425" marL="91425"/>
                </a:tc>
                <a:tc>
                  <a:txBody>
                    <a:bodyPr/>
                    <a:lstStyle/>
                    <a:p>
                      <a:pPr indent="0" lvl="0" marL="0" rtl="0" algn="l">
                        <a:spcBef>
                          <a:spcPts val="0"/>
                        </a:spcBef>
                        <a:spcAft>
                          <a:spcPts val="0"/>
                        </a:spcAft>
                        <a:buNone/>
                      </a:pPr>
                      <a:r>
                        <a:rPr lang="en" sz="800">
                          <a:solidFill>
                            <a:schemeClr val="dk1"/>
                          </a:solidFill>
                        </a:rPr>
                        <a:t>Dev</a:t>
                      </a:r>
                      <a:endParaRPr sz="800"/>
                    </a:p>
                  </a:txBody>
                  <a:tcPr marT="91425" marB="91425" marR="91425" marL="91425"/>
                </a:tc>
              </a:tr>
              <a:tr h="235025">
                <a:tc>
                  <a:txBody>
                    <a:bodyPr/>
                    <a:lstStyle/>
                    <a:p>
                      <a:pPr indent="0" lvl="0" marL="0" rtl="0" algn="l">
                        <a:spcBef>
                          <a:spcPts val="0"/>
                        </a:spcBef>
                        <a:spcAft>
                          <a:spcPts val="0"/>
                        </a:spcAft>
                        <a:buNone/>
                      </a:pPr>
                      <a:r>
                        <a:rPr lang="en" sz="600"/>
                        <a:t>Edit Employees</a:t>
                      </a:r>
                      <a:endParaRPr sz="600"/>
                    </a:p>
                  </a:txBody>
                  <a:tcPr marT="91425" marB="91425" marR="91425" marL="91425"/>
                </a:tc>
                <a:tc>
                  <a:txBody>
                    <a:bodyPr/>
                    <a:lstStyle/>
                    <a:p>
                      <a:pPr indent="0" lvl="0" marL="0" rtl="0" algn="l">
                        <a:spcBef>
                          <a:spcPts val="0"/>
                        </a:spcBef>
                        <a:spcAft>
                          <a:spcPts val="0"/>
                        </a:spcAft>
                        <a:buNone/>
                      </a:pPr>
                      <a:r>
                        <a:rPr lang="en" sz="800"/>
                        <a:t>Carter</a:t>
                      </a:r>
                      <a:endParaRPr sz="800"/>
                    </a:p>
                  </a:txBody>
                  <a:tcPr marT="91425" marB="91425" marR="91425" marL="91425"/>
                </a:tc>
                <a:tc>
                  <a:txBody>
                    <a:bodyPr/>
                    <a:lstStyle/>
                    <a:p>
                      <a:pPr indent="0" lvl="0" marL="0" rtl="0" algn="l">
                        <a:spcBef>
                          <a:spcPts val="0"/>
                        </a:spcBef>
                        <a:spcAft>
                          <a:spcPts val="0"/>
                        </a:spcAft>
                        <a:buNone/>
                      </a:pPr>
                      <a:r>
                        <a:rPr lang="en" sz="800"/>
                        <a:t>Carter</a:t>
                      </a:r>
                      <a:endParaRPr sz="800"/>
                    </a:p>
                  </a:txBody>
                  <a:tcPr marT="91425" marB="91425" marR="91425" marL="91425"/>
                </a:tc>
                <a:tc>
                  <a:txBody>
                    <a:bodyPr/>
                    <a:lstStyle/>
                    <a:p>
                      <a:pPr indent="0" lvl="0" marL="0" rtl="0" algn="l">
                        <a:spcBef>
                          <a:spcPts val="0"/>
                        </a:spcBef>
                        <a:spcAft>
                          <a:spcPts val="0"/>
                        </a:spcAft>
                        <a:buNone/>
                      </a:pPr>
                      <a:r>
                        <a:rPr lang="en" sz="800"/>
                        <a:t>Carter</a:t>
                      </a:r>
                      <a:endParaRPr sz="800"/>
                    </a:p>
                  </a:txBody>
                  <a:tcPr marT="91425" marB="91425" marR="91425" marL="91425"/>
                </a:tc>
                <a:tc>
                  <a:txBody>
                    <a:bodyPr/>
                    <a:lstStyle/>
                    <a:p>
                      <a:pPr indent="0" lvl="0" marL="0" rtl="0" algn="l">
                        <a:spcBef>
                          <a:spcPts val="0"/>
                        </a:spcBef>
                        <a:spcAft>
                          <a:spcPts val="0"/>
                        </a:spcAft>
                        <a:buNone/>
                      </a:pPr>
                      <a:r>
                        <a:rPr lang="en" sz="800"/>
                        <a:t>Carter</a:t>
                      </a:r>
                      <a:endParaRPr sz="800"/>
                    </a:p>
                  </a:txBody>
                  <a:tcPr marT="91425" marB="91425" marR="91425" marL="91425"/>
                </a:tc>
              </a:tr>
              <a:tr h="196025">
                <a:tc>
                  <a:txBody>
                    <a:bodyPr/>
                    <a:lstStyle/>
                    <a:p>
                      <a:pPr indent="0" lvl="0" marL="0" rtl="0" algn="l">
                        <a:spcBef>
                          <a:spcPts val="0"/>
                        </a:spcBef>
                        <a:spcAft>
                          <a:spcPts val="0"/>
                        </a:spcAft>
                        <a:buNone/>
                      </a:pPr>
                      <a:r>
                        <a:rPr lang="en" sz="600"/>
                        <a:t>View Employees</a:t>
                      </a:r>
                      <a:endParaRPr sz="600"/>
                    </a:p>
                  </a:txBody>
                  <a:tcPr marT="91425" marB="91425" marR="91425" marL="91425"/>
                </a:tc>
                <a:tc>
                  <a:txBody>
                    <a:bodyPr/>
                    <a:lstStyle/>
                    <a:p>
                      <a:pPr indent="0" lvl="0" marL="0" rtl="0" algn="l">
                        <a:spcBef>
                          <a:spcPts val="0"/>
                        </a:spcBef>
                        <a:spcAft>
                          <a:spcPts val="0"/>
                        </a:spcAft>
                        <a:buNone/>
                      </a:pPr>
                      <a:r>
                        <a:rPr lang="en" sz="800">
                          <a:solidFill>
                            <a:schemeClr val="dk1"/>
                          </a:solidFill>
                        </a:rPr>
                        <a:t>Dev</a:t>
                      </a:r>
                      <a:endParaRPr sz="800"/>
                    </a:p>
                  </a:txBody>
                  <a:tcPr marT="91425" marB="91425" marR="91425" marL="91425"/>
                </a:tc>
                <a:tc>
                  <a:txBody>
                    <a:bodyPr/>
                    <a:lstStyle/>
                    <a:p>
                      <a:pPr indent="0" lvl="0" marL="0" rtl="0" algn="l">
                        <a:spcBef>
                          <a:spcPts val="0"/>
                        </a:spcBef>
                        <a:spcAft>
                          <a:spcPts val="0"/>
                        </a:spcAft>
                        <a:buNone/>
                      </a:pPr>
                      <a:r>
                        <a:rPr lang="en" sz="800"/>
                        <a:t>Carter</a:t>
                      </a:r>
                      <a:endParaRPr sz="800"/>
                    </a:p>
                  </a:txBody>
                  <a:tcPr marT="91425" marB="91425" marR="91425" marL="91425"/>
                </a:tc>
                <a:tc>
                  <a:txBody>
                    <a:bodyPr/>
                    <a:lstStyle/>
                    <a:p>
                      <a:pPr indent="0" lvl="0" marL="0" rtl="0" algn="l">
                        <a:spcBef>
                          <a:spcPts val="0"/>
                        </a:spcBef>
                        <a:spcAft>
                          <a:spcPts val="0"/>
                        </a:spcAft>
                        <a:buNone/>
                      </a:pPr>
                      <a:r>
                        <a:rPr lang="en" sz="800">
                          <a:solidFill>
                            <a:schemeClr val="dk1"/>
                          </a:solidFill>
                        </a:rPr>
                        <a:t>Dev</a:t>
                      </a:r>
                      <a:endParaRPr sz="800"/>
                    </a:p>
                  </a:txBody>
                  <a:tcPr marT="91425" marB="91425" marR="91425" marL="91425"/>
                </a:tc>
                <a:tc>
                  <a:txBody>
                    <a:bodyPr/>
                    <a:lstStyle/>
                    <a:p>
                      <a:pPr indent="0" lvl="0" marL="0" rtl="0" algn="l">
                        <a:spcBef>
                          <a:spcPts val="0"/>
                        </a:spcBef>
                        <a:spcAft>
                          <a:spcPts val="0"/>
                        </a:spcAft>
                        <a:buNone/>
                      </a:pPr>
                      <a:r>
                        <a:rPr lang="en" sz="800">
                          <a:solidFill>
                            <a:schemeClr val="dk1"/>
                          </a:solidFill>
                        </a:rPr>
                        <a:t>Dev</a:t>
                      </a:r>
                      <a:endParaRPr sz="800"/>
                    </a:p>
                  </a:txBody>
                  <a:tcPr marT="91425" marB="91425" marR="91425" marL="91425"/>
                </a:tc>
              </a:tr>
              <a:tr h="111475">
                <a:tc>
                  <a:txBody>
                    <a:bodyPr/>
                    <a:lstStyle/>
                    <a:p>
                      <a:pPr indent="0" lvl="0" marL="0" rtl="0" algn="l">
                        <a:spcBef>
                          <a:spcPts val="0"/>
                        </a:spcBef>
                        <a:spcAft>
                          <a:spcPts val="0"/>
                        </a:spcAft>
                        <a:buNone/>
                      </a:pPr>
                      <a:r>
                        <a:rPr lang="en" sz="600"/>
                        <a:t>Add Product</a:t>
                      </a:r>
                      <a:endParaRPr sz="600"/>
                    </a:p>
                  </a:txBody>
                  <a:tcPr marT="91425" marB="91425" marR="91425" marL="91425"/>
                </a:tc>
                <a:tc>
                  <a:txBody>
                    <a:bodyPr/>
                    <a:lstStyle/>
                    <a:p>
                      <a:pPr indent="0" lvl="0" marL="0" rtl="0" algn="l">
                        <a:spcBef>
                          <a:spcPts val="0"/>
                        </a:spcBef>
                        <a:spcAft>
                          <a:spcPts val="0"/>
                        </a:spcAft>
                        <a:buNone/>
                      </a:pPr>
                      <a:r>
                        <a:rPr lang="en" sz="800"/>
                        <a:t>Anthony</a:t>
                      </a:r>
                      <a:endParaRPr sz="800"/>
                    </a:p>
                  </a:txBody>
                  <a:tcPr marT="91425" marB="91425" marR="91425" marL="91425"/>
                </a:tc>
                <a:tc>
                  <a:txBody>
                    <a:bodyPr/>
                    <a:lstStyle/>
                    <a:p>
                      <a:pPr indent="0" lvl="0" marL="0" rtl="0" algn="l">
                        <a:spcBef>
                          <a:spcPts val="0"/>
                        </a:spcBef>
                        <a:spcAft>
                          <a:spcPts val="0"/>
                        </a:spcAft>
                        <a:buNone/>
                      </a:pPr>
                      <a:r>
                        <a:rPr lang="en" sz="800"/>
                        <a:t>Carter</a:t>
                      </a:r>
                      <a:endParaRPr sz="800"/>
                    </a:p>
                  </a:txBody>
                  <a:tcPr marT="91425" marB="91425" marR="91425" marL="91425"/>
                </a:tc>
                <a:tc>
                  <a:txBody>
                    <a:bodyPr/>
                    <a:lstStyle/>
                    <a:p>
                      <a:pPr indent="0" lvl="0" marL="0" rtl="0" algn="l">
                        <a:spcBef>
                          <a:spcPts val="0"/>
                        </a:spcBef>
                        <a:spcAft>
                          <a:spcPts val="0"/>
                        </a:spcAft>
                        <a:buNone/>
                      </a:pPr>
                      <a:r>
                        <a:rPr lang="en" sz="800"/>
                        <a:t>Anthony</a:t>
                      </a:r>
                      <a:endParaRPr sz="800"/>
                    </a:p>
                  </a:txBody>
                  <a:tcPr marT="91425" marB="91425" marR="91425" marL="91425"/>
                </a:tc>
                <a:tc>
                  <a:txBody>
                    <a:bodyPr/>
                    <a:lstStyle/>
                    <a:p>
                      <a:pPr indent="0" lvl="0" marL="0" rtl="0" algn="l">
                        <a:spcBef>
                          <a:spcPts val="0"/>
                        </a:spcBef>
                        <a:spcAft>
                          <a:spcPts val="0"/>
                        </a:spcAft>
                        <a:buNone/>
                      </a:pPr>
                      <a:r>
                        <a:rPr lang="en" sz="800"/>
                        <a:t>Anthony</a:t>
                      </a:r>
                      <a:endParaRPr sz="800"/>
                    </a:p>
                  </a:txBody>
                  <a:tcPr marT="91425" marB="91425" marR="91425" marL="91425"/>
                </a:tc>
              </a:tr>
              <a:tr h="111475">
                <a:tc>
                  <a:txBody>
                    <a:bodyPr/>
                    <a:lstStyle/>
                    <a:p>
                      <a:pPr indent="0" lvl="0" marL="0" rtl="0" algn="l">
                        <a:spcBef>
                          <a:spcPts val="0"/>
                        </a:spcBef>
                        <a:spcAft>
                          <a:spcPts val="0"/>
                        </a:spcAft>
                        <a:buNone/>
                      </a:pPr>
                      <a:r>
                        <a:rPr lang="en" sz="600"/>
                        <a:t>Edit Product</a:t>
                      </a:r>
                      <a:endParaRPr sz="600"/>
                    </a:p>
                  </a:txBody>
                  <a:tcPr marT="91425" marB="91425" marR="91425" marL="91425"/>
                </a:tc>
                <a:tc>
                  <a:txBody>
                    <a:bodyPr/>
                    <a:lstStyle/>
                    <a:p>
                      <a:pPr indent="0" lvl="0" marL="0" rtl="0" algn="l">
                        <a:spcBef>
                          <a:spcPts val="0"/>
                        </a:spcBef>
                        <a:spcAft>
                          <a:spcPts val="0"/>
                        </a:spcAft>
                        <a:buNone/>
                      </a:pPr>
                      <a:r>
                        <a:rPr lang="en" sz="800"/>
                        <a:t>Anthony</a:t>
                      </a:r>
                      <a:endParaRPr sz="800"/>
                    </a:p>
                  </a:txBody>
                  <a:tcPr marT="91425" marB="91425" marR="91425" marL="91425"/>
                </a:tc>
                <a:tc>
                  <a:txBody>
                    <a:bodyPr/>
                    <a:lstStyle/>
                    <a:p>
                      <a:pPr indent="0" lvl="0" marL="0" rtl="0" algn="l">
                        <a:spcBef>
                          <a:spcPts val="0"/>
                        </a:spcBef>
                        <a:spcAft>
                          <a:spcPts val="0"/>
                        </a:spcAft>
                        <a:buNone/>
                      </a:pPr>
                      <a:r>
                        <a:rPr lang="en" sz="800">
                          <a:solidFill>
                            <a:schemeClr val="dk1"/>
                          </a:solidFill>
                        </a:rPr>
                        <a:t>Carter</a:t>
                      </a:r>
                      <a:endParaRPr sz="800"/>
                    </a:p>
                  </a:txBody>
                  <a:tcPr marT="91425" marB="91425" marR="91425" marL="91425"/>
                </a:tc>
                <a:tc>
                  <a:txBody>
                    <a:bodyPr/>
                    <a:lstStyle/>
                    <a:p>
                      <a:pPr indent="0" lvl="0" marL="0" rtl="0" algn="l">
                        <a:spcBef>
                          <a:spcPts val="0"/>
                        </a:spcBef>
                        <a:spcAft>
                          <a:spcPts val="0"/>
                        </a:spcAft>
                        <a:buNone/>
                      </a:pPr>
                      <a:r>
                        <a:rPr lang="en" sz="800"/>
                        <a:t>Anthony</a:t>
                      </a:r>
                      <a:endParaRPr sz="800"/>
                    </a:p>
                  </a:txBody>
                  <a:tcPr marT="91425" marB="91425" marR="91425" marL="91425"/>
                </a:tc>
                <a:tc>
                  <a:txBody>
                    <a:bodyPr/>
                    <a:lstStyle/>
                    <a:p>
                      <a:pPr indent="0" lvl="0" marL="0" rtl="0" algn="l">
                        <a:spcBef>
                          <a:spcPts val="0"/>
                        </a:spcBef>
                        <a:spcAft>
                          <a:spcPts val="0"/>
                        </a:spcAft>
                        <a:buNone/>
                      </a:pPr>
                      <a:r>
                        <a:rPr lang="en" sz="800"/>
                        <a:t>Anthony</a:t>
                      </a:r>
                      <a:endParaRPr sz="800"/>
                    </a:p>
                  </a:txBody>
                  <a:tcPr marT="91425" marB="91425" marR="91425" marL="91425"/>
                </a:tc>
              </a:tr>
              <a:tr h="111475">
                <a:tc>
                  <a:txBody>
                    <a:bodyPr/>
                    <a:lstStyle/>
                    <a:p>
                      <a:pPr indent="0" lvl="0" marL="0" rtl="0" algn="l">
                        <a:spcBef>
                          <a:spcPts val="0"/>
                        </a:spcBef>
                        <a:spcAft>
                          <a:spcPts val="0"/>
                        </a:spcAft>
                        <a:buNone/>
                      </a:pPr>
                      <a:r>
                        <a:rPr lang="en" sz="600"/>
                        <a:t>View Products</a:t>
                      </a:r>
                      <a:endParaRPr sz="600"/>
                    </a:p>
                  </a:txBody>
                  <a:tcPr marT="91425" marB="91425" marR="91425" marL="91425"/>
                </a:tc>
                <a:tc>
                  <a:txBody>
                    <a:bodyPr/>
                    <a:lstStyle/>
                    <a:p>
                      <a:pPr indent="0" lvl="0" marL="0" rtl="0" algn="l">
                        <a:spcBef>
                          <a:spcPts val="0"/>
                        </a:spcBef>
                        <a:spcAft>
                          <a:spcPts val="0"/>
                        </a:spcAft>
                        <a:buNone/>
                      </a:pPr>
                      <a:r>
                        <a:rPr lang="en" sz="800"/>
                        <a:t>Anthony</a:t>
                      </a:r>
                      <a:endParaRPr sz="800"/>
                    </a:p>
                  </a:txBody>
                  <a:tcPr marT="91425" marB="91425" marR="91425" marL="91425"/>
                </a:tc>
                <a:tc>
                  <a:txBody>
                    <a:bodyPr/>
                    <a:lstStyle/>
                    <a:p>
                      <a:pPr indent="0" lvl="0" marL="0" rtl="0" algn="l">
                        <a:spcBef>
                          <a:spcPts val="0"/>
                        </a:spcBef>
                        <a:spcAft>
                          <a:spcPts val="0"/>
                        </a:spcAft>
                        <a:buNone/>
                      </a:pPr>
                      <a:r>
                        <a:rPr lang="en" sz="800"/>
                        <a:t>Carter</a:t>
                      </a:r>
                      <a:endParaRPr sz="800"/>
                    </a:p>
                  </a:txBody>
                  <a:tcPr marT="91425" marB="91425" marR="91425" marL="91425"/>
                </a:tc>
                <a:tc>
                  <a:txBody>
                    <a:bodyPr/>
                    <a:lstStyle/>
                    <a:p>
                      <a:pPr indent="0" lvl="0" marL="0" rtl="0" algn="l">
                        <a:spcBef>
                          <a:spcPts val="0"/>
                        </a:spcBef>
                        <a:spcAft>
                          <a:spcPts val="0"/>
                        </a:spcAft>
                        <a:buNone/>
                      </a:pPr>
                      <a:r>
                        <a:rPr lang="en" sz="800"/>
                        <a:t>Anthony</a:t>
                      </a:r>
                      <a:endParaRPr sz="800"/>
                    </a:p>
                  </a:txBody>
                  <a:tcPr marT="91425" marB="91425" marR="91425" marL="91425"/>
                </a:tc>
                <a:tc>
                  <a:txBody>
                    <a:bodyPr/>
                    <a:lstStyle/>
                    <a:p>
                      <a:pPr indent="0" lvl="0" marL="0" rtl="0" algn="l">
                        <a:spcBef>
                          <a:spcPts val="0"/>
                        </a:spcBef>
                        <a:spcAft>
                          <a:spcPts val="0"/>
                        </a:spcAft>
                        <a:buNone/>
                      </a:pPr>
                      <a:r>
                        <a:rPr lang="en" sz="800"/>
                        <a:t>Anthony</a:t>
                      </a:r>
                      <a:endParaRPr sz="800"/>
                    </a:p>
                  </a:txBody>
                  <a:tcPr marT="91425" marB="91425" marR="91425" marL="91425"/>
                </a:tc>
              </a:tr>
              <a:tr h="111475">
                <a:tc>
                  <a:txBody>
                    <a:bodyPr/>
                    <a:lstStyle/>
                    <a:p>
                      <a:pPr indent="0" lvl="0" marL="0" rtl="0" algn="l">
                        <a:spcBef>
                          <a:spcPts val="0"/>
                        </a:spcBef>
                        <a:spcAft>
                          <a:spcPts val="0"/>
                        </a:spcAft>
                        <a:buNone/>
                      </a:pPr>
                      <a:r>
                        <a:rPr lang="en" sz="600"/>
                        <a:t>View Order</a:t>
                      </a:r>
                      <a:endParaRPr sz="600"/>
                    </a:p>
                  </a:txBody>
                  <a:tcPr marT="91425" marB="91425" marR="91425" marL="91425"/>
                </a:tc>
                <a:tc>
                  <a:txBody>
                    <a:bodyPr/>
                    <a:lstStyle/>
                    <a:p>
                      <a:pPr indent="0" lvl="0" marL="0" rtl="0" algn="l">
                        <a:spcBef>
                          <a:spcPts val="0"/>
                        </a:spcBef>
                        <a:spcAft>
                          <a:spcPts val="0"/>
                        </a:spcAft>
                        <a:buNone/>
                      </a:pPr>
                      <a:r>
                        <a:rPr lang="en" sz="800"/>
                        <a:t>Anthony/Carter</a:t>
                      </a:r>
                      <a:endParaRPr sz="800"/>
                    </a:p>
                  </a:txBody>
                  <a:tcPr marT="91425" marB="91425" marR="91425" marL="91425"/>
                </a:tc>
                <a:tc>
                  <a:txBody>
                    <a:bodyPr/>
                    <a:lstStyle/>
                    <a:p>
                      <a:pPr indent="0" lvl="0" marL="0" rtl="0" algn="l">
                        <a:spcBef>
                          <a:spcPts val="0"/>
                        </a:spcBef>
                        <a:spcAft>
                          <a:spcPts val="0"/>
                        </a:spcAft>
                        <a:buNone/>
                      </a:pPr>
                      <a:r>
                        <a:rPr lang="en" sz="800"/>
                        <a:t>Carter </a:t>
                      </a:r>
                      <a:endParaRPr sz="800"/>
                    </a:p>
                  </a:txBody>
                  <a:tcPr marT="91425" marB="91425" marR="91425" marL="91425"/>
                </a:tc>
                <a:tc>
                  <a:txBody>
                    <a:bodyPr/>
                    <a:lstStyle/>
                    <a:p>
                      <a:pPr indent="0" lvl="0" marL="0" rtl="0" algn="l">
                        <a:spcBef>
                          <a:spcPts val="0"/>
                        </a:spcBef>
                        <a:spcAft>
                          <a:spcPts val="0"/>
                        </a:spcAft>
                        <a:buNone/>
                      </a:pPr>
                      <a:r>
                        <a:rPr lang="en" sz="800"/>
                        <a:t>Anthony/Carter</a:t>
                      </a:r>
                      <a:endParaRPr sz="800"/>
                    </a:p>
                  </a:txBody>
                  <a:tcPr marT="91425" marB="91425" marR="91425" marL="91425"/>
                </a:tc>
                <a:tc>
                  <a:txBody>
                    <a:bodyPr/>
                    <a:lstStyle/>
                    <a:p>
                      <a:pPr indent="0" lvl="0" marL="0" rtl="0" algn="l">
                        <a:spcBef>
                          <a:spcPts val="0"/>
                        </a:spcBef>
                        <a:spcAft>
                          <a:spcPts val="0"/>
                        </a:spcAft>
                        <a:buNone/>
                      </a:pPr>
                      <a:r>
                        <a:rPr lang="en" sz="800"/>
                        <a:t>Anthony</a:t>
                      </a:r>
                      <a:endParaRPr sz="800"/>
                    </a:p>
                  </a:txBody>
                  <a:tcPr marT="91425" marB="91425" marR="91425" marL="91425"/>
                </a:tc>
              </a:tr>
              <a:tr h="111475">
                <a:tc>
                  <a:txBody>
                    <a:bodyPr/>
                    <a:lstStyle/>
                    <a:p>
                      <a:pPr indent="0" lvl="0" marL="0" rtl="0" algn="l">
                        <a:spcBef>
                          <a:spcPts val="0"/>
                        </a:spcBef>
                        <a:spcAft>
                          <a:spcPts val="0"/>
                        </a:spcAft>
                        <a:buNone/>
                      </a:pPr>
                      <a:r>
                        <a:rPr lang="en" sz="600"/>
                        <a:t>Place Order</a:t>
                      </a:r>
                      <a:endParaRPr sz="600"/>
                    </a:p>
                  </a:txBody>
                  <a:tcPr marT="91425" marB="91425" marR="91425" marL="91425"/>
                </a:tc>
                <a:tc>
                  <a:txBody>
                    <a:bodyPr/>
                    <a:lstStyle/>
                    <a:p>
                      <a:pPr indent="0" lvl="0" marL="0" rtl="0" algn="l">
                        <a:spcBef>
                          <a:spcPts val="0"/>
                        </a:spcBef>
                        <a:spcAft>
                          <a:spcPts val="0"/>
                        </a:spcAft>
                        <a:buNone/>
                      </a:pPr>
                      <a:r>
                        <a:rPr lang="en" sz="800"/>
                        <a:t>Anthony</a:t>
                      </a:r>
                      <a:endParaRPr sz="800"/>
                    </a:p>
                  </a:txBody>
                  <a:tcPr marT="91425" marB="91425" marR="91425" marL="91425"/>
                </a:tc>
                <a:tc>
                  <a:txBody>
                    <a:bodyPr/>
                    <a:lstStyle/>
                    <a:p>
                      <a:pPr indent="0" lvl="0" marL="0" rtl="0" algn="l">
                        <a:spcBef>
                          <a:spcPts val="0"/>
                        </a:spcBef>
                        <a:spcAft>
                          <a:spcPts val="0"/>
                        </a:spcAft>
                        <a:buNone/>
                      </a:pPr>
                      <a:r>
                        <a:rPr lang="en" sz="800">
                          <a:solidFill>
                            <a:schemeClr val="dk1"/>
                          </a:solidFill>
                        </a:rPr>
                        <a:t>Carter</a:t>
                      </a:r>
                      <a:endParaRPr sz="800"/>
                    </a:p>
                  </a:txBody>
                  <a:tcPr marT="91425" marB="91425" marR="91425" marL="91425"/>
                </a:tc>
                <a:tc>
                  <a:txBody>
                    <a:bodyPr/>
                    <a:lstStyle/>
                    <a:p>
                      <a:pPr indent="0" lvl="0" marL="0" rtl="0" algn="l">
                        <a:spcBef>
                          <a:spcPts val="0"/>
                        </a:spcBef>
                        <a:spcAft>
                          <a:spcPts val="0"/>
                        </a:spcAft>
                        <a:buNone/>
                      </a:pPr>
                      <a:r>
                        <a:rPr lang="en" sz="800"/>
                        <a:t>Anthony</a:t>
                      </a:r>
                      <a:endParaRPr sz="800"/>
                    </a:p>
                  </a:txBody>
                  <a:tcPr marT="91425" marB="91425" marR="91425" marL="91425"/>
                </a:tc>
                <a:tc>
                  <a:txBody>
                    <a:bodyPr/>
                    <a:lstStyle/>
                    <a:p>
                      <a:pPr indent="0" lvl="0" marL="0" rtl="0" algn="l">
                        <a:spcBef>
                          <a:spcPts val="0"/>
                        </a:spcBef>
                        <a:spcAft>
                          <a:spcPts val="0"/>
                        </a:spcAft>
                        <a:buNone/>
                      </a:pPr>
                      <a:r>
                        <a:rPr lang="en" sz="800"/>
                        <a:t>Anthony</a:t>
                      </a:r>
                      <a:endParaRPr sz="800"/>
                    </a:p>
                  </a:txBody>
                  <a:tcPr marT="91425" marB="91425" marR="91425" marL="91425"/>
                </a:tc>
              </a:tr>
              <a:tr h="111475">
                <a:tc>
                  <a:txBody>
                    <a:bodyPr/>
                    <a:lstStyle/>
                    <a:p>
                      <a:pPr indent="0" lvl="0" marL="0" rtl="0" algn="l">
                        <a:spcBef>
                          <a:spcPts val="0"/>
                        </a:spcBef>
                        <a:spcAft>
                          <a:spcPts val="0"/>
                        </a:spcAft>
                        <a:buNone/>
                      </a:pPr>
                      <a:r>
                        <a:rPr lang="en" sz="600"/>
                        <a:t>Homepage</a:t>
                      </a:r>
                      <a:endParaRPr sz="600"/>
                    </a:p>
                  </a:txBody>
                  <a:tcPr marT="91425" marB="91425" marR="91425" marL="91425"/>
                </a:tc>
                <a:tc>
                  <a:txBody>
                    <a:bodyPr/>
                    <a:lstStyle/>
                    <a:p>
                      <a:pPr indent="0" lvl="0" marL="0" rtl="0" algn="l">
                        <a:spcBef>
                          <a:spcPts val="0"/>
                        </a:spcBef>
                        <a:spcAft>
                          <a:spcPts val="0"/>
                        </a:spcAft>
                        <a:buNone/>
                      </a:pPr>
                      <a:r>
                        <a:rPr lang="en" sz="800"/>
                        <a:t>Carter</a:t>
                      </a:r>
                      <a:endParaRPr sz="800"/>
                    </a:p>
                  </a:txBody>
                  <a:tcPr marT="91425" marB="91425" marR="91425" marL="91425"/>
                </a:tc>
                <a:tc>
                  <a:txBody>
                    <a:bodyPr/>
                    <a:lstStyle/>
                    <a:p>
                      <a:pPr indent="0" lvl="0" marL="0" rtl="0" algn="l">
                        <a:spcBef>
                          <a:spcPts val="0"/>
                        </a:spcBef>
                        <a:spcAft>
                          <a:spcPts val="0"/>
                        </a:spcAft>
                        <a:buNone/>
                      </a:pPr>
                      <a:r>
                        <a:rPr lang="en" sz="800"/>
                        <a:t>Carter</a:t>
                      </a:r>
                      <a:endParaRPr sz="800"/>
                    </a:p>
                  </a:txBody>
                  <a:tcPr marT="91425" marB="91425" marR="91425" marL="91425"/>
                </a:tc>
                <a:tc>
                  <a:txBody>
                    <a:bodyPr/>
                    <a:lstStyle/>
                    <a:p>
                      <a:pPr indent="0" lvl="0" marL="0" rtl="0" algn="l">
                        <a:spcBef>
                          <a:spcPts val="0"/>
                        </a:spcBef>
                        <a:spcAft>
                          <a:spcPts val="0"/>
                        </a:spcAft>
                        <a:buNone/>
                      </a:pPr>
                      <a:r>
                        <a:rPr lang="en" sz="800"/>
                        <a:t>Kel</a:t>
                      </a:r>
                      <a:endParaRPr sz="800"/>
                    </a:p>
                  </a:txBody>
                  <a:tcPr marT="91425" marB="91425" marR="91425" marL="91425"/>
                </a:tc>
                <a:tc>
                  <a:txBody>
                    <a:bodyPr/>
                    <a:lstStyle/>
                    <a:p>
                      <a:pPr indent="0" lvl="0" marL="0" rtl="0" algn="l">
                        <a:spcBef>
                          <a:spcPts val="0"/>
                        </a:spcBef>
                        <a:spcAft>
                          <a:spcPts val="0"/>
                        </a:spcAft>
                        <a:buNone/>
                      </a:pPr>
                      <a:r>
                        <a:rPr lang="en" sz="800"/>
                        <a:t>Kel</a:t>
                      </a:r>
                      <a:endParaRPr sz="8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&amp; Motivation</a:t>
            </a:r>
            <a:endParaRPr/>
          </a:p>
        </p:txBody>
      </p:sp>
      <p:sp>
        <p:nvSpPr>
          <p:cNvPr id="68" name="Google Shape;68;p15"/>
          <p:cNvSpPr txBox="1"/>
          <p:nvPr>
            <p:ph idx="1" type="body"/>
          </p:nvPr>
        </p:nvSpPr>
        <p:spPr>
          <a:xfrm>
            <a:off x="431225" y="11582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For our project we created a relational database administration tool for a clothing store with an online shop and physical stores. The database keeps track of information about the customers, employees, orders, products, and suppliers in separate tables. Data can be easily inserted, updated, and deleted from the databases through simple forms. The product database can be queried by product category and supplier and can update item quantity and price. This tool essentially makes it easy for anybody to manage company records without a technology background. Keeping up with day-to-day operations would be centralized in one web-based tool, and expansion of this tool into other record-keeping for the store would be easy to implement.</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Structure</a:t>
            </a:r>
            <a:endParaRPr/>
          </a:p>
        </p:txBody>
      </p:sp>
      <p:sp>
        <p:nvSpPr>
          <p:cNvPr id="74" name="Google Shape;74;p16"/>
          <p:cNvSpPr txBox="1"/>
          <p:nvPr>
            <p:ph idx="1" type="body"/>
          </p:nvPr>
        </p:nvSpPr>
        <p:spPr>
          <a:xfrm>
            <a:off x="9614350" y="-1853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391875" y="1182750"/>
            <a:ext cx="2857131" cy="1442375"/>
          </a:xfrm>
          <a:prstGeom prst="rect">
            <a:avLst/>
          </a:prstGeom>
          <a:noFill/>
          <a:ln>
            <a:noFill/>
          </a:ln>
        </p:spPr>
      </p:pic>
      <p:pic>
        <p:nvPicPr>
          <p:cNvPr id="76" name="Google Shape;76;p16"/>
          <p:cNvPicPr preferRelativeResize="0"/>
          <p:nvPr/>
        </p:nvPicPr>
        <p:blipFill>
          <a:blip r:embed="rId4">
            <a:alphaModFix/>
          </a:blip>
          <a:stretch>
            <a:fillRect/>
          </a:stretch>
        </p:blipFill>
        <p:spPr>
          <a:xfrm>
            <a:off x="3363063" y="1225088"/>
            <a:ext cx="2890850" cy="1442382"/>
          </a:xfrm>
          <a:prstGeom prst="rect">
            <a:avLst/>
          </a:prstGeom>
          <a:noFill/>
          <a:ln>
            <a:noFill/>
          </a:ln>
        </p:spPr>
      </p:pic>
      <p:pic>
        <p:nvPicPr>
          <p:cNvPr id="77" name="Google Shape;77;p16"/>
          <p:cNvPicPr preferRelativeResize="0"/>
          <p:nvPr/>
        </p:nvPicPr>
        <p:blipFill>
          <a:blip r:embed="rId5">
            <a:alphaModFix/>
          </a:blip>
          <a:stretch>
            <a:fillRect/>
          </a:stretch>
        </p:blipFill>
        <p:spPr>
          <a:xfrm>
            <a:off x="6363375" y="1152475"/>
            <a:ext cx="2428704" cy="1442375"/>
          </a:xfrm>
          <a:prstGeom prst="rect">
            <a:avLst/>
          </a:prstGeom>
          <a:noFill/>
          <a:ln>
            <a:noFill/>
          </a:ln>
        </p:spPr>
      </p:pic>
      <p:pic>
        <p:nvPicPr>
          <p:cNvPr id="78" name="Google Shape;78;p16"/>
          <p:cNvPicPr preferRelativeResize="0"/>
          <p:nvPr/>
        </p:nvPicPr>
        <p:blipFill>
          <a:blip r:embed="rId6">
            <a:alphaModFix/>
          </a:blip>
          <a:stretch>
            <a:fillRect/>
          </a:stretch>
        </p:blipFill>
        <p:spPr>
          <a:xfrm>
            <a:off x="1464875" y="2702952"/>
            <a:ext cx="2684400" cy="1979598"/>
          </a:xfrm>
          <a:prstGeom prst="rect">
            <a:avLst/>
          </a:prstGeom>
          <a:noFill/>
          <a:ln>
            <a:noFill/>
          </a:ln>
        </p:spPr>
      </p:pic>
      <p:pic>
        <p:nvPicPr>
          <p:cNvPr id="79" name="Google Shape;79;p16"/>
          <p:cNvPicPr preferRelativeResize="0"/>
          <p:nvPr/>
        </p:nvPicPr>
        <p:blipFill>
          <a:blip r:embed="rId7">
            <a:alphaModFix/>
          </a:blip>
          <a:stretch>
            <a:fillRect/>
          </a:stretch>
        </p:blipFill>
        <p:spPr>
          <a:xfrm>
            <a:off x="4665275" y="3054973"/>
            <a:ext cx="3202201" cy="98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Diagram</a:t>
            </a:r>
            <a:endParaRPr/>
          </a:p>
        </p:txBody>
      </p:sp>
      <p:sp>
        <p:nvSpPr>
          <p:cNvPr id="85" name="Google Shape;85;p17"/>
          <p:cNvSpPr/>
          <p:nvPr/>
        </p:nvSpPr>
        <p:spPr>
          <a:xfrm>
            <a:off x="7326525" y="2576700"/>
            <a:ext cx="833700" cy="443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Supplier</a:t>
            </a:r>
            <a:endParaRPr sz="800">
              <a:solidFill>
                <a:schemeClr val="lt1"/>
              </a:solidFill>
            </a:endParaRPr>
          </a:p>
        </p:txBody>
      </p:sp>
      <p:sp>
        <p:nvSpPr>
          <p:cNvPr id="86" name="Google Shape;86;p17"/>
          <p:cNvSpPr/>
          <p:nvPr/>
        </p:nvSpPr>
        <p:spPr>
          <a:xfrm>
            <a:off x="923775" y="1268125"/>
            <a:ext cx="833700" cy="487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Store Manager</a:t>
            </a:r>
            <a:endParaRPr sz="800">
              <a:solidFill>
                <a:schemeClr val="lt1"/>
              </a:solidFill>
            </a:endParaRPr>
          </a:p>
        </p:txBody>
      </p:sp>
      <p:sp>
        <p:nvSpPr>
          <p:cNvPr id="87" name="Google Shape;87;p17"/>
          <p:cNvSpPr/>
          <p:nvPr/>
        </p:nvSpPr>
        <p:spPr>
          <a:xfrm>
            <a:off x="852975" y="2292063"/>
            <a:ext cx="975300" cy="5727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Store Employee</a:t>
            </a:r>
            <a:endParaRPr sz="800">
              <a:solidFill>
                <a:schemeClr val="lt1"/>
              </a:solidFill>
            </a:endParaRPr>
          </a:p>
        </p:txBody>
      </p:sp>
      <p:sp>
        <p:nvSpPr>
          <p:cNvPr id="88" name="Google Shape;88;p17"/>
          <p:cNvSpPr/>
          <p:nvPr/>
        </p:nvSpPr>
        <p:spPr>
          <a:xfrm>
            <a:off x="817425" y="3400900"/>
            <a:ext cx="1046400" cy="5727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1"/>
                </a:solidFill>
              </a:rPr>
              <a:t>Database Administrator</a:t>
            </a:r>
            <a:endParaRPr sz="700">
              <a:solidFill>
                <a:schemeClr val="lt1"/>
              </a:solidFill>
            </a:endParaRPr>
          </a:p>
        </p:txBody>
      </p:sp>
      <p:sp>
        <p:nvSpPr>
          <p:cNvPr id="89" name="Google Shape;89;p17"/>
          <p:cNvSpPr/>
          <p:nvPr/>
        </p:nvSpPr>
        <p:spPr>
          <a:xfrm>
            <a:off x="7220175" y="1398950"/>
            <a:ext cx="1046400" cy="5727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Warehouse</a:t>
            </a:r>
            <a:endParaRPr sz="800">
              <a:solidFill>
                <a:schemeClr val="lt1"/>
              </a:solidFill>
            </a:endParaRPr>
          </a:p>
        </p:txBody>
      </p:sp>
      <p:sp>
        <p:nvSpPr>
          <p:cNvPr id="90" name="Google Shape;90;p17"/>
          <p:cNvSpPr/>
          <p:nvPr/>
        </p:nvSpPr>
        <p:spPr>
          <a:xfrm>
            <a:off x="4048800" y="3298950"/>
            <a:ext cx="1046400" cy="4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Add/remove products</a:t>
            </a:r>
            <a:endParaRPr sz="800"/>
          </a:p>
        </p:txBody>
      </p:sp>
      <p:sp>
        <p:nvSpPr>
          <p:cNvPr id="91" name="Google Shape;91;p17"/>
          <p:cNvSpPr/>
          <p:nvPr/>
        </p:nvSpPr>
        <p:spPr>
          <a:xfrm>
            <a:off x="4084350" y="1557863"/>
            <a:ext cx="975300" cy="4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Manages employee records</a:t>
            </a:r>
            <a:endParaRPr sz="800"/>
          </a:p>
        </p:txBody>
      </p:sp>
      <p:sp>
        <p:nvSpPr>
          <p:cNvPr id="92" name="Google Shape;92;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3" name="Google Shape;93;p17"/>
          <p:cNvSpPr/>
          <p:nvPr/>
        </p:nvSpPr>
        <p:spPr>
          <a:xfrm>
            <a:off x="4106550" y="2098250"/>
            <a:ext cx="930900" cy="44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Adds new in-store purchases</a:t>
            </a:r>
            <a:endParaRPr sz="800"/>
          </a:p>
        </p:txBody>
      </p:sp>
      <p:sp>
        <p:nvSpPr>
          <p:cNvPr id="94" name="Google Shape;94;p17"/>
          <p:cNvSpPr/>
          <p:nvPr/>
        </p:nvSpPr>
        <p:spPr>
          <a:xfrm>
            <a:off x="4111950" y="1017725"/>
            <a:ext cx="930900" cy="44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Fulfills orders</a:t>
            </a:r>
            <a:endParaRPr sz="800"/>
          </a:p>
        </p:txBody>
      </p:sp>
      <p:sp>
        <p:nvSpPr>
          <p:cNvPr id="95" name="Google Shape;95;p17"/>
          <p:cNvSpPr/>
          <p:nvPr/>
        </p:nvSpPr>
        <p:spPr>
          <a:xfrm>
            <a:off x="4111950" y="2678525"/>
            <a:ext cx="930900" cy="44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Adds new customers </a:t>
            </a:r>
            <a:endParaRPr sz="800"/>
          </a:p>
        </p:txBody>
      </p:sp>
      <p:sp>
        <p:nvSpPr>
          <p:cNvPr id="96" name="Google Shape;96;p17"/>
          <p:cNvSpPr/>
          <p:nvPr/>
        </p:nvSpPr>
        <p:spPr>
          <a:xfrm>
            <a:off x="4106550" y="3848375"/>
            <a:ext cx="930900" cy="44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Processes Order Total</a:t>
            </a:r>
            <a:endParaRPr sz="800"/>
          </a:p>
        </p:txBody>
      </p:sp>
      <p:sp>
        <p:nvSpPr>
          <p:cNvPr id="97" name="Google Shape;97;p17"/>
          <p:cNvSpPr/>
          <p:nvPr/>
        </p:nvSpPr>
        <p:spPr>
          <a:xfrm>
            <a:off x="7326525" y="3485500"/>
            <a:ext cx="833700" cy="487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Payment Service</a:t>
            </a:r>
            <a:endParaRPr sz="800">
              <a:solidFill>
                <a:schemeClr val="lt1"/>
              </a:solidFill>
            </a:endParaRPr>
          </a:p>
        </p:txBody>
      </p:sp>
      <p:cxnSp>
        <p:nvCxnSpPr>
          <p:cNvPr id="98" name="Google Shape;98;p17"/>
          <p:cNvCxnSpPr>
            <a:stCxn id="91" idx="1"/>
            <a:endCxn id="86" idx="6"/>
          </p:cNvCxnSpPr>
          <p:nvPr/>
        </p:nvCxnSpPr>
        <p:spPr>
          <a:xfrm rot="10800000">
            <a:off x="1757550" y="1512113"/>
            <a:ext cx="2326800" cy="2475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17"/>
          <p:cNvCxnSpPr>
            <a:stCxn id="94" idx="3"/>
            <a:endCxn id="89" idx="2"/>
          </p:cNvCxnSpPr>
          <p:nvPr/>
        </p:nvCxnSpPr>
        <p:spPr>
          <a:xfrm>
            <a:off x="5042850" y="1239425"/>
            <a:ext cx="2177400" cy="4458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17"/>
          <p:cNvCxnSpPr>
            <a:stCxn id="93" idx="1"/>
            <a:endCxn id="87" idx="6"/>
          </p:cNvCxnSpPr>
          <p:nvPr/>
        </p:nvCxnSpPr>
        <p:spPr>
          <a:xfrm flipH="1">
            <a:off x="1828350" y="2319950"/>
            <a:ext cx="2278200" cy="2586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17"/>
          <p:cNvCxnSpPr>
            <a:stCxn id="87" idx="6"/>
            <a:endCxn id="95" idx="1"/>
          </p:cNvCxnSpPr>
          <p:nvPr/>
        </p:nvCxnSpPr>
        <p:spPr>
          <a:xfrm>
            <a:off x="1828275" y="2578413"/>
            <a:ext cx="2283600" cy="3219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17"/>
          <p:cNvCxnSpPr>
            <a:stCxn id="88" idx="6"/>
            <a:endCxn id="90" idx="1"/>
          </p:cNvCxnSpPr>
          <p:nvPr/>
        </p:nvCxnSpPr>
        <p:spPr>
          <a:xfrm flipH="1" rot="10800000">
            <a:off x="1863825" y="3500650"/>
            <a:ext cx="2184900" cy="1866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7"/>
          <p:cNvCxnSpPr>
            <a:stCxn id="90" idx="3"/>
            <a:endCxn id="85" idx="2"/>
          </p:cNvCxnSpPr>
          <p:nvPr/>
        </p:nvCxnSpPr>
        <p:spPr>
          <a:xfrm flipH="1" rot="10800000">
            <a:off x="5095200" y="2798400"/>
            <a:ext cx="2231400" cy="7023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17"/>
          <p:cNvCxnSpPr>
            <a:stCxn id="96" idx="3"/>
            <a:endCxn id="97" idx="2"/>
          </p:cNvCxnSpPr>
          <p:nvPr/>
        </p:nvCxnSpPr>
        <p:spPr>
          <a:xfrm flipH="1" rot="10800000">
            <a:off x="5037450" y="3729275"/>
            <a:ext cx="2289000" cy="34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 Diagram</a:t>
            </a:r>
            <a:endParaRPr/>
          </a:p>
        </p:txBody>
      </p:sp>
      <p:pic>
        <p:nvPicPr>
          <p:cNvPr id="110" name="Google Shape;110;p18"/>
          <p:cNvPicPr preferRelativeResize="0"/>
          <p:nvPr/>
        </p:nvPicPr>
        <p:blipFill>
          <a:blip r:embed="rId3">
            <a:alphaModFix/>
          </a:blip>
          <a:stretch>
            <a:fillRect/>
          </a:stretch>
        </p:blipFill>
        <p:spPr>
          <a:xfrm>
            <a:off x="2117450" y="1017725"/>
            <a:ext cx="5127502"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CRUD Matrix</a:t>
            </a:r>
            <a:endParaRPr/>
          </a:p>
        </p:txBody>
      </p:sp>
      <p:pic>
        <p:nvPicPr>
          <p:cNvPr id="116" name="Google Shape;116;p19"/>
          <p:cNvPicPr preferRelativeResize="0"/>
          <p:nvPr/>
        </p:nvPicPr>
        <p:blipFill>
          <a:blip r:embed="rId3">
            <a:alphaModFix/>
          </a:blip>
          <a:stretch>
            <a:fillRect/>
          </a:stretch>
        </p:blipFill>
        <p:spPr>
          <a:xfrm>
            <a:off x="311700" y="1081700"/>
            <a:ext cx="4585171"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Triggers</a:t>
            </a:r>
            <a:endParaRPr/>
          </a:p>
        </p:txBody>
      </p:sp>
      <p:sp>
        <p:nvSpPr>
          <p:cNvPr id="122" name="Google Shape;12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Trigger subtracts stock when order is placed</a:t>
            </a:r>
            <a:endParaRPr/>
          </a:p>
        </p:txBody>
      </p:sp>
      <p:pic>
        <p:nvPicPr>
          <p:cNvPr id="123" name="Google Shape;123;p20"/>
          <p:cNvPicPr preferRelativeResize="0"/>
          <p:nvPr/>
        </p:nvPicPr>
        <p:blipFill>
          <a:blip r:embed="rId3">
            <a:alphaModFix/>
          </a:blip>
          <a:stretch>
            <a:fillRect/>
          </a:stretch>
        </p:blipFill>
        <p:spPr>
          <a:xfrm>
            <a:off x="311700" y="1745263"/>
            <a:ext cx="5143500" cy="1019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encountered and solutions</a:t>
            </a:r>
            <a:endParaRPr/>
          </a:p>
        </p:txBody>
      </p:sp>
      <p:sp>
        <p:nvSpPr>
          <p:cNvPr id="129" name="Google Shape;12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000000"/>
              </a:buClr>
              <a:buSzPts val="1400"/>
              <a:buFont typeface="Arial"/>
              <a:buChar char="●"/>
            </a:pPr>
            <a:r>
              <a:rPr lang="en" sz="1400">
                <a:solidFill>
                  <a:schemeClr val="dk1"/>
                </a:solidFill>
              </a:rPr>
              <a:t> Trouble figuring out php syntax when writing queries (fixed through trial and error) </a:t>
            </a:r>
            <a:endParaRPr sz="1400">
              <a:solidFill>
                <a:schemeClr val="dk1"/>
              </a:solidFill>
            </a:endParaRPr>
          </a:p>
          <a:p>
            <a:pPr indent="-317500" lvl="0" marL="457200" rtl="0" algn="l">
              <a:lnSpc>
                <a:spcPct val="200000"/>
              </a:lnSpc>
              <a:spcBef>
                <a:spcPts val="0"/>
              </a:spcBef>
              <a:spcAft>
                <a:spcPts val="0"/>
              </a:spcAft>
              <a:buClr>
                <a:schemeClr val="dk1"/>
              </a:buClr>
              <a:buSzPts val="1400"/>
              <a:buFont typeface="Lato"/>
              <a:buChar char="●"/>
            </a:pPr>
            <a:r>
              <a:rPr lang="en" sz="1400">
                <a:solidFill>
                  <a:schemeClr val="dk1"/>
                </a:solidFill>
              </a:rPr>
              <a:t>Collaborating</a:t>
            </a:r>
            <a:r>
              <a:rPr lang="en" sz="1400">
                <a:solidFill>
                  <a:schemeClr val="dk1"/>
                </a:solidFill>
              </a:rPr>
              <a:t> on our  </a:t>
            </a:r>
            <a:r>
              <a:rPr lang="en" sz="1400">
                <a:solidFill>
                  <a:schemeClr val="dk1"/>
                </a:solidFill>
              </a:rPr>
              <a:t>DBMS</a:t>
            </a:r>
            <a:r>
              <a:rPr lang="en" sz="1400">
                <a:solidFill>
                  <a:schemeClr val="dk1"/>
                </a:solidFill>
              </a:rPr>
              <a:t> </a:t>
            </a:r>
            <a:r>
              <a:rPr lang="en" sz="1400">
                <a:solidFill>
                  <a:schemeClr val="dk1"/>
                </a:solidFill>
              </a:rPr>
              <a:t>project online</a:t>
            </a:r>
            <a:r>
              <a:rPr lang="en" sz="1400">
                <a:solidFill>
                  <a:schemeClr val="dk1"/>
                </a:solidFill>
              </a:rPr>
              <a:t> proved to be difficult at first until we started using github/groupme/zoom to navigate through our work.</a:t>
            </a:r>
            <a:endParaRPr sz="1400">
              <a:solidFill>
                <a:schemeClr val="dk1"/>
              </a:solidFill>
            </a:endParaRPr>
          </a:p>
        </p:txBody>
      </p:sp>
      <p:pic>
        <p:nvPicPr>
          <p:cNvPr id="130" name="Google Shape;130;p21"/>
          <p:cNvPicPr preferRelativeResize="0"/>
          <p:nvPr/>
        </p:nvPicPr>
        <p:blipFill>
          <a:blip r:embed="rId3">
            <a:alphaModFix/>
          </a:blip>
          <a:stretch>
            <a:fillRect/>
          </a:stretch>
        </p:blipFill>
        <p:spPr>
          <a:xfrm>
            <a:off x="6622563" y="2731425"/>
            <a:ext cx="1685925" cy="1771650"/>
          </a:xfrm>
          <a:prstGeom prst="rect">
            <a:avLst/>
          </a:prstGeom>
          <a:noFill/>
          <a:ln>
            <a:noFill/>
          </a:ln>
        </p:spPr>
      </p:pic>
      <p:pic>
        <p:nvPicPr>
          <p:cNvPr id="131" name="Google Shape;131;p21"/>
          <p:cNvPicPr preferRelativeResize="0"/>
          <p:nvPr/>
        </p:nvPicPr>
        <p:blipFill>
          <a:blip r:embed="rId4">
            <a:alphaModFix/>
          </a:blip>
          <a:stretch>
            <a:fillRect/>
          </a:stretch>
        </p:blipFill>
        <p:spPr>
          <a:xfrm>
            <a:off x="3391675" y="2731425"/>
            <a:ext cx="2616151" cy="1744101"/>
          </a:xfrm>
          <a:prstGeom prst="rect">
            <a:avLst/>
          </a:prstGeom>
          <a:noFill/>
          <a:ln>
            <a:noFill/>
          </a:ln>
        </p:spPr>
      </p:pic>
      <p:pic>
        <p:nvPicPr>
          <p:cNvPr id="132" name="Google Shape;132;p21"/>
          <p:cNvPicPr preferRelativeResize="0"/>
          <p:nvPr/>
        </p:nvPicPr>
        <p:blipFill>
          <a:blip r:embed="rId5">
            <a:alphaModFix/>
          </a:blip>
          <a:stretch>
            <a:fillRect/>
          </a:stretch>
        </p:blipFill>
        <p:spPr>
          <a:xfrm>
            <a:off x="190975" y="2731425"/>
            <a:ext cx="2857500" cy="160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