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A919F7-C5B2-46E0-8853-DC95E643F096}">
  <a:tblStyle styleId="{16A919F7-C5B2-46E0-8853-DC95E643F0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b2f162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3b2f1623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50010d2f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050010d2f4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0010d2f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50010d2f4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b621e33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b621e3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b4f9eb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b4f9e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b4f9ebf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b4f9eb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b4f9ebf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b4f9eb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b621e3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04b621e33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e2a833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4e2a8332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of an electromagnetic radiation" id="84" name="Google Shape;84;p13"/>
          <p:cNvPicPr preferRelativeResize="0"/>
          <p:nvPr/>
        </p:nvPicPr>
        <p:blipFill rotWithShape="1">
          <a:blip r:embed="rId3">
            <a:alphaModFix/>
          </a:blip>
          <a:srcRect b="6292" l="0" r="0" t="97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Cardiovascular Failure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82910" y="5242674"/>
            <a:ext cx="4330262" cy="143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Jeffrey Parmet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Dev Patel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Cedric Johnson II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Rowan Wiley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Random Forest Model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6212410" y="704088"/>
            <a:ext cx="5135293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Random Forest is a meta estimator that fits a number of decision tree classifiers on various sub-samples of the dataset and uses averaging to improve the predictive accuracy and control over-fitting.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Split the data into </a:t>
            </a:r>
            <a:r>
              <a:rPr lang="en-US" sz="2400"/>
              <a:t>training</a:t>
            </a:r>
            <a:r>
              <a:rPr lang="en-US" sz="2400"/>
              <a:t> and testing using train_test_split() with 2 random states.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Dropped the Time column.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pros of Random Forest are that it is robust to outliers, works well with non-linear data, lowers the risk of overfitting, and runs efficiently on a large dataset.</a:t>
            </a:r>
            <a:endParaRPr sz="2400"/>
          </a:p>
        </p:txBody>
      </p:sp>
      <p:sp>
        <p:nvSpPr>
          <p:cNvPr id="165" name="Google Shape;165;p22"/>
          <p:cNvSpPr txBox="1"/>
          <p:nvPr/>
        </p:nvSpPr>
        <p:spPr>
          <a:xfrm>
            <a:off x="167250" y="6051150"/>
            <a:ext cx="310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https://scikit-learn.org/stable/modules/generated/sklearn.ensemble.RandomForestClassifier.html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1525" y="0"/>
            <a:ext cx="12190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/>
          <p:nvPr/>
        </p:nvSpPr>
        <p:spPr>
          <a:xfrm flipH="1" rot="10800000">
            <a:off x="0" y="0"/>
            <a:ext cx="6352362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 flipH="1" rot="10800000">
            <a:off x="0" y="0"/>
            <a:ext cx="5975840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704088"/>
            <a:ext cx="35301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Results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5126275" y="3748775"/>
            <a:ext cx="660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No Death (0), Precision is 84%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Death (1), Precision is 59%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Accuracy of 77%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50" y="1264433"/>
            <a:ext cx="5975850" cy="186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New Model: Learning Vector Quantization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6212410" y="704087"/>
            <a:ext cx="5722916" cy="588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400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Prototype-based, supervised</a:t>
            </a:r>
            <a:endParaRPr/>
          </a:p>
          <a:p>
            <a:pPr indent="-238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Prototype – A hypothetical data point which represents the “typical” set of data leading to a particular label</a:t>
            </a:r>
            <a:endParaRPr/>
          </a:p>
          <a:p>
            <a:pPr indent="-238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LVQ, a prototype is represented as a neuron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Related to K-Nearest Neighbor and Clustering</a:t>
            </a:r>
            <a:endParaRPr/>
          </a:p>
          <a:p>
            <a:pPr indent="-238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Measures distance between data point and a set of prototypes</a:t>
            </a:r>
            <a:endParaRPr/>
          </a:p>
          <a:p>
            <a:pPr indent="-238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is labeled as closest centroid neuron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Formal steps</a:t>
            </a:r>
            <a:endParaRPr/>
          </a:p>
          <a:p>
            <a:pPr indent="-238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Define clusters</a:t>
            </a:r>
            <a:r>
              <a:rPr lang="en-US"/>
              <a:t>, </a:t>
            </a:r>
            <a:r>
              <a:rPr lang="en-US" sz="2000"/>
              <a:t>centroids, learning rate, epochs counter, repetitions counter</a:t>
            </a:r>
            <a:endParaRPr/>
          </a:p>
          <a:p>
            <a:pPr indent="-238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each epoch, take each input and select the winner neuron based on distance to centroid</a:t>
            </a:r>
            <a:endParaRPr/>
          </a:p>
          <a:p>
            <a:pPr indent="-238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Update weight of the winner neuron – closer to input if it was correct, further if incorrect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1525" y="0"/>
            <a:ext cx="12190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/>
          <p:nvPr/>
        </p:nvSpPr>
        <p:spPr>
          <a:xfrm flipH="1" rot="10800000">
            <a:off x="0" y="0"/>
            <a:ext cx="6352362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/>
          <p:nvPr/>
        </p:nvSpPr>
        <p:spPr>
          <a:xfrm flipH="1" rot="10800000">
            <a:off x="0" y="0"/>
            <a:ext cx="5975840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704088"/>
            <a:ext cx="35301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Results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875" y="1829751"/>
            <a:ext cx="7708900" cy="3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396882" y="280374"/>
            <a:ext cx="11438700" cy="18444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546351" y="433545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LVQ Prototypes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No death (blue), death (orange)</a:t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hart, bar chart&#10;&#10;Description automatically generated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1700"/>
          <a:stretch/>
        </p:blipFill>
        <p:spPr>
          <a:xfrm>
            <a:off x="7027819" y="2342834"/>
            <a:ext cx="4456141" cy="408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4">
            <a:alphaModFix/>
          </a:blip>
          <a:srcRect b="0" l="1390" r="0" t="0"/>
          <a:stretch/>
        </p:blipFill>
        <p:spPr>
          <a:xfrm>
            <a:off x="737200" y="2309825"/>
            <a:ext cx="4672150" cy="41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3586125" y="4385050"/>
            <a:ext cx="1453800" cy="203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Overall Results</a:t>
            </a:r>
            <a:endParaRPr/>
          </a:p>
        </p:txBody>
      </p:sp>
      <p:graphicFrame>
        <p:nvGraphicFramePr>
          <p:cNvPr id="211" name="Google Shape;211;p27"/>
          <p:cNvGraphicFramePr/>
          <p:nvPr/>
        </p:nvGraphicFramePr>
        <p:xfrm>
          <a:off x="965198" y="2458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{16A919F7-C5B2-46E0-8853-DC95E643F096}</a:tableStyleId>
              </a:tblPr>
              <a:tblGrid>
                <a:gridCol w="2069025"/>
                <a:gridCol w="2069025"/>
                <a:gridCol w="2069025"/>
                <a:gridCol w="1844000"/>
                <a:gridCol w="22940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u="none" cap="none" strike="noStrike"/>
                        <a:t>Model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Precision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Recall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F1-Score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Accuracy</a:t>
                      </a:r>
                      <a:endParaRPr/>
                    </a:p>
                  </a:txBody>
                  <a:tcPr marT="83825" marB="83825" marR="167650" marL="1676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LVQ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.95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1.00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.97</a:t>
                      </a:r>
                      <a:endParaRPr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.95</a:t>
                      </a:r>
                      <a:endParaRPr/>
                    </a:p>
                  </a:txBody>
                  <a:tcPr marT="83825" marB="83825" marR="167650" marL="1676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KNN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.70/.10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.92/.03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.80/.05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.67</a:t>
                      </a:r>
                      <a:endParaRPr sz="3300"/>
                    </a:p>
                  </a:txBody>
                  <a:tcPr marT="83825" marB="83825" marR="167650" marL="1676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RF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.84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.84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.84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.77</a:t>
                      </a:r>
                      <a:endParaRPr sz="3300"/>
                    </a:p>
                  </a:txBody>
                  <a:tcPr marT="83825" marB="83825" marR="167650" marL="1676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MR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R = .331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300"/>
                        <a:t>R</a:t>
                      </a:r>
                      <a:r>
                        <a:rPr baseline="30000" lang="en-US" sz="3300"/>
                        <a:t>2</a:t>
                      </a:r>
                      <a:r>
                        <a:rPr lang="en-US" sz="3300"/>
                        <a:t> = .109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/>
                        <a:t>---</a:t>
                      </a:r>
                      <a:endParaRPr sz="3300"/>
                    </a:p>
                  </a:txBody>
                  <a:tcPr marT="83825" marB="83825" marR="167650" marL="1676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300"/>
                        <a:t>MSE = 0.19</a:t>
                      </a:r>
                      <a:endParaRPr sz="3300"/>
                    </a:p>
                  </a:txBody>
                  <a:tcPr marT="83825" marB="83825" marR="167650" marL="1676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25" y="457200"/>
            <a:ext cx="6596826" cy="5411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839800" y="608275"/>
            <a:ext cx="3932100" cy="61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9800" y="1285350"/>
            <a:ext cx="3615600" cy="462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i="1" lang="en-US" sz="1629"/>
              <a:t>Clinical </a:t>
            </a:r>
            <a:r>
              <a:rPr b="1" i="1" lang="en-US" sz="1629"/>
              <a:t>Factors</a:t>
            </a:r>
            <a:endParaRPr b="1" i="1" sz="1629"/>
          </a:p>
          <a:p>
            <a:pPr indent="-32131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Age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Anaemia: </a:t>
            </a:r>
            <a:r>
              <a:rPr lang="en-US" sz="1460"/>
              <a:t>No = 0, Yes = 1</a:t>
            </a:r>
            <a:endParaRPr sz="1460"/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○"/>
            </a:pPr>
            <a:r>
              <a:rPr lang="en-US" sz="992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Decrease of red blood cells or hemoglobin</a:t>
            </a:r>
            <a:endParaRPr sz="129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Creatinine Phosphokinase</a:t>
            </a:r>
            <a:endParaRPr sz="1460"/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○"/>
            </a:pPr>
            <a:r>
              <a:rPr lang="en-US" sz="992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 of the CPK enzyme in the blood (mcg/L)</a:t>
            </a:r>
            <a:endParaRPr sz="129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Diabetes: No = 0, Yes = 1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Ejection Fraction</a:t>
            </a:r>
            <a:endParaRPr sz="1460"/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○"/>
            </a:pPr>
            <a:r>
              <a:rPr lang="en-US" sz="992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Percentage of blood leaving the heart at each contraction</a:t>
            </a:r>
            <a:endParaRPr sz="129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High Blood Pressure</a:t>
            </a:r>
            <a:r>
              <a:rPr lang="en-US" sz="1460"/>
              <a:t>: No = 0, Yes = 1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Platelets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Serum Creatinine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Serum Sodium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Sex: Female = 0, Male = 1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Smoking: No = 0, Yes = 1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i="1" lang="en-US" sz="1460"/>
              <a:t>Output</a:t>
            </a:r>
            <a:endParaRPr b="1" i="1" sz="1460"/>
          </a:p>
          <a:p>
            <a:pPr indent="-32131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Time</a:t>
            </a:r>
            <a:endParaRPr sz="1460"/>
          </a:p>
          <a:p>
            <a:pPr indent="-32131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-US" sz="10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Follow-up period (days)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-US" sz="1460"/>
              <a:t>Death Event</a:t>
            </a:r>
            <a:r>
              <a:rPr lang="en-US" sz="1460"/>
              <a:t>: No = 0, Yes = 1</a:t>
            </a:r>
            <a:endParaRPr sz="14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525" y="0"/>
            <a:ext cx="12190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k-Nearest Neighbors </a:t>
            </a:r>
            <a:r>
              <a:rPr lang="en-US">
                <a:solidFill>
                  <a:schemeClr val="lt1"/>
                </a:solidFill>
              </a:rPr>
              <a:t>Model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212410" y="704088"/>
            <a:ext cx="5135293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 split the data into training and testing data using the train_test_split function provided by scikitlearn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 separated the data using four different random states in order to get a range of results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 used a k-value of 17 because that was the closest odd integer to the square root of 299 (the total number of samples (n))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5784" cy="252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000" y="0"/>
            <a:ext cx="5765776" cy="262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72480"/>
            <a:ext cx="5765776" cy="258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6225" y="4220468"/>
            <a:ext cx="5765774" cy="263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Death Event = 0 (No death):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precision was between 0.6</a:t>
            </a:r>
            <a:r>
              <a:rPr lang="en-US"/>
              <a:t>7</a:t>
            </a:r>
            <a:r>
              <a:rPr lang="en-US"/>
              <a:t> and 0.7</a:t>
            </a:r>
            <a:r>
              <a:rPr lang="en-US"/>
              <a:t>2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recall was between 0.</a:t>
            </a:r>
            <a:r>
              <a:rPr lang="en-US"/>
              <a:t>86</a:t>
            </a:r>
            <a:r>
              <a:rPr lang="en-US"/>
              <a:t> and 0.</a:t>
            </a:r>
            <a:r>
              <a:rPr lang="en-US"/>
              <a:t>9</a:t>
            </a:r>
            <a:r>
              <a:rPr lang="en-US"/>
              <a:t>5.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f1-score was between 0.7</a:t>
            </a:r>
            <a:r>
              <a:rPr lang="en-US"/>
              <a:t>8</a:t>
            </a:r>
            <a:r>
              <a:rPr lang="en-US"/>
              <a:t> and 0.8</a:t>
            </a:r>
            <a:r>
              <a:rPr lang="en-US"/>
              <a:t>2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accuracy was between 0.64 and 0.70.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Death Event = 1 (Death):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precision was between 0.00 and 0.29.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recall was between 0.00 and 0.08.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f1-score was between 0.00 and 0.12.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accuracy was between 0.64 and 0.70.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model was very good at predicting positives, correctly identifying 92.</a:t>
            </a:r>
            <a:r>
              <a:rPr lang="en-US"/>
              <a:t>22</a:t>
            </a:r>
            <a:r>
              <a:rPr lang="en-US"/>
              <a:t>% of true positives (2</a:t>
            </a:r>
            <a:r>
              <a:rPr lang="en-US"/>
              <a:t>37</a:t>
            </a:r>
            <a:r>
              <a:rPr lang="en-US"/>
              <a:t>/2</a:t>
            </a:r>
            <a:r>
              <a:rPr lang="en-US"/>
              <a:t>57</a:t>
            </a:r>
            <a:r>
              <a:rPr lang="en-US"/>
              <a:t>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However, it struggled with negatives, correctly identifying only 2.91% of true negatives (3/103).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 believe this is because we used a </a:t>
            </a:r>
            <a:r>
              <a:rPr lang="en-US"/>
              <a:t>dataset</a:t>
            </a:r>
            <a:r>
              <a:rPr lang="en-US"/>
              <a:t> with 203 entries where death event was 0 (no death) compared to 96 entries where death event was 1 (death). This imbalanced dataset may have affected the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With a k-value of 17, odds are that there will be more no death neighbors than death neighbors, just based on sheer numbers.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This is supported by the fact that the vast majority of the errors made by the model (100/120) were false positives rather than false negatives.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model had an accuracy of 66.5% on average, but if it just guessed no death for every individual it would have had an accuracy of 67.89%.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 rot="10800000">
            <a:off x="0" y="0"/>
            <a:ext cx="6356349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 flipH="1" rot="10800000">
            <a:off x="0" y="0"/>
            <a:ext cx="5979591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Multiple Linear Regression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212410" y="704088"/>
            <a:ext cx="5135293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Multiple Regression models enable us to determine relationships between multiple predictors and a response variable.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Steps: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Determine number of predictors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Split dataset into training and testing sets using sklearn’s train_test_split function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Perform model</a:t>
            </a:r>
            <a:endParaRPr sz="22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025" y="2644375"/>
            <a:ext cx="4275949" cy="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396882" y="280374"/>
            <a:ext cx="11438700" cy="18444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546351" y="433545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Multiple Linear Regression</a:t>
            </a:r>
            <a:br>
              <a:rPr lang="en-US" sz="3000">
                <a:solidFill>
                  <a:srgbClr val="FFFFFF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055"/>
              <a:buFont typeface="Calibri"/>
              <a:buNone/>
            </a:pPr>
            <a:r>
              <a:rPr i="1" lang="en-US" sz="2188">
                <a:solidFill>
                  <a:schemeClr val="lt1"/>
                </a:solidFill>
              </a:rPr>
              <a:t>Using the predictors </a:t>
            </a:r>
            <a:r>
              <a:rPr b="1" i="1" lang="en-US" sz="2188">
                <a:solidFill>
                  <a:schemeClr val="lt1"/>
                </a:solidFill>
              </a:rPr>
              <a:t>age</a:t>
            </a:r>
            <a:r>
              <a:rPr i="1" lang="en-US" sz="2188">
                <a:solidFill>
                  <a:schemeClr val="lt1"/>
                </a:solidFill>
              </a:rPr>
              <a:t>, </a:t>
            </a:r>
            <a:r>
              <a:rPr b="1" i="1" lang="en-US" sz="2188">
                <a:solidFill>
                  <a:schemeClr val="lt1"/>
                </a:solidFill>
              </a:rPr>
              <a:t>ejection fraction</a:t>
            </a:r>
            <a:r>
              <a:rPr i="1" lang="en-US" sz="2188">
                <a:solidFill>
                  <a:schemeClr val="lt1"/>
                </a:solidFill>
              </a:rPr>
              <a:t>, </a:t>
            </a:r>
            <a:r>
              <a:rPr b="1" i="1" lang="en-US" sz="2188">
                <a:solidFill>
                  <a:schemeClr val="lt1"/>
                </a:solidFill>
              </a:rPr>
              <a:t>serum creatinine</a:t>
            </a:r>
            <a:r>
              <a:rPr i="1" lang="en-US" sz="2188">
                <a:solidFill>
                  <a:schemeClr val="lt1"/>
                </a:solidFill>
              </a:rPr>
              <a:t>, and </a:t>
            </a:r>
            <a:r>
              <a:rPr b="1" i="1" lang="en-US" sz="2188">
                <a:solidFill>
                  <a:schemeClr val="lt1"/>
                </a:solidFill>
              </a:rPr>
              <a:t>serum sodium</a:t>
            </a:r>
            <a:r>
              <a:rPr i="1" lang="en-US" sz="2188">
                <a:solidFill>
                  <a:schemeClr val="lt1"/>
                </a:solidFill>
              </a:rPr>
              <a:t> to predict heart failure</a:t>
            </a:r>
            <a:endParaRPr i="1" sz="2888">
              <a:solidFill>
                <a:srgbClr val="FFFFFF"/>
              </a:solidFill>
            </a:endParaRPr>
          </a:p>
        </p:txBody>
      </p:sp>
      <p:cxnSp>
        <p:nvCxnSpPr>
          <p:cNvPr id="142" name="Google Shape;142;p20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1438"/>
          <a:stretch/>
        </p:blipFill>
        <p:spPr>
          <a:xfrm>
            <a:off x="734850" y="2576900"/>
            <a:ext cx="4677025" cy="26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3947" l="0" r="0" t="0"/>
          <a:stretch/>
        </p:blipFill>
        <p:spPr>
          <a:xfrm>
            <a:off x="6135650" y="2446675"/>
            <a:ext cx="5550600" cy="26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734850" y="5720650"/>
            <a:ext cx="107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Reduced set of predictors to size 4, consisting of input features that exhibit the greatest correlation with the response variable, DEATH_EVENT.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396882" y="280374"/>
            <a:ext cx="11438700" cy="18444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546351" y="433545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Multiple Linear Regression</a:t>
            </a:r>
            <a:br>
              <a:rPr lang="en-US" sz="3000">
                <a:solidFill>
                  <a:srgbClr val="FFFFFF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055"/>
              <a:buFont typeface="Calibri"/>
              <a:buNone/>
            </a:pPr>
            <a:r>
              <a:rPr i="1" lang="en-US" sz="2188">
                <a:solidFill>
                  <a:schemeClr val="lt1"/>
                </a:solidFill>
              </a:rPr>
              <a:t>Using the predictors </a:t>
            </a:r>
            <a:r>
              <a:rPr b="1" i="1" lang="en-US" sz="2188">
                <a:solidFill>
                  <a:schemeClr val="lt1"/>
                </a:solidFill>
              </a:rPr>
              <a:t>age</a:t>
            </a:r>
            <a:r>
              <a:rPr i="1" lang="en-US" sz="2188">
                <a:solidFill>
                  <a:schemeClr val="lt1"/>
                </a:solidFill>
              </a:rPr>
              <a:t>, </a:t>
            </a:r>
            <a:r>
              <a:rPr b="1" i="1" lang="en-US" sz="2188">
                <a:solidFill>
                  <a:schemeClr val="lt1"/>
                </a:solidFill>
              </a:rPr>
              <a:t>ejection fraction</a:t>
            </a:r>
            <a:r>
              <a:rPr i="1" lang="en-US" sz="2188">
                <a:solidFill>
                  <a:schemeClr val="lt1"/>
                </a:solidFill>
              </a:rPr>
              <a:t>, </a:t>
            </a:r>
            <a:r>
              <a:rPr b="1" i="1" lang="en-US" sz="2188">
                <a:solidFill>
                  <a:schemeClr val="lt1"/>
                </a:solidFill>
              </a:rPr>
              <a:t>serum creatinine</a:t>
            </a:r>
            <a:r>
              <a:rPr i="1" lang="en-US" sz="2188">
                <a:solidFill>
                  <a:schemeClr val="lt1"/>
                </a:solidFill>
              </a:rPr>
              <a:t>, and </a:t>
            </a:r>
            <a:r>
              <a:rPr b="1" i="1" lang="en-US" sz="2188">
                <a:solidFill>
                  <a:schemeClr val="lt1"/>
                </a:solidFill>
              </a:rPr>
              <a:t>serum sodium</a:t>
            </a:r>
            <a:r>
              <a:rPr i="1" lang="en-US" sz="2188">
                <a:solidFill>
                  <a:schemeClr val="lt1"/>
                </a:solidFill>
              </a:rPr>
              <a:t> to predict heart failure</a:t>
            </a:r>
            <a:endParaRPr i="1" sz="2888">
              <a:solidFill>
                <a:srgbClr val="FFFFFF"/>
              </a:solidFill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21"/>
          <p:cNvSpPr txBox="1"/>
          <p:nvPr/>
        </p:nvSpPr>
        <p:spPr>
          <a:xfrm>
            <a:off x="6376775" y="2349478"/>
            <a:ext cx="5458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Final Model Equation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DEATH_EVENT = 1.60592 + (0.01023)*Age + (-0.01291)*EjectionFraction + (0.07927)*SerumCreatinine + (-0.01118)*SerumSodium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50" y="2439875"/>
            <a:ext cx="4265550" cy="16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396875" y="4083125"/>
            <a:ext cx="112893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Our R value of 0.331 indicates that there is a relatively weak relationship between our predictor set and the outcome variable. Our model does not serve as a great predictor of heart failure outcomes.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results of this model also indicates that approximately 11% of the variance in the likelihood of a heart failure death event is explained by the use of this predictor set (Age, Ejection Fraction, Serum Creatinine, Serum Sodium).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