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58" r:id="rId1"/>
    <p:sldMasterId id="2147483675" r:id="rId2"/>
    <p:sldMasterId id="2147483764" r:id="rId3"/>
    <p:sldMasterId id="2147483777" r:id="rId4"/>
  </p:sldMasterIdLst>
  <p:notesMasterIdLst>
    <p:notesMasterId r:id="rId15"/>
  </p:notesMasterIdLst>
  <p:sldIdLst>
    <p:sldId id="256" r:id="rId5"/>
    <p:sldId id="279" r:id="rId6"/>
    <p:sldId id="271" r:id="rId7"/>
    <p:sldId id="273" r:id="rId8"/>
    <p:sldId id="272" r:id="rId9"/>
    <p:sldId id="278" r:id="rId10"/>
    <p:sldId id="276" r:id="rId11"/>
    <p:sldId id="275" r:id="rId12"/>
    <p:sldId id="268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3C14"/>
    <a:srgbClr val="890078"/>
    <a:srgbClr val="970032"/>
    <a:srgbClr val="C80000"/>
    <a:srgbClr val="FFB414"/>
    <a:srgbClr val="FF5800"/>
    <a:srgbClr val="D9D9D9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27" autoAdjust="0"/>
  </p:normalViewPr>
  <p:slideViewPr>
    <p:cSldViewPr snapToGrid="0" snapToObjects="1">
      <p:cViewPr varScale="1">
        <p:scale>
          <a:sx n="76" d="100"/>
          <a:sy n="76" d="100"/>
        </p:scale>
        <p:origin x="636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urora - 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1074875" y="4156074"/>
            <a:ext cx="10524898" cy="1092819"/>
          </a:xfrm>
        </p:spPr>
        <p:txBody>
          <a:bodyPr>
            <a:noAutofit/>
          </a:bodyPr>
          <a:lstStyle>
            <a:lvl1pPr marL="0" indent="0" algn="l">
              <a:buNone/>
              <a:defRPr lang="en-US" sz="2800" b="0" i="0" kern="1200" dirty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074875" y="2989358"/>
            <a:ext cx="10533409" cy="1083878"/>
          </a:xfrm>
        </p:spPr>
        <p:txBody>
          <a:bodyPr/>
          <a:lstStyle>
            <a:lvl1pPr>
              <a:defRPr lang="en-GB" sz="4400" b="0" i="0" kern="12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733521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419049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048358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 userDrawn="1"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5365908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urora - 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1074875" y="4156074"/>
            <a:ext cx="10524898" cy="1092819"/>
          </a:xfrm>
        </p:spPr>
        <p:txBody>
          <a:bodyPr>
            <a:noAutofit/>
          </a:bodyPr>
          <a:lstStyle>
            <a:lvl1pPr marL="0" indent="0" algn="l">
              <a:buNone/>
              <a:defRPr lang="en-US" sz="2800" b="0" i="0" kern="1200" dirty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074875" y="2989358"/>
            <a:ext cx="10533409" cy="1083878"/>
          </a:xfrm>
        </p:spPr>
        <p:txBody>
          <a:bodyPr/>
          <a:lstStyle>
            <a:lvl1pPr>
              <a:defRPr lang="en-GB" sz="4400" b="0" i="0" kern="12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4807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782357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208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0075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72353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2096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urora -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 userDrawn="1"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424589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935036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90719"/>
            <a:ext cx="11430000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81000" y="1524000"/>
            <a:ext cx="11430000" cy="4597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buFont typeface="Arial"/>
              <a:buNone/>
              <a:defRPr lang="en-US" sz="20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8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6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Third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Fourth level</a:t>
            </a:r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37535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4551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7796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817" y="1524000"/>
            <a:ext cx="5181600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817" y="1524000"/>
            <a:ext cx="4936414" cy="4351338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0231" y="6356350"/>
            <a:ext cx="496632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25976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54938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9360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urora - 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1074875" y="4156074"/>
            <a:ext cx="10524898" cy="1092819"/>
          </a:xfrm>
        </p:spPr>
        <p:txBody>
          <a:bodyPr>
            <a:noAutofit/>
          </a:bodyPr>
          <a:lstStyle>
            <a:lvl1pPr marL="0" indent="0" algn="l">
              <a:buNone/>
              <a:defRPr lang="en-US" sz="2800" b="0" i="0" kern="1200" dirty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074875" y="2989358"/>
            <a:ext cx="10533409" cy="1083878"/>
          </a:xfrm>
        </p:spPr>
        <p:txBody>
          <a:bodyPr/>
          <a:lstStyle>
            <a:lvl1pPr>
              <a:defRPr lang="en-GB" sz="4400" b="0" i="0" kern="12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221276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rora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20501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urora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793" y="1122363"/>
            <a:ext cx="10270414" cy="2387600"/>
          </a:xfrm>
        </p:spPr>
        <p:txBody>
          <a:bodyPr anchor="b">
            <a:noAutofit/>
          </a:bodyPr>
          <a:lstStyle>
            <a:lvl1pPr algn="l">
              <a:defRPr sz="4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793" y="3682980"/>
            <a:ext cx="10270414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1207" y="6356350"/>
            <a:ext cx="495656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10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hyperlink" Target="https://avanade.sharepoint.com/sites/policies/Policies2/Data%20Management/1431_DataManagement.pdf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hyperlink" Target="https://avanade.sharepoint.com/sites/policies/Policies2/Data%20Management/1431_DataManagement.pdf" TargetMode="External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hyperlink" Target="https://avanade.sharepoint.com/sites/policies/Policies2/Data%20Management/1431_DataManagement.pdf" TargetMode="External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vanadeLogoNoTM_AWColor_RGB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5800"/>
                </a:solidFill>
              </a:rPr>
              <a:t>&lt;Highly Confidential&gt; </a:t>
            </a:r>
            <a:r>
              <a:rPr lang="en-US" sz="700" dirty="0">
                <a:solidFill>
                  <a:srgbClr val="464646"/>
                </a:solidFill>
              </a:rPr>
              <a:t>See Avanade’s </a:t>
            </a:r>
            <a:r>
              <a:rPr lang="en-US" sz="700" dirty="0">
                <a:solidFill>
                  <a:srgbClr val="FF5800"/>
                </a:solidFill>
                <a:hlinkClick r:id="rId9"/>
              </a:rPr>
              <a:t>Data Management Policy</a:t>
            </a:r>
            <a:endParaRPr lang="en-US" sz="700" dirty="0">
              <a:solidFill>
                <a:srgbClr val="FF580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B43C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09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60" r:id="rId2"/>
    <p:sldLayoutId id="2147483761" r:id="rId3"/>
    <p:sldLayoutId id="2147483762" r:id="rId4"/>
    <p:sldLayoutId id="2147483763" r:id="rId5"/>
    <p:sldLayoutId id="2147483783" r:id="rId6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876480" y="6272968"/>
            <a:ext cx="24159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5800"/>
                </a:solidFill>
              </a:rPr>
              <a:t>&lt;Confidential&gt; </a:t>
            </a:r>
            <a:r>
              <a:rPr lang="en-US" sz="700" dirty="0">
                <a:solidFill>
                  <a:srgbClr val="464646"/>
                </a:solidFill>
              </a:rPr>
              <a:t>See Avanade’s </a:t>
            </a:r>
            <a:r>
              <a:rPr lang="en-US" sz="700" dirty="0">
                <a:solidFill>
                  <a:srgbClr val="FF5800"/>
                </a:solidFill>
                <a:hlinkClick r:id="rId8"/>
              </a:rPr>
              <a:t>Data Management Policy</a:t>
            </a:r>
            <a:endParaRPr lang="en-US" sz="700" dirty="0">
              <a:solidFill>
                <a:srgbClr val="FF5800"/>
              </a:solidFill>
            </a:endParaRPr>
          </a:p>
        </p:txBody>
      </p:sp>
      <p:pic>
        <p:nvPicPr>
          <p:cNvPr id="9" name="Picture 8" descr="AvanadeLogoNoTM_AWColor_RGB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B43C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11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20" r:id="rId2"/>
    <p:sldLayoutId id="2147483719" r:id="rId3"/>
    <p:sldLayoutId id="2147483722" r:id="rId4"/>
    <p:sldLayoutId id="2147483723" r:id="rId5"/>
    <p:sldLayoutId id="2147483780" r:id="rId6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8875659" y="6272986"/>
            <a:ext cx="24159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rgbClr val="FF5800"/>
                </a:solidFill>
              </a:rPr>
              <a:t>&lt;Restricted&gt; </a:t>
            </a:r>
            <a:r>
              <a:rPr lang="en-US" sz="700" dirty="0">
                <a:solidFill>
                  <a:srgbClr val="464646"/>
                </a:solidFill>
              </a:rPr>
              <a:t>See Avanade’s </a:t>
            </a:r>
            <a:r>
              <a:rPr lang="en-US" sz="700" dirty="0">
                <a:solidFill>
                  <a:srgbClr val="FF5800"/>
                </a:solidFill>
                <a:hlinkClick r:id="rId8"/>
              </a:rPr>
              <a:t>Data Management Policy</a:t>
            </a:r>
            <a:endParaRPr lang="en-US" sz="700" dirty="0">
              <a:solidFill>
                <a:srgbClr val="FF58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792" y="390719"/>
            <a:ext cx="10270415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92" y="1524000"/>
            <a:ext cx="102704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6600" y="6584960"/>
            <a:ext cx="457200" cy="26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fld id="{3847DB54-D037-B84F-B6F1-2E8DA40D09AD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9" name="Picture 8" descr="AvanadeLogoNoTM_AWColor_RGB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39" y="6069204"/>
            <a:ext cx="1494933" cy="54863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960793" y="0"/>
            <a:ext cx="10270414" cy="203287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B43C14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01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66" r:id="rId2"/>
    <p:sldLayoutId id="2147483767" r:id="rId3"/>
    <p:sldLayoutId id="2147483768" r:id="rId4"/>
    <p:sldLayoutId id="2147483769" r:id="rId5"/>
    <p:sldLayoutId id="2147483784" r:id="rId6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9248" y="2083305"/>
            <a:ext cx="7333503" cy="2691389"/>
          </a:xfrm>
          <a:prstGeom prst="rect">
            <a:avLst/>
          </a:prstGeom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©2017 Avanade Inc. All Rights Reserved.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12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0" r:id="rId2"/>
    <p:sldLayoutId id="2147483771" r:id="rId3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275244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57849" y="2984157"/>
            <a:ext cx="7076303" cy="889686"/>
          </a:xfrm>
        </p:spPr>
        <p:txBody>
          <a:bodyPr anchor="ctr"/>
          <a:lstStyle/>
          <a:p>
            <a:r>
              <a:rPr lang="en-GB" dirty="0" err="1"/>
              <a:t>Tijd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vragen</a:t>
            </a:r>
            <a:r>
              <a:rPr lang="en-GB" dirty="0"/>
              <a:t> / </a:t>
            </a:r>
            <a:r>
              <a:rPr lang="en-GB" dirty="0" err="1"/>
              <a:t>discussie</a:t>
            </a:r>
            <a:r>
              <a:rPr lang="en-GB" dirty="0"/>
              <a:t>!</a:t>
            </a:r>
          </a:p>
        </p:txBody>
      </p:sp>
      <p:sp>
        <p:nvSpPr>
          <p:cNvPr id="3" name="Ondertitel 1">
            <a:extLst>
              <a:ext uri="{FF2B5EF4-FFF2-40B4-BE49-F238E27FC236}">
                <a16:creationId xmlns:a16="http://schemas.microsoft.com/office/drawing/2014/main" id="{7FEF9C6B-0215-48FC-841A-6A7B6632B38C}"/>
              </a:ext>
            </a:extLst>
          </p:cNvPr>
          <p:cNvSpPr txBox="1">
            <a:spLocks/>
          </p:cNvSpPr>
          <p:nvPr/>
        </p:nvSpPr>
        <p:spPr>
          <a:xfrm>
            <a:off x="4631377" y="5961413"/>
            <a:ext cx="6968395" cy="4753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2800" b="0" i="0" kern="1200" dirty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nl-NL" sz="2000" dirty="0"/>
              <a:t>https://github.com/andregeuze/sdfg-2017</a:t>
            </a:r>
          </a:p>
        </p:txBody>
      </p:sp>
    </p:spTree>
    <p:extLst>
      <p:ext uri="{BB962C8B-B14F-4D97-AF65-F5344CB8AC3E}">
        <p14:creationId xmlns:p14="http://schemas.microsoft.com/office/powerpoint/2010/main" val="223205276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>
            <a:extLst>
              <a:ext uri="{FF2B5EF4-FFF2-40B4-BE49-F238E27FC236}">
                <a16:creationId xmlns:a16="http://schemas.microsoft.com/office/drawing/2014/main" id="{880FDD70-C419-45EE-89D6-750A48994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Erwin van Drongelen &amp; André Geuze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9D9C949-1865-40B5-92B3-27A0F73E7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875" y="2743200"/>
            <a:ext cx="10533409" cy="1330036"/>
          </a:xfrm>
        </p:spPr>
        <p:txBody>
          <a:bodyPr/>
          <a:lstStyle/>
          <a:p>
            <a:r>
              <a:rPr lang="en-GB" dirty="0"/>
              <a:t>Van </a:t>
            </a:r>
            <a:r>
              <a:rPr lang="en-GB" dirty="0" err="1"/>
              <a:t>ontwikkel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productie</a:t>
            </a:r>
            <a:br>
              <a:rPr lang="en-GB" dirty="0"/>
            </a:br>
            <a:r>
              <a:rPr lang="en-GB" dirty="0"/>
              <a:t>met Docker Compose</a:t>
            </a:r>
            <a:endParaRPr lang="nl-NL" dirty="0"/>
          </a:p>
        </p:txBody>
      </p:sp>
      <p:sp>
        <p:nvSpPr>
          <p:cNvPr id="4" name="Ondertitel 1">
            <a:extLst>
              <a:ext uri="{FF2B5EF4-FFF2-40B4-BE49-F238E27FC236}">
                <a16:creationId xmlns:a16="http://schemas.microsoft.com/office/drawing/2014/main" id="{3EE1A038-2855-4844-9C72-66C9B90B804F}"/>
              </a:ext>
            </a:extLst>
          </p:cNvPr>
          <p:cNvSpPr txBox="1">
            <a:spLocks/>
          </p:cNvSpPr>
          <p:nvPr/>
        </p:nvSpPr>
        <p:spPr>
          <a:xfrm>
            <a:off x="1074875" y="5343896"/>
            <a:ext cx="10524898" cy="10928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2800" b="0" i="0" kern="1200" dirty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https://github.com/andregeuze/sdfg-2017</a:t>
            </a:r>
          </a:p>
        </p:txBody>
      </p:sp>
    </p:spTree>
    <p:extLst>
      <p:ext uri="{BB962C8B-B14F-4D97-AF65-F5344CB8AC3E}">
        <p14:creationId xmlns:p14="http://schemas.microsoft.com/office/powerpoint/2010/main" val="12292364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7DB54-D037-B84F-B6F1-2E8DA40D09AD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595959">
                    <a:lumMod val="65000"/>
                    <a:lumOff val="35000"/>
                  </a:srgbClr>
                </a:solidFill>
                <a:effectLst/>
                <a:uLnTx/>
                <a:uFillTx/>
                <a:latin typeface="Segoe UI Light" charset="0"/>
                <a:cs typeface="Segoe UI Light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595959">
                  <a:lumMod val="65000"/>
                  <a:lumOff val="35000"/>
                </a:srgbClr>
              </a:solidFill>
              <a:effectLst/>
              <a:uLnTx/>
              <a:uFillTx/>
              <a:latin typeface="Segoe UI Light" charset="0"/>
              <a:cs typeface="Segoe UI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Docker containers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hosten</a:t>
            </a:r>
            <a:r>
              <a:rPr lang="en-GB" dirty="0"/>
              <a:t> op </a:t>
            </a:r>
            <a:r>
              <a:rPr lang="en-GB" dirty="0" err="1"/>
              <a:t>één</a:t>
            </a:r>
            <a:r>
              <a:rPr lang="en-GB" dirty="0"/>
              <a:t>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onderling</a:t>
            </a:r>
            <a:r>
              <a:rPr lang="en-GB" dirty="0"/>
              <a:t> </a:t>
            </a:r>
            <a:r>
              <a:rPr lang="en-GB" dirty="0" err="1"/>
              <a:t>laten</a:t>
            </a:r>
            <a:r>
              <a:rPr lang="en-GB" dirty="0"/>
              <a:t> </a:t>
            </a:r>
            <a:r>
              <a:rPr lang="en-GB" dirty="0" err="1"/>
              <a:t>communiceren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benaderen</a:t>
            </a:r>
            <a:r>
              <a:rPr lang="en-GB" dirty="0"/>
              <a:t> via </a:t>
            </a:r>
            <a:r>
              <a:rPr lang="en-GB" dirty="0" err="1"/>
              <a:t>een</a:t>
            </a:r>
            <a:r>
              <a:rPr lang="en-GB" dirty="0"/>
              <a:t> reverse proxy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deployen</a:t>
            </a:r>
            <a:r>
              <a:rPr lang="en-GB" dirty="0"/>
              <a:t> met VSTS </a:t>
            </a:r>
            <a:r>
              <a:rPr lang="en-GB" dirty="0" err="1"/>
              <a:t>en</a:t>
            </a:r>
            <a:r>
              <a:rPr lang="en-GB" dirty="0"/>
              <a:t> Azure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met persistent data </a:t>
            </a:r>
            <a:r>
              <a:rPr lang="en-GB" dirty="0" err="1"/>
              <a:t>laten</a:t>
            </a:r>
            <a:r>
              <a:rPr lang="en-GB" dirty="0"/>
              <a:t> </a:t>
            </a:r>
            <a:r>
              <a:rPr lang="en-GB" dirty="0" err="1"/>
              <a:t>werken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Blijven</a:t>
            </a:r>
            <a:r>
              <a:rPr lang="en-GB" dirty="0"/>
              <a:t> of </a:t>
            </a:r>
            <a:r>
              <a:rPr lang="en-GB" dirty="0" err="1"/>
              <a:t>naar</a:t>
            </a:r>
            <a:r>
              <a:rPr lang="en-GB" dirty="0"/>
              <a:t> huis; wat </a:t>
            </a:r>
            <a:r>
              <a:rPr lang="en-GB" dirty="0" err="1"/>
              <a:t>gaan</a:t>
            </a:r>
            <a:r>
              <a:rPr lang="en-GB" dirty="0"/>
              <a:t> we </a:t>
            </a:r>
            <a:r>
              <a:rPr lang="en-GB" dirty="0" err="1"/>
              <a:t>doen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4054288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44CF3062-410F-4013-9E73-FE7DED8B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DB54-D037-B84F-B6F1-2E8DA40D09A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89B2ECF-BC8C-43C0-8A00-0E90B5709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1: Cross Platform Containers</a:t>
            </a:r>
            <a:endParaRPr lang="nl-NL" dirty="0"/>
          </a:p>
        </p:txBody>
      </p:sp>
      <p:grpSp>
        <p:nvGrpSpPr>
          <p:cNvPr id="52" name="Groep 51">
            <a:extLst>
              <a:ext uri="{FF2B5EF4-FFF2-40B4-BE49-F238E27FC236}">
                <a16:creationId xmlns:a16="http://schemas.microsoft.com/office/drawing/2014/main" id="{1DA60E99-3DCD-4030-B151-C4A0B31AFC2B}"/>
              </a:ext>
            </a:extLst>
          </p:cNvPr>
          <p:cNvGrpSpPr/>
          <p:nvPr/>
        </p:nvGrpSpPr>
        <p:grpSpPr>
          <a:xfrm>
            <a:off x="3131079" y="1097308"/>
            <a:ext cx="5929843" cy="4722951"/>
            <a:chOff x="2826950" y="1097308"/>
            <a:chExt cx="5929843" cy="4722951"/>
          </a:xfrm>
        </p:grpSpPr>
        <p:grpSp>
          <p:nvGrpSpPr>
            <p:cNvPr id="49" name="Groep 48">
              <a:extLst>
                <a:ext uri="{FF2B5EF4-FFF2-40B4-BE49-F238E27FC236}">
                  <a16:creationId xmlns:a16="http://schemas.microsoft.com/office/drawing/2014/main" id="{A327D0B3-AB0D-4878-9E4F-60A95BBC012B}"/>
                </a:ext>
              </a:extLst>
            </p:cNvPr>
            <p:cNvGrpSpPr/>
            <p:nvPr/>
          </p:nvGrpSpPr>
          <p:grpSpPr>
            <a:xfrm>
              <a:off x="2826950" y="1102731"/>
              <a:ext cx="5657642" cy="4717528"/>
              <a:chOff x="3267179" y="946212"/>
              <a:chExt cx="5657642" cy="4717528"/>
            </a:xfrm>
          </p:grpSpPr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54E15F97-F52C-4FB5-B1EC-AB6602E9F4E5}"/>
                  </a:ext>
                </a:extLst>
              </p:cNvPr>
              <p:cNvGrpSpPr/>
              <p:nvPr/>
            </p:nvGrpSpPr>
            <p:grpSpPr>
              <a:xfrm>
                <a:off x="3267179" y="1360457"/>
                <a:ext cx="5657642" cy="4303283"/>
                <a:chOff x="2393090" y="1360457"/>
                <a:chExt cx="5657642" cy="4303283"/>
              </a:xfrm>
            </p:grpSpPr>
            <p:sp>
              <p:nvSpPr>
                <p:cNvPr id="6" name="Rectangle 4">
                  <a:extLst>
                    <a:ext uri="{FF2B5EF4-FFF2-40B4-BE49-F238E27FC236}">
                      <a16:creationId xmlns:a16="http://schemas.microsoft.com/office/drawing/2014/main" id="{00F303F9-0DFE-4D57-B6B0-2819CB1EB5AE}"/>
                    </a:ext>
                  </a:extLst>
                </p:cNvPr>
                <p:cNvSpPr/>
                <p:nvPr/>
              </p:nvSpPr>
              <p:spPr>
                <a:xfrm>
                  <a:off x="5573563" y="1360457"/>
                  <a:ext cx="2477169" cy="430328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grpSp>
              <p:nvGrpSpPr>
                <p:cNvPr id="12" name="Group 1053">
                  <a:extLst>
                    <a:ext uri="{FF2B5EF4-FFF2-40B4-BE49-F238E27FC236}">
                      <a16:creationId xmlns:a16="http://schemas.microsoft.com/office/drawing/2014/main" id="{F454C413-6DFB-4852-A884-1899F396EF83}"/>
                    </a:ext>
                  </a:extLst>
                </p:cNvPr>
                <p:cNvGrpSpPr/>
                <p:nvPr/>
              </p:nvGrpSpPr>
              <p:grpSpPr>
                <a:xfrm>
                  <a:off x="5893272" y="1407582"/>
                  <a:ext cx="1762044" cy="1324582"/>
                  <a:chOff x="8826606" y="1436188"/>
                  <a:chExt cx="1762044" cy="1324582"/>
                </a:xfrm>
              </p:grpSpPr>
              <p:grpSp>
                <p:nvGrpSpPr>
                  <p:cNvPr id="13" name="Group 1040">
                    <a:extLst>
                      <a:ext uri="{FF2B5EF4-FFF2-40B4-BE49-F238E27FC236}">
                        <a16:creationId xmlns:a16="http://schemas.microsoft.com/office/drawing/2014/main" id="{9637401C-FE9F-49F9-97CA-EA62ECDEBA38}"/>
                      </a:ext>
                    </a:extLst>
                  </p:cNvPr>
                  <p:cNvGrpSpPr/>
                  <p:nvPr/>
                </p:nvGrpSpPr>
                <p:grpSpPr>
                  <a:xfrm>
                    <a:off x="8962773" y="1671474"/>
                    <a:ext cx="1625877" cy="1089296"/>
                    <a:chOff x="8962773" y="1919372"/>
                    <a:chExt cx="1625877" cy="1089296"/>
                  </a:xfrm>
                </p:grpSpPr>
                <p:pic>
                  <p:nvPicPr>
                    <p:cNvPr id="15" name="Picture 6" descr="https://codeopinion.com/wp-content/uploads/2016/02/aspnetcore.png">
                      <a:extLst>
                        <a:ext uri="{FF2B5EF4-FFF2-40B4-BE49-F238E27FC236}">
                          <a16:creationId xmlns:a16="http://schemas.microsoft.com/office/drawing/2014/main" id="{24E30D71-522C-4A9F-8AEA-94F3DB68738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073692" y="1953886"/>
                      <a:ext cx="1404037" cy="102026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6" name="Rectangle 47">
                      <a:extLst>
                        <a:ext uri="{FF2B5EF4-FFF2-40B4-BE49-F238E27FC236}">
                          <a16:creationId xmlns:a16="http://schemas.microsoft.com/office/drawing/2014/main" id="{C1D8FE3B-AF82-49D1-8377-9583B2DC30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62773" y="1919372"/>
                      <a:ext cx="1625877" cy="108929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</p:grpSp>
              <p:pic>
                <p:nvPicPr>
                  <p:cNvPr id="14" name="Picture 2" descr="https://www.docker.com/sites/default/files/Whale%20Logo332_5.png">
                    <a:extLst>
                      <a:ext uri="{FF2B5EF4-FFF2-40B4-BE49-F238E27FC236}">
                        <a16:creationId xmlns:a16="http://schemas.microsoft.com/office/drawing/2014/main" id="{3740D800-ED86-4BDA-AC4B-F443C7D4DC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826606" y="1436188"/>
                    <a:ext cx="658529" cy="49206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7" name="Group 1052">
                  <a:extLst>
                    <a:ext uri="{FF2B5EF4-FFF2-40B4-BE49-F238E27FC236}">
                      <a16:creationId xmlns:a16="http://schemas.microsoft.com/office/drawing/2014/main" id="{1915D272-0541-4DFE-A78D-82F89F22F130}"/>
                    </a:ext>
                  </a:extLst>
                </p:cNvPr>
                <p:cNvGrpSpPr/>
                <p:nvPr/>
              </p:nvGrpSpPr>
              <p:grpSpPr>
                <a:xfrm>
                  <a:off x="5892712" y="2764617"/>
                  <a:ext cx="1762602" cy="1298065"/>
                  <a:chOff x="8826046" y="2809699"/>
                  <a:chExt cx="1762602" cy="1298065"/>
                </a:xfrm>
              </p:grpSpPr>
              <p:grpSp>
                <p:nvGrpSpPr>
                  <p:cNvPr id="18" name="Group 1041">
                    <a:extLst>
                      <a:ext uri="{FF2B5EF4-FFF2-40B4-BE49-F238E27FC236}">
                        <a16:creationId xmlns:a16="http://schemas.microsoft.com/office/drawing/2014/main" id="{0D64BB2E-63DF-4562-84A7-93FDFDE985C9}"/>
                      </a:ext>
                    </a:extLst>
                  </p:cNvPr>
                  <p:cNvGrpSpPr/>
                  <p:nvPr/>
                </p:nvGrpSpPr>
                <p:grpSpPr>
                  <a:xfrm>
                    <a:off x="8962771" y="3018468"/>
                    <a:ext cx="1625877" cy="1089296"/>
                    <a:chOff x="8962771" y="3043182"/>
                    <a:chExt cx="1625877" cy="1089296"/>
                  </a:xfrm>
                </p:grpSpPr>
                <p:pic>
                  <p:nvPicPr>
                    <p:cNvPr id="20" name="Picture 8" descr="https://upload.wikimedia.org/wikipedia/commons/thumb/7/7e/Node.js_logo_2015.svg/2000px-Node.js_logo_2015.svg.png">
                      <a:extLst>
                        <a:ext uri="{FF2B5EF4-FFF2-40B4-BE49-F238E27FC236}">
                          <a16:creationId xmlns:a16="http://schemas.microsoft.com/office/drawing/2014/main" id="{1CC5B79F-27AB-43C4-85F4-D3929ECE376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043295" y="3332680"/>
                      <a:ext cx="1533745" cy="412593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21" name="Rectangle 50">
                      <a:extLst>
                        <a:ext uri="{FF2B5EF4-FFF2-40B4-BE49-F238E27FC236}">
                          <a16:creationId xmlns:a16="http://schemas.microsoft.com/office/drawing/2014/main" id="{494074A3-9B54-493B-9F9E-5BDB7115D4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62771" y="3043182"/>
                      <a:ext cx="1625877" cy="108929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</p:grpSp>
              <p:pic>
                <p:nvPicPr>
                  <p:cNvPr id="19" name="Picture 2" descr="https://www.docker.com/sites/default/files/Whale%20Logo332_5.png">
                    <a:extLst>
                      <a:ext uri="{FF2B5EF4-FFF2-40B4-BE49-F238E27FC236}">
                        <a16:creationId xmlns:a16="http://schemas.microsoft.com/office/drawing/2014/main" id="{C2B32713-CE93-450B-A77B-416104E5B10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826046" y="2809699"/>
                    <a:ext cx="658529" cy="49206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2" name="Group 1051">
                  <a:extLst>
                    <a:ext uri="{FF2B5EF4-FFF2-40B4-BE49-F238E27FC236}">
                      <a16:creationId xmlns:a16="http://schemas.microsoft.com/office/drawing/2014/main" id="{74A84BB7-B93F-4FC3-A85F-A12F40355DAF}"/>
                    </a:ext>
                  </a:extLst>
                </p:cNvPr>
                <p:cNvGrpSpPr/>
                <p:nvPr/>
              </p:nvGrpSpPr>
              <p:grpSpPr>
                <a:xfrm>
                  <a:off x="5893272" y="4132421"/>
                  <a:ext cx="1762041" cy="1296033"/>
                  <a:chOff x="8826606" y="4161027"/>
                  <a:chExt cx="1762041" cy="1296033"/>
                </a:xfrm>
              </p:grpSpPr>
              <p:grpSp>
                <p:nvGrpSpPr>
                  <p:cNvPr id="23" name="Group 1042">
                    <a:extLst>
                      <a:ext uri="{FF2B5EF4-FFF2-40B4-BE49-F238E27FC236}">
                        <a16:creationId xmlns:a16="http://schemas.microsoft.com/office/drawing/2014/main" id="{5BE00F5A-C2AA-4750-81B2-16D54956E2BA}"/>
                      </a:ext>
                    </a:extLst>
                  </p:cNvPr>
                  <p:cNvGrpSpPr/>
                  <p:nvPr/>
                </p:nvGrpSpPr>
                <p:grpSpPr>
                  <a:xfrm>
                    <a:off x="8962770" y="4367764"/>
                    <a:ext cx="1625877" cy="1089296"/>
                    <a:chOff x="8962770" y="4170200"/>
                    <a:chExt cx="1625877" cy="1089296"/>
                  </a:xfrm>
                </p:grpSpPr>
                <p:pic>
                  <p:nvPicPr>
                    <p:cNvPr id="25" name="Picture 10" descr="Image result for php logo">
                      <a:extLst>
                        <a:ext uri="{FF2B5EF4-FFF2-40B4-BE49-F238E27FC236}">
                          <a16:creationId xmlns:a16="http://schemas.microsoft.com/office/drawing/2014/main" id="{D64106B1-D056-47EE-8D1B-4AEF01C0762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010092" y="4300737"/>
                      <a:ext cx="1533745" cy="82822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26" name="Rectangle 51">
                      <a:extLst>
                        <a:ext uri="{FF2B5EF4-FFF2-40B4-BE49-F238E27FC236}">
                          <a16:creationId xmlns:a16="http://schemas.microsoft.com/office/drawing/2014/main" id="{F5968141-BD65-4D4D-8EA2-92EAAD26BD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62770" y="4170200"/>
                      <a:ext cx="1625877" cy="108929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</p:grpSp>
              <p:pic>
                <p:nvPicPr>
                  <p:cNvPr id="24" name="Picture 2" descr="https://www.docker.com/sites/default/files/Whale%20Logo332_5.png">
                    <a:extLst>
                      <a:ext uri="{FF2B5EF4-FFF2-40B4-BE49-F238E27FC236}">
                        <a16:creationId xmlns:a16="http://schemas.microsoft.com/office/drawing/2014/main" id="{ACE826A5-7B75-4FB0-AA36-BE044DC282C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826606" y="4161027"/>
                    <a:ext cx="658529" cy="49206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32" name="Rectangle 4">
                  <a:extLst>
                    <a:ext uri="{FF2B5EF4-FFF2-40B4-BE49-F238E27FC236}">
                      <a16:creationId xmlns:a16="http://schemas.microsoft.com/office/drawing/2014/main" id="{4E2237BA-D000-4345-8532-EC91DE905717}"/>
                    </a:ext>
                  </a:extLst>
                </p:cNvPr>
                <p:cNvSpPr/>
                <p:nvPr/>
              </p:nvSpPr>
              <p:spPr>
                <a:xfrm>
                  <a:off x="2393090" y="1360457"/>
                  <a:ext cx="2477169" cy="4303283"/>
                </a:xfrm>
                <a:prstGeom prst="rect">
                  <a:avLst/>
                </a:prstGeom>
                <a:noFill/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grpSp>
              <p:nvGrpSpPr>
                <p:cNvPr id="33" name="Group 1053">
                  <a:extLst>
                    <a:ext uri="{FF2B5EF4-FFF2-40B4-BE49-F238E27FC236}">
                      <a16:creationId xmlns:a16="http://schemas.microsoft.com/office/drawing/2014/main" id="{C97DB5E7-272D-4C57-B21E-CFAE41610A8A}"/>
                    </a:ext>
                  </a:extLst>
                </p:cNvPr>
                <p:cNvGrpSpPr/>
                <p:nvPr/>
              </p:nvGrpSpPr>
              <p:grpSpPr>
                <a:xfrm>
                  <a:off x="2712799" y="1407582"/>
                  <a:ext cx="1762044" cy="1324582"/>
                  <a:chOff x="8826606" y="1436188"/>
                  <a:chExt cx="1762044" cy="1324582"/>
                </a:xfrm>
              </p:grpSpPr>
              <p:grpSp>
                <p:nvGrpSpPr>
                  <p:cNvPr id="34" name="Group 1040">
                    <a:extLst>
                      <a:ext uri="{FF2B5EF4-FFF2-40B4-BE49-F238E27FC236}">
                        <a16:creationId xmlns:a16="http://schemas.microsoft.com/office/drawing/2014/main" id="{FFAE589F-FE6A-4EBE-BC7D-9DFC9CBDCAB5}"/>
                      </a:ext>
                    </a:extLst>
                  </p:cNvPr>
                  <p:cNvGrpSpPr/>
                  <p:nvPr/>
                </p:nvGrpSpPr>
                <p:grpSpPr>
                  <a:xfrm>
                    <a:off x="8962773" y="1671474"/>
                    <a:ext cx="1625877" cy="1089296"/>
                    <a:chOff x="8962773" y="1919372"/>
                    <a:chExt cx="1625877" cy="1089296"/>
                  </a:xfrm>
                </p:grpSpPr>
                <p:pic>
                  <p:nvPicPr>
                    <p:cNvPr id="36" name="Picture 6" descr="https://codeopinion.com/wp-content/uploads/2016/02/aspnetcore.png">
                      <a:extLst>
                        <a:ext uri="{FF2B5EF4-FFF2-40B4-BE49-F238E27FC236}">
                          <a16:creationId xmlns:a16="http://schemas.microsoft.com/office/drawing/2014/main" id="{8362BF0B-AC36-4653-B0C2-D796AAFC6B1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073692" y="1953886"/>
                      <a:ext cx="1404037" cy="102026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37" name="Rectangle 47">
                      <a:extLst>
                        <a:ext uri="{FF2B5EF4-FFF2-40B4-BE49-F238E27FC236}">
                          <a16:creationId xmlns:a16="http://schemas.microsoft.com/office/drawing/2014/main" id="{CFB7E246-0646-4D23-9B67-621E114D69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62773" y="1919372"/>
                      <a:ext cx="1625877" cy="108929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</p:grpSp>
              <p:pic>
                <p:nvPicPr>
                  <p:cNvPr id="35" name="Picture 2" descr="https://www.docker.com/sites/default/files/Whale%20Logo332_5.png">
                    <a:extLst>
                      <a:ext uri="{FF2B5EF4-FFF2-40B4-BE49-F238E27FC236}">
                        <a16:creationId xmlns:a16="http://schemas.microsoft.com/office/drawing/2014/main" id="{F74A8939-FAE1-4EC3-97A6-D14544E9312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826606" y="1436188"/>
                    <a:ext cx="658529" cy="49206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8" name="Group 1052">
                  <a:extLst>
                    <a:ext uri="{FF2B5EF4-FFF2-40B4-BE49-F238E27FC236}">
                      <a16:creationId xmlns:a16="http://schemas.microsoft.com/office/drawing/2014/main" id="{1662E700-3F5C-45D8-B3B1-09858776E22E}"/>
                    </a:ext>
                  </a:extLst>
                </p:cNvPr>
                <p:cNvGrpSpPr/>
                <p:nvPr/>
              </p:nvGrpSpPr>
              <p:grpSpPr>
                <a:xfrm>
                  <a:off x="2712239" y="2764617"/>
                  <a:ext cx="1762602" cy="1298065"/>
                  <a:chOff x="8826046" y="2809699"/>
                  <a:chExt cx="1762602" cy="1298065"/>
                </a:xfrm>
              </p:grpSpPr>
              <p:grpSp>
                <p:nvGrpSpPr>
                  <p:cNvPr id="39" name="Group 1041">
                    <a:extLst>
                      <a:ext uri="{FF2B5EF4-FFF2-40B4-BE49-F238E27FC236}">
                        <a16:creationId xmlns:a16="http://schemas.microsoft.com/office/drawing/2014/main" id="{9F8617E0-6433-4D5F-84A6-5492A1BD2910}"/>
                      </a:ext>
                    </a:extLst>
                  </p:cNvPr>
                  <p:cNvGrpSpPr/>
                  <p:nvPr/>
                </p:nvGrpSpPr>
                <p:grpSpPr>
                  <a:xfrm>
                    <a:off x="8962771" y="3018468"/>
                    <a:ext cx="1625877" cy="1089296"/>
                    <a:chOff x="8962771" y="3043182"/>
                    <a:chExt cx="1625877" cy="1089296"/>
                  </a:xfrm>
                </p:grpSpPr>
                <p:pic>
                  <p:nvPicPr>
                    <p:cNvPr id="41" name="Picture 8" descr="https://upload.wikimedia.org/wikipedia/commons/thumb/7/7e/Node.js_logo_2015.svg/2000px-Node.js_logo_2015.svg.png">
                      <a:extLst>
                        <a:ext uri="{FF2B5EF4-FFF2-40B4-BE49-F238E27FC236}">
                          <a16:creationId xmlns:a16="http://schemas.microsoft.com/office/drawing/2014/main" id="{B1FF6FD6-7C60-4628-B63D-7EAE9836080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043295" y="3332680"/>
                      <a:ext cx="1533745" cy="412593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42" name="Rectangle 50">
                      <a:extLst>
                        <a:ext uri="{FF2B5EF4-FFF2-40B4-BE49-F238E27FC236}">
                          <a16:creationId xmlns:a16="http://schemas.microsoft.com/office/drawing/2014/main" id="{16A64E08-98AD-48AD-8FEF-CF7E5E2B8D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62771" y="3043182"/>
                      <a:ext cx="1625877" cy="108929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</p:grpSp>
              <p:pic>
                <p:nvPicPr>
                  <p:cNvPr id="40" name="Picture 2" descr="https://www.docker.com/sites/default/files/Whale%20Logo332_5.png">
                    <a:extLst>
                      <a:ext uri="{FF2B5EF4-FFF2-40B4-BE49-F238E27FC236}">
                        <a16:creationId xmlns:a16="http://schemas.microsoft.com/office/drawing/2014/main" id="{49A274FF-7F11-488E-9EF2-5A068E6A990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826046" y="2809699"/>
                    <a:ext cx="658529" cy="49206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3" name="Group 1051">
                  <a:extLst>
                    <a:ext uri="{FF2B5EF4-FFF2-40B4-BE49-F238E27FC236}">
                      <a16:creationId xmlns:a16="http://schemas.microsoft.com/office/drawing/2014/main" id="{A8A20F0C-E19C-4746-8E65-B84CA0455457}"/>
                    </a:ext>
                  </a:extLst>
                </p:cNvPr>
                <p:cNvGrpSpPr/>
                <p:nvPr/>
              </p:nvGrpSpPr>
              <p:grpSpPr>
                <a:xfrm>
                  <a:off x="2712799" y="4132421"/>
                  <a:ext cx="1762041" cy="1296033"/>
                  <a:chOff x="8826606" y="4161027"/>
                  <a:chExt cx="1762041" cy="1296033"/>
                </a:xfrm>
              </p:grpSpPr>
              <p:grpSp>
                <p:nvGrpSpPr>
                  <p:cNvPr id="44" name="Group 1042">
                    <a:extLst>
                      <a:ext uri="{FF2B5EF4-FFF2-40B4-BE49-F238E27FC236}">
                        <a16:creationId xmlns:a16="http://schemas.microsoft.com/office/drawing/2014/main" id="{01F20F08-4815-454F-870B-0F840E3ACD47}"/>
                      </a:ext>
                    </a:extLst>
                  </p:cNvPr>
                  <p:cNvGrpSpPr/>
                  <p:nvPr/>
                </p:nvGrpSpPr>
                <p:grpSpPr>
                  <a:xfrm>
                    <a:off x="8962770" y="4367764"/>
                    <a:ext cx="1625877" cy="1089296"/>
                    <a:chOff x="8962770" y="4170200"/>
                    <a:chExt cx="1625877" cy="1089296"/>
                  </a:xfrm>
                </p:grpSpPr>
                <p:pic>
                  <p:nvPicPr>
                    <p:cNvPr id="46" name="Picture 10" descr="Image result for php logo">
                      <a:extLst>
                        <a:ext uri="{FF2B5EF4-FFF2-40B4-BE49-F238E27FC236}">
                          <a16:creationId xmlns:a16="http://schemas.microsoft.com/office/drawing/2014/main" id="{B820E0AD-69A4-4657-9348-C265D9C67F0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010092" y="4300737"/>
                      <a:ext cx="1533745" cy="82822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47" name="Rectangle 51">
                      <a:extLst>
                        <a:ext uri="{FF2B5EF4-FFF2-40B4-BE49-F238E27FC236}">
                          <a16:creationId xmlns:a16="http://schemas.microsoft.com/office/drawing/2014/main" id="{D2E49281-34CF-40BD-B860-D4E8F329A7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62770" y="4170200"/>
                      <a:ext cx="1625877" cy="1089296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/>
                    </a:p>
                  </p:txBody>
                </p:sp>
              </p:grpSp>
              <p:pic>
                <p:nvPicPr>
                  <p:cNvPr id="45" name="Picture 2" descr="https://www.docker.com/sites/default/files/Whale%20Logo332_5.png">
                    <a:extLst>
                      <a:ext uri="{FF2B5EF4-FFF2-40B4-BE49-F238E27FC236}">
                        <a16:creationId xmlns:a16="http://schemas.microsoft.com/office/drawing/2014/main" id="{252F1754-2219-4A2B-82A5-764DE054D11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826606" y="4161027"/>
                    <a:ext cx="658529" cy="49206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2050" name="Picture 2" descr="https://www.seeklogo.net/wp-content/uploads/2012/12/windows-8-icon-logo-vector-400x400.png">
                <a:extLst>
                  <a:ext uri="{FF2B5EF4-FFF2-40B4-BE49-F238E27FC236}">
                    <a16:creationId xmlns:a16="http://schemas.microsoft.com/office/drawing/2014/main" id="{1976C691-AE62-4774-AF08-89E104CE2F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69683" y="946212"/>
                <a:ext cx="757794" cy="7577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52" name="Picture 4" descr="https://upload.wikimedia.org/wikipedia/commons/thumb/5/55/Tux_Enhanced.svg/154px-Tux_Enhanced.svg.png">
              <a:extLst>
                <a:ext uri="{FF2B5EF4-FFF2-40B4-BE49-F238E27FC236}">
                  <a16:creationId xmlns:a16="http://schemas.microsoft.com/office/drawing/2014/main" id="{01FEFF1B-F22D-4A8C-908F-A985EC2F70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7987" y="1097308"/>
              <a:ext cx="618806" cy="723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2864194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9D2793-16C3-4B4F-A65B-9E5A440935BC}"/>
              </a:ext>
            </a:extLst>
          </p:cNvPr>
          <p:cNvSpPr/>
          <p:nvPr/>
        </p:nvSpPr>
        <p:spPr>
          <a:xfrm>
            <a:off x="7694140" y="1389063"/>
            <a:ext cx="2490859" cy="430328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7DB54-D037-B84F-B6F1-2E8DA40D09AD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595959">
                    <a:lumMod val="65000"/>
                    <a:lumOff val="35000"/>
                  </a:srgbClr>
                </a:solidFill>
                <a:effectLst/>
                <a:uLnTx/>
                <a:uFillTx/>
                <a:latin typeface="Segoe UI Light" charset="0"/>
                <a:cs typeface="Segoe UI Light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595959">
                  <a:lumMod val="65000"/>
                  <a:lumOff val="35000"/>
                </a:srgbClr>
              </a:solidFill>
              <a:effectLst/>
              <a:uLnTx/>
              <a:uFillTx/>
              <a:latin typeface="Segoe UI Light" charset="0"/>
              <a:cs typeface="Segoe UI Light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2: Multi-</a:t>
            </a:r>
            <a:r>
              <a:rPr lang="en-GB" dirty="0" err="1"/>
              <a:t>architectuur</a:t>
            </a:r>
            <a:r>
              <a:rPr lang="en-GB" dirty="0"/>
              <a:t> met Docker Compose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E2878B-830C-4C5F-A506-BE3D1B5D6DB7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 flipH="1">
            <a:off x="8976642" y="4091288"/>
            <a:ext cx="1" cy="27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69C362-CD56-485E-AD61-7697782F5202}"/>
              </a:ext>
            </a:extLst>
          </p:cNvPr>
          <p:cNvCxnSpPr>
            <a:cxnSpLocks/>
            <a:stCxn id="34" idx="0"/>
            <a:endCxn id="51" idx="1"/>
          </p:cNvCxnSpPr>
          <p:nvPr/>
        </p:nvCxnSpPr>
        <p:spPr>
          <a:xfrm>
            <a:off x="2893996" y="3540705"/>
            <a:ext cx="5269708" cy="593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EF091579-8E08-44EF-BA94-C87FB2365E5B}"/>
              </a:ext>
            </a:extLst>
          </p:cNvPr>
          <p:cNvGrpSpPr/>
          <p:nvPr/>
        </p:nvGrpSpPr>
        <p:grpSpPr>
          <a:xfrm>
            <a:off x="8027539" y="1436188"/>
            <a:ext cx="1762044" cy="1324582"/>
            <a:chOff x="8826606" y="1436188"/>
            <a:chExt cx="1762044" cy="1324582"/>
          </a:xfrm>
        </p:grpSpPr>
        <p:grpSp>
          <p:nvGrpSpPr>
            <p:cNvPr id="1041" name="Group 1040">
              <a:extLst>
                <a:ext uri="{FF2B5EF4-FFF2-40B4-BE49-F238E27FC236}">
                  <a16:creationId xmlns:a16="http://schemas.microsoft.com/office/drawing/2014/main" id="{EA91D407-9EC0-4205-9A2E-A5AD22BBBEEA}"/>
                </a:ext>
              </a:extLst>
            </p:cNvPr>
            <p:cNvGrpSpPr/>
            <p:nvPr/>
          </p:nvGrpSpPr>
          <p:grpSpPr>
            <a:xfrm>
              <a:off x="8962773" y="1671474"/>
              <a:ext cx="1625877" cy="1089296"/>
              <a:chOff x="8962773" y="1919372"/>
              <a:chExt cx="1625877" cy="1089296"/>
            </a:xfrm>
          </p:grpSpPr>
          <p:pic>
            <p:nvPicPr>
              <p:cNvPr id="1030" name="Picture 6" descr="https://codeopinion.com/wp-content/uploads/2016/02/aspnetcore.png">
                <a:extLst>
                  <a:ext uri="{FF2B5EF4-FFF2-40B4-BE49-F238E27FC236}">
                    <a16:creationId xmlns:a16="http://schemas.microsoft.com/office/drawing/2014/main" id="{83797498-A30C-420A-8438-7B7A9A4272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73692" y="1953886"/>
                <a:ext cx="1404037" cy="10202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58DC6CE-FCCE-4F68-B5EB-377CF03BBAF9}"/>
                  </a:ext>
                </a:extLst>
              </p:cNvPr>
              <p:cNvSpPr/>
              <p:nvPr/>
            </p:nvSpPr>
            <p:spPr>
              <a:xfrm>
                <a:off x="8962773" y="1919372"/>
                <a:ext cx="1625877" cy="108929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pic>
          <p:nvPicPr>
            <p:cNvPr id="66" name="Picture 2" descr="https://www.docker.com/sites/default/files/Whale%20Logo332_5.png">
              <a:extLst>
                <a:ext uri="{FF2B5EF4-FFF2-40B4-BE49-F238E27FC236}">
                  <a16:creationId xmlns:a16="http://schemas.microsoft.com/office/drawing/2014/main" id="{3B6B5A53-CAE6-4855-A690-B9EB94D9A9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6606" y="1436188"/>
              <a:ext cx="658529" cy="492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D2B92564-A921-45C3-96EB-C47C5CDE81CA}"/>
              </a:ext>
            </a:extLst>
          </p:cNvPr>
          <p:cNvGrpSpPr/>
          <p:nvPr/>
        </p:nvGrpSpPr>
        <p:grpSpPr>
          <a:xfrm>
            <a:off x="8026979" y="2793223"/>
            <a:ext cx="1762602" cy="1298065"/>
            <a:chOff x="8826046" y="2809699"/>
            <a:chExt cx="1762602" cy="1298065"/>
          </a:xfrm>
        </p:grpSpPr>
        <p:grpSp>
          <p:nvGrpSpPr>
            <p:cNvPr id="1042" name="Group 1041">
              <a:extLst>
                <a:ext uri="{FF2B5EF4-FFF2-40B4-BE49-F238E27FC236}">
                  <a16:creationId xmlns:a16="http://schemas.microsoft.com/office/drawing/2014/main" id="{A3B7C3CA-61AA-4000-A26F-1DB1F402C988}"/>
                </a:ext>
              </a:extLst>
            </p:cNvPr>
            <p:cNvGrpSpPr/>
            <p:nvPr/>
          </p:nvGrpSpPr>
          <p:grpSpPr>
            <a:xfrm>
              <a:off x="8962771" y="3018468"/>
              <a:ext cx="1625877" cy="1089296"/>
              <a:chOff x="8962771" y="3043182"/>
              <a:chExt cx="1625877" cy="1089296"/>
            </a:xfrm>
          </p:grpSpPr>
          <p:pic>
            <p:nvPicPr>
              <p:cNvPr id="1032" name="Picture 8" descr="https://upload.wikimedia.org/wikipedia/commons/thumb/7/7e/Node.js_logo_2015.svg/2000px-Node.js_logo_2015.svg.png">
                <a:extLst>
                  <a:ext uri="{FF2B5EF4-FFF2-40B4-BE49-F238E27FC236}">
                    <a16:creationId xmlns:a16="http://schemas.microsoft.com/office/drawing/2014/main" id="{68FF180B-A6DD-4008-914C-69D3027F4F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43295" y="3332680"/>
                <a:ext cx="1533745" cy="4125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0252D1B-D828-4C6C-9DC1-F50AE2DFA937}"/>
                  </a:ext>
                </a:extLst>
              </p:cNvPr>
              <p:cNvSpPr/>
              <p:nvPr/>
            </p:nvSpPr>
            <p:spPr>
              <a:xfrm>
                <a:off x="8962771" y="3043182"/>
                <a:ext cx="1625877" cy="108929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pic>
          <p:nvPicPr>
            <p:cNvPr id="67" name="Picture 2" descr="https://www.docker.com/sites/default/files/Whale%20Logo332_5.png">
              <a:extLst>
                <a:ext uri="{FF2B5EF4-FFF2-40B4-BE49-F238E27FC236}">
                  <a16:creationId xmlns:a16="http://schemas.microsoft.com/office/drawing/2014/main" id="{4150094E-C169-4575-A0AD-3B7EE6BC0C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6046" y="2809699"/>
              <a:ext cx="658529" cy="492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445FF9BD-C88D-437D-AF65-CBFBCBC2F1A7}"/>
              </a:ext>
            </a:extLst>
          </p:cNvPr>
          <p:cNvGrpSpPr/>
          <p:nvPr/>
        </p:nvGrpSpPr>
        <p:grpSpPr>
          <a:xfrm>
            <a:off x="8027539" y="4161027"/>
            <a:ext cx="1762041" cy="1296033"/>
            <a:chOff x="8826606" y="4161027"/>
            <a:chExt cx="1762041" cy="1296033"/>
          </a:xfrm>
        </p:grpSpPr>
        <p:grpSp>
          <p:nvGrpSpPr>
            <p:cNvPr id="1043" name="Group 1042">
              <a:extLst>
                <a:ext uri="{FF2B5EF4-FFF2-40B4-BE49-F238E27FC236}">
                  <a16:creationId xmlns:a16="http://schemas.microsoft.com/office/drawing/2014/main" id="{78044B33-0FCD-4097-A6E9-01E1209972AD}"/>
                </a:ext>
              </a:extLst>
            </p:cNvPr>
            <p:cNvGrpSpPr/>
            <p:nvPr/>
          </p:nvGrpSpPr>
          <p:grpSpPr>
            <a:xfrm>
              <a:off x="8962770" y="4367764"/>
              <a:ext cx="1625877" cy="1089296"/>
              <a:chOff x="8962770" y="4170200"/>
              <a:chExt cx="1625877" cy="1089296"/>
            </a:xfrm>
          </p:grpSpPr>
          <p:pic>
            <p:nvPicPr>
              <p:cNvPr id="1034" name="Picture 10" descr="Image result for php logo">
                <a:extLst>
                  <a:ext uri="{FF2B5EF4-FFF2-40B4-BE49-F238E27FC236}">
                    <a16:creationId xmlns:a16="http://schemas.microsoft.com/office/drawing/2014/main" id="{899EBDCA-06DF-4213-9DC3-A7544F7AA8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10092" y="4300737"/>
                <a:ext cx="1533745" cy="8282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C7F4E87-93BF-4E2C-8101-C0B7E55FC448}"/>
                  </a:ext>
                </a:extLst>
              </p:cNvPr>
              <p:cNvSpPr/>
              <p:nvPr/>
            </p:nvSpPr>
            <p:spPr>
              <a:xfrm>
                <a:off x="8962770" y="4170200"/>
                <a:ext cx="1625877" cy="108929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pic>
          <p:nvPicPr>
            <p:cNvPr id="68" name="Picture 2" descr="https://www.docker.com/sites/default/files/Whale%20Logo332_5.png">
              <a:extLst>
                <a:ext uri="{FF2B5EF4-FFF2-40B4-BE49-F238E27FC236}">
                  <a16:creationId xmlns:a16="http://schemas.microsoft.com/office/drawing/2014/main" id="{58BA554F-BE4C-45F1-9474-D774688E1D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6606" y="4161027"/>
              <a:ext cx="658529" cy="492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55" name="TextBox 1054">
            <a:extLst>
              <a:ext uri="{FF2B5EF4-FFF2-40B4-BE49-F238E27FC236}">
                <a16:creationId xmlns:a16="http://schemas.microsoft.com/office/drawing/2014/main" id="{9690521A-4286-445D-80AB-47279576D376}"/>
              </a:ext>
            </a:extLst>
          </p:cNvPr>
          <p:cNvSpPr txBox="1"/>
          <p:nvPr/>
        </p:nvSpPr>
        <p:spPr>
          <a:xfrm>
            <a:off x="2969112" y="3209444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sdfg.local:80</a:t>
            </a:r>
          </a:p>
        </p:txBody>
      </p:sp>
      <p:sp>
        <p:nvSpPr>
          <p:cNvPr id="34" name="Cloud 22">
            <a:extLst>
              <a:ext uri="{FF2B5EF4-FFF2-40B4-BE49-F238E27FC236}">
                <a16:creationId xmlns:a16="http://schemas.microsoft.com/office/drawing/2014/main" id="{A3776D4E-D73D-4EF8-A8B2-1FB4E37E87C8}"/>
              </a:ext>
            </a:extLst>
          </p:cNvPr>
          <p:cNvSpPr/>
          <p:nvPr/>
        </p:nvSpPr>
        <p:spPr>
          <a:xfrm>
            <a:off x="1377928" y="3065933"/>
            <a:ext cx="1517332" cy="9495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9" name="Straight Arrow Connector 6">
            <a:extLst>
              <a:ext uri="{FF2B5EF4-FFF2-40B4-BE49-F238E27FC236}">
                <a16:creationId xmlns:a16="http://schemas.microsoft.com/office/drawing/2014/main" id="{E346AB5C-458C-49AB-8110-8AEB7E9DA3B6}"/>
              </a:ext>
            </a:extLst>
          </p:cNvPr>
          <p:cNvCxnSpPr>
            <a:cxnSpLocks/>
            <a:stCxn id="51" idx="0"/>
            <a:endCxn id="48" idx="2"/>
          </p:cNvCxnSpPr>
          <p:nvPr/>
        </p:nvCxnSpPr>
        <p:spPr>
          <a:xfrm flipV="1">
            <a:off x="8976643" y="2760770"/>
            <a:ext cx="2" cy="241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74711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024">
            <a:extLst>
              <a:ext uri="{FF2B5EF4-FFF2-40B4-BE49-F238E27FC236}">
                <a16:creationId xmlns:a16="http://schemas.microsoft.com/office/drawing/2014/main" id="{6A89272F-BA09-4D6B-98E8-342F8700FC7D}"/>
              </a:ext>
            </a:extLst>
          </p:cNvPr>
          <p:cNvSpPr/>
          <p:nvPr/>
        </p:nvSpPr>
        <p:spPr>
          <a:xfrm>
            <a:off x="4879585" y="2848726"/>
            <a:ext cx="1383957" cy="1383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D2793-16C3-4B4F-A65B-9E5A440935BC}"/>
              </a:ext>
            </a:extLst>
          </p:cNvPr>
          <p:cNvSpPr/>
          <p:nvPr/>
        </p:nvSpPr>
        <p:spPr>
          <a:xfrm>
            <a:off x="4539048" y="1389063"/>
            <a:ext cx="5645952" cy="430328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7DB54-D037-B84F-B6F1-2E8DA40D09AD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595959">
                    <a:lumMod val="65000"/>
                    <a:lumOff val="35000"/>
                  </a:srgbClr>
                </a:solidFill>
                <a:effectLst/>
                <a:uLnTx/>
                <a:uFillTx/>
                <a:latin typeface="Segoe UI Light" charset="0"/>
                <a:cs typeface="Segoe UI Light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595959">
                  <a:lumMod val="65000"/>
                  <a:lumOff val="35000"/>
                </a:srgbClr>
              </a:solidFill>
              <a:effectLst/>
              <a:uLnTx/>
              <a:uFillTx/>
              <a:latin typeface="Segoe UI Light" charset="0"/>
              <a:cs typeface="Segoe UI Light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3: NGINX reverse proxy</a:t>
            </a:r>
          </a:p>
        </p:txBody>
      </p:sp>
      <p:pic>
        <p:nvPicPr>
          <p:cNvPr id="1028" name="Picture 4" descr="https://avatars2.githubusercontent.com/u/1412239?v=3&amp;s=200">
            <a:extLst>
              <a:ext uri="{FF2B5EF4-FFF2-40B4-BE49-F238E27FC236}">
                <a16:creationId xmlns:a16="http://schemas.microsoft.com/office/drawing/2014/main" id="{52C69478-4875-407F-BD57-E437C0668C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570" y="3104984"/>
            <a:ext cx="867986" cy="86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E2878B-830C-4C5F-A506-BE3D1B5D6DB7}"/>
              </a:ext>
            </a:extLst>
          </p:cNvPr>
          <p:cNvCxnSpPr>
            <a:cxnSpLocks/>
            <a:stCxn id="1025" idx="3"/>
            <a:endCxn id="52" idx="1"/>
          </p:cNvCxnSpPr>
          <p:nvPr/>
        </p:nvCxnSpPr>
        <p:spPr>
          <a:xfrm>
            <a:off x="6263542" y="3540705"/>
            <a:ext cx="1900161" cy="1371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35EC7D-3026-4C63-B178-F3563CAE2A51}"/>
              </a:ext>
            </a:extLst>
          </p:cNvPr>
          <p:cNvCxnSpPr>
            <a:cxnSpLocks/>
            <a:stCxn id="1025" idx="3"/>
            <a:endCxn id="51" idx="1"/>
          </p:cNvCxnSpPr>
          <p:nvPr/>
        </p:nvCxnSpPr>
        <p:spPr>
          <a:xfrm>
            <a:off x="6263542" y="3540705"/>
            <a:ext cx="1900162" cy="5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0B4DE3-897B-40A4-8C34-6C4CC4E6A66C}"/>
              </a:ext>
            </a:extLst>
          </p:cNvPr>
          <p:cNvCxnSpPr>
            <a:cxnSpLocks/>
            <a:stCxn id="1025" idx="3"/>
            <a:endCxn id="48" idx="1"/>
          </p:cNvCxnSpPr>
          <p:nvPr/>
        </p:nvCxnSpPr>
        <p:spPr>
          <a:xfrm flipV="1">
            <a:off x="6263542" y="2216122"/>
            <a:ext cx="1900164" cy="1324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69C362-CD56-485E-AD61-7697782F5202}"/>
              </a:ext>
            </a:extLst>
          </p:cNvPr>
          <p:cNvCxnSpPr>
            <a:cxnSpLocks/>
            <a:stCxn id="34" idx="0"/>
            <a:endCxn id="1025" idx="1"/>
          </p:cNvCxnSpPr>
          <p:nvPr/>
        </p:nvCxnSpPr>
        <p:spPr>
          <a:xfrm>
            <a:off x="2893996" y="3540705"/>
            <a:ext cx="1985589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https://www.docker.com/sites/default/files/Whale%20Logo332_5.png">
            <a:extLst>
              <a:ext uri="{FF2B5EF4-FFF2-40B4-BE49-F238E27FC236}">
                <a16:creationId xmlns:a16="http://schemas.microsoft.com/office/drawing/2014/main" id="{4301099C-8356-4D1C-8AF5-6FD6B2DB0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641" y="2628942"/>
            <a:ext cx="658529" cy="49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EF091579-8E08-44EF-BA94-C87FB2365E5B}"/>
              </a:ext>
            </a:extLst>
          </p:cNvPr>
          <p:cNvGrpSpPr/>
          <p:nvPr/>
        </p:nvGrpSpPr>
        <p:grpSpPr>
          <a:xfrm>
            <a:off x="8027539" y="1436188"/>
            <a:ext cx="1762044" cy="1324582"/>
            <a:chOff x="8826606" y="1436188"/>
            <a:chExt cx="1762044" cy="1324582"/>
          </a:xfrm>
        </p:grpSpPr>
        <p:grpSp>
          <p:nvGrpSpPr>
            <p:cNvPr id="1041" name="Group 1040">
              <a:extLst>
                <a:ext uri="{FF2B5EF4-FFF2-40B4-BE49-F238E27FC236}">
                  <a16:creationId xmlns:a16="http://schemas.microsoft.com/office/drawing/2014/main" id="{EA91D407-9EC0-4205-9A2E-A5AD22BBBEEA}"/>
                </a:ext>
              </a:extLst>
            </p:cNvPr>
            <p:cNvGrpSpPr/>
            <p:nvPr/>
          </p:nvGrpSpPr>
          <p:grpSpPr>
            <a:xfrm>
              <a:off x="8962773" y="1671474"/>
              <a:ext cx="1625877" cy="1089296"/>
              <a:chOff x="8962773" y="1919372"/>
              <a:chExt cx="1625877" cy="1089296"/>
            </a:xfrm>
          </p:grpSpPr>
          <p:pic>
            <p:nvPicPr>
              <p:cNvPr id="1030" name="Picture 6" descr="https://codeopinion.com/wp-content/uploads/2016/02/aspnetcore.png">
                <a:extLst>
                  <a:ext uri="{FF2B5EF4-FFF2-40B4-BE49-F238E27FC236}">
                    <a16:creationId xmlns:a16="http://schemas.microsoft.com/office/drawing/2014/main" id="{83797498-A30C-420A-8438-7B7A9A4272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73692" y="1953886"/>
                <a:ext cx="1404037" cy="10202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58DC6CE-FCCE-4F68-B5EB-377CF03BBAF9}"/>
                  </a:ext>
                </a:extLst>
              </p:cNvPr>
              <p:cNvSpPr/>
              <p:nvPr/>
            </p:nvSpPr>
            <p:spPr>
              <a:xfrm>
                <a:off x="8962773" y="1919372"/>
                <a:ext cx="1625877" cy="108929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pic>
          <p:nvPicPr>
            <p:cNvPr id="66" name="Picture 2" descr="https://www.docker.com/sites/default/files/Whale%20Logo332_5.png">
              <a:extLst>
                <a:ext uri="{FF2B5EF4-FFF2-40B4-BE49-F238E27FC236}">
                  <a16:creationId xmlns:a16="http://schemas.microsoft.com/office/drawing/2014/main" id="{3B6B5A53-CAE6-4855-A690-B9EB94D9A9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6606" y="1436188"/>
              <a:ext cx="658529" cy="492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D2B92564-A921-45C3-96EB-C47C5CDE81CA}"/>
              </a:ext>
            </a:extLst>
          </p:cNvPr>
          <p:cNvGrpSpPr/>
          <p:nvPr/>
        </p:nvGrpSpPr>
        <p:grpSpPr>
          <a:xfrm>
            <a:off x="8026979" y="2793223"/>
            <a:ext cx="1762602" cy="1298065"/>
            <a:chOff x="8826046" y="2809699"/>
            <a:chExt cx="1762602" cy="1298065"/>
          </a:xfrm>
        </p:grpSpPr>
        <p:grpSp>
          <p:nvGrpSpPr>
            <p:cNvPr id="1042" name="Group 1041">
              <a:extLst>
                <a:ext uri="{FF2B5EF4-FFF2-40B4-BE49-F238E27FC236}">
                  <a16:creationId xmlns:a16="http://schemas.microsoft.com/office/drawing/2014/main" id="{A3B7C3CA-61AA-4000-A26F-1DB1F402C988}"/>
                </a:ext>
              </a:extLst>
            </p:cNvPr>
            <p:cNvGrpSpPr/>
            <p:nvPr/>
          </p:nvGrpSpPr>
          <p:grpSpPr>
            <a:xfrm>
              <a:off x="8962771" y="3018468"/>
              <a:ext cx="1625877" cy="1089296"/>
              <a:chOff x="8962771" y="3043182"/>
              <a:chExt cx="1625877" cy="1089296"/>
            </a:xfrm>
          </p:grpSpPr>
          <p:pic>
            <p:nvPicPr>
              <p:cNvPr id="1032" name="Picture 8" descr="https://upload.wikimedia.org/wikipedia/commons/thumb/7/7e/Node.js_logo_2015.svg/2000px-Node.js_logo_2015.svg.png">
                <a:extLst>
                  <a:ext uri="{FF2B5EF4-FFF2-40B4-BE49-F238E27FC236}">
                    <a16:creationId xmlns:a16="http://schemas.microsoft.com/office/drawing/2014/main" id="{68FF180B-A6DD-4008-914C-69D3027F4F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43295" y="3332680"/>
                <a:ext cx="1533745" cy="4125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0252D1B-D828-4C6C-9DC1-F50AE2DFA937}"/>
                  </a:ext>
                </a:extLst>
              </p:cNvPr>
              <p:cNvSpPr/>
              <p:nvPr/>
            </p:nvSpPr>
            <p:spPr>
              <a:xfrm>
                <a:off x="8962771" y="3043182"/>
                <a:ext cx="1625877" cy="108929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pic>
          <p:nvPicPr>
            <p:cNvPr id="67" name="Picture 2" descr="https://www.docker.com/sites/default/files/Whale%20Logo332_5.png">
              <a:extLst>
                <a:ext uri="{FF2B5EF4-FFF2-40B4-BE49-F238E27FC236}">
                  <a16:creationId xmlns:a16="http://schemas.microsoft.com/office/drawing/2014/main" id="{4150094E-C169-4575-A0AD-3B7EE6BC0C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6046" y="2809699"/>
              <a:ext cx="658529" cy="492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445FF9BD-C88D-437D-AF65-CBFBCBC2F1A7}"/>
              </a:ext>
            </a:extLst>
          </p:cNvPr>
          <p:cNvGrpSpPr/>
          <p:nvPr/>
        </p:nvGrpSpPr>
        <p:grpSpPr>
          <a:xfrm>
            <a:off x="8027539" y="4161027"/>
            <a:ext cx="1762041" cy="1296033"/>
            <a:chOff x="8826606" y="4161027"/>
            <a:chExt cx="1762041" cy="1296033"/>
          </a:xfrm>
        </p:grpSpPr>
        <p:grpSp>
          <p:nvGrpSpPr>
            <p:cNvPr id="1043" name="Group 1042">
              <a:extLst>
                <a:ext uri="{FF2B5EF4-FFF2-40B4-BE49-F238E27FC236}">
                  <a16:creationId xmlns:a16="http://schemas.microsoft.com/office/drawing/2014/main" id="{78044B33-0FCD-4097-A6E9-01E1209972AD}"/>
                </a:ext>
              </a:extLst>
            </p:cNvPr>
            <p:cNvGrpSpPr/>
            <p:nvPr/>
          </p:nvGrpSpPr>
          <p:grpSpPr>
            <a:xfrm>
              <a:off x="8962770" y="4367764"/>
              <a:ext cx="1625877" cy="1089296"/>
              <a:chOff x="8962770" y="4170200"/>
              <a:chExt cx="1625877" cy="1089296"/>
            </a:xfrm>
          </p:grpSpPr>
          <p:pic>
            <p:nvPicPr>
              <p:cNvPr id="1034" name="Picture 10" descr="Image result for php logo">
                <a:extLst>
                  <a:ext uri="{FF2B5EF4-FFF2-40B4-BE49-F238E27FC236}">
                    <a16:creationId xmlns:a16="http://schemas.microsoft.com/office/drawing/2014/main" id="{899EBDCA-06DF-4213-9DC3-A7544F7AA8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10092" y="4300737"/>
                <a:ext cx="1533745" cy="8282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C7F4E87-93BF-4E2C-8101-C0B7E55FC448}"/>
                  </a:ext>
                </a:extLst>
              </p:cNvPr>
              <p:cNvSpPr/>
              <p:nvPr/>
            </p:nvSpPr>
            <p:spPr>
              <a:xfrm>
                <a:off x="8962770" y="4170200"/>
                <a:ext cx="1625877" cy="108929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pic>
          <p:nvPicPr>
            <p:cNvPr id="68" name="Picture 2" descr="https://www.docker.com/sites/default/files/Whale%20Logo332_5.png">
              <a:extLst>
                <a:ext uri="{FF2B5EF4-FFF2-40B4-BE49-F238E27FC236}">
                  <a16:creationId xmlns:a16="http://schemas.microsoft.com/office/drawing/2014/main" id="{58BA554F-BE4C-45F1-9474-D774688E1D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6606" y="4161027"/>
              <a:ext cx="658529" cy="492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55" name="TextBox 1054">
            <a:extLst>
              <a:ext uri="{FF2B5EF4-FFF2-40B4-BE49-F238E27FC236}">
                <a16:creationId xmlns:a16="http://schemas.microsoft.com/office/drawing/2014/main" id="{9690521A-4286-445D-80AB-47279576D376}"/>
              </a:ext>
            </a:extLst>
          </p:cNvPr>
          <p:cNvSpPr txBox="1"/>
          <p:nvPr/>
        </p:nvSpPr>
        <p:spPr>
          <a:xfrm>
            <a:off x="2969112" y="3209444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sdfg.local:80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5BFE42-549C-4828-BE27-379266D859ED}"/>
              </a:ext>
            </a:extLst>
          </p:cNvPr>
          <p:cNvSpPr txBox="1"/>
          <p:nvPr/>
        </p:nvSpPr>
        <p:spPr>
          <a:xfrm rot="19516636">
            <a:off x="6519952" y="2397317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172.29.136.231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A3E16AE-BDA0-4EAF-9E24-E47D223411BE}"/>
              </a:ext>
            </a:extLst>
          </p:cNvPr>
          <p:cNvSpPr txBox="1"/>
          <p:nvPr/>
        </p:nvSpPr>
        <p:spPr>
          <a:xfrm rot="2143706">
            <a:off x="6504764" y="3976360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172.29.136.233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E10997-CE8D-4FCB-A09F-F26F4869516F}"/>
              </a:ext>
            </a:extLst>
          </p:cNvPr>
          <p:cNvSpPr txBox="1"/>
          <p:nvPr/>
        </p:nvSpPr>
        <p:spPr>
          <a:xfrm>
            <a:off x="6457207" y="3222153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172.29.136.232</a:t>
            </a:r>
          </a:p>
        </p:txBody>
      </p:sp>
      <p:sp>
        <p:nvSpPr>
          <p:cNvPr id="34" name="Cloud 22">
            <a:extLst>
              <a:ext uri="{FF2B5EF4-FFF2-40B4-BE49-F238E27FC236}">
                <a16:creationId xmlns:a16="http://schemas.microsoft.com/office/drawing/2014/main" id="{A3776D4E-D73D-4EF8-A8B2-1FB4E37E87C8}"/>
              </a:ext>
            </a:extLst>
          </p:cNvPr>
          <p:cNvSpPr/>
          <p:nvPr/>
        </p:nvSpPr>
        <p:spPr>
          <a:xfrm>
            <a:off x="1377928" y="3065933"/>
            <a:ext cx="1517332" cy="94954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372721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7DB54-D037-B84F-B6F1-2E8DA40D09AD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595959">
                    <a:lumMod val="65000"/>
                    <a:lumOff val="35000"/>
                  </a:srgbClr>
                </a:solidFill>
                <a:effectLst/>
                <a:uLnTx/>
                <a:uFillTx/>
                <a:latin typeface="Segoe UI Light" charset="0"/>
                <a:cs typeface="Segoe UI Light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595959">
                  <a:lumMod val="65000"/>
                  <a:lumOff val="35000"/>
                </a:srgbClr>
              </a:solidFill>
              <a:effectLst/>
              <a:uLnTx/>
              <a:uFillTx/>
              <a:latin typeface="Segoe UI Light" charset="0"/>
              <a:cs typeface="Segoe UI Light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4: Deploying Docker Compose</a:t>
            </a:r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F013C390-96B5-4664-92A3-49BECE35E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136" y="972065"/>
            <a:ext cx="8625729" cy="512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1681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7DB54-D037-B84F-B6F1-2E8DA40D09AD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595959">
                    <a:lumMod val="65000"/>
                    <a:lumOff val="35000"/>
                  </a:srgbClr>
                </a:solidFill>
                <a:effectLst/>
                <a:uLnTx/>
                <a:uFillTx/>
                <a:latin typeface="Segoe UI Light" charset="0"/>
                <a:cs typeface="Segoe UI Light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595959">
                  <a:lumMod val="65000"/>
                  <a:lumOff val="35000"/>
                </a:srgbClr>
              </a:solidFill>
              <a:effectLst/>
              <a:uLnTx/>
              <a:uFillTx/>
              <a:latin typeface="Segoe UI Light" charset="0"/>
              <a:cs typeface="Segoe UI Light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5: Docker Volumes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A1E56CDA-33F4-4C3D-817D-442F24DFFD15}"/>
              </a:ext>
            </a:extLst>
          </p:cNvPr>
          <p:cNvGrpSpPr/>
          <p:nvPr/>
        </p:nvGrpSpPr>
        <p:grpSpPr>
          <a:xfrm>
            <a:off x="2055340" y="2123303"/>
            <a:ext cx="8081320" cy="2611395"/>
            <a:chOff x="2133600" y="2034746"/>
            <a:chExt cx="8081320" cy="2611395"/>
          </a:xfrm>
        </p:grpSpPr>
        <p:sp>
          <p:nvSpPr>
            <p:cNvPr id="35" name="Rectangle 4">
              <a:extLst>
                <a:ext uri="{FF2B5EF4-FFF2-40B4-BE49-F238E27FC236}">
                  <a16:creationId xmlns:a16="http://schemas.microsoft.com/office/drawing/2014/main" id="{D528C71B-768E-429D-8004-5244D4BCF48C}"/>
                </a:ext>
              </a:extLst>
            </p:cNvPr>
            <p:cNvSpPr/>
            <p:nvPr/>
          </p:nvSpPr>
          <p:spPr>
            <a:xfrm>
              <a:off x="2133600" y="2034746"/>
              <a:ext cx="8081320" cy="261139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27" name="Groep 26">
              <a:extLst>
                <a:ext uri="{FF2B5EF4-FFF2-40B4-BE49-F238E27FC236}">
                  <a16:creationId xmlns:a16="http://schemas.microsoft.com/office/drawing/2014/main" id="{42111816-2A59-483A-B0E6-A97D3BA85218}"/>
                </a:ext>
              </a:extLst>
            </p:cNvPr>
            <p:cNvGrpSpPr/>
            <p:nvPr/>
          </p:nvGrpSpPr>
          <p:grpSpPr>
            <a:xfrm>
              <a:off x="2651354" y="2370918"/>
              <a:ext cx="6984137" cy="1816657"/>
              <a:chOff x="2651354" y="2370918"/>
              <a:chExt cx="6984137" cy="1816657"/>
            </a:xfrm>
          </p:grpSpPr>
          <p:grpSp>
            <p:nvGrpSpPr>
              <p:cNvPr id="23" name="Groep 22">
                <a:extLst>
                  <a:ext uri="{FF2B5EF4-FFF2-40B4-BE49-F238E27FC236}">
                    <a16:creationId xmlns:a16="http://schemas.microsoft.com/office/drawing/2014/main" id="{8D58D543-55AD-467E-90F3-77DC2A80A9AA}"/>
                  </a:ext>
                </a:extLst>
              </p:cNvPr>
              <p:cNvGrpSpPr/>
              <p:nvPr/>
            </p:nvGrpSpPr>
            <p:grpSpPr>
              <a:xfrm>
                <a:off x="2651354" y="2370918"/>
                <a:ext cx="5233055" cy="1797309"/>
                <a:chOff x="2633083" y="2462142"/>
                <a:chExt cx="5233055" cy="1797309"/>
              </a:xfrm>
            </p:grpSpPr>
            <p:grpSp>
              <p:nvGrpSpPr>
                <p:cNvPr id="9" name="Groep 8">
                  <a:extLst>
                    <a:ext uri="{FF2B5EF4-FFF2-40B4-BE49-F238E27FC236}">
                      <a16:creationId xmlns:a16="http://schemas.microsoft.com/office/drawing/2014/main" id="{5C188230-14EE-4934-99F7-ACA4EFCE66F5}"/>
                    </a:ext>
                  </a:extLst>
                </p:cNvPr>
                <p:cNvGrpSpPr/>
                <p:nvPr/>
              </p:nvGrpSpPr>
              <p:grpSpPr>
                <a:xfrm>
                  <a:off x="2633083" y="2462142"/>
                  <a:ext cx="4200744" cy="1797309"/>
                  <a:chOff x="1549267" y="2248992"/>
                  <a:chExt cx="4200744" cy="1797309"/>
                </a:xfrm>
              </p:grpSpPr>
              <p:sp>
                <p:nvSpPr>
                  <p:cNvPr id="36" name="Rectangle 4">
                    <a:extLst>
                      <a:ext uri="{FF2B5EF4-FFF2-40B4-BE49-F238E27FC236}">
                        <a16:creationId xmlns:a16="http://schemas.microsoft.com/office/drawing/2014/main" id="{B6B92695-C2A1-4328-AE96-FA0B5BF6E33C}"/>
                      </a:ext>
                    </a:extLst>
                  </p:cNvPr>
                  <p:cNvSpPr/>
                  <p:nvPr/>
                </p:nvSpPr>
                <p:spPr>
                  <a:xfrm>
                    <a:off x="1774712" y="2604583"/>
                    <a:ext cx="1751082" cy="1301990"/>
                  </a:xfrm>
                  <a:prstGeom prst="rect">
                    <a:avLst/>
                  </a:prstGeom>
                  <a:noFill/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/>
                  </a:p>
                </p:txBody>
              </p:sp>
              <p:pic>
                <p:nvPicPr>
                  <p:cNvPr id="38" name="Picture 2" descr="https://www.docker.com/sites/default/files/Whale%20Logo332_5.png">
                    <a:extLst>
                      <a:ext uri="{FF2B5EF4-FFF2-40B4-BE49-F238E27FC236}">
                        <a16:creationId xmlns:a16="http://schemas.microsoft.com/office/drawing/2014/main" id="{40D8DA1E-C77D-4CAD-8A52-108768E5E25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49267" y="2248992"/>
                    <a:ext cx="598663" cy="44732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" name="Afbeelding 7">
                    <a:extLst>
                      <a:ext uri="{FF2B5EF4-FFF2-40B4-BE49-F238E27FC236}">
                        <a16:creationId xmlns:a16="http://schemas.microsoft.com/office/drawing/2014/main" id="{9032FEA6-B13F-4DD6-84C5-51D35FE9A2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504398" y="2470360"/>
                    <a:ext cx="1245613" cy="157594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1" name="Rechte verbindingslijn met pijl 10">
                  <a:extLst>
                    <a:ext uri="{FF2B5EF4-FFF2-40B4-BE49-F238E27FC236}">
                      <a16:creationId xmlns:a16="http://schemas.microsoft.com/office/drawing/2014/main" id="{E7E0FD05-E6D9-4D23-AF47-BD774745262F}"/>
                    </a:ext>
                  </a:extLst>
                </p:cNvPr>
                <p:cNvCxnSpPr>
                  <a:cxnSpLocks/>
                  <a:stCxn id="36" idx="3"/>
                  <a:endCxn id="8" idx="1"/>
                </p:cNvCxnSpPr>
                <p:nvPr/>
              </p:nvCxnSpPr>
              <p:spPr>
                <a:xfrm>
                  <a:off x="4609610" y="3468728"/>
                  <a:ext cx="978604" cy="275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Rechte verbindingslijn met pijl 13">
                  <a:extLst>
                    <a:ext uri="{FF2B5EF4-FFF2-40B4-BE49-F238E27FC236}">
                      <a16:creationId xmlns:a16="http://schemas.microsoft.com/office/drawing/2014/main" id="{789AF169-47B7-462B-8CCD-A7C08C32B59D}"/>
                    </a:ext>
                  </a:extLst>
                </p:cNvPr>
                <p:cNvCxnSpPr>
                  <a:cxnSpLocks/>
                  <a:endCxn id="8" idx="3"/>
                </p:cNvCxnSpPr>
                <p:nvPr/>
              </p:nvCxnSpPr>
              <p:spPr>
                <a:xfrm flipH="1">
                  <a:off x="6833827" y="3471480"/>
                  <a:ext cx="1032311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0" name="Afbeelding 19">
                  <a:extLst>
                    <a:ext uri="{FF2B5EF4-FFF2-40B4-BE49-F238E27FC236}">
                      <a16:creationId xmlns:a16="http://schemas.microsoft.com/office/drawing/2014/main" id="{EE4AD315-02F6-492D-807C-13CE2BFB64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73876" y="2961863"/>
                  <a:ext cx="1338657" cy="1005359"/>
                </a:xfrm>
                <a:prstGeom prst="rect">
                  <a:avLst/>
                </a:prstGeom>
              </p:spPr>
            </p:pic>
          </p:grpSp>
          <p:sp>
            <p:nvSpPr>
              <p:cNvPr id="54" name="Rectangle 4">
                <a:extLst>
                  <a:ext uri="{FF2B5EF4-FFF2-40B4-BE49-F238E27FC236}">
                    <a16:creationId xmlns:a16="http://schemas.microsoft.com/office/drawing/2014/main" id="{A1AED5A9-DFC4-4407-B368-E1A0C2745CD0}"/>
                  </a:ext>
                </a:extLst>
              </p:cNvPr>
              <p:cNvSpPr/>
              <p:nvPr/>
            </p:nvSpPr>
            <p:spPr>
              <a:xfrm>
                <a:off x="7884409" y="2755386"/>
                <a:ext cx="1751082" cy="1432189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pic>
            <p:nvPicPr>
              <p:cNvPr id="55" name="Picture 2" descr="https://www.docker.com/sites/default/files/Whale%20Logo332_5.png">
                <a:extLst>
                  <a:ext uri="{FF2B5EF4-FFF2-40B4-BE49-F238E27FC236}">
                    <a16:creationId xmlns:a16="http://schemas.microsoft.com/office/drawing/2014/main" id="{DAAF9342-0356-42DA-B18F-443F67EC41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9031" y="2442528"/>
                <a:ext cx="658529" cy="4920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Afbeelding 55">
                <a:extLst>
                  <a:ext uri="{FF2B5EF4-FFF2-40B4-BE49-F238E27FC236}">
                    <a16:creationId xmlns:a16="http://schemas.microsoft.com/office/drawing/2014/main" id="{9DFE3BF8-13BD-4907-AC58-05EDF3E22A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2824" y="2914347"/>
                <a:ext cx="1472523" cy="1105895"/>
              </a:xfrm>
              <a:prstGeom prst="rect">
                <a:avLst/>
              </a:prstGeom>
            </p:spPr>
          </p:pic>
        </p:grpSp>
      </p:grpSp>
      <p:pic>
        <p:nvPicPr>
          <p:cNvPr id="61" name="Picture 2" descr="https://www.seeklogo.net/wp-content/uploads/2012/12/windows-8-icon-logo-vector-400x400.png">
            <a:extLst>
              <a:ext uri="{FF2B5EF4-FFF2-40B4-BE49-F238E27FC236}">
                <a16:creationId xmlns:a16="http://schemas.microsoft.com/office/drawing/2014/main" id="{4921C3AC-35D1-4568-B3A1-46715D887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43" y="1701681"/>
            <a:ext cx="757794" cy="75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22315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09750" y="3029466"/>
            <a:ext cx="2446639" cy="799069"/>
          </a:xfrm>
        </p:spPr>
        <p:txBody>
          <a:bodyPr anchor="ctr"/>
          <a:lstStyle/>
          <a:p>
            <a:r>
              <a:rPr lang="en-GB" dirty="0" err="1"/>
              <a:t>Bedankt</a:t>
            </a:r>
            <a:r>
              <a:rPr lang="en-GB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2363371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ighly Confidential">
  <a:themeElements>
    <a:clrScheme name="Avanade FY17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Glow" id="{EEE78BE3-8AC4-4FF6-969E-1AEFEC5E1D23}" vid="{2B20527F-BF9D-415A-88ED-99DE6B3941FC}"/>
    </a:ext>
  </a:extLst>
</a:theme>
</file>

<file path=ppt/theme/theme2.xml><?xml version="1.0" encoding="utf-8"?>
<a:theme xmlns:a="http://schemas.openxmlformats.org/drawingml/2006/main" name="Confidential">
  <a:themeElements>
    <a:clrScheme name="Avanade FY17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Glow" id="{EEE78BE3-8AC4-4FF6-969E-1AEFEC5E1D23}" vid="{365F818B-4E2F-446D-8EE3-EB45EE8156AD}"/>
    </a:ext>
  </a:extLst>
</a:theme>
</file>

<file path=ppt/theme/theme3.xml><?xml version="1.0" encoding="utf-8"?>
<a:theme xmlns:a="http://schemas.openxmlformats.org/drawingml/2006/main" name="Restricted">
  <a:themeElements>
    <a:clrScheme name="Avanade FY17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Glow" id="{EEE78BE3-8AC4-4FF6-969E-1AEFEC5E1D23}" vid="{BB74C20C-5209-4164-8A5A-7E5692DD1252}"/>
    </a:ext>
  </a:extLst>
</a:theme>
</file>

<file path=ppt/theme/theme4.xml><?xml version="1.0" encoding="utf-8"?>
<a:theme xmlns:a="http://schemas.openxmlformats.org/drawingml/2006/main" name="Avanade_Aurora">
  <a:themeElements>
    <a:clrScheme name="Avanade FY17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_Glow" id="{EEE78BE3-8AC4-4FF6-969E-1AEFEC5E1D23}" vid="{F0053971-D716-4A5E-90D4-DA2225BE183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Avanade_Glow</Template>
  <TotalTime>0</TotalTime>
  <Words>120</Words>
  <Application>Microsoft Office PowerPoint</Application>
  <PresentationFormat>Breedbeeld</PresentationFormat>
  <Paragraphs>29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4</vt:i4>
      </vt:variant>
      <vt:variant>
        <vt:lpstr>Diatitels</vt:lpstr>
      </vt:variant>
      <vt:variant>
        <vt:i4>10</vt:i4>
      </vt:variant>
    </vt:vector>
  </HeadingPairs>
  <TitlesOfParts>
    <vt:vector size="18" baseType="lpstr">
      <vt:lpstr>Arial</vt:lpstr>
      <vt:lpstr>Calibri</vt:lpstr>
      <vt:lpstr>Segoe UI</vt:lpstr>
      <vt:lpstr>Segoe UI Light</vt:lpstr>
      <vt:lpstr>Highly Confidential</vt:lpstr>
      <vt:lpstr>Confidential</vt:lpstr>
      <vt:lpstr>Restricted</vt:lpstr>
      <vt:lpstr>Avanade_Aurora</vt:lpstr>
      <vt:lpstr>PowerPoint-presentatie</vt:lpstr>
      <vt:lpstr>Van ontwikkel naar productie met Docker Compose</vt:lpstr>
      <vt:lpstr>Blijven of naar huis; wat gaan we doen?</vt:lpstr>
      <vt:lpstr>Demo 1: Cross Platform Containers</vt:lpstr>
      <vt:lpstr>Demo 2: Multi-architectuur met Docker Compose</vt:lpstr>
      <vt:lpstr>Demo 3: NGINX reverse proxy</vt:lpstr>
      <vt:lpstr>Demo 4: Deploying Docker Compose</vt:lpstr>
      <vt:lpstr>Demo 5: Docker Volumes</vt:lpstr>
      <vt:lpstr>Bedankt!</vt:lpstr>
      <vt:lpstr>Tijd voor vragen / discussie!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2017-06-25T10:45:00Z</dcterms:created>
  <dcterms:modified xsi:type="dcterms:W3CDTF">2017-06-28T13:42:42Z</dcterms:modified>
  <cp:category/>
</cp:coreProperties>
</file>