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 id="2147483675" r:id="rId2"/>
    <p:sldMasterId id="2147483764" r:id="rId3"/>
    <p:sldMasterId id="2147483777" r:id="rId4"/>
  </p:sldMasterIdLst>
  <p:notesMasterIdLst>
    <p:notesMasterId r:id="rId18"/>
  </p:notesMasterIdLst>
  <p:sldIdLst>
    <p:sldId id="256" r:id="rId5"/>
    <p:sldId id="271" r:id="rId6"/>
    <p:sldId id="273" r:id="rId7"/>
    <p:sldId id="274" r:id="rId8"/>
    <p:sldId id="272" r:id="rId9"/>
    <p:sldId id="261" r:id="rId10"/>
    <p:sldId id="264" r:id="rId11"/>
    <p:sldId id="263" r:id="rId12"/>
    <p:sldId id="262" r:id="rId13"/>
    <p:sldId id="268" r:id="rId14"/>
    <p:sldId id="269"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7" autoAdjust="0"/>
  </p:normalViewPr>
  <p:slideViewPr>
    <p:cSldViewPr snapToGrid="0" snapToObjects="1">
      <p:cViewPr varScale="1">
        <p:scale>
          <a:sx n="116" d="100"/>
          <a:sy n="116" d="100"/>
        </p:scale>
        <p:origin x="216" y="96"/>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6/25/2017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‹nr.›</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52349-C4E0-4519-BB5A-69D36C66CAF5}" type="slidenum">
              <a:rPr lang="en-US" smtClean="0"/>
              <a:t>6</a:t>
            </a:fld>
            <a:endParaRPr lang="en-US"/>
          </a:p>
        </p:txBody>
      </p:sp>
    </p:spTree>
    <p:extLst>
      <p:ext uri="{BB962C8B-B14F-4D97-AF65-F5344CB8AC3E}">
        <p14:creationId xmlns:p14="http://schemas.microsoft.com/office/powerpoint/2010/main" val="217451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9273352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65365908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2462480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Tree>
    <p:extLst>
      <p:ext uri="{BB962C8B-B14F-4D97-AF65-F5344CB8AC3E}">
        <p14:creationId xmlns:p14="http://schemas.microsoft.com/office/powerpoint/2010/main" val="235576208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‹nr.›</a:t>
            </a:fld>
            <a:endParaRPr lang="en-US"/>
          </a:p>
        </p:txBody>
      </p:sp>
    </p:spTree>
    <p:extLst>
      <p:ext uri="{BB962C8B-B14F-4D97-AF65-F5344CB8AC3E}">
        <p14:creationId xmlns:p14="http://schemas.microsoft.com/office/powerpoint/2010/main" val="21715209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1424589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3503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a:prstGeom prst="rect">
            <a:avLst/>
          </a:prstGeo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1033753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321004551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Tree>
    <p:extLst>
      <p:ext uri="{BB962C8B-B14F-4D97-AF65-F5344CB8AC3E}">
        <p14:creationId xmlns:p14="http://schemas.microsoft.com/office/powerpoint/2010/main" val="168667796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‹nr.›</a:t>
            </a:fld>
            <a:endParaRPr lang="en-US"/>
          </a:p>
        </p:txBody>
      </p:sp>
    </p:spTree>
    <p:extLst>
      <p:ext uri="{BB962C8B-B14F-4D97-AF65-F5344CB8AC3E}">
        <p14:creationId xmlns:p14="http://schemas.microsoft.com/office/powerpoint/2010/main" val="29228936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353221276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‹nr.›</a:t>
            </a:fld>
            <a:endParaRPr lang="en-US"/>
          </a:p>
        </p:txBody>
      </p:sp>
    </p:spTree>
    <p:extLst>
      <p:ext uri="{BB962C8B-B14F-4D97-AF65-F5344CB8AC3E}">
        <p14:creationId xmlns:p14="http://schemas.microsoft.com/office/powerpoint/2010/main" val="3055810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avanade.sharepoint.com/sites/policies/Policies2/Data%20Management/1431_DataManagement.pdf"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‹nr.›</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9"/>
              </a:rPr>
              <a:t>Data Management Policy</a:t>
            </a:r>
            <a:endParaRPr lang="en-US" sz="700" dirty="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781" r:id="rId1"/>
    <p:sldLayoutId id="2147483760" r:id="rId2"/>
    <p:sldLayoutId id="2147483761" r:id="rId3"/>
    <p:sldLayoutId id="2147483762" r:id="rId4"/>
    <p:sldLayoutId id="2147483763" r:id="rId5"/>
    <p:sldLayoutId id="2147483783"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‹nr.›</a:t>
            </a:fld>
            <a:endParaRPr lang="en-US"/>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dirty="0">
                <a:solidFill>
                  <a:srgbClr val="FF5800"/>
                </a:solidFill>
              </a:rPr>
              <a:t>&lt;Confidential&gt;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785" r:id="rId1"/>
    <p:sldLayoutId id="2147483720" r:id="rId2"/>
    <p:sldLayoutId id="2147483719" r:id="rId3"/>
    <p:sldLayoutId id="2147483722" r:id="rId4"/>
    <p:sldLayoutId id="2147483723" r:id="rId5"/>
    <p:sldLayoutId id="2147483780"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875659" y="6272986"/>
            <a:ext cx="2415909" cy="200055"/>
          </a:xfrm>
          <a:prstGeom prst="rect">
            <a:avLst/>
          </a:prstGeom>
          <a:noFill/>
        </p:spPr>
        <p:txBody>
          <a:bodyPr wrap="square" rtlCol="0">
            <a:spAutoFit/>
          </a:bodyPr>
          <a:lstStyle/>
          <a:p>
            <a:pPr algn="r"/>
            <a:r>
              <a:rPr lang="en-US" sz="700" dirty="0">
                <a:solidFill>
                  <a:srgbClr val="FF5800"/>
                </a:solidFill>
              </a:rPr>
              <a:t>&lt;Restricted&gt;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‹nr.›</a:t>
            </a:fld>
            <a:endParaRPr lang="en-US"/>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786" r:id="rId1"/>
    <p:sldLayoutId id="2147483766" r:id="rId2"/>
    <p:sldLayoutId id="2147483767" r:id="rId3"/>
    <p:sldLayoutId id="2147483768" r:id="rId4"/>
    <p:sldLayoutId id="2147483769" r:id="rId5"/>
    <p:sldLayoutId id="2147483784"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6"/>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2122713"/>
      </p:ext>
    </p:extLst>
  </p:cSld>
  <p:clrMap bg1="lt1" tx1="dk1" bg2="lt2" tx2="dk2" accent1="accent1" accent2="accent2" accent3="accent3" accent4="accent4" accent5="accent5" accent6="accent6" hlink="hlink" folHlink="folHlink"/>
  <p:sldLayoutIdLst>
    <p:sldLayoutId id="2147483778" r:id="rId1"/>
    <p:sldLayoutId id="2147483770" r:id="rId2"/>
    <p:sldLayoutId id="2147483771" r:id="rId3"/>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avanade.sharepoint.com/sites/DataClassificationProtection/Pages/welcome-data-classification.asp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8.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2.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14.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752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8236337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11</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5532766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12</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3274763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22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3" name="Content Placeholder 2"/>
          <p:cNvSpPr>
            <a:spLocks noGrp="1"/>
          </p:cNvSpPr>
          <p:nvPr>
            <p:ph idx="1"/>
          </p:nvPr>
        </p:nvSpPr>
        <p:spPr/>
        <p:txBody>
          <a:bodyPr/>
          <a:lstStyle/>
          <a:p>
            <a:r>
              <a:rPr lang="en-GB" dirty="0"/>
              <a:t>Docker containers …</a:t>
            </a:r>
          </a:p>
          <a:p>
            <a:pPr marL="342900" indent="-342900">
              <a:buFont typeface="Arial" panose="020B0604020202020204" pitchFamily="34" charset="0"/>
              <a:buChar char="•"/>
            </a:pPr>
            <a:r>
              <a:rPr lang="en-GB" dirty="0"/>
              <a:t>(Windows en Linux) </a:t>
            </a:r>
            <a:r>
              <a:rPr lang="en-GB" dirty="0" err="1"/>
              <a:t>hosten</a:t>
            </a:r>
            <a:r>
              <a:rPr lang="en-GB" dirty="0"/>
              <a:t> op </a:t>
            </a:r>
            <a:r>
              <a:rPr lang="en-GB" dirty="0" err="1"/>
              <a:t>één</a:t>
            </a:r>
            <a:r>
              <a:rPr lang="en-GB" dirty="0"/>
              <a:t> system</a:t>
            </a:r>
          </a:p>
          <a:p>
            <a:pPr marL="342900" indent="-342900">
              <a:buFont typeface="Arial" panose="020B0604020202020204" pitchFamily="34" charset="0"/>
              <a:buChar char="•"/>
            </a:pPr>
            <a:r>
              <a:rPr lang="en-GB" dirty="0" err="1"/>
              <a:t>volgens</a:t>
            </a:r>
            <a:r>
              <a:rPr lang="en-GB" dirty="0"/>
              <a:t> </a:t>
            </a:r>
            <a:r>
              <a:rPr lang="en-GB" dirty="0" err="1"/>
              <a:t>een</a:t>
            </a:r>
            <a:r>
              <a:rPr lang="en-GB" dirty="0"/>
              <a:t> template </a:t>
            </a:r>
            <a:r>
              <a:rPr lang="en-GB" dirty="0" err="1"/>
              <a:t>aanmaken</a:t>
            </a:r>
            <a:endParaRPr lang="en-GB" dirty="0"/>
          </a:p>
          <a:p>
            <a:pPr marL="342900" indent="-342900">
              <a:buFont typeface="Arial" panose="020B0604020202020204" pitchFamily="34" charset="0"/>
              <a:buChar char="•"/>
            </a:pPr>
            <a:r>
              <a:rPr lang="en-GB" dirty="0" err="1"/>
              <a:t>gebruiken</a:t>
            </a:r>
            <a:r>
              <a:rPr lang="en-GB" dirty="0"/>
              <a:t> </a:t>
            </a:r>
            <a:r>
              <a:rPr lang="en-GB" dirty="0" err="1"/>
              <a:t>voor</a:t>
            </a:r>
            <a:r>
              <a:rPr lang="en-GB" dirty="0"/>
              <a:t> het </a:t>
            </a:r>
            <a:r>
              <a:rPr lang="en-GB" dirty="0" err="1"/>
              <a:t>inrichten</a:t>
            </a:r>
            <a:r>
              <a:rPr lang="en-GB" dirty="0"/>
              <a:t> van Continuous Integration</a:t>
            </a:r>
          </a:p>
          <a:p>
            <a:pPr marL="342900" indent="-342900">
              <a:buFont typeface="Arial" panose="020B0604020202020204" pitchFamily="34" charset="0"/>
              <a:buChar char="•"/>
            </a:pPr>
            <a:endParaRPr lang="en-GB" dirty="0"/>
          </a:p>
        </p:txBody>
      </p:sp>
      <p:sp>
        <p:nvSpPr>
          <p:cNvPr id="4" name="Title 3"/>
          <p:cNvSpPr>
            <a:spLocks noGrp="1"/>
          </p:cNvSpPr>
          <p:nvPr>
            <p:ph type="title"/>
          </p:nvPr>
        </p:nvSpPr>
        <p:spPr/>
        <p:txBody>
          <a:bodyPr/>
          <a:lstStyle/>
          <a:p>
            <a:r>
              <a:rPr lang="en-GB" dirty="0" err="1"/>
              <a:t>Blijven</a:t>
            </a:r>
            <a:r>
              <a:rPr lang="en-GB" dirty="0"/>
              <a:t> of </a:t>
            </a:r>
            <a:r>
              <a:rPr lang="en-GB" dirty="0" err="1"/>
              <a:t>naar</a:t>
            </a:r>
            <a:r>
              <a:rPr lang="en-GB" dirty="0"/>
              <a:t> huis; wat </a:t>
            </a:r>
            <a:r>
              <a:rPr lang="en-GB" dirty="0" err="1"/>
              <a:t>gaan</a:t>
            </a:r>
            <a:r>
              <a:rPr lang="en-GB" dirty="0"/>
              <a:t> we </a:t>
            </a:r>
            <a:r>
              <a:rPr lang="en-GB" dirty="0" err="1"/>
              <a:t>doen</a:t>
            </a:r>
            <a:r>
              <a:rPr lang="en-GB" dirty="0"/>
              <a:t>?</a:t>
            </a:r>
          </a:p>
        </p:txBody>
      </p:sp>
    </p:spTree>
    <p:extLst>
      <p:ext uri="{BB962C8B-B14F-4D97-AF65-F5344CB8AC3E}">
        <p14:creationId xmlns:p14="http://schemas.microsoft.com/office/powerpoint/2010/main" val="3640542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4CF3062-410F-4013-9E73-FE7DED8BBD27}"/>
              </a:ext>
            </a:extLst>
          </p:cNvPr>
          <p:cNvSpPr>
            <a:spLocks noGrp="1"/>
          </p:cNvSpPr>
          <p:nvPr>
            <p:ph type="sldNum" sz="quarter" idx="12"/>
          </p:nvPr>
        </p:nvSpPr>
        <p:spPr/>
        <p:txBody>
          <a:bodyPr/>
          <a:lstStyle/>
          <a:p>
            <a:fld id="{3847DB54-D037-B84F-B6F1-2E8DA40D09AD}" type="slidenum">
              <a:rPr lang="en-US" smtClean="0"/>
              <a:pPr/>
              <a:t>3</a:t>
            </a:fld>
            <a:endParaRPr lang="en-US"/>
          </a:p>
        </p:txBody>
      </p:sp>
      <p:sp>
        <p:nvSpPr>
          <p:cNvPr id="3" name="Tijdelijke aanduiding voor inhoud 2">
            <a:extLst>
              <a:ext uri="{FF2B5EF4-FFF2-40B4-BE49-F238E27FC236}">
                <a16:creationId xmlns:a16="http://schemas.microsoft.com/office/drawing/2014/main" id="{8B7D9522-B756-478B-91AD-0B9011E8E6AA}"/>
              </a:ext>
            </a:extLst>
          </p:cNvPr>
          <p:cNvSpPr>
            <a:spLocks noGrp="1"/>
          </p:cNvSpPr>
          <p:nvPr>
            <p:ph idx="1"/>
          </p:nvPr>
        </p:nvSpPr>
        <p:spPr/>
        <p:txBody>
          <a:bodyPr/>
          <a:lstStyle/>
          <a:p>
            <a:endParaRPr lang="nl-NL"/>
          </a:p>
        </p:txBody>
      </p:sp>
      <p:sp>
        <p:nvSpPr>
          <p:cNvPr id="4" name="Titel 3">
            <a:extLst>
              <a:ext uri="{FF2B5EF4-FFF2-40B4-BE49-F238E27FC236}">
                <a16:creationId xmlns:a16="http://schemas.microsoft.com/office/drawing/2014/main" id="{E89B2ECF-BC8C-43C0-8A00-0E90B5709283}"/>
              </a:ext>
            </a:extLst>
          </p:cNvPr>
          <p:cNvSpPr>
            <a:spLocks noGrp="1"/>
          </p:cNvSpPr>
          <p:nvPr>
            <p:ph type="title"/>
          </p:nvPr>
        </p:nvSpPr>
        <p:spPr/>
        <p:txBody>
          <a:bodyPr/>
          <a:lstStyle/>
          <a:p>
            <a:r>
              <a:rPr lang="en-GB" dirty="0"/>
              <a:t>Demo 1: Cross Platform Containers</a:t>
            </a:r>
            <a:endParaRPr lang="nl-NL" dirty="0"/>
          </a:p>
        </p:txBody>
      </p:sp>
    </p:spTree>
    <p:extLst>
      <p:ext uri="{BB962C8B-B14F-4D97-AF65-F5344CB8AC3E}">
        <p14:creationId xmlns:p14="http://schemas.microsoft.com/office/powerpoint/2010/main" val="2028641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341607A9-77BC-4D2C-9622-177D8E5CF492}"/>
              </a:ext>
            </a:extLst>
          </p:cNvPr>
          <p:cNvSpPr>
            <a:spLocks noGrp="1"/>
          </p:cNvSpPr>
          <p:nvPr>
            <p:ph type="sldNum" sz="quarter" idx="12"/>
          </p:nvPr>
        </p:nvSpPr>
        <p:spPr/>
        <p:txBody>
          <a:bodyPr/>
          <a:lstStyle/>
          <a:p>
            <a:fld id="{3847DB54-D037-B84F-B6F1-2E8DA40D09AD}" type="slidenum">
              <a:rPr lang="en-US" smtClean="0"/>
              <a:pPr/>
              <a:t>4</a:t>
            </a:fld>
            <a:endParaRPr lang="en-US"/>
          </a:p>
        </p:txBody>
      </p:sp>
      <p:sp>
        <p:nvSpPr>
          <p:cNvPr id="3" name="Tijdelijke aanduiding voor inhoud 2">
            <a:extLst>
              <a:ext uri="{FF2B5EF4-FFF2-40B4-BE49-F238E27FC236}">
                <a16:creationId xmlns:a16="http://schemas.microsoft.com/office/drawing/2014/main" id="{2EE2F493-01B3-4458-A39B-AFAF5089DD0B}"/>
              </a:ext>
            </a:extLst>
          </p:cNvPr>
          <p:cNvSpPr>
            <a:spLocks noGrp="1"/>
          </p:cNvSpPr>
          <p:nvPr>
            <p:ph idx="1"/>
          </p:nvPr>
        </p:nvSpPr>
        <p:spPr/>
        <p:txBody>
          <a:bodyPr/>
          <a:lstStyle/>
          <a:p>
            <a:endParaRPr lang="nl-NL"/>
          </a:p>
        </p:txBody>
      </p:sp>
      <p:sp>
        <p:nvSpPr>
          <p:cNvPr id="4" name="Titel 3">
            <a:extLst>
              <a:ext uri="{FF2B5EF4-FFF2-40B4-BE49-F238E27FC236}">
                <a16:creationId xmlns:a16="http://schemas.microsoft.com/office/drawing/2014/main" id="{7500CC26-0A1B-485E-85B7-2D8577929788}"/>
              </a:ext>
            </a:extLst>
          </p:cNvPr>
          <p:cNvSpPr>
            <a:spLocks noGrp="1"/>
          </p:cNvSpPr>
          <p:nvPr>
            <p:ph type="title"/>
          </p:nvPr>
        </p:nvSpPr>
        <p:spPr/>
        <p:txBody>
          <a:bodyPr/>
          <a:lstStyle/>
          <a:p>
            <a:r>
              <a:rPr lang="en-GB" dirty="0"/>
              <a:t>Demo 2: Multi architecture</a:t>
            </a:r>
            <a:endParaRPr lang="nl-NL" dirty="0"/>
          </a:p>
        </p:txBody>
      </p:sp>
    </p:spTree>
    <p:extLst>
      <p:ext uri="{BB962C8B-B14F-4D97-AF65-F5344CB8AC3E}">
        <p14:creationId xmlns:p14="http://schemas.microsoft.com/office/powerpoint/2010/main" val="42585379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024">
            <a:extLst>
              <a:ext uri="{FF2B5EF4-FFF2-40B4-BE49-F238E27FC236}">
                <a16:creationId xmlns:a16="http://schemas.microsoft.com/office/drawing/2014/main" id="{6A89272F-BA09-4D6B-98E8-342F8700FC7D}"/>
              </a:ext>
            </a:extLst>
          </p:cNvPr>
          <p:cNvSpPr/>
          <p:nvPr/>
        </p:nvSpPr>
        <p:spPr>
          <a:xfrm>
            <a:off x="4879585" y="2848726"/>
            <a:ext cx="1383957" cy="1383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DC9D2793-16C3-4B4F-A65B-9E5A440935BC}"/>
              </a:ext>
            </a:extLst>
          </p:cNvPr>
          <p:cNvSpPr/>
          <p:nvPr/>
        </p:nvSpPr>
        <p:spPr>
          <a:xfrm>
            <a:off x="4539048" y="1389063"/>
            <a:ext cx="5645952" cy="43032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4" name="Title 3"/>
          <p:cNvSpPr>
            <a:spLocks noGrp="1"/>
          </p:cNvSpPr>
          <p:nvPr>
            <p:ph type="title"/>
          </p:nvPr>
        </p:nvSpPr>
        <p:spPr/>
        <p:txBody>
          <a:bodyPr/>
          <a:lstStyle/>
          <a:p>
            <a:r>
              <a:rPr lang="en-GB" dirty="0"/>
              <a:t>Demo 3: NGINX reverse proxy</a:t>
            </a:r>
          </a:p>
        </p:txBody>
      </p:sp>
      <p:pic>
        <p:nvPicPr>
          <p:cNvPr id="1028" name="Picture 4" descr="https://avatars2.githubusercontent.com/u/1412239?v=3&amp;s=200">
            <a:extLst>
              <a:ext uri="{FF2B5EF4-FFF2-40B4-BE49-F238E27FC236}">
                <a16:creationId xmlns:a16="http://schemas.microsoft.com/office/drawing/2014/main" id="{52C69478-4875-407F-BD57-E437C0668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7570" y="3104984"/>
            <a:ext cx="867986" cy="8679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4E2878B-830C-4C5F-A506-BE3D1B5D6DB7}"/>
              </a:ext>
            </a:extLst>
          </p:cNvPr>
          <p:cNvCxnSpPr>
            <a:cxnSpLocks/>
            <a:stCxn id="1025" idx="3"/>
            <a:endCxn id="52" idx="1"/>
          </p:cNvCxnSpPr>
          <p:nvPr/>
        </p:nvCxnSpPr>
        <p:spPr>
          <a:xfrm>
            <a:off x="6263542" y="3540705"/>
            <a:ext cx="1900161" cy="137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35EC7D-3026-4C63-B178-F3563CAE2A51}"/>
              </a:ext>
            </a:extLst>
          </p:cNvPr>
          <p:cNvCxnSpPr>
            <a:cxnSpLocks/>
            <a:stCxn id="1025" idx="3"/>
            <a:endCxn id="51" idx="1"/>
          </p:cNvCxnSpPr>
          <p:nvPr/>
        </p:nvCxnSpPr>
        <p:spPr>
          <a:xfrm>
            <a:off x="6263542" y="3540705"/>
            <a:ext cx="1900162" cy="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B4DE3-897B-40A4-8C34-6C4CC4E6A66C}"/>
              </a:ext>
            </a:extLst>
          </p:cNvPr>
          <p:cNvCxnSpPr>
            <a:cxnSpLocks/>
            <a:stCxn id="1025" idx="3"/>
            <a:endCxn id="48" idx="1"/>
          </p:cNvCxnSpPr>
          <p:nvPr/>
        </p:nvCxnSpPr>
        <p:spPr>
          <a:xfrm flipV="1">
            <a:off x="6263542" y="2216122"/>
            <a:ext cx="1900164" cy="13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69C362-CD56-485E-AD61-7697782F5202}"/>
              </a:ext>
            </a:extLst>
          </p:cNvPr>
          <p:cNvCxnSpPr>
            <a:cxnSpLocks/>
            <a:stCxn id="34" idx="0"/>
            <a:endCxn id="1025" idx="1"/>
          </p:cNvCxnSpPr>
          <p:nvPr/>
        </p:nvCxnSpPr>
        <p:spPr>
          <a:xfrm>
            <a:off x="2893996" y="3540705"/>
            <a:ext cx="1985589"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42" name="Picture 2" descr="https://www.docker.com/sites/default/files/Whale%20Logo332_5.png">
            <a:extLst>
              <a:ext uri="{FF2B5EF4-FFF2-40B4-BE49-F238E27FC236}">
                <a16:creationId xmlns:a16="http://schemas.microsoft.com/office/drawing/2014/main" id="{4301099C-8356-4D1C-8AF5-6FD6B2DB0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641" y="2628942"/>
            <a:ext cx="658529" cy="492061"/>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EF091579-8E08-44EF-BA94-C87FB2365E5B}"/>
              </a:ext>
            </a:extLst>
          </p:cNvPr>
          <p:cNvGrpSpPr/>
          <p:nvPr/>
        </p:nvGrpSpPr>
        <p:grpSpPr>
          <a:xfrm>
            <a:off x="8027539" y="1436188"/>
            <a:ext cx="1762044" cy="1324582"/>
            <a:chOff x="8826606" y="1436188"/>
            <a:chExt cx="1762044" cy="1324582"/>
          </a:xfrm>
        </p:grpSpPr>
        <p:grpSp>
          <p:nvGrpSpPr>
            <p:cNvPr id="1041" name="Group 1040">
              <a:extLst>
                <a:ext uri="{FF2B5EF4-FFF2-40B4-BE49-F238E27FC236}">
                  <a16:creationId xmlns:a16="http://schemas.microsoft.com/office/drawing/2014/main" id="{EA91D407-9EC0-4205-9A2E-A5AD22BBBEEA}"/>
                </a:ext>
              </a:extLst>
            </p:cNvPr>
            <p:cNvGrpSpPr/>
            <p:nvPr/>
          </p:nvGrpSpPr>
          <p:grpSpPr>
            <a:xfrm>
              <a:off x="8962773" y="1671474"/>
              <a:ext cx="1625877" cy="1089296"/>
              <a:chOff x="8962773" y="1919372"/>
              <a:chExt cx="1625877" cy="1089296"/>
            </a:xfrm>
          </p:grpSpPr>
          <p:pic>
            <p:nvPicPr>
              <p:cNvPr id="1030" name="Picture 6" descr="https://codeopinion.com/wp-content/uploads/2016/02/aspnetcore.png">
                <a:extLst>
                  <a:ext uri="{FF2B5EF4-FFF2-40B4-BE49-F238E27FC236}">
                    <a16:creationId xmlns:a16="http://schemas.microsoft.com/office/drawing/2014/main" id="{83797498-A30C-420A-8438-7B7A9A427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3692" y="1953886"/>
                <a:ext cx="1404037" cy="102026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058DC6CE-FCCE-4F68-B5EB-377CF03BBAF9}"/>
                  </a:ext>
                </a:extLst>
              </p:cNvPr>
              <p:cNvSpPr/>
              <p:nvPr/>
            </p:nvSpPr>
            <p:spPr>
              <a:xfrm>
                <a:off x="8962773" y="191937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6" name="Picture 2" descr="https://www.docker.com/sites/default/files/Whale%20Logo332_5.png">
              <a:extLst>
                <a:ext uri="{FF2B5EF4-FFF2-40B4-BE49-F238E27FC236}">
                  <a16:creationId xmlns:a16="http://schemas.microsoft.com/office/drawing/2014/main" id="{3B6B5A53-CAE6-4855-A690-B9EB94D9A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1436188"/>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3" name="Group 1052">
            <a:extLst>
              <a:ext uri="{FF2B5EF4-FFF2-40B4-BE49-F238E27FC236}">
                <a16:creationId xmlns:a16="http://schemas.microsoft.com/office/drawing/2014/main" id="{D2B92564-A921-45C3-96EB-C47C5CDE81CA}"/>
              </a:ext>
            </a:extLst>
          </p:cNvPr>
          <p:cNvGrpSpPr/>
          <p:nvPr/>
        </p:nvGrpSpPr>
        <p:grpSpPr>
          <a:xfrm>
            <a:off x="8026979" y="2793223"/>
            <a:ext cx="1762602" cy="1298065"/>
            <a:chOff x="8826046" y="2809699"/>
            <a:chExt cx="1762602" cy="1298065"/>
          </a:xfrm>
        </p:grpSpPr>
        <p:grpSp>
          <p:nvGrpSpPr>
            <p:cNvPr id="1042" name="Group 1041">
              <a:extLst>
                <a:ext uri="{FF2B5EF4-FFF2-40B4-BE49-F238E27FC236}">
                  <a16:creationId xmlns:a16="http://schemas.microsoft.com/office/drawing/2014/main" id="{A3B7C3CA-61AA-4000-A26F-1DB1F402C988}"/>
                </a:ext>
              </a:extLst>
            </p:cNvPr>
            <p:cNvGrpSpPr/>
            <p:nvPr/>
          </p:nvGrpSpPr>
          <p:grpSpPr>
            <a:xfrm>
              <a:off x="8962771" y="3018468"/>
              <a:ext cx="1625877" cy="1089296"/>
              <a:chOff x="8962771" y="3043182"/>
              <a:chExt cx="1625877" cy="1089296"/>
            </a:xfrm>
          </p:grpSpPr>
          <p:pic>
            <p:nvPicPr>
              <p:cNvPr id="1032" name="Picture 8" descr="https://upload.wikimedia.org/wikipedia/commons/thumb/7/7e/Node.js_logo_2015.svg/2000px-Node.js_logo_2015.svg.png">
                <a:extLst>
                  <a:ext uri="{FF2B5EF4-FFF2-40B4-BE49-F238E27FC236}">
                    <a16:creationId xmlns:a16="http://schemas.microsoft.com/office/drawing/2014/main" id="{68FF180B-A6DD-4008-914C-69D3027F4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3295" y="3332680"/>
                <a:ext cx="1533745" cy="412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70252D1B-D828-4C6C-9DC1-F50AE2DFA937}"/>
                  </a:ext>
                </a:extLst>
              </p:cNvPr>
              <p:cNvSpPr/>
              <p:nvPr/>
            </p:nvSpPr>
            <p:spPr>
              <a:xfrm>
                <a:off x="8962771" y="304318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7" name="Picture 2" descr="https://www.docker.com/sites/default/files/Whale%20Logo332_5.png">
              <a:extLst>
                <a:ext uri="{FF2B5EF4-FFF2-40B4-BE49-F238E27FC236}">
                  <a16:creationId xmlns:a16="http://schemas.microsoft.com/office/drawing/2014/main" id="{4150094E-C169-4575-A0AD-3B7EE6BC0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046" y="2809699"/>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2" name="Group 1051">
            <a:extLst>
              <a:ext uri="{FF2B5EF4-FFF2-40B4-BE49-F238E27FC236}">
                <a16:creationId xmlns:a16="http://schemas.microsoft.com/office/drawing/2014/main" id="{445FF9BD-C88D-437D-AF65-CBFBCBC2F1A7}"/>
              </a:ext>
            </a:extLst>
          </p:cNvPr>
          <p:cNvGrpSpPr/>
          <p:nvPr/>
        </p:nvGrpSpPr>
        <p:grpSpPr>
          <a:xfrm>
            <a:off x="8027539" y="4161027"/>
            <a:ext cx="1762041" cy="1296033"/>
            <a:chOff x="8826606" y="4161027"/>
            <a:chExt cx="1762041" cy="1296033"/>
          </a:xfrm>
        </p:grpSpPr>
        <p:grpSp>
          <p:nvGrpSpPr>
            <p:cNvPr id="1043" name="Group 1042">
              <a:extLst>
                <a:ext uri="{FF2B5EF4-FFF2-40B4-BE49-F238E27FC236}">
                  <a16:creationId xmlns:a16="http://schemas.microsoft.com/office/drawing/2014/main" id="{78044B33-0FCD-4097-A6E9-01E1209972AD}"/>
                </a:ext>
              </a:extLst>
            </p:cNvPr>
            <p:cNvGrpSpPr/>
            <p:nvPr/>
          </p:nvGrpSpPr>
          <p:grpSpPr>
            <a:xfrm>
              <a:off x="8962770" y="4367764"/>
              <a:ext cx="1625877" cy="1089296"/>
              <a:chOff x="8962770" y="4170200"/>
              <a:chExt cx="1625877" cy="1089296"/>
            </a:xfrm>
          </p:grpSpPr>
          <p:pic>
            <p:nvPicPr>
              <p:cNvPr id="1034" name="Picture 10" descr="Image result for php logo">
                <a:extLst>
                  <a:ext uri="{FF2B5EF4-FFF2-40B4-BE49-F238E27FC236}">
                    <a16:creationId xmlns:a16="http://schemas.microsoft.com/office/drawing/2014/main" id="{899EBDCA-06DF-4213-9DC3-A7544F7AA8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092" y="4300737"/>
                <a:ext cx="1533745" cy="82822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DC7F4E87-93BF-4E2C-8101-C0B7E55FC448}"/>
                  </a:ext>
                </a:extLst>
              </p:cNvPr>
              <p:cNvSpPr/>
              <p:nvPr/>
            </p:nvSpPr>
            <p:spPr>
              <a:xfrm>
                <a:off x="8962770" y="4170200"/>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8" name="Picture 2" descr="https://www.docker.com/sites/default/files/Whale%20Logo332_5.png">
              <a:extLst>
                <a:ext uri="{FF2B5EF4-FFF2-40B4-BE49-F238E27FC236}">
                  <a16:creationId xmlns:a16="http://schemas.microsoft.com/office/drawing/2014/main" id="{58BA554F-BE4C-45F1-9474-D774688E1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4161027"/>
              <a:ext cx="658529" cy="492061"/>
            </a:xfrm>
            <a:prstGeom prst="rect">
              <a:avLst/>
            </a:prstGeom>
            <a:noFill/>
            <a:extLst>
              <a:ext uri="{909E8E84-426E-40DD-AFC4-6F175D3DCCD1}">
                <a14:hiddenFill xmlns:a14="http://schemas.microsoft.com/office/drawing/2010/main">
                  <a:solidFill>
                    <a:srgbClr val="FFFFFF"/>
                  </a:solidFill>
                </a14:hiddenFill>
              </a:ext>
            </a:extLst>
          </p:spPr>
        </p:pic>
      </p:grpSp>
      <p:sp>
        <p:nvSpPr>
          <p:cNvPr id="1055" name="TextBox 1054">
            <a:extLst>
              <a:ext uri="{FF2B5EF4-FFF2-40B4-BE49-F238E27FC236}">
                <a16:creationId xmlns:a16="http://schemas.microsoft.com/office/drawing/2014/main" id="{9690521A-4286-445D-80AB-47279576D376}"/>
              </a:ext>
            </a:extLst>
          </p:cNvPr>
          <p:cNvSpPr txBox="1"/>
          <p:nvPr/>
        </p:nvSpPr>
        <p:spPr>
          <a:xfrm>
            <a:off x="2969112" y="3209444"/>
            <a:ext cx="1447832" cy="369332"/>
          </a:xfrm>
          <a:prstGeom prst="rect">
            <a:avLst/>
          </a:prstGeom>
          <a:noFill/>
        </p:spPr>
        <p:txBody>
          <a:bodyPr wrap="none" rtlCol="0">
            <a:spAutoFit/>
          </a:bodyPr>
          <a:lstStyle/>
          <a:p>
            <a:r>
              <a:rPr lang="nl-NL" dirty="0"/>
              <a:t>sdfg.local:80</a:t>
            </a:r>
          </a:p>
        </p:txBody>
      </p:sp>
      <p:sp>
        <p:nvSpPr>
          <p:cNvPr id="32" name="TextBox 31">
            <a:extLst>
              <a:ext uri="{FF2B5EF4-FFF2-40B4-BE49-F238E27FC236}">
                <a16:creationId xmlns:a16="http://schemas.microsoft.com/office/drawing/2014/main" id="{DF5BFE42-549C-4828-BE27-379266D859ED}"/>
              </a:ext>
            </a:extLst>
          </p:cNvPr>
          <p:cNvSpPr txBox="1"/>
          <p:nvPr/>
        </p:nvSpPr>
        <p:spPr>
          <a:xfrm rot="19516636">
            <a:off x="6519952" y="2397317"/>
            <a:ext cx="1709122" cy="369332"/>
          </a:xfrm>
          <a:prstGeom prst="rect">
            <a:avLst/>
          </a:prstGeom>
          <a:noFill/>
        </p:spPr>
        <p:txBody>
          <a:bodyPr wrap="none" rtlCol="0">
            <a:spAutoFit/>
          </a:bodyPr>
          <a:lstStyle/>
          <a:p>
            <a:r>
              <a:rPr lang="nl-NL" dirty="0"/>
              <a:t>172.29.136.231</a:t>
            </a:r>
          </a:p>
        </p:txBody>
      </p:sp>
      <p:sp>
        <p:nvSpPr>
          <p:cNvPr id="74" name="TextBox 73">
            <a:extLst>
              <a:ext uri="{FF2B5EF4-FFF2-40B4-BE49-F238E27FC236}">
                <a16:creationId xmlns:a16="http://schemas.microsoft.com/office/drawing/2014/main" id="{5A3E16AE-BDA0-4EAF-9E24-E47D223411BE}"/>
              </a:ext>
            </a:extLst>
          </p:cNvPr>
          <p:cNvSpPr txBox="1"/>
          <p:nvPr/>
        </p:nvSpPr>
        <p:spPr>
          <a:xfrm rot="2143706">
            <a:off x="6504764" y="3976360"/>
            <a:ext cx="1709122" cy="369332"/>
          </a:xfrm>
          <a:prstGeom prst="rect">
            <a:avLst/>
          </a:prstGeom>
          <a:noFill/>
        </p:spPr>
        <p:txBody>
          <a:bodyPr wrap="none" rtlCol="0">
            <a:spAutoFit/>
          </a:bodyPr>
          <a:lstStyle/>
          <a:p>
            <a:r>
              <a:rPr lang="nl-NL" dirty="0"/>
              <a:t>172.29.136.233</a:t>
            </a:r>
          </a:p>
        </p:txBody>
      </p:sp>
      <p:sp>
        <p:nvSpPr>
          <p:cNvPr id="33" name="TextBox 32">
            <a:extLst>
              <a:ext uri="{FF2B5EF4-FFF2-40B4-BE49-F238E27FC236}">
                <a16:creationId xmlns:a16="http://schemas.microsoft.com/office/drawing/2014/main" id="{3BE10997-CE8D-4FCB-A09F-F26F4869516F}"/>
              </a:ext>
            </a:extLst>
          </p:cNvPr>
          <p:cNvSpPr txBox="1"/>
          <p:nvPr/>
        </p:nvSpPr>
        <p:spPr>
          <a:xfrm>
            <a:off x="6457207" y="3222153"/>
            <a:ext cx="1709122" cy="369332"/>
          </a:xfrm>
          <a:prstGeom prst="rect">
            <a:avLst/>
          </a:prstGeom>
          <a:noFill/>
        </p:spPr>
        <p:txBody>
          <a:bodyPr wrap="none" rtlCol="0">
            <a:spAutoFit/>
          </a:bodyPr>
          <a:lstStyle/>
          <a:p>
            <a:r>
              <a:rPr lang="nl-NL" dirty="0"/>
              <a:t>172.29.136.232</a:t>
            </a:r>
          </a:p>
        </p:txBody>
      </p:sp>
      <p:sp>
        <p:nvSpPr>
          <p:cNvPr id="34" name="Cloud 22">
            <a:extLst>
              <a:ext uri="{FF2B5EF4-FFF2-40B4-BE49-F238E27FC236}">
                <a16:creationId xmlns:a16="http://schemas.microsoft.com/office/drawing/2014/main" id="{A3776D4E-D73D-4EF8-A8B2-1FB4E37E87C8}"/>
              </a:ext>
            </a:extLst>
          </p:cNvPr>
          <p:cNvSpPr/>
          <p:nvPr/>
        </p:nvSpPr>
        <p:spPr>
          <a:xfrm>
            <a:off x="1377928" y="3065933"/>
            <a:ext cx="1517332" cy="9495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777471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Data Classifications help us identify how data  should be handled and protected. Classifying data provides a framework that enables ALL Avanade personnel to protect the confidentiality, integrity, and availability of company data and client data. Per the </a:t>
            </a:r>
            <a:r>
              <a:rPr lang="en-US" sz="1800" dirty="0">
                <a:hlinkClick r:id="rId3"/>
              </a:rPr>
              <a:t>Data Management Policy</a:t>
            </a:r>
            <a:r>
              <a:rPr lang="en-US" sz="1800" dirty="0"/>
              <a:t>, data in any form must be classified, labeled, and protected.</a:t>
            </a:r>
          </a:p>
          <a:p>
            <a:r>
              <a:rPr lang="en-US" sz="1800" dirty="0"/>
              <a:t>More information can be found on the </a:t>
            </a:r>
            <a:r>
              <a:rPr lang="en-US" sz="1800" dirty="0">
                <a:hlinkClick r:id="rId4"/>
              </a:rPr>
              <a:t>Data Classification and Protection website </a:t>
            </a:r>
            <a:r>
              <a:rPr lang="en-US" sz="1800" dirty="0"/>
              <a:t>including tools, templates, and training. </a:t>
            </a:r>
          </a:p>
          <a:p>
            <a:r>
              <a:rPr lang="en-US" sz="1800" dirty="0"/>
              <a:t>Please follow the below directions for using this template:</a:t>
            </a:r>
          </a:p>
          <a:p>
            <a:pPr defTabSz="283464"/>
            <a:r>
              <a:rPr lang="en-US" sz="1400" dirty="0"/>
              <a:t>Using the </a:t>
            </a:r>
            <a:r>
              <a:rPr lang="en-US" sz="1400" dirty="0">
                <a:hlinkClick r:id="rId4"/>
              </a:rPr>
              <a:t>Data Classification and Protection website,</a:t>
            </a:r>
            <a:r>
              <a:rPr lang="en-US" sz="1400" dirty="0"/>
              <a:t> select the appropriate classification for this PowerPoint. The highest classification 	should be used for any file containing more than one classification of data (example: if there is one page in a PowerPoint 	that 	contains restricted data, the whole file is restricted).</a:t>
            </a:r>
          </a:p>
          <a:p>
            <a:pPr defTabSz="283464"/>
            <a:r>
              <a:rPr lang="en-US" sz="1400" dirty="0"/>
              <a:t>Using the “New Slide” menu, make sure to pick the right classification. It should be the same classification throughout your presentation.</a:t>
            </a:r>
            <a:br>
              <a:rPr lang="en-US" sz="1400" dirty="0"/>
            </a:br>
            <a:r>
              <a:rPr lang="en-US" sz="1400" dirty="0"/>
              <a:t>	The classification labels are bottom left of each page. </a:t>
            </a:r>
          </a:p>
          <a:p>
            <a:r>
              <a:rPr lang="en-US" sz="1400" dirty="0"/>
              <a:t>Delete the non-applicable Control page following this page.</a:t>
            </a:r>
          </a:p>
          <a:p>
            <a:r>
              <a:rPr lang="en-US" sz="1400" dirty="0"/>
              <a:t>Ensure you are following the mandatory protections indicated on the Control slide for the classification.</a:t>
            </a:r>
          </a:p>
          <a:p>
            <a:r>
              <a:rPr lang="en-US" sz="1800" i="1" dirty="0"/>
              <a:t>Note: Unrestricted is only to be used for data that is </a:t>
            </a:r>
            <a:r>
              <a:rPr lang="en-US" sz="1800" b="1" i="1" dirty="0"/>
              <a:t>currently published externally. </a:t>
            </a:r>
            <a:r>
              <a:rPr lang="en-US" sz="1800" i="1" dirty="0"/>
              <a:t>There are no labeling or protections requirements for unrestricted data. </a:t>
            </a:r>
          </a:p>
        </p:txBody>
      </p:sp>
      <p:sp>
        <p:nvSpPr>
          <p:cNvPr id="12" name="Title 11"/>
          <p:cNvSpPr>
            <a:spLocks noGrp="1"/>
          </p:cNvSpPr>
          <p:nvPr>
            <p:ph type="title"/>
          </p:nvPr>
        </p:nvSpPr>
        <p:spPr/>
        <p:txBody>
          <a:bodyPr/>
          <a:lstStyle/>
          <a:p>
            <a:r>
              <a:rPr lang="en-US"/>
              <a:t>Data Labeling Rules and Classifications</a:t>
            </a:r>
          </a:p>
        </p:txBody>
      </p:sp>
      <p:sp>
        <p:nvSpPr>
          <p:cNvPr id="4" name="Oval 3"/>
          <p:cNvSpPr/>
          <p:nvPr/>
        </p:nvSpPr>
        <p:spPr>
          <a:xfrm>
            <a:off x="8829928" y="6056504"/>
            <a:ext cx="2634938" cy="604960"/>
          </a:xfrm>
          <a:prstGeom prst="ellipse">
            <a:avLst/>
          </a:prstGeom>
          <a:noFill/>
          <a:ln w="12700">
            <a:solidFill>
              <a:srgbClr val="FF5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Tree>
    <p:extLst>
      <p:ext uri="{BB962C8B-B14F-4D97-AF65-F5344CB8AC3E}">
        <p14:creationId xmlns:p14="http://schemas.microsoft.com/office/powerpoint/2010/main" val="27095397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7</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&lt;Confidential&gt;</a:t>
            </a:r>
            <a:r>
              <a:rPr lang="en-US" sz="1800" dirty="0"/>
              <a:t> </a:t>
            </a:r>
            <a:r>
              <a:rPr lang="en-US" sz="1800" dirty="0">
                <a:solidFill>
                  <a:srgbClr val="464646"/>
                </a:solidFill>
              </a:rPr>
              <a:t>data per Avanade’s</a:t>
            </a:r>
            <a:r>
              <a:rPr lang="en-US" sz="1800" dirty="0"/>
              <a:t> </a:t>
            </a:r>
            <a:r>
              <a:rPr lang="en-US" sz="1800" dirty="0">
                <a:hlinkClick r:id="rId2"/>
              </a:rPr>
              <a:t>Data Classification &amp; Protection Standard</a:t>
            </a:r>
            <a:r>
              <a:rPr lang="en-US" sz="1800" dirty="0"/>
              <a:t>.</a:t>
            </a:r>
          </a:p>
          <a:p>
            <a:r>
              <a:rPr lang="en-US" sz="1800" dirty="0">
                <a:solidFill>
                  <a:srgbClr val="464646"/>
                </a:solidFill>
              </a:rPr>
              <a:t>Confidential data is company data and client data not classified as restricted or highly confidential, and is generally not available to the public.</a:t>
            </a:r>
          </a:p>
          <a:p>
            <a:r>
              <a:rPr lang="en-US" sz="1800" dirty="0">
                <a:solidFill>
                  <a:srgbClr val="464646"/>
                </a:solidFill>
              </a:rPr>
              <a:t>More information can be found on the </a:t>
            </a:r>
            <a:r>
              <a:rPr lang="en-US" sz="1800" dirty="0">
                <a:hlinkClick r:id="rId3"/>
              </a:rPr>
              <a:t>Data Classification and Protection website </a:t>
            </a:r>
            <a:r>
              <a:rPr lang="en-US" sz="1800" dirty="0">
                <a:solidFill>
                  <a:srgbClr val="464646"/>
                </a:solidFill>
              </a:rPr>
              <a:t>including tools, templates, and training</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Confidential Data</a:t>
            </a:r>
          </a:p>
        </p:txBody>
      </p:sp>
      <p:graphicFrame>
        <p:nvGraphicFramePr>
          <p:cNvPr id="9" name="Table 8"/>
          <p:cNvGraphicFramePr>
            <a:graphicFrameLocks noGrp="1"/>
          </p:cNvGraphicFramePr>
          <p:nvPr>
            <p:extLst/>
          </p:nvPr>
        </p:nvGraphicFramePr>
        <p:xfrm>
          <a:off x="960792" y="3369256"/>
          <a:ext cx="10270415" cy="2495731"/>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158760">
                <a:tc gridSpan="2">
                  <a:txBody>
                    <a:bodyPr/>
                    <a:lstStyle/>
                    <a:p>
                      <a:pPr algn="l" fontAlgn="t"/>
                      <a:r>
                        <a:rPr lang="en-US" sz="1100" b="1" i="0" u="none" strike="noStrike" dirty="0">
                          <a:solidFill>
                            <a:schemeClr val="tx2"/>
                          </a:solidFill>
                          <a:effectLst/>
                          <a:latin typeface="+mn-lt"/>
                        </a:rPr>
                        <a:t>Mandatory Protection for </a:t>
                      </a:r>
                      <a:r>
                        <a:rPr lang="en-US" sz="1100" b="1" i="0" u="none" strike="noStrike" dirty="0">
                          <a:solidFill>
                            <a:schemeClr val="accent1"/>
                          </a:solidFill>
                          <a:effectLst/>
                          <a:latin typeface="+mn-lt"/>
                        </a:rPr>
                        <a:t>Confidential Data</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44071">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Access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u="none" strike="noStrike" dirty="0">
                          <a:solidFill>
                            <a:srgbClr val="9933FF"/>
                          </a:solidFill>
                          <a:effectLst/>
                          <a:latin typeface="+mn-lt"/>
                        </a:rPr>
                        <a:t>: </a:t>
                      </a:r>
                      <a:r>
                        <a:rPr lang="en-US" sz="1100" u="none" strike="noStrike" dirty="0">
                          <a:solidFill>
                            <a:schemeClr val="tx2"/>
                          </a:solidFill>
                          <a:effectLst/>
                          <a:latin typeface="+mn-lt"/>
                        </a:rPr>
                        <a:t>May be granted to all Avanade personnel to</a:t>
                      </a:r>
                      <a:r>
                        <a:rPr lang="en-US" sz="1100" u="none" strike="noStrike" baseline="0" dirty="0">
                          <a:solidFill>
                            <a:schemeClr val="tx2"/>
                          </a:solidFill>
                          <a:effectLst/>
                          <a:latin typeface="+mn-lt"/>
                        </a:rPr>
                        <a:t> the extent </a:t>
                      </a:r>
                      <a:r>
                        <a:rPr lang="en-US" sz="1100" u="none" strike="noStrike" dirty="0">
                          <a:solidFill>
                            <a:schemeClr val="tx2"/>
                          </a:solidFill>
                          <a:effectLst/>
                          <a:latin typeface="+mn-lt"/>
                        </a:rPr>
                        <a:t>there is a legitimate business</a:t>
                      </a:r>
                      <a:r>
                        <a:rPr lang="en-US" sz="1100" u="none" strike="noStrike" baseline="0" dirty="0">
                          <a:solidFill>
                            <a:schemeClr val="tx2"/>
                          </a:solidFill>
                          <a:effectLst/>
                          <a:latin typeface="+mn-lt"/>
                        </a:rPr>
                        <a:t> reason.</a:t>
                      </a:r>
                    </a:p>
                    <a:p>
                      <a:pPr algn="l" fontAlgn="t"/>
                      <a:r>
                        <a:rPr lang="en-US" sz="1100" b="1" i="0" u="none" strike="noStrike" dirty="0">
                          <a:solidFill>
                            <a:schemeClr val="accent1"/>
                          </a:solidFill>
                          <a:effectLst/>
                          <a:latin typeface="+mn-lt"/>
                          <a:hlinkClick r:id="rId5"/>
                        </a:rPr>
                        <a:t>Client data</a:t>
                      </a:r>
                      <a:r>
                        <a:rPr lang="en-US" sz="1100" u="none" strike="noStrike" dirty="0">
                          <a:solidFill>
                            <a:schemeClr val="tx2"/>
                          </a:solidFill>
                          <a:effectLst/>
                          <a:latin typeface="+mn-lt"/>
                        </a:rPr>
                        <a:t>:</a:t>
                      </a:r>
                      <a:r>
                        <a:rPr lang="en-US" sz="1100" u="none" strike="noStrike" baseline="0" dirty="0">
                          <a:solidFill>
                            <a:srgbClr val="FF0000"/>
                          </a:solidFill>
                          <a:effectLst/>
                          <a:latin typeface="+mn-lt"/>
                        </a:rPr>
                        <a:t> </a:t>
                      </a:r>
                      <a:r>
                        <a:rPr lang="en-US" sz="1100" u="none" strike="noStrike" baseline="0" dirty="0">
                          <a:solidFill>
                            <a:schemeClr val="tx2"/>
                          </a:solidFill>
                          <a:effectLst/>
                          <a:latin typeface="+mn-lt"/>
                        </a:rPr>
                        <a:t>M</a:t>
                      </a:r>
                      <a:r>
                        <a:rPr lang="en-US" sz="1100" u="none" strike="noStrike" dirty="0">
                          <a:solidFill>
                            <a:schemeClr val="tx2"/>
                          </a:solidFill>
                          <a:effectLst/>
                          <a:latin typeface="+mn-lt"/>
                        </a:rPr>
                        <a:t>ay be shared with the entire</a:t>
                      </a:r>
                      <a:r>
                        <a:rPr lang="en-US" sz="1100" u="none" strike="noStrike" baseline="0" dirty="0">
                          <a:solidFill>
                            <a:schemeClr val="tx2"/>
                          </a:solidFill>
                          <a:effectLst/>
                          <a:latin typeface="+mn-lt"/>
                        </a:rPr>
                        <a:t> engagement team.</a:t>
                      </a:r>
                      <a:endParaRPr lang="en-US" sz="110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428">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Devices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mn-lt"/>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Storage/Sharing</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dirty="0">
                          <a:solidFill>
                            <a:schemeClr val="tx2"/>
                          </a:solidFill>
                          <a:effectLst/>
                          <a:latin typeface="+mn-lt"/>
                        </a:rPr>
                        <a:t>Any company or client provided tool for storage or sharing is permissible.</a:t>
                      </a:r>
                      <a:endParaRPr lang="en-US" sz="1100" b="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Transmission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hlinkClick r:id="rId4"/>
                        </a:rPr>
                        <a:t>Company data</a:t>
                      </a:r>
                      <a:r>
                        <a:rPr lang="en-US" sz="1100" b="0" dirty="0">
                          <a:solidFill>
                            <a:schemeClr val="tx2"/>
                          </a:solidFill>
                        </a:rPr>
                        <a:t> and </a:t>
                      </a:r>
                      <a:r>
                        <a:rPr lang="en-US" sz="1100" b="0" i="0" u="none" strike="noStrike" dirty="0">
                          <a:solidFill>
                            <a:schemeClr val="tx2"/>
                          </a:solidFill>
                          <a:effectLst/>
                          <a:latin typeface="+mn-lt"/>
                          <a:hlinkClick r:id="rId5"/>
                        </a:rPr>
                        <a:t>client data</a:t>
                      </a:r>
                      <a:r>
                        <a:rPr lang="en-US" sz="1100" b="0" i="0" u="none" strike="noStrike" dirty="0">
                          <a:solidFill>
                            <a:schemeClr val="tx2"/>
                          </a:solidFill>
                          <a:effectLst/>
                          <a:latin typeface="+mn-lt"/>
                        </a:rPr>
                        <a:t> </a:t>
                      </a:r>
                      <a:r>
                        <a:rPr lang="en-US" sz="1100" dirty="0">
                          <a:solidFill>
                            <a:schemeClr val="tx2"/>
                          </a:solidFill>
                        </a:rPr>
                        <a:t>that is transmitted to or received from</a:t>
                      </a:r>
                      <a:r>
                        <a:rPr lang="en-US" sz="1100" baseline="0" dirty="0">
                          <a:solidFill>
                            <a:schemeClr val="tx2"/>
                          </a:solidFill>
                        </a:rPr>
                        <a:t> </a:t>
                      </a:r>
                      <a:r>
                        <a:rPr lang="en-US" sz="1100" dirty="0">
                          <a:solidFill>
                            <a:schemeClr val="tx2"/>
                          </a:solidFill>
                        </a:rPr>
                        <a:t>outside</a:t>
                      </a:r>
                      <a:r>
                        <a:rPr lang="en-US" sz="1100" baseline="0" dirty="0">
                          <a:solidFill>
                            <a:schemeClr val="tx2"/>
                          </a:solidFill>
                        </a:rPr>
                        <a:t> of Avanade</a:t>
                      </a:r>
                      <a:r>
                        <a:rPr lang="en-US" sz="1100" dirty="0">
                          <a:solidFill>
                            <a:schemeClr val="tx2"/>
                          </a:solidFill>
                        </a:rPr>
                        <a:t> must be encrypted</a:t>
                      </a:r>
                      <a:r>
                        <a:rPr lang="en-US" sz="1100" baseline="0" dirty="0">
                          <a:solidFill>
                            <a:schemeClr val="tx2"/>
                          </a:solidFill>
                        </a:rPr>
                        <a:t> (e.g., FTPS, SSL, HTTPS, TLS).</a:t>
                      </a:r>
                      <a:endParaRPr lang="en-US" sz="110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6765">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Retention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b="1" dirty="0">
                          <a:solidFill>
                            <a:schemeClr val="tx2"/>
                          </a:solidFill>
                        </a:rPr>
                        <a:t>: </a:t>
                      </a:r>
                      <a:r>
                        <a:rPr lang="en-US" sz="1100" b="0" dirty="0">
                          <a:solidFill>
                            <a:schemeClr val="tx2"/>
                          </a:solidFill>
                        </a:rPr>
                        <a:t>If</a:t>
                      </a:r>
                      <a:r>
                        <a:rPr lang="en-US" sz="1100" b="0" baseline="0" dirty="0">
                          <a:solidFill>
                            <a:schemeClr val="tx2"/>
                          </a:solidFill>
                        </a:rPr>
                        <a:t> retention is required per </a:t>
                      </a:r>
                      <a:r>
                        <a:rPr lang="en-US" sz="1100" b="0" baseline="0" dirty="0">
                          <a:solidFill>
                            <a:schemeClr val="tx2"/>
                          </a:solidFill>
                          <a:hlinkClick r:id="rId6"/>
                        </a:rPr>
                        <a:t>Policy 1413AVA: Corporate Records Management</a:t>
                      </a:r>
                      <a:r>
                        <a:rPr lang="en-US" sz="1100" b="0" baseline="0" dirty="0">
                          <a:solidFill>
                            <a:schemeClr val="tx2"/>
                          </a:solidFill>
                        </a:rPr>
                        <a:t>, contact your Functional Records Lead. All other company data should be </a:t>
                      </a:r>
                      <a:r>
                        <a:rPr lang="en-US" sz="1100" dirty="0">
                          <a:solidFill>
                            <a:schemeClr val="tx2"/>
                          </a:solidFill>
                        </a:rPr>
                        <a:t>retained for 3 years once template/document/record is no longer current, then</a:t>
                      </a:r>
                      <a:r>
                        <a:rPr lang="en-US" sz="1100" baseline="0" dirty="0">
                          <a:solidFill>
                            <a:schemeClr val="tx2"/>
                          </a:solidFill>
                        </a:rPr>
                        <a:t> securely deleted.</a:t>
                      </a:r>
                      <a:endParaRPr lang="en-US" sz="1100" dirty="0">
                        <a:solidFill>
                          <a:schemeClr val="tx2"/>
                        </a:solidFill>
                      </a:endParaRPr>
                    </a:p>
                    <a:p>
                      <a:pPr algn="l" fontAlgn="t"/>
                      <a:r>
                        <a:rPr lang="en-US" sz="1100" b="1" i="0" u="none" strike="noStrike" dirty="0">
                          <a:solidFill>
                            <a:schemeClr val="tx2"/>
                          </a:solidFill>
                          <a:effectLst/>
                          <a:latin typeface="+mn-lt"/>
                          <a:hlinkClick r:id="rId5"/>
                        </a:rPr>
                        <a:t>Client data</a:t>
                      </a:r>
                      <a:r>
                        <a:rPr lang="en-US" sz="1100" b="1" i="0" u="none" strike="noStrike" dirty="0">
                          <a:solidFill>
                            <a:schemeClr val="tx2"/>
                          </a:solidFill>
                          <a:effectLst/>
                          <a:latin typeface="+mn-lt"/>
                        </a:rPr>
                        <a:t>: </a:t>
                      </a:r>
                      <a:r>
                        <a:rPr lang="en-US" sz="1100" b="0" i="0" u="none" strike="noStrike" dirty="0">
                          <a:solidFill>
                            <a:schemeClr val="tx2"/>
                          </a:solidFill>
                          <a:effectLst/>
                          <a:latin typeface="+mn-lt"/>
                        </a:rPr>
                        <a:t>If</a:t>
                      </a:r>
                      <a:r>
                        <a:rPr lang="en-US" sz="1100" b="0" i="0" u="none" strike="noStrike" baseline="0" dirty="0">
                          <a:solidFill>
                            <a:schemeClr val="tx2"/>
                          </a:solidFill>
                          <a:effectLst/>
                          <a:latin typeface="+mn-lt"/>
                        </a:rPr>
                        <a:t> retention is required per </a:t>
                      </a:r>
                      <a:r>
                        <a:rPr lang="en-US" sz="1100" b="0" i="0" u="none" strike="noStrike" baseline="0" dirty="0">
                          <a:solidFill>
                            <a:schemeClr val="tx2"/>
                          </a:solidFill>
                          <a:effectLst/>
                          <a:latin typeface="+mn-lt"/>
                          <a:hlinkClick r:id="rId7"/>
                        </a:rPr>
                        <a:t>Policy 0123AVA: Client Records Management</a:t>
                      </a:r>
                      <a:r>
                        <a:rPr lang="en-US" sz="1100" b="0" i="0" u="none" strike="noStrike" baseline="0" dirty="0">
                          <a:solidFill>
                            <a:schemeClr val="tx2"/>
                          </a:solidFill>
                          <a:effectLst/>
                          <a:latin typeface="+mn-lt"/>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32905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8</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&lt;Highly Confidential Data&gt;</a:t>
            </a:r>
            <a:r>
              <a:rPr lang="en-US" sz="1800" dirty="0">
                <a:solidFill>
                  <a:srgbClr val="464646"/>
                </a:solidFill>
              </a:rPr>
              <a:t> per Avanade’s </a:t>
            </a:r>
            <a:r>
              <a:rPr lang="en-US" sz="1800" dirty="0">
                <a:solidFill>
                  <a:srgbClr val="464646"/>
                </a:solidFill>
                <a:hlinkClick r:id="rId2"/>
              </a:rPr>
              <a:t>Data Classification &amp; Protection Standard</a:t>
            </a:r>
            <a:r>
              <a:rPr lang="en-US" sz="1800" dirty="0"/>
              <a:t>.</a:t>
            </a:r>
            <a:endParaRPr lang="en-GB" sz="1800" dirty="0">
              <a:cs typeface="Calibri" pitchFamily="34" charset="0"/>
            </a:endParaRPr>
          </a:p>
          <a:p>
            <a:r>
              <a:rPr lang="en-US" sz="1800" dirty="0">
                <a:solidFill>
                  <a:srgbClr val="464646"/>
                </a:solidFill>
              </a:rPr>
              <a:t>Highly confidential data is very sensitive company data, client data, and personal data that is used for legitimate business purposes. </a:t>
            </a:r>
          </a:p>
          <a:p>
            <a:r>
              <a:rPr lang="en-US" sz="1800" dirty="0">
                <a:solidFill>
                  <a:srgbClr val="464646"/>
                </a:solidFill>
              </a:rPr>
              <a:t>More information can be found on the </a:t>
            </a:r>
            <a:r>
              <a:rPr lang="en-US" sz="1800" dirty="0">
                <a:solidFill>
                  <a:schemeClr val="accent1"/>
                </a:solidFill>
                <a:hlinkClick r:id="rId3"/>
              </a:rPr>
              <a:t>Data Classification and Protection website</a:t>
            </a:r>
            <a:r>
              <a:rPr lang="en-US" sz="1800" dirty="0">
                <a:solidFill>
                  <a:schemeClr val="tx2"/>
                </a:solidFill>
                <a:hlinkClick r:id="rId3"/>
              </a:rPr>
              <a:t> </a:t>
            </a:r>
            <a:r>
              <a:rPr lang="en-US" sz="18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Highly Confidential Data</a:t>
            </a:r>
          </a:p>
        </p:txBody>
      </p:sp>
      <p:graphicFrame>
        <p:nvGraphicFramePr>
          <p:cNvPr id="9" name="Table 8"/>
          <p:cNvGraphicFramePr>
            <a:graphicFrameLocks noGrp="1"/>
          </p:cNvGraphicFramePr>
          <p:nvPr>
            <p:extLst/>
          </p:nvPr>
        </p:nvGraphicFramePr>
        <p:xfrm>
          <a:off x="960792" y="3425469"/>
          <a:ext cx="10270415" cy="2705100"/>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0">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Highly Confidential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select individuals/groups that need it to perform their job duties</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highly confidential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84650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9</a:t>
            </a:fld>
            <a:endParaRPr lang="en-US" dirty="0"/>
          </a:p>
        </p:txBody>
      </p:sp>
      <p:sp>
        <p:nvSpPr>
          <p:cNvPr id="5" name="Content Placeholder 4"/>
          <p:cNvSpPr>
            <a:spLocks noGrp="1"/>
          </p:cNvSpPr>
          <p:nvPr>
            <p:ph idx="1"/>
          </p:nvPr>
        </p:nvSpPr>
        <p:spPr/>
        <p:txBody>
          <a:bodyPr/>
          <a:lstStyle/>
          <a:p>
            <a:r>
              <a:rPr lang="en-US" sz="1600" dirty="0">
                <a:solidFill>
                  <a:srgbClr val="464646"/>
                </a:solidFill>
              </a:rPr>
              <a:t>This document contains </a:t>
            </a:r>
            <a:r>
              <a:rPr lang="en-US" sz="1600" b="1" dirty="0">
                <a:solidFill>
                  <a:schemeClr val="accent1"/>
                </a:solidFill>
              </a:rPr>
              <a:t>&lt;Restricted Data&gt;</a:t>
            </a:r>
            <a:r>
              <a:rPr lang="en-US" sz="1600" dirty="0">
                <a:solidFill>
                  <a:srgbClr val="464646"/>
                </a:solidFill>
              </a:rPr>
              <a:t> per Avanade’s </a:t>
            </a:r>
            <a:r>
              <a:rPr lang="en-US" sz="1600" dirty="0">
                <a:solidFill>
                  <a:srgbClr val="464646"/>
                </a:solidFill>
                <a:hlinkClick r:id="rId2"/>
              </a:rPr>
              <a:t>Data Classification &amp; Protection Standard</a:t>
            </a:r>
            <a:r>
              <a:rPr lang="en-US" sz="1600" kern="0" dirty="0"/>
              <a:t>.</a:t>
            </a:r>
            <a:endParaRPr lang="en-GB" sz="1600" kern="0" dirty="0"/>
          </a:p>
          <a:p>
            <a:r>
              <a:rPr lang="en-US" sz="1600" dirty="0">
                <a:solidFill>
                  <a:srgbClr val="464646"/>
                </a:solidFill>
              </a:rPr>
              <a:t>Restricted data is highly sensitive, strategic company data that is material, non-public and relates to company matters. It is intended for business use only by a limited number of personnel.  Restricted data is not available to all personnel and must not be shared with media, analysts, competitors, or other external audiences. </a:t>
            </a:r>
          </a:p>
          <a:p>
            <a:r>
              <a:rPr lang="en-US" sz="1600" dirty="0">
                <a:solidFill>
                  <a:srgbClr val="464646"/>
                </a:solidFill>
              </a:rPr>
              <a:t>More information can be found on the </a:t>
            </a:r>
            <a:r>
              <a:rPr lang="en-US" sz="1600" dirty="0">
                <a:solidFill>
                  <a:schemeClr val="accent1"/>
                </a:solidFill>
                <a:hlinkClick r:id="rId3"/>
              </a:rPr>
              <a:t>Data Classification and Protection website</a:t>
            </a:r>
            <a:r>
              <a:rPr lang="en-US" sz="1600" dirty="0">
                <a:solidFill>
                  <a:schemeClr val="tx2"/>
                </a:solidFill>
                <a:hlinkClick r:id="rId3"/>
              </a:rPr>
              <a:t> </a:t>
            </a:r>
            <a:r>
              <a:rPr lang="en-US" sz="16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Restricted Data</a:t>
            </a:r>
          </a:p>
        </p:txBody>
      </p:sp>
      <p:graphicFrame>
        <p:nvGraphicFramePr>
          <p:cNvPr id="9" name="Table 8"/>
          <p:cNvGraphicFramePr>
            <a:graphicFrameLocks noGrp="1"/>
          </p:cNvGraphicFramePr>
          <p:nvPr>
            <p:extLst/>
          </p:nvPr>
        </p:nvGraphicFramePr>
        <p:xfrm>
          <a:off x="960791" y="3222362"/>
          <a:ext cx="10270415" cy="2893482"/>
        </p:xfrm>
        <a:graphic>
          <a:graphicData uri="http://schemas.openxmlformats.org/drawingml/2006/table">
            <a:tbl>
              <a:tblPr firstCol="1" bandRow="1">
                <a:effectLst/>
                <a:tableStyleId>{5C22544A-7EE6-4342-B048-85BDC9FD1C3A}</a:tableStyleId>
              </a:tblPr>
              <a:tblGrid>
                <a:gridCol w="1501326">
                  <a:extLst>
                    <a:ext uri="{9D8B030D-6E8A-4147-A177-3AD203B41FA5}">
                      <a16:colId xmlns:a16="http://schemas.microsoft.com/office/drawing/2014/main" val="20000"/>
                    </a:ext>
                  </a:extLst>
                </a:gridCol>
                <a:gridCol w="8769089">
                  <a:extLst>
                    <a:ext uri="{9D8B030D-6E8A-4147-A177-3AD203B41FA5}">
                      <a16:colId xmlns:a16="http://schemas.microsoft.com/office/drawing/2014/main" val="20001"/>
                    </a:ext>
                  </a:extLst>
                </a:gridCol>
              </a:tblGrid>
              <a:tr h="256962">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Restricted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a VERY small group of people - only select individuals who have legitimate business need</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Test data containing restricted data has additional</a:t>
                      </a:r>
                      <a:r>
                        <a:rPr lang="en-US" sz="1100" b="0" u="none" strike="noStrike" baseline="0" dirty="0">
                          <a:solidFill>
                            <a:schemeClr val="tx2"/>
                          </a:solidFill>
                          <a:effectLst/>
                          <a:latin typeface="Segoe UI" panose="020B0502040204020203" pitchFamily="34" charset="0"/>
                          <a:cs typeface="Segoe UI" panose="020B0502040204020203" pitchFamily="34" charset="0"/>
                        </a:rPr>
                        <a:t> limitations.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Restricted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3482265"/>
      </p:ext>
    </p:extLst>
  </p:cSld>
  <p:clrMapOvr>
    <a:masterClrMapping/>
  </p:clrMapOvr>
  <p:transition>
    <p:fade/>
  </p:transition>
</p:sld>
</file>

<file path=ppt/theme/theme1.xml><?xml version="1.0" encoding="utf-8"?>
<a:theme xmlns:a="http://schemas.openxmlformats.org/drawingml/2006/main" name="Highly 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2B20527F-BF9D-415A-88ED-99DE6B3941FC}"/>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365F818B-4E2F-446D-8EE3-EB45EE8156AD}"/>
    </a:ext>
  </a:extLst>
</a:theme>
</file>

<file path=ppt/theme/theme3.xml><?xml version="1.0" encoding="utf-8"?>
<a:theme xmlns:a="http://schemas.openxmlformats.org/drawingml/2006/main" name="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BB74C20C-5209-4164-8A5A-7E5692DD1252}"/>
    </a:ext>
  </a:extLst>
</a:theme>
</file>

<file path=ppt/theme/theme4.xml><?xml version="1.0" encoding="utf-8"?>
<a:theme xmlns:a="http://schemas.openxmlformats.org/drawingml/2006/main" name="Avanade_Aurora">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F0053971-D716-4A5E-90D4-DA2225BE183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Avanade_Glow</Template>
  <TotalTime>0</TotalTime>
  <Words>1063</Words>
  <Application>Microsoft Office PowerPoint</Application>
  <PresentationFormat>Breedbeeld</PresentationFormat>
  <Paragraphs>98</Paragraphs>
  <Slides>13</Slides>
  <Notes>1</Notes>
  <HiddenSlides>0</HiddenSlides>
  <MMClips>0</MMClips>
  <ScaleCrop>false</ScaleCrop>
  <HeadingPairs>
    <vt:vector size="6" baseType="variant">
      <vt:variant>
        <vt:lpstr>Gebruikte lettertypen</vt:lpstr>
      </vt:variant>
      <vt:variant>
        <vt:i4>4</vt:i4>
      </vt:variant>
      <vt:variant>
        <vt:lpstr>Thema</vt:lpstr>
      </vt:variant>
      <vt:variant>
        <vt:i4>4</vt:i4>
      </vt:variant>
      <vt:variant>
        <vt:lpstr>Diatitels</vt:lpstr>
      </vt:variant>
      <vt:variant>
        <vt:i4>13</vt:i4>
      </vt:variant>
    </vt:vector>
  </HeadingPairs>
  <TitlesOfParts>
    <vt:vector size="21" baseType="lpstr">
      <vt:lpstr>Arial</vt:lpstr>
      <vt:lpstr>Calibri</vt:lpstr>
      <vt:lpstr>Segoe UI</vt:lpstr>
      <vt:lpstr>Segoe UI Light</vt:lpstr>
      <vt:lpstr>Highly Confidential</vt:lpstr>
      <vt:lpstr>Confidential</vt:lpstr>
      <vt:lpstr>Restricted</vt:lpstr>
      <vt:lpstr>Avanade_Aurora</vt:lpstr>
      <vt:lpstr>PowerPoint-presentatie</vt:lpstr>
      <vt:lpstr>Blijven of naar huis; wat gaan we doen?</vt:lpstr>
      <vt:lpstr>Demo 1: Cross Platform Containers</vt:lpstr>
      <vt:lpstr>Demo 2: Multi architecture</vt:lpstr>
      <vt:lpstr>Demo 3: NGINX reverse proxy</vt:lpstr>
      <vt:lpstr>Data Labeling Rules and Classifications</vt:lpstr>
      <vt:lpstr>Classifications and Document Control – Confidential Data</vt:lpstr>
      <vt:lpstr>Classifications and Document Control – Highly Confidential Data</vt:lpstr>
      <vt:lpstr>Classifications and Document Control – Restricted Data</vt:lpstr>
      <vt:lpstr>PowerPoint-presentatie</vt:lpstr>
      <vt:lpstr>PowerPoint-presentatie</vt:lpstr>
      <vt:lpstr>PowerPoint-presentatie</vt:lpstr>
      <vt:lpstr>PowerPoint-presentatie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2017-06-25T10:45:00Z</dcterms:created>
  <dcterms:modified xsi:type="dcterms:W3CDTF">2017-06-25T19:22:53Z</dcterms:modified>
  <cp:category/>
</cp:coreProperties>
</file>