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8" r:id="rId3"/>
    <p:sldId id="257" r:id="rId4"/>
    <p:sldId id="272" r:id="rId5"/>
    <p:sldId id="273" r:id="rId6"/>
    <p:sldId id="260" r:id="rId7"/>
    <p:sldId id="262" r:id="rId8"/>
    <p:sldId id="263" r:id="rId9"/>
    <p:sldId id="264" r:id="rId10"/>
    <p:sldId id="267" r:id="rId11"/>
    <p:sldId id="268" r:id="rId12"/>
    <p:sldId id="270" r:id="rId13"/>
    <p:sldId id="269" r:id="rId14"/>
    <p:sldId id="275" r:id="rId15"/>
    <p:sldId id="276" r:id="rId16"/>
    <p:sldId id="274" r:id="rId17"/>
    <p:sldId id="277" r:id="rId18"/>
    <p:sldId id="278" r:id="rId19"/>
    <p:sldId id="266" r:id="rId20"/>
    <p:sldId id="281" r:id="rId21"/>
    <p:sldId id="279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94CA-F9B7-409B-B7E1-3943EB2003E8}" type="datetimeFigureOut">
              <a:rPr lang="es-AR" smtClean="0"/>
              <a:t>24/6/2019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4F8C-74F9-4EF8-93DE-CC9022CCFB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072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94CA-F9B7-409B-B7E1-3943EB2003E8}" type="datetimeFigureOut">
              <a:rPr lang="es-AR" smtClean="0"/>
              <a:t>24/6/2019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4F8C-74F9-4EF8-93DE-CC9022CCFB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820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94CA-F9B7-409B-B7E1-3943EB2003E8}" type="datetimeFigureOut">
              <a:rPr lang="es-AR" smtClean="0"/>
              <a:t>24/6/2019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4F8C-74F9-4EF8-93DE-CC9022CCFB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9441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94CA-F9B7-409B-B7E1-3943EB2003E8}" type="datetimeFigureOut">
              <a:rPr lang="es-AR" smtClean="0"/>
              <a:t>24/6/2019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4F8C-74F9-4EF8-93DE-CC9022CCFB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8023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94CA-F9B7-409B-B7E1-3943EB2003E8}" type="datetimeFigureOut">
              <a:rPr lang="es-AR" smtClean="0"/>
              <a:t>24/6/2019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4F8C-74F9-4EF8-93DE-CC9022CCFB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6297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94CA-F9B7-409B-B7E1-3943EB2003E8}" type="datetimeFigureOut">
              <a:rPr lang="es-AR" smtClean="0"/>
              <a:t>24/6/2019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4F8C-74F9-4EF8-93DE-CC9022CCFB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730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94CA-F9B7-409B-B7E1-3943EB2003E8}" type="datetimeFigureOut">
              <a:rPr lang="es-AR" smtClean="0"/>
              <a:t>24/6/2019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4F8C-74F9-4EF8-93DE-CC9022CCFB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72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94CA-F9B7-409B-B7E1-3943EB2003E8}" type="datetimeFigureOut">
              <a:rPr lang="es-AR" smtClean="0"/>
              <a:t>24/6/2019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4F8C-74F9-4EF8-93DE-CC9022CCFB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691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94CA-F9B7-409B-B7E1-3943EB2003E8}" type="datetimeFigureOut">
              <a:rPr lang="es-AR" smtClean="0"/>
              <a:t>24/6/2019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4F8C-74F9-4EF8-93DE-CC9022CCFB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979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94CA-F9B7-409B-B7E1-3943EB2003E8}" type="datetimeFigureOut">
              <a:rPr lang="es-AR" smtClean="0"/>
              <a:t>24/6/2019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4F8C-74F9-4EF8-93DE-CC9022CCFB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423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94CA-F9B7-409B-B7E1-3943EB2003E8}" type="datetimeFigureOut">
              <a:rPr lang="es-AR" smtClean="0"/>
              <a:t>24/6/2019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4F8C-74F9-4EF8-93DE-CC9022CCFB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902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94CA-F9B7-409B-B7E1-3943EB2003E8}" type="datetimeFigureOut">
              <a:rPr lang="es-AR" smtClean="0"/>
              <a:t>24/6/2019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4F8C-74F9-4EF8-93DE-CC9022CCFB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629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94CA-F9B7-409B-B7E1-3943EB2003E8}" type="datetimeFigureOut">
              <a:rPr lang="es-AR" smtClean="0"/>
              <a:t>24/6/2019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4F8C-74F9-4EF8-93DE-CC9022CCFB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985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8F594CA-F9B7-409B-B7E1-3943EB2003E8}" type="datetimeFigureOut">
              <a:rPr lang="es-AR" smtClean="0"/>
              <a:t>24/6/2019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1B44F8C-74F9-4EF8-93DE-CC9022CCFB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759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8F594CA-F9B7-409B-B7E1-3943EB2003E8}" type="datetimeFigureOut">
              <a:rPr lang="es-AR" smtClean="0"/>
              <a:t>24/6/2019</a:t>
            </a:fld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1B44F8C-74F9-4EF8-93DE-CC9022CCFB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1495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4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0.png"/><Relationship Id="rId4" Type="http://schemas.openxmlformats.org/officeDocument/2006/relationships/image" Target="../media/image55.png"/><Relationship Id="rId9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0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EA3AF20-B5C8-4670-B8F2-0C7AE5226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738" y="660112"/>
            <a:ext cx="9011479" cy="661721"/>
          </a:xfrm>
        </p:spPr>
        <p:txBody>
          <a:bodyPr/>
          <a:lstStyle/>
          <a:p>
            <a:r>
              <a:rPr lang="es-AR" sz="3500" b="1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UNIVERSIDAD TECNOLÓGICA NACIONAL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B3E5BE-5DDA-4B00-AAD8-FDF88B920A71}"/>
              </a:ext>
            </a:extLst>
          </p:cNvPr>
          <p:cNvSpPr txBox="1"/>
          <p:nvPr/>
        </p:nvSpPr>
        <p:spPr>
          <a:xfrm>
            <a:off x="2292626" y="1678824"/>
            <a:ext cx="81765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400" b="1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FACULTAD REGIONAL VILLA MARÍA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BE8C793-DC83-4986-8987-ADAD85666A82}"/>
              </a:ext>
            </a:extLst>
          </p:cNvPr>
          <p:cNvSpPr txBox="1"/>
          <p:nvPr/>
        </p:nvSpPr>
        <p:spPr>
          <a:xfrm>
            <a:off x="1455597" y="2666021"/>
            <a:ext cx="9250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 FINAL: PRIMERA EXPOSICIÓN GRUPAL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C5FCB47-1EBC-4CC6-8831-F965EC4200E1}"/>
              </a:ext>
            </a:extLst>
          </p:cNvPr>
          <p:cNvSpPr txBox="1"/>
          <p:nvPr/>
        </p:nvSpPr>
        <p:spPr>
          <a:xfrm>
            <a:off x="746125" y="3429000"/>
            <a:ext cx="43202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DOCENTES:</a:t>
            </a:r>
          </a:p>
          <a:p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VILLAFAÑE, CHRISTIAN</a:t>
            </a:r>
          </a:p>
          <a:p>
            <a:r>
              <a:rPr lang="es-A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CASSANI, MATÍAS</a:t>
            </a:r>
          </a:p>
          <a:p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  <a:p>
            <a:endParaRPr lang="es-AR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13079EA-BBC6-4E0B-BE53-E29BB98CC887}"/>
              </a:ext>
            </a:extLst>
          </p:cNvPr>
          <p:cNvSpPr txBox="1"/>
          <p:nvPr/>
        </p:nvSpPr>
        <p:spPr>
          <a:xfrm>
            <a:off x="6852951" y="3456140"/>
            <a:ext cx="41810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INTEGRANTES DEL EQUIPO:</a:t>
            </a:r>
            <a:r>
              <a:rPr lang="es-A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r>
              <a:rPr lang="es-A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  <a:p>
            <a:r>
              <a:rPr lang="es-A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BOTTINO, NATANAEL</a:t>
            </a:r>
          </a:p>
          <a:p>
            <a:r>
              <a:rPr lang="es-A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CENA, HENRY</a:t>
            </a:r>
          </a:p>
          <a:p>
            <a:r>
              <a:rPr lang="es-A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PEDROTTI, GONZALO</a:t>
            </a:r>
          </a:p>
          <a:p>
            <a:r>
              <a:rPr lang="es-A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ZANIN, FEDERICO</a:t>
            </a:r>
          </a:p>
          <a:p>
            <a:endParaRPr lang="es-AR" dirty="0"/>
          </a:p>
        </p:txBody>
      </p:sp>
      <p:pic>
        <p:nvPicPr>
          <p:cNvPr id="1028" name="Picture 4" descr="Resultado de imagen para presentacion PNG">
            <a:extLst>
              <a:ext uri="{FF2B5EF4-FFF2-40B4-BE49-F238E27FC236}">
                <a16:creationId xmlns:a16="http://schemas.microsoft.com/office/drawing/2014/main" id="{60167727-BE3D-4451-B3F9-38ECD28A3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1" y="-5288"/>
            <a:ext cx="961609" cy="9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n relacionada">
            <a:extLst>
              <a:ext uri="{FF2B5EF4-FFF2-40B4-BE49-F238E27FC236}">
                <a16:creationId xmlns:a16="http://schemas.microsoft.com/office/drawing/2014/main" id="{EB77F944-2ECE-4B3C-9947-882C67D4C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233" y="29364"/>
            <a:ext cx="961609" cy="9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27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3CC206-50FF-4C87-AAB2-A483CA6D1539}"/>
              </a:ext>
            </a:extLst>
          </p:cNvPr>
          <p:cNvSpPr txBox="1"/>
          <p:nvPr/>
        </p:nvSpPr>
        <p:spPr>
          <a:xfrm>
            <a:off x="4544969" y="612172"/>
            <a:ext cx="31020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3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-Sprint Cero </a:t>
            </a:r>
          </a:p>
        </p:txBody>
      </p:sp>
      <p:pic>
        <p:nvPicPr>
          <p:cNvPr id="4114" name="Picture 18" descr="Resultado de imagen para peticiones rest">
            <a:extLst>
              <a:ext uri="{FF2B5EF4-FFF2-40B4-BE49-F238E27FC236}">
                <a16:creationId xmlns:a16="http://schemas.microsoft.com/office/drawing/2014/main" id="{003C9FEA-B3CB-4171-9205-9298139DC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86" y="1521086"/>
            <a:ext cx="8533643" cy="31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sultado de imagen para cliente servidor MOVIL">
            <a:extLst>
              <a:ext uri="{FF2B5EF4-FFF2-40B4-BE49-F238E27FC236}">
                <a16:creationId xmlns:a16="http://schemas.microsoft.com/office/drawing/2014/main" id="{3503FB24-B008-4ECB-8CF3-A8DB5ECAF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72" b="-5977"/>
          <a:stretch/>
        </p:blipFill>
        <p:spPr bwMode="auto">
          <a:xfrm>
            <a:off x="8739664" y="1535600"/>
            <a:ext cx="2030247" cy="329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Resultado de imagen para html">
            <a:extLst>
              <a:ext uri="{FF2B5EF4-FFF2-40B4-BE49-F238E27FC236}">
                <a16:creationId xmlns:a16="http://schemas.microsoft.com/office/drawing/2014/main" id="{53FF8104-33EC-4410-B785-D256D2124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75" y="4074495"/>
            <a:ext cx="899555" cy="89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28" descr="Resultado de imagen para javascript">
            <a:extLst>
              <a:ext uri="{FF2B5EF4-FFF2-40B4-BE49-F238E27FC236}">
                <a16:creationId xmlns:a16="http://schemas.microsoft.com/office/drawing/2014/main" id="{63194B32-7075-486E-B775-8B71BA806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00" y="4029107"/>
            <a:ext cx="2029915" cy="95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 descr="Resultado de imagen para css logo">
            <a:extLst>
              <a:ext uri="{FF2B5EF4-FFF2-40B4-BE49-F238E27FC236}">
                <a16:creationId xmlns:a16="http://schemas.microsoft.com/office/drawing/2014/main" id="{38DA553B-C57E-4424-B020-D83A899F0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415" y="4076424"/>
            <a:ext cx="899555" cy="93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0" name="Picture 34" descr="Resultado de imagen para bootstrap logo">
            <a:extLst>
              <a:ext uri="{FF2B5EF4-FFF2-40B4-BE49-F238E27FC236}">
                <a16:creationId xmlns:a16="http://schemas.microsoft.com/office/drawing/2014/main" id="{46817334-BD09-4E99-BB95-6F8DCA1D5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5" y="4126760"/>
            <a:ext cx="958727" cy="95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2" name="Picture 36" descr="Resultado de imagen para php logo">
            <a:extLst>
              <a:ext uri="{FF2B5EF4-FFF2-40B4-BE49-F238E27FC236}">
                <a16:creationId xmlns:a16="http://schemas.microsoft.com/office/drawing/2014/main" id="{401B1145-A104-4379-B559-C0A7EC7FD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199" y="1645218"/>
            <a:ext cx="1381415" cy="7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4" name="Picture 38" descr="Resultado de imagen para mysql png">
            <a:extLst>
              <a:ext uri="{FF2B5EF4-FFF2-40B4-BE49-F238E27FC236}">
                <a16:creationId xmlns:a16="http://schemas.microsoft.com/office/drawing/2014/main" id="{6C987D6D-2B4F-47EA-9FF7-83AB56B5A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072" y="1503311"/>
            <a:ext cx="1346618" cy="69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6" name="Picture 40" descr="Imagen relacionada">
            <a:extLst>
              <a:ext uri="{FF2B5EF4-FFF2-40B4-BE49-F238E27FC236}">
                <a16:creationId xmlns:a16="http://schemas.microsoft.com/office/drawing/2014/main" id="{C2C5C347-7090-40C8-AAE4-D67B2DFA2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4" y="1767663"/>
            <a:ext cx="1007433" cy="100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083704C-C5BC-4DC3-A0CD-57D0C7E64F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28647"/>
            <a:ext cx="1323075" cy="1323075"/>
          </a:xfrm>
          <a:prstGeom prst="rect">
            <a:avLst/>
          </a:prstGeom>
        </p:spPr>
      </p:pic>
      <p:pic>
        <p:nvPicPr>
          <p:cNvPr id="1026" name="Picture 2" descr="Resultado de imagen para xampp png">
            <a:extLst>
              <a:ext uri="{FF2B5EF4-FFF2-40B4-BE49-F238E27FC236}">
                <a16:creationId xmlns:a16="http://schemas.microsoft.com/office/drawing/2014/main" id="{3D7949A1-B872-4788-9306-8C0833BFE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36" y="4016557"/>
            <a:ext cx="675249" cy="67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69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C5B2607-A4BC-439D-A97E-97F91DE1D42E}"/>
              </a:ext>
            </a:extLst>
          </p:cNvPr>
          <p:cNvSpPr txBox="1">
            <a:spLocks/>
          </p:cNvSpPr>
          <p:nvPr/>
        </p:nvSpPr>
        <p:spPr>
          <a:xfrm>
            <a:off x="1333473" y="-190412"/>
            <a:ext cx="9170504" cy="10895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4700" b="1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ALCANCE DEL PRODUCTO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248D0B4-3C15-4B90-83EC-4A4948680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28647"/>
            <a:ext cx="1323075" cy="1323075"/>
          </a:xfrm>
          <a:prstGeom prst="rect">
            <a:avLst/>
          </a:prstGeom>
        </p:spPr>
      </p:pic>
      <p:pic>
        <p:nvPicPr>
          <p:cNvPr id="2" name="Picture 2" descr="Resultado de imagen para usuarios png">
            <a:extLst>
              <a:ext uri="{FF2B5EF4-FFF2-40B4-BE49-F238E27FC236}">
                <a16:creationId xmlns:a16="http://schemas.microsoft.com/office/drawing/2014/main" id="{910AFBC1-939A-47F2-B87D-B57D78319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752" y="1024120"/>
            <a:ext cx="628596" cy="62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94470C9-E184-479D-AEF2-A58630648840}"/>
              </a:ext>
            </a:extLst>
          </p:cNvPr>
          <p:cNvSpPr txBox="1"/>
          <p:nvPr/>
        </p:nvSpPr>
        <p:spPr>
          <a:xfrm>
            <a:off x="3081535" y="1191708"/>
            <a:ext cx="682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- </a:t>
            </a:r>
            <a:r>
              <a:rPr lang="es-AR" b="1" dirty="0"/>
              <a:t>GESTIÓN DE USUARIOS (APLICACIÓN Y ADMINISTRADORES)</a:t>
            </a:r>
            <a:endParaRPr lang="es-AR" dirty="0"/>
          </a:p>
        </p:txBody>
      </p:sp>
      <p:pic>
        <p:nvPicPr>
          <p:cNvPr id="1028" name="Picture 4" descr="Resultado de imagen para lote png">
            <a:extLst>
              <a:ext uri="{FF2B5EF4-FFF2-40B4-BE49-F238E27FC236}">
                <a16:creationId xmlns:a16="http://schemas.microsoft.com/office/drawing/2014/main" id="{AFB17BAE-54E4-460B-B899-26A0A33C0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563" y="1588907"/>
            <a:ext cx="628595" cy="62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A28A728-20B8-4AA9-ADB3-4F3A13D677A3}"/>
              </a:ext>
            </a:extLst>
          </p:cNvPr>
          <p:cNvSpPr txBox="1"/>
          <p:nvPr/>
        </p:nvSpPr>
        <p:spPr>
          <a:xfrm>
            <a:off x="4285158" y="1809055"/>
            <a:ext cx="360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- </a:t>
            </a:r>
            <a:r>
              <a:rPr lang="es-AR" b="1" dirty="0"/>
              <a:t>GESTIÓN DE CAMPOS Y LOTES</a:t>
            </a:r>
            <a:endParaRPr lang="es-AR" dirty="0"/>
          </a:p>
        </p:txBody>
      </p:sp>
      <p:pic>
        <p:nvPicPr>
          <p:cNvPr id="1030" name="Picture 6" descr="Resultado de imagen para INFORMACION PNG">
            <a:extLst>
              <a:ext uri="{FF2B5EF4-FFF2-40B4-BE49-F238E27FC236}">
                <a16:creationId xmlns:a16="http://schemas.microsoft.com/office/drawing/2014/main" id="{1DD58E46-36A4-4CE5-975F-609F173DD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70" y="2284370"/>
            <a:ext cx="604911" cy="60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AA6E63C-B165-4AB0-B9D3-885329A05D69}"/>
              </a:ext>
            </a:extLst>
          </p:cNvPr>
          <p:cNvSpPr txBox="1"/>
          <p:nvPr/>
        </p:nvSpPr>
        <p:spPr>
          <a:xfrm>
            <a:off x="4398222" y="2419735"/>
            <a:ext cx="389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- </a:t>
            </a:r>
            <a:r>
              <a:rPr lang="es-AR" b="1" dirty="0"/>
              <a:t>OBTENER ESTADO DE CADA LOTE</a:t>
            </a:r>
            <a:endParaRPr lang="es-AR" dirty="0"/>
          </a:p>
        </p:txBody>
      </p:sp>
      <p:pic>
        <p:nvPicPr>
          <p:cNvPr id="1034" name="Picture 10" descr="Resultado de imagen para ACTIVIDAD PNG">
            <a:extLst>
              <a:ext uri="{FF2B5EF4-FFF2-40B4-BE49-F238E27FC236}">
                <a16:creationId xmlns:a16="http://schemas.microsoft.com/office/drawing/2014/main" id="{5AB75182-891F-4C39-ACEB-6672002DA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452" y="3275295"/>
            <a:ext cx="1198338" cy="8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7F34382-C582-443C-BB2B-39186009DD1B}"/>
              </a:ext>
            </a:extLst>
          </p:cNvPr>
          <p:cNvSpPr txBox="1"/>
          <p:nvPr/>
        </p:nvSpPr>
        <p:spPr>
          <a:xfrm>
            <a:off x="3945835" y="3608967"/>
            <a:ext cx="488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- </a:t>
            </a:r>
            <a:r>
              <a:rPr lang="es-AR" b="1" dirty="0"/>
              <a:t>PLANIFICAR ACTIVIDADES SOBRE UN LOTE</a:t>
            </a:r>
            <a:endParaRPr lang="es-AR" dirty="0"/>
          </a:p>
        </p:txBody>
      </p:sp>
      <p:pic>
        <p:nvPicPr>
          <p:cNvPr id="1036" name="Picture 12" descr="Imagen relacionada">
            <a:extLst>
              <a:ext uri="{FF2B5EF4-FFF2-40B4-BE49-F238E27FC236}">
                <a16:creationId xmlns:a16="http://schemas.microsoft.com/office/drawing/2014/main" id="{02EF26A4-9A31-4315-B108-542571AEF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357" y="2746790"/>
            <a:ext cx="664405" cy="67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para NO PNG">
            <a:extLst>
              <a:ext uri="{FF2B5EF4-FFF2-40B4-BE49-F238E27FC236}">
                <a16:creationId xmlns:a16="http://schemas.microsoft.com/office/drawing/2014/main" id="{14180890-6261-44B5-9A9F-CB6899512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56" y="2808875"/>
            <a:ext cx="617823" cy="61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BB6B544F-7D2C-474B-9A5D-DC7A5530F47D}"/>
              </a:ext>
            </a:extLst>
          </p:cNvPr>
          <p:cNvSpPr txBox="1"/>
          <p:nvPr/>
        </p:nvSpPr>
        <p:spPr>
          <a:xfrm>
            <a:off x="3329079" y="2990932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- </a:t>
            </a:r>
            <a:r>
              <a:rPr lang="es-AR" b="1" dirty="0"/>
              <a:t>RECIBIR RECOMENDACIONES DE ACTIVIDADES</a:t>
            </a:r>
            <a:endParaRPr lang="es-AR" dirty="0"/>
          </a:p>
        </p:txBody>
      </p:sp>
      <p:pic>
        <p:nvPicPr>
          <p:cNvPr id="1040" name="Picture 16" descr="Imagen relacionada">
            <a:extLst>
              <a:ext uri="{FF2B5EF4-FFF2-40B4-BE49-F238E27FC236}">
                <a16:creationId xmlns:a16="http://schemas.microsoft.com/office/drawing/2014/main" id="{F6E745E7-2FD2-4E3A-8D1F-D73D135B7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021" y="3869834"/>
            <a:ext cx="788066" cy="78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12DB0966-D718-4D4A-B58C-172F45B141F8}"/>
              </a:ext>
            </a:extLst>
          </p:cNvPr>
          <p:cNvSpPr txBox="1"/>
          <p:nvPr/>
        </p:nvSpPr>
        <p:spPr>
          <a:xfrm>
            <a:off x="4738074" y="4192663"/>
            <a:ext cx="383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- </a:t>
            </a:r>
            <a:r>
              <a:rPr lang="es-AR" b="1" dirty="0"/>
              <a:t>RECIBIR SUGERENCIAS DE DOSIS</a:t>
            </a:r>
            <a:endParaRPr lang="es-AR" dirty="0"/>
          </a:p>
        </p:txBody>
      </p:sp>
      <p:pic>
        <p:nvPicPr>
          <p:cNvPr id="1044" name="Picture 20" descr="Resultado de imagen para ESTABLECIMIENTO PNG">
            <a:extLst>
              <a:ext uri="{FF2B5EF4-FFF2-40B4-BE49-F238E27FC236}">
                <a16:creationId xmlns:a16="http://schemas.microsoft.com/office/drawing/2014/main" id="{D457A5CE-A150-4981-8E21-0BBAE606B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788" y="4597631"/>
            <a:ext cx="1089541" cy="108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56F8A1B1-7AE9-4EC1-A474-00C465F23528}"/>
              </a:ext>
            </a:extLst>
          </p:cNvPr>
          <p:cNvSpPr txBox="1"/>
          <p:nvPr/>
        </p:nvSpPr>
        <p:spPr>
          <a:xfrm>
            <a:off x="2711256" y="4935078"/>
            <a:ext cx="912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- </a:t>
            </a:r>
            <a:r>
              <a:rPr lang="es-AR" b="1" dirty="0"/>
              <a:t>RECOMENDACIONES DE ESTABLECIMIENTOS Y/O PUNTOS DE VENTA DE INSUMOS</a:t>
            </a:r>
            <a:endParaRPr lang="es-AR" dirty="0"/>
          </a:p>
        </p:txBody>
      </p:sp>
      <p:pic>
        <p:nvPicPr>
          <p:cNvPr id="1048" name="Picture 24" descr="Resultado de imagen para SERVICIO PNG">
            <a:extLst>
              <a:ext uri="{FF2B5EF4-FFF2-40B4-BE49-F238E27FC236}">
                <a16:creationId xmlns:a16="http://schemas.microsoft.com/office/drawing/2014/main" id="{36F70F03-9571-4A6B-BF59-F245FD613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497" y="5401943"/>
            <a:ext cx="788066" cy="78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7CC8FBD4-30C4-4457-8C88-7CBB6905C4E6}"/>
              </a:ext>
            </a:extLst>
          </p:cNvPr>
          <p:cNvSpPr txBox="1"/>
          <p:nvPr/>
        </p:nvSpPr>
        <p:spPr>
          <a:xfrm>
            <a:off x="3562621" y="5552425"/>
            <a:ext cx="622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- </a:t>
            </a:r>
            <a:r>
              <a:rPr lang="es-AR" b="1" dirty="0"/>
              <a:t>RECOMENDACIONES DE SERVICIOS AGROPECUARIOS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86771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779872D-A7B5-438A-8293-A0B5FC36079A}"/>
              </a:ext>
            </a:extLst>
          </p:cNvPr>
          <p:cNvSpPr txBox="1">
            <a:spLocks/>
          </p:cNvSpPr>
          <p:nvPr/>
        </p:nvSpPr>
        <p:spPr>
          <a:xfrm>
            <a:off x="1279910" y="314890"/>
            <a:ext cx="9170504" cy="879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4700" b="1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DE LOS RIESGOS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ECDA33B-162A-4869-8F62-F5FB2E9ED226}"/>
              </a:ext>
            </a:extLst>
          </p:cNvPr>
          <p:cNvSpPr txBox="1"/>
          <p:nvPr/>
        </p:nvSpPr>
        <p:spPr>
          <a:xfrm>
            <a:off x="1978457" y="1426485"/>
            <a:ext cx="73116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100" dirty="0">
                <a:solidFill>
                  <a:schemeClr val="bg2">
                    <a:lumMod val="75000"/>
                  </a:schemeClr>
                </a:solidFill>
              </a:rPr>
              <a:t>- </a:t>
            </a:r>
            <a:r>
              <a:rPr lang="es-AR" sz="2100" b="1" dirty="0">
                <a:solidFill>
                  <a:schemeClr val="bg2">
                    <a:lumMod val="75000"/>
                  </a:schemeClr>
                </a:solidFill>
              </a:rPr>
              <a:t>IDENTIFICACIÓN Y CATEGORIZACIÓN DE LOS RIESGOS</a:t>
            </a:r>
            <a:endParaRPr lang="es-AR" sz="21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052" name="Picture 4" descr="Resultado de imagen para TAMAÃO PNG">
            <a:extLst>
              <a:ext uri="{FF2B5EF4-FFF2-40B4-BE49-F238E27FC236}">
                <a16:creationId xmlns:a16="http://schemas.microsoft.com/office/drawing/2014/main" id="{5D0C322B-9BE9-405B-A0FB-F627C361E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71" y="2091625"/>
            <a:ext cx="576775" cy="5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01C8DCA-BB8F-4A41-926A-0DF3A3EA3456}"/>
              </a:ext>
            </a:extLst>
          </p:cNvPr>
          <p:cNvSpPr txBox="1"/>
          <p:nvPr/>
        </p:nvSpPr>
        <p:spPr>
          <a:xfrm>
            <a:off x="937708" y="2230770"/>
            <a:ext cx="35573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b="1" dirty="0">
                <a:solidFill>
                  <a:schemeClr val="accent5">
                    <a:lumMod val="50000"/>
                  </a:schemeClr>
                </a:solidFill>
              </a:rPr>
              <a:t>TAMAÑO DEL PRODUCTO</a:t>
            </a:r>
          </a:p>
        </p:txBody>
      </p:sp>
      <p:pic>
        <p:nvPicPr>
          <p:cNvPr id="2054" name="Picture 6" descr="Resultado de imagen para IMPACTO PNG">
            <a:extLst>
              <a:ext uri="{FF2B5EF4-FFF2-40B4-BE49-F238E27FC236}">
                <a16:creationId xmlns:a16="http://schemas.microsoft.com/office/drawing/2014/main" id="{AB0C955E-4DCE-497C-B8A8-287F4832A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71" y="3725825"/>
            <a:ext cx="1241298" cy="68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8341DE6-FDF1-4628-981E-3ACCEF134336}"/>
              </a:ext>
            </a:extLst>
          </p:cNvPr>
          <p:cNvSpPr txBox="1"/>
          <p:nvPr/>
        </p:nvSpPr>
        <p:spPr>
          <a:xfrm>
            <a:off x="1234427" y="3885964"/>
            <a:ext cx="3449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b="1" dirty="0">
                <a:solidFill>
                  <a:schemeClr val="accent5">
                    <a:lumMod val="50000"/>
                  </a:schemeClr>
                </a:solidFill>
              </a:rPr>
              <a:t>IMPACTO DEL NEGOCIO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F3E1C16-5C4D-426A-A740-C3AAC9E67272}"/>
              </a:ext>
            </a:extLst>
          </p:cNvPr>
          <p:cNvSpPr txBox="1"/>
          <p:nvPr/>
        </p:nvSpPr>
        <p:spPr>
          <a:xfrm>
            <a:off x="7805596" y="3842352"/>
            <a:ext cx="44294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b="1" dirty="0">
                <a:solidFill>
                  <a:schemeClr val="accent5">
                    <a:lumMod val="50000"/>
                  </a:schemeClr>
                </a:solidFill>
              </a:rPr>
              <a:t>RELACIONADO CON EL CLIENTE</a:t>
            </a:r>
          </a:p>
        </p:txBody>
      </p:sp>
      <p:pic>
        <p:nvPicPr>
          <p:cNvPr id="2060" name="Picture 12" descr="Resultado de imagen para CLIENTE PNG">
            <a:extLst>
              <a:ext uri="{FF2B5EF4-FFF2-40B4-BE49-F238E27FC236}">
                <a16:creationId xmlns:a16="http://schemas.microsoft.com/office/drawing/2014/main" id="{A12B8318-6A6D-4851-9878-FB10303B2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66" y="3614991"/>
            <a:ext cx="855287" cy="85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BC4ABEB-32D5-4D1F-A9F9-BE028EE129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28647"/>
            <a:ext cx="1323075" cy="1323075"/>
          </a:xfrm>
          <a:prstGeom prst="rect">
            <a:avLst/>
          </a:prstGeom>
        </p:spPr>
      </p:pic>
      <p:pic>
        <p:nvPicPr>
          <p:cNvPr id="2066" name="Picture 18" descr="Resultado de imagen para EQUIPO PNG">
            <a:extLst>
              <a:ext uri="{FF2B5EF4-FFF2-40B4-BE49-F238E27FC236}">
                <a16:creationId xmlns:a16="http://schemas.microsoft.com/office/drawing/2014/main" id="{449B1A0F-8260-48A6-A657-429F12853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690" y="2081574"/>
            <a:ext cx="799035" cy="72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1CDB8225-2912-414C-93F2-80593A020E7E}"/>
              </a:ext>
            </a:extLst>
          </p:cNvPr>
          <p:cNvSpPr txBox="1"/>
          <p:nvPr/>
        </p:nvSpPr>
        <p:spPr>
          <a:xfrm>
            <a:off x="6877725" y="2355423"/>
            <a:ext cx="5314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b="1" dirty="0">
                <a:solidFill>
                  <a:schemeClr val="accent5">
                    <a:lumMod val="50000"/>
                  </a:schemeClr>
                </a:solidFill>
              </a:rPr>
              <a:t>TAMAÑO Y EXPERIENCIAS DEL EQUIPO</a:t>
            </a:r>
          </a:p>
        </p:txBody>
      </p:sp>
      <p:pic>
        <p:nvPicPr>
          <p:cNvPr id="2070" name="Picture 22" descr="Imagen relacionada">
            <a:extLst>
              <a:ext uri="{FF2B5EF4-FFF2-40B4-BE49-F238E27FC236}">
                <a16:creationId xmlns:a16="http://schemas.microsoft.com/office/drawing/2014/main" id="{4BE13BDC-E21E-4EE3-88F3-76F7BFB51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10" y="4865008"/>
            <a:ext cx="1163737" cy="116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442329C8-50DD-4544-A327-A17EF65F100D}"/>
              </a:ext>
            </a:extLst>
          </p:cNvPr>
          <p:cNvSpPr txBox="1"/>
          <p:nvPr/>
        </p:nvSpPr>
        <p:spPr>
          <a:xfrm>
            <a:off x="5128569" y="5325714"/>
            <a:ext cx="2249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b="1" dirty="0">
                <a:solidFill>
                  <a:schemeClr val="accent5">
                    <a:lumMod val="50000"/>
                  </a:schemeClr>
                </a:solidFill>
              </a:rPr>
              <a:t>TECNOLÓGICO</a:t>
            </a:r>
          </a:p>
        </p:txBody>
      </p:sp>
      <p:pic>
        <p:nvPicPr>
          <p:cNvPr id="2074" name="Picture 26" descr="Resultado de imagen para RIESGOS PNG">
            <a:extLst>
              <a:ext uri="{FF2B5EF4-FFF2-40B4-BE49-F238E27FC236}">
                <a16:creationId xmlns:a16="http://schemas.microsoft.com/office/drawing/2014/main" id="{3C3B9B0E-662D-4631-A187-967333A44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761" y="2850010"/>
            <a:ext cx="2598503" cy="174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89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364BBC1-B1A0-480D-B97E-A4EAB4C36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28647"/>
            <a:ext cx="1323075" cy="13230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3CE850A-B6C4-46FD-B630-9B225DC13E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518" y="2581933"/>
            <a:ext cx="6602788" cy="324266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B9108B8-16B7-44E4-A222-2BEEBAB32E3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2522" y="2865533"/>
            <a:ext cx="5183828" cy="261352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B7243E0-BE6D-4D84-BE8D-EA12078B8547}"/>
              </a:ext>
            </a:extLst>
          </p:cNvPr>
          <p:cNvSpPr txBox="1"/>
          <p:nvPr/>
        </p:nvSpPr>
        <p:spPr>
          <a:xfrm>
            <a:off x="1232420" y="2142998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bg2">
                    <a:lumMod val="75000"/>
                  </a:schemeClr>
                </a:solidFill>
              </a:rPr>
              <a:t>PROBABILIDAD DE OCURRENCIA</a:t>
            </a:r>
            <a:endParaRPr lang="es-A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A11DC38-08CD-4B63-B669-E6169CDFD257}"/>
              </a:ext>
            </a:extLst>
          </p:cNvPr>
          <p:cNvSpPr txBox="1"/>
          <p:nvPr/>
        </p:nvSpPr>
        <p:spPr>
          <a:xfrm>
            <a:off x="7515548" y="1958332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bg2">
                    <a:lumMod val="75000"/>
                  </a:schemeClr>
                </a:solidFill>
              </a:rPr>
              <a:t>IMPACTO DEL RIESGO</a:t>
            </a:r>
            <a:endParaRPr lang="es-A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2EEB48B-DF6D-41AD-A9D2-420E54457B1F}"/>
              </a:ext>
            </a:extLst>
          </p:cNvPr>
          <p:cNvSpPr txBox="1"/>
          <p:nvPr/>
        </p:nvSpPr>
        <p:spPr>
          <a:xfrm>
            <a:off x="3847240" y="398355"/>
            <a:ext cx="35798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100" b="1" dirty="0">
                <a:solidFill>
                  <a:schemeClr val="bg2">
                    <a:lumMod val="75000"/>
                  </a:schemeClr>
                </a:solidFill>
              </a:rPr>
              <a:t>PROBABILIDAD E IMPACTO</a:t>
            </a:r>
            <a:endParaRPr lang="es-AR" sz="21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122" name="Picture 2" descr="Resultado de imagen para probabilidad png">
            <a:extLst>
              <a:ext uri="{FF2B5EF4-FFF2-40B4-BE49-F238E27FC236}">
                <a16:creationId xmlns:a16="http://schemas.microsoft.com/office/drawing/2014/main" id="{14829C41-4698-4F91-B342-2F039301F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4" y="1815146"/>
            <a:ext cx="1003852" cy="100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n para impacto png">
            <a:extLst>
              <a:ext uri="{FF2B5EF4-FFF2-40B4-BE49-F238E27FC236}">
                <a16:creationId xmlns:a16="http://schemas.microsoft.com/office/drawing/2014/main" id="{C0AC3624-83C1-453A-9499-3B8AA284F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693" y="1748243"/>
            <a:ext cx="1476789" cy="82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640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BD5C983-2317-4C99-9C64-6268CB866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822" y="206374"/>
            <a:ext cx="5487379" cy="295250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86F9A52-B669-4AB1-9ED6-F654496BABCD}"/>
              </a:ext>
            </a:extLst>
          </p:cNvPr>
          <p:cNvSpPr/>
          <p:nvPr/>
        </p:nvSpPr>
        <p:spPr>
          <a:xfrm>
            <a:off x="7134667" y="555770"/>
            <a:ext cx="998806" cy="4079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7CE5388-415D-44E4-AB6B-6517E7CA647C}"/>
              </a:ext>
            </a:extLst>
          </p:cNvPr>
          <p:cNvSpPr/>
          <p:nvPr/>
        </p:nvSpPr>
        <p:spPr>
          <a:xfrm>
            <a:off x="7141703" y="1273220"/>
            <a:ext cx="998806" cy="4079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5D0D795-DBB5-4DD5-A203-0D2A88D62044}"/>
              </a:ext>
            </a:extLst>
          </p:cNvPr>
          <p:cNvSpPr/>
          <p:nvPr/>
        </p:nvSpPr>
        <p:spPr>
          <a:xfrm>
            <a:off x="7141703" y="1968946"/>
            <a:ext cx="998806" cy="4079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5ED4B44-8A36-4D7A-87DB-2F58CF20EAC8}"/>
              </a:ext>
            </a:extLst>
          </p:cNvPr>
          <p:cNvSpPr txBox="1"/>
          <p:nvPr/>
        </p:nvSpPr>
        <p:spPr>
          <a:xfrm>
            <a:off x="8299939" y="555770"/>
            <a:ext cx="222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5">
                    <a:lumMod val="50000"/>
                  </a:schemeClr>
                </a:solidFill>
              </a:rPr>
              <a:t>PRIORIDAD BAJA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EAFD03A-59F1-4175-9723-626C4061534D}"/>
              </a:ext>
            </a:extLst>
          </p:cNvPr>
          <p:cNvSpPr txBox="1"/>
          <p:nvPr/>
        </p:nvSpPr>
        <p:spPr>
          <a:xfrm>
            <a:off x="8299938" y="1288093"/>
            <a:ext cx="222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5">
                    <a:lumMod val="50000"/>
                  </a:schemeClr>
                </a:solidFill>
              </a:rPr>
              <a:t>PRIORIDAD MEDIA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9233C08-0D70-430E-BD48-F7845971567A}"/>
              </a:ext>
            </a:extLst>
          </p:cNvPr>
          <p:cNvSpPr txBox="1"/>
          <p:nvPr/>
        </p:nvSpPr>
        <p:spPr>
          <a:xfrm>
            <a:off x="8299938" y="1988261"/>
            <a:ext cx="222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5">
                    <a:lumMod val="50000"/>
                  </a:schemeClr>
                </a:solidFill>
              </a:rPr>
              <a:t>PRIORIDAD ALTA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5B9F21F-47AC-4242-86A0-F714D4CAD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55" y="3422906"/>
            <a:ext cx="11430489" cy="318065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1CB32CC-0644-47B9-B7A9-9212F3981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28647"/>
            <a:ext cx="1323075" cy="132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42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E810340-4D59-40FF-B1FD-9040A226BBB7}"/>
              </a:ext>
            </a:extLst>
          </p:cNvPr>
          <p:cNvSpPr txBox="1"/>
          <p:nvPr/>
        </p:nvSpPr>
        <p:spPr>
          <a:xfrm>
            <a:off x="1455597" y="881850"/>
            <a:ext cx="91486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500" b="1" dirty="0">
                <a:solidFill>
                  <a:schemeClr val="bg2">
                    <a:lumMod val="75000"/>
                  </a:schemeClr>
                </a:solidFill>
              </a:rPr>
              <a:t>TRATAMIENTO DEL RIESGO: PLANIFICACIÓN DE RESPUESTAS</a:t>
            </a:r>
            <a:endParaRPr lang="es-AR" sz="25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6E0F085-E34D-4902-B822-7989D9954C1A}"/>
              </a:ext>
            </a:extLst>
          </p:cNvPr>
          <p:cNvSpPr/>
          <p:nvPr/>
        </p:nvSpPr>
        <p:spPr>
          <a:xfrm>
            <a:off x="811241" y="2052395"/>
            <a:ext cx="998806" cy="4079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CDE001E-DDFD-42AD-A8F0-DEF230051B91}"/>
              </a:ext>
            </a:extLst>
          </p:cNvPr>
          <p:cNvSpPr txBox="1"/>
          <p:nvPr/>
        </p:nvSpPr>
        <p:spPr>
          <a:xfrm>
            <a:off x="1969476" y="2071710"/>
            <a:ext cx="222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5">
                    <a:lumMod val="50000"/>
                  </a:schemeClr>
                </a:solidFill>
              </a:rPr>
              <a:t>PRIORIDAD ALTA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2EC7745-352C-44A6-A8F6-8A8462B685B3}"/>
              </a:ext>
            </a:extLst>
          </p:cNvPr>
          <p:cNvCxnSpPr>
            <a:cxnSpLocks/>
          </p:cNvCxnSpPr>
          <p:nvPr/>
        </p:nvCxnSpPr>
        <p:spPr>
          <a:xfrm>
            <a:off x="4051494" y="2242308"/>
            <a:ext cx="1026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16E78D5-084E-4474-BD6C-A07FB8E1A040}"/>
              </a:ext>
            </a:extLst>
          </p:cNvPr>
          <p:cNvSpPr txBox="1"/>
          <p:nvPr/>
        </p:nvSpPr>
        <p:spPr>
          <a:xfrm>
            <a:off x="5167532" y="1933210"/>
            <a:ext cx="222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5">
                    <a:lumMod val="50000"/>
                  </a:schemeClr>
                </a:solidFill>
              </a:rPr>
              <a:t>ESTRATEGIA DE MITIGACIÓN </a:t>
            </a:r>
          </a:p>
        </p:txBody>
      </p:sp>
      <p:sp>
        <p:nvSpPr>
          <p:cNvPr id="14" name="Signo más 13">
            <a:extLst>
              <a:ext uri="{FF2B5EF4-FFF2-40B4-BE49-F238E27FC236}">
                <a16:creationId xmlns:a16="http://schemas.microsoft.com/office/drawing/2014/main" id="{1A880434-3A9F-405E-8601-E12EBE0D15B5}"/>
              </a:ext>
            </a:extLst>
          </p:cNvPr>
          <p:cNvSpPr/>
          <p:nvPr/>
        </p:nvSpPr>
        <p:spPr>
          <a:xfrm>
            <a:off x="7050257" y="1839339"/>
            <a:ext cx="679940" cy="78072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A11954C-325E-463E-80A3-B7DE1FD99B9E}"/>
              </a:ext>
            </a:extLst>
          </p:cNvPr>
          <p:cNvSpPr txBox="1"/>
          <p:nvPr/>
        </p:nvSpPr>
        <p:spPr>
          <a:xfrm>
            <a:off x="8161604" y="1902267"/>
            <a:ext cx="222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5">
                    <a:lumMod val="50000"/>
                  </a:schemeClr>
                </a:solidFill>
              </a:rPr>
              <a:t>ESTRATEGIA DE CONTINGENCIA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7BA5685-8869-431E-8E55-90F3A30212EC}"/>
              </a:ext>
            </a:extLst>
          </p:cNvPr>
          <p:cNvSpPr txBox="1"/>
          <p:nvPr/>
        </p:nvSpPr>
        <p:spPr>
          <a:xfrm>
            <a:off x="3384497" y="3626884"/>
            <a:ext cx="57887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500" b="1" dirty="0">
                <a:solidFill>
                  <a:schemeClr val="bg2">
                    <a:lumMod val="75000"/>
                  </a:schemeClr>
                </a:solidFill>
              </a:rPr>
              <a:t>MONITOREO Y REVISIÓN DE RIESGOS</a:t>
            </a:r>
            <a:endParaRPr lang="es-AR" sz="25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26945F2-4517-4FD4-AAD3-DC4108951AE0}"/>
              </a:ext>
            </a:extLst>
          </p:cNvPr>
          <p:cNvSpPr txBox="1"/>
          <p:nvPr/>
        </p:nvSpPr>
        <p:spPr>
          <a:xfrm>
            <a:off x="2168412" y="5478546"/>
            <a:ext cx="3350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chemeClr val="accent5">
                    <a:lumMod val="50000"/>
                  </a:schemeClr>
                </a:solidFill>
              </a:rPr>
              <a:t>AL INICIO DEL SPRINT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261DF1F-B144-4A71-9B36-6A6FC10BDEAB}"/>
              </a:ext>
            </a:extLst>
          </p:cNvPr>
          <p:cNvSpPr txBox="1"/>
          <p:nvPr/>
        </p:nvSpPr>
        <p:spPr>
          <a:xfrm>
            <a:off x="7254101" y="5113585"/>
            <a:ext cx="3350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chemeClr val="accent5">
                    <a:lumMod val="50000"/>
                  </a:schemeClr>
                </a:solidFill>
              </a:rPr>
              <a:t>-BUSCAR NUEVOS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D749AB1-B519-4521-95FE-BA1D0439BD13}"/>
              </a:ext>
            </a:extLst>
          </p:cNvPr>
          <p:cNvSpPr txBox="1"/>
          <p:nvPr/>
        </p:nvSpPr>
        <p:spPr>
          <a:xfrm>
            <a:off x="7092328" y="5513695"/>
            <a:ext cx="3350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chemeClr val="accent5">
                    <a:lumMod val="50000"/>
                  </a:schemeClr>
                </a:solidFill>
              </a:rPr>
              <a:t>-ACTUALIZAR ESTADOS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85BB4F7-8FB3-4EC6-8A04-2FD93DDB672C}"/>
              </a:ext>
            </a:extLst>
          </p:cNvPr>
          <p:cNvSpPr txBox="1"/>
          <p:nvPr/>
        </p:nvSpPr>
        <p:spPr>
          <a:xfrm>
            <a:off x="7092327" y="5913805"/>
            <a:ext cx="5117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chemeClr val="accent5">
                    <a:lumMod val="50000"/>
                  </a:schemeClr>
                </a:solidFill>
              </a:rPr>
              <a:t>-EVALUAR PROCESOS DE TRATAMIENTO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9F0AC788-FF68-42D3-8F41-87A90FD64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28647"/>
            <a:ext cx="1323075" cy="1323075"/>
          </a:xfrm>
          <a:prstGeom prst="rect">
            <a:avLst/>
          </a:prstGeom>
        </p:spPr>
      </p:pic>
      <p:pic>
        <p:nvPicPr>
          <p:cNvPr id="2050" name="Picture 2" descr="Resultado de imagen para REVISION PNG">
            <a:extLst>
              <a:ext uri="{FF2B5EF4-FFF2-40B4-BE49-F238E27FC236}">
                <a16:creationId xmlns:a16="http://schemas.microsoft.com/office/drawing/2014/main" id="{AE75C78F-38D6-4EA5-A170-CEC2E2BD2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396" y="4704897"/>
            <a:ext cx="2222695" cy="166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373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60197343-A88F-4251-A277-6CDCB62F538D}"/>
              </a:ext>
            </a:extLst>
          </p:cNvPr>
          <p:cNvSpPr txBox="1">
            <a:spLocks/>
          </p:cNvSpPr>
          <p:nvPr/>
        </p:nvSpPr>
        <p:spPr>
          <a:xfrm>
            <a:off x="1316638" y="465160"/>
            <a:ext cx="9170504" cy="10895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4700" b="1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	DE LAS COMUNICACIONES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008031F-9929-4907-B11A-976DCD5AE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28647"/>
            <a:ext cx="1323075" cy="1323075"/>
          </a:xfrm>
          <a:prstGeom prst="rect">
            <a:avLst/>
          </a:prstGeom>
        </p:spPr>
      </p:pic>
      <p:pic>
        <p:nvPicPr>
          <p:cNvPr id="3074" name="Picture 2" descr="Resultado de imagen para COMUNICACION PNG">
            <a:extLst>
              <a:ext uri="{FF2B5EF4-FFF2-40B4-BE49-F238E27FC236}">
                <a16:creationId xmlns:a16="http://schemas.microsoft.com/office/drawing/2014/main" id="{BF5DCD9C-FA2B-428A-B1FD-FE468640E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93" y="3196595"/>
            <a:ext cx="934278" cy="93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INFORMACION PNG">
            <a:extLst>
              <a:ext uri="{FF2B5EF4-FFF2-40B4-BE49-F238E27FC236}">
                <a16:creationId xmlns:a16="http://schemas.microsoft.com/office/drawing/2014/main" id="{A985CB86-D256-4745-BEC7-514484DAB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52" y="1636589"/>
            <a:ext cx="1311966" cy="98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F3D16BD-990B-4733-8BC8-7E8391D61978}"/>
              </a:ext>
            </a:extLst>
          </p:cNvPr>
          <p:cNvSpPr txBox="1"/>
          <p:nvPr/>
        </p:nvSpPr>
        <p:spPr>
          <a:xfrm>
            <a:off x="6758207" y="1743857"/>
            <a:ext cx="4391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/>
              <a:t>¿QUÉ INFORMACIÓN NECESITA CADA INTERESADO?</a:t>
            </a:r>
            <a:endParaRPr lang="es-AR" sz="2200" dirty="0"/>
          </a:p>
        </p:txBody>
      </p:sp>
      <p:pic>
        <p:nvPicPr>
          <p:cNvPr id="3080" name="Picture 8" descr="Resultado de imagen para PERIODO PNG">
            <a:extLst>
              <a:ext uri="{FF2B5EF4-FFF2-40B4-BE49-F238E27FC236}">
                <a16:creationId xmlns:a16="http://schemas.microsoft.com/office/drawing/2014/main" id="{97EEF9E6-8B1B-41EA-AB5B-38AF3FB6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217" y="2849721"/>
            <a:ext cx="800630" cy="74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9A50F2F-7B4E-4F04-B951-236A9E918705}"/>
              </a:ext>
            </a:extLst>
          </p:cNvPr>
          <p:cNvSpPr txBox="1"/>
          <p:nvPr/>
        </p:nvSpPr>
        <p:spPr>
          <a:xfrm>
            <a:off x="8569846" y="3008597"/>
            <a:ext cx="4391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/>
              <a:t>¿CON QUÉ FRECUENCIA?</a:t>
            </a:r>
            <a:endParaRPr lang="es-AR" sz="2200" dirty="0"/>
          </a:p>
        </p:txBody>
      </p:sp>
      <p:pic>
        <p:nvPicPr>
          <p:cNvPr id="3082" name="Picture 10" descr="Imagen relacionada">
            <a:extLst>
              <a:ext uri="{FF2B5EF4-FFF2-40B4-BE49-F238E27FC236}">
                <a16:creationId xmlns:a16="http://schemas.microsoft.com/office/drawing/2014/main" id="{17FC8047-D72C-43DB-B347-08E16679E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418" y="3757388"/>
            <a:ext cx="934278" cy="9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E60723C-F65C-4549-A428-E231825B0134}"/>
              </a:ext>
            </a:extLst>
          </p:cNvPr>
          <p:cNvSpPr txBox="1"/>
          <p:nvPr/>
        </p:nvSpPr>
        <p:spPr>
          <a:xfrm>
            <a:off x="7878696" y="3878217"/>
            <a:ext cx="4391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/>
              <a:t>¿CUÁLES SON LOS CANALES?</a:t>
            </a:r>
            <a:endParaRPr lang="es-AR" sz="2200" dirty="0"/>
          </a:p>
        </p:txBody>
      </p:sp>
      <p:pic>
        <p:nvPicPr>
          <p:cNvPr id="3086" name="Picture 14" descr="Resultado de imagen para RECEPTOR DE INFORMACION PNG">
            <a:extLst>
              <a:ext uri="{FF2B5EF4-FFF2-40B4-BE49-F238E27FC236}">
                <a16:creationId xmlns:a16="http://schemas.microsoft.com/office/drawing/2014/main" id="{502E8C87-6B34-4A9E-A364-2C5026D46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364" y="5184195"/>
            <a:ext cx="1110462" cy="73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E9D0C4E-A818-4387-9F79-66DDF21410EE}"/>
              </a:ext>
            </a:extLst>
          </p:cNvPr>
          <p:cNvSpPr txBox="1"/>
          <p:nvPr/>
        </p:nvSpPr>
        <p:spPr>
          <a:xfrm>
            <a:off x="6758207" y="5290390"/>
            <a:ext cx="52300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/>
              <a:t>¿QUIÉNES SON LOS RECEPTORES?</a:t>
            </a:r>
            <a:endParaRPr lang="es-AR" sz="2200" dirty="0"/>
          </a:p>
        </p:txBody>
      </p:sp>
      <p:pic>
        <p:nvPicPr>
          <p:cNvPr id="3090" name="Picture 18" descr="Resultado de imagen para DOCUMENTO PNG">
            <a:extLst>
              <a:ext uri="{FF2B5EF4-FFF2-40B4-BE49-F238E27FC236}">
                <a16:creationId xmlns:a16="http://schemas.microsoft.com/office/drawing/2014/main" id="{F2A4F804-9910-4268-8A48-731FDD7FA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7" y="5116342"/>
            <a:ext cx="934278" cy="9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61CD86F8-30E8-4C94-B861-EC4846334B0D}"/>
              </a:ext>
            </a:extLst>
          </p:cNvPr>
          <p:cNvSpPr txBox="1"/>
          <p:nvPr/>
        </p:nvSpPr>
        <p:spPr>
          <a:xfrm>
            <a:off x="1316638" y="5141697"/>
            <a:ext cx="3329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/>
              <a:t>¿CON QUÉ FORMATO SE DISTRIBUYE?</a:t>
            </a:r>
            <a:endParaRPr lang="es-AR" sz="22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C3D051D-03A4-4090-87F6-0F00E2D5EF71}"/>
              </a:ext>
            </a:extLst>
          </p:cNvPr>
          <p:cNvSpPr txBox="1"/>
          <p:nvPr/>
        </p:nvSpPr>
        <p:spPr>
          <a:xfrm>
            <a:off x="1423128" y="3311676"/>
            <a:ext cx="3329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/>
              <a:t>¿ENCARGADO DE DISTRIBUIRLA?</a:t>
            </a:r>
            <a:endParaRPr lang="es-AR" sz="2200" dirty="0"/>
          </a:p>
        </p:txBody>
      </p:sp>
      <p:pic>
        <p:nvPicPr>
          <p:cNvPr id="3094" name="Picture 22" descr="Resultado de imagen para CORREO png">
            <a:extLst>
              <a:ext uri="{FF2B5EF4-FFF2-40B4-BE49-F238E27FC236}">
                <a16:creationId xmlns:a16="http://schemas.microsoft.com/office/drawing/2014/main" id="{829C3D48-9E80-4EE6-B275-DEF89F88B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59" y="1622308"/>
            <a:ext cx="1056861" cy="10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17814C5D-5F05-4F42-9E51-E318D51DDB30}"/>
              </a:ext>
            </a:extLst>
          </p:cNvPr>
          <p:cNvSpPr txBox="1"/>
          <p:nvPr/>
        </p:nvSpPr>
        <p:spPr>
          <a:xfrm>
            <a:off x="1774014" y="1845840"/>
            <a:ext cx="3329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/>
              <a:t>¿A TRAVES DE QUÉ MEDIO?</a:t>
            </a:r>
            <a:endParaRPr lang="es-AR" sz="2200" dirty="0"/>
          </a:p>
        </p:txBody>
      </p:sp>
      <p:pic>
        <p:nvPicPr>
          <p:cNvPr id="3100" name="Picture 28" descr="Imagen relacionada">
            <a:extLst>
              <a:ext uri="{FF2B5EF4-FFF2-40B4-BE49-F238E27FC236}">
                <a16:creationId xmlns:a16="http://schemas.microsoft.com/office/drawing/2014/main" id="{CC8AF6CC-D308-446C-A0F8-99437E736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272" y="2702452"/>
            <a:ext cx="2065719" cy="220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794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B7C017-F022-4F3C-8F09-DF4C87728238}"/>
              </a:ext>
            </a:extLst>
          </p:cNvPr>
          <p:cNvSpPr txBox="1"/>
          <p:nvPr/>
        </p:nvSpPr>
        <p:spPr>
          <a:xfrm>
            <a:off x="2272748" y="1235236"/>
            <a:ext cx="764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bg2">
                    <a:lumMod val="75000"/>
                  </a:schemeClr>
                </a:solidFill>
              </a:rPr>
              <a:t>REPRESENTACIÓN: MATRIZ DE COMUNICACIÓN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DD90FB-257A-4B0D-98C7-AC845F5F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65" y="2333002"/>
            <a:ext cx="11198121" cy="2828097"/>
          </a:xfrm>
          <a:prstGeom prst="rect">
            <a:avLst/>
          </a:prstGeom>
        </p:spPr>
      </p:pic>
      <p:pic>
        <p:nvPicPr>
          <p:cNvPr id="6146" name="Picture 2" descr="Imagen relacionada">
            <a:extLst>
              <a:ext uri="{FF2B5EF4-FFF2-40B4-BE49-F238E27FC236}">
                <a16:creationId xmlns:a16="http://schemas.microsoft.com/office/drawing/2014/main" id="{6D26DFE1-FF9C-400B-8DAA-8E2190A1B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57" y="973768"/>
            <a:ext cx="1432145" cy="98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604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C6BC08D-27BB-49CD-8BF7-C8CFA9F92E75}"/>
              </a:ext>
            </a:extLst>
          </p:cNvPr>
          <p:cNvSpPr txBox="1"/>
          <p:nvPr/>
        </p:nvSpPr>
        <p:spPr>
          <a:xfrm>
            <a:off x="3340962" y="398822"/>
            <a:ext cx="5510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2">
                    <a:lumMod val="75000"/>
                  </a:schemeClr>
                </a:solidFill>
              </a:rPr>
              <a:t>MEDIOS DE COMUNICACIÓN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3E5CE75-387E-4BB8-96F7-67B82A7F9E1C}"/>
              </a:ext>
            </a:extLst>
          </p:cNvPr>
          <p:cNvSpPr txBox="1"/>
          <p:nvPr/>
        </p:nvSpPr>
        <p:spPr>
          <a:xfrm>
            <a:off x="973633" y="1757405"/>
            <a:ext cx="5247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ENTRE INTEGRANTES DEL EQUIPO:</a:t>
            </a:r>
          </a:p>
        </p:txBody>
      </p:sp>
      <p:pic>
        <p:nvPicPr>
          <p:cNvPr id="1028" name="Picture 4" descr="Resultado de imagen para WHATSapp PNG">
            <a:extLst>
              <a:ext uri="{FF2B5EF4-FFF2-40B4-BE49-F238E27FC236}">
                <a16:creationId xmlns:a16="http://schemas.microsoft.com/office/drawing/2014/main" id="{587CE5BC-676D-4084-9800-86E23F254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56" y="1405123"/>
            <a:ext cx="1030933" cy="103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SKYPE PNG">
            <a:extLst>
              <a:ext uri="{FF2B5EF4-FFF2-40B4-BE49-F238E27FC236}">
                <a16:creationId xmlns:a16="http://schemas.microsoft.com/office/drawing/2014/main" id="{134588C6-3C9B-4882-9AF3-7F446E209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705" y="1435228"/>
            <a:ext cx="1030933" cy="103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reunion png">
            <a:extLst>
              <a:ext uri="{FF2B5EF4-FFF2-40B4-BE49-F238E27FC236}">
                <a16:creationId xmlns:a16="http://schemas.microsoft.com/office/drawing/2014/main" id="{248C7CDF-5945-4879-9E40-F1B6784CE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638" y="1435228"/>
            <a:ext cx="1908903" cy="109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48AD417D-9752-4889-B154-E70C6747AF87}"/>
              </a:ext>
            </a:extLst>
          </p:cNvPr>
          <p:cNvSpPr txBox="1"/>
          <p:nvPr/>
        </p:nvSpPr>
        <p:spPr>
          <a:xfrm>
            <a:off x="827868" y="3026811"/>
            <a:ext cx="3922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CON LOS INTERESADOS:</a:t>
            </a:r>
          </a:p>
        </p:txBody>
      </p:sp>
      <p:pic>
        <p:nvPicPr>
          <p:cNvPr id="14" name="Picture 8" descr="Resultado de imagen para reunion png">
            <a:extLst>
              <a:ext uri="{FF2B5EF4-FFF2-40B4-BE49-F238E27FC236}">
                <a16:creationId xmlns:a16="http://schemas.microsoft.com/office/drawing/2014/main" id="{17607EA9-7A4A-4DAE-B8BA-2C984ED9E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32" y="2679480"/>
            <a:ext cx="1908903" cy="109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correo electronico png">
            <a:extLst>
              <a:ext uri="{FF2B5EF4-FFF2-40B4-BE49-F238E27FC236}">
                <a16:creationId xmlns:a16="http://schemas.microsoft.com/office/drawing/2014/main" id="{832EDC37-0FE1-4310-B4CB-607A80EAA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971" y="894481"/>
            <a:ext cx="98761" cy="9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para GITHUB png">
            <a:extLst>
              <a:ext uri="{FF2B5EF4-FFF2-40B4-BE49-F238E27FC236}">
                <a16:creationId xmlns:a16="http://schemas.microsoft.com/office/drawing/2014/main" id="{6A68E26F-8F4C-40C8-BA5F-D5484667D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541" y="1478873"/>
            <a:ext cx="883431" cy="8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Resultado de imagen para GITHUB png">
            <a:extLst>
              <a:ext uri="{FF2B5EF4-FFF2-40B4-BE49-F238E27FC236}">
                <a16:creationId xmlns:a16="http://schemas.microsoft.com/office/drawing/2014/main" id="{B0C72C0A-5DF4-403D-AB68-56484D556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935" y="2679480"/>
            <a:ext cx="990541" cy="99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5364C924-30CA-47D4-82A3-4110DCB66815}"/>
              </a:ext>
            </a:extLst>
          </p:cNvPr>
          <p:cNvSpPr txBox="1"/>
          <p:nvPr/>
        </p:nvSpPr>
        <p:spPr>
          <a:xfrm>
            <a:off x="1352845" y="4281687"/>
            <a:ext cx="4296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CON EL PRODUCT OWNER:</a:t>
            </a:r>
          </a:p>
        </p:txBody>
      </p:sp>
      <p:pic>
        <p:nvPicPr>
          <p:cNvPr id="21" name="Picture 4" descr="Resultado de imagen para WHATSapp PNG">
            <a:extLst>
              <a:ext uri="{FF2B5EF4-FFF2-40B4-BE49-F238E27FC236}">
                <a16:creationId xmlns:a16="http://schemas.microsoft.com/office/drawing/2014/main" id="{08663DAE-77B4-4CF3-BD86-5A3ECB388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834" y="3883340"/>
            <a:ext cx="1030933" cy="103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Resultado de imagen para reunion png">
            <a:extLst>
              <a:ext uri="{FF2B5EF4-FFF2-40B4-BE49-F238E27FC236}">
                <a16:creationId xmlns:a16="http://schemas.microsoft.com/office/drawing/2014/main" id="{A00D87BB-9AC5-48ED-A7F1-049DC2E6C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024" y="3883340"/>
            <a:ext cx="1908903" cy="109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Resultado de imagen para SKYPE PNG">
            <a:extLst>
              <a:ext uri="{FF2B5EF4-FFF2-40B4-BE49-F238E27FC236}">
                <a16:creationId xmlns:a16="http://schemas.microsoft.com/office/drawing/2014/main" id="{777CDB64-FE40-4890-ABFC-2497B558E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396" y="3891941"/>
            <a:ext cx="1030933" cy="103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para APPEAR png">
            <a:extLst>
              <a:ext uri="{FF2B5EF4-FFF2-40B4-BE49-F238E27FC236}">
                <a16:creationId xmlns:a16="http://schemas.microsoft.com/office/drawing/2014/main" id="{CF012BDF-F4E2-404D-BFBC-B448E25D4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032" y="2943917"/>
            <a:ext cx="205422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CORREO png">
            <a:extLst>
              <a:ext uri="{FF2B5EF4-FFF2-40B4-BE49-F238E27FC236}">
                <a16:creationId xmlns:a16="http://schemas.microsoft.com/office/drawing/2014/main" id="{2D9389F0-5F3E-4293-8EEA-A9F70B794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513" y="2872158"/>
            <a:ext cx="926873" cy="66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Resultado de imagen para CORREO png">
            <a:extLst>
              <a:ext uri="{FF2B5EF4-FFF2-40B4-BE49-F238E27FC236}">
                <a16:creationId xmlns:a16="http://schemas.microsoft.com/office/drawing/2014/main" id="{59EAD6FE-2A79-4734-84F2-12D8AA5FC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432" y="4242148"/>
            <a:ext cx="823097" cy="58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63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2E22035-1AA4-49A1-9C9E-73BA8016F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28647"/>
            <a:ext cx="1323075" cy="132307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1360E44-DA16-44B0-85B1-7766F1706153}"/>
              </a:ext>
            </a:extLst>
          </p:cNvPr>
          <p:cNvSpPr txBox="1">
            <a:spLocks/>
          </p:cNvSpPr>
          <p:nvPr/>
        </p:nvSpPr>
        <p:spPr>
          <a:xfrm>
            <a:off x="1403075" y="533002"/>
            <a:ext cx="9170504" cy="9789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4700" b="1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DEL CRONOGRAMA Y CALENDARIZACIÓN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B75D7D1-595A-4BDC-8448-437851D904F0}"/>
              </a:ext>
            </a:extLst>
          </p:cNvPr>
          <p:cNvSpPr txBox="1"/>
          <p:nvPr/>
        </p:nvSpPr>
        <p:spPr>
          <a:xfrm>
            <a:off x="2637182" y="1549005"/>
            <a:ext cx="7248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/>
              <a:t>REVISAR ENTREGABLES E IDENTIFICAR ACTIVIDADES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AC6983E-1C48-4561-82DE-19A34FED26AC}"/>
              </a:ext>
            </a:extLst>
          </p:cNvPr>
          <p:cNvSpPr txBox="1"/>
          <p:nvPr/>
        </p:nvSpPr>
        <p:spPr>
          <a:xfrm>
            <a:off x="2345635" y="2699534"/>
            <a:ext cx="7248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/>
              <a:t>-Identificar Actividades predecesoras y sucesoras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2F100FE-9972-4FAC-8BF8-61496C1AB85A}"/>
              </a:ext>
            </a:extLst>
          </p:cNvPr>
          <p:cNvSpPr txBox="1"/>
          <p:nvPr/>
        </p:nvSpPr>
        <p:spPr>
          <a:xfrm>
            <a:off x="2511287" y="3198273"/>
            <a:ext cx="7248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/>
              <a:t>-Asignar Recursos Humanos y Tecnológicos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263BB8F-6D4D-4017-8361-945405904A0E}"/>
              </a:ext>
            </a:extLst>
          </p:cNvPr>
          <p:cNvSpPr txBox="1"/>
          <p:nvPr/>
        </p:nvSpPr>
        <p:spPr>
          <a:xfrm>
            <a:off x="2511287" y="2211709"/>
            <a:ext cx="7248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/>
              <a:t>-Asignar Fecha de Inicio y Fecha de Fin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5F77003-C9CF-4CA6-8D3D-D70A162B10A7}"/>
              </a:ext>
            </a:extLst>
          </p:cNvPr>
          <p:cNvSpPr txBox="1"/>
          <p:nvPr/>
        </p:nvSpPr>
        <p:spPr>
          <a:xfrm>
            <a:off x="2153478" y="3635418"/>
            <a:ext cx="7732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/>
              <a:t>-Restricciones, lugar de realización y Nivel de Esfuerzo</a:t>
            </a:r>
          </a:p>
        </p:txBody>
      </p:sp>
      <p:pic>
        <p:nvPicPr>
          <p:cNvPr id="1028" name="Picture 4" descr="Imagen relacionada">
            <a:extLst>
              <a:ext uri="{FF2B5EF4-FFF2-40B4-BE49-F238E27FC236}">
                <a16:creationId xmlns:a16="http://schemas.microsoft.com/office/drawing/2014/main" id="{8F0FCDE2-87E3-4E92-9E8B-559AC9E6E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897" y="1893632"/>
            <a:ext cx="2121177" cy="268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FC25DD3-1E2A-4E2A-A2C6-302288CFB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26" y="4490230"/>
            <a:ext cx="11858148" cy="178802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6AAD5FC-A63F-4533-B45E-612B1C880A34}"/>
              </a:ext>
            </a:extLst>
          </p:cNvPr>
          <p:cNvSpPr txBox="1"/>
          <p:nvPr/>
        </p:nvSpPr>
        <p:spPr>
          <a:xfrm>
            <a:off x="378842" y="2796991"/>
            <a:ext cx="19038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500" b="1" dirty="0">
                <a:solidFill>
                  <a:srgbClr val="7030A0"/>
                </a:solidFill>
              </a:rPr>
              <a:t>ATRIBUTOS:</a:t>
            </a:r>
          </a:p>
        </p:txBody>
      </p:sp>
    </p:spTree>
    <p:extLst>
      <p:ext uri="{BB962C8B-B14F-4D97-AF65-F5344CB8AC3E}">
        <p14:creationId xmlns:p14="http://schemas.microsoft.com/office/powerpoint/2010/main" val="264772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89011829-DEF5-4B63-9963-56BC77FF0640}"/>
              </a:ext>
            </a:extLst>
          </p:cNvPr>
          <p:cNvSpPr txBox="1"/>
          <p:nvPr/>
        </p:nvSpPr>
        <p:spPr>
          <a:xfrm>
            <a:off x="5598599" y="2214545"/>
            <a:ext cx="46592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ALCANCE DEL PROYECTO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E24B6D5-03BE-46DD-8B72-76C9F11C3317}"/>
              </a:ext>
            </a:extLst>
          </p:cNvPr>
          <p:cNvSpPr txBox="1"/>
          <p:nvPr/>
        </p:nvSpPr>
        <p:spPr>
          <a:xfrm>
            <a:off x="5137230" y="4685105"/>
            <a:ext cx="5756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DEL CRONOGRAMA Y CALENDARIZACIÓN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8CE1D5D-1F71-4FB0-8D8A-11447A2B76C5}"/>
              </a:ext>
            </a:extLst>
          </p:cNvPr>
          <p:cNvSpPr txBox="1"/>
          <p:nvPr/>
        </p:nvSpPr>
        <p:spPr>
          <a:xfrm>
            <a:off x="5618527" y="2850441"/>
            <a:ext cx="43265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ALCANCE DEL PRODUCTO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E797940-7E41-4381-AC97-1794951BF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51" y="0"/>
            <a:ext cx="1323075" cy="132307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7016572-6C14-4A56-B1FF-013E3569B90D}"/>
              </a:ext>
            </a:extLst>
          </p:cNvPr>
          <p:cNvSpPr txBox="1"/>
          <p:nvPr/>
        </p:nvSpPr>
        <p:spPr>
          <a:xfrm>
            <a:off x="5616678" y="3478191"/>
            <a:ext cx="4344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DE LOS RIESGOS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1AFB590-B8C4-4DF3-B6BF-310797BBC846}"/>
              </a:ext>
            </a:extLst>
          </p:cNvPr>
          <p:cNvSpPr txBox="1"/>
          <p:nvPr/>
        </p:nvSpPr>
        <p:spPr>
          <a:xfrm>
            <a:off x="5598107" y="4081391"/>
            <a:ext cx="61069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DE LAS COMUNICACIONES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C922C48D-8D86-445D-8ADE-E3BBF05EA473}"/>
              </a:ext>
            </a:extLst>
          </p:cNvPr>
          <p:cNvSpPr txBox="1">
            <a:spLocks/>
          </p:cNvSpPr>
          <p:nvPr/>
        </p:nvSpPr>
        <p:spPr>
          <a:xfrm>
            <a:off x="4481637" y="298007"/>
            <a:ext cx="3446585" cy="8985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4500" b="1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AGENDA: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B3D879BC-C1D4-44B4-A9A7-1CD5A1297920}"/>
              </a:ext>
            </a:extLst>
          </p:cNvPr>
          <p:cNvSpPr txBox="1">
            <a:spLocks/>
          </p:cNvSpPr>
          <p:nvPr/>
        </p:nvSpPr>
        <p:spPr>
          <a:xfrm>
            <a:off x="-172798" y="2683705"/>
            <a:ext cx="5806575" cy="4538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s-AR" sz="3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</a:p>
          <a:p>
            <a:pPr algn="ctr">
              <a:spcBef>
                <a:spcPts val="0"/>
              </a:spcBef>
            </a:pPr>
            <a:endParaRPr lang="es-AR" sz="3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s-AR" sz="3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 BASE DEL PROYECTO</a:t>
            </a:r>
          </a:p>
          <a:p>
            <a:pPr marL="457200" indent="-457200" algn="ctr">
              <a:buFont typeface="Wingdings" panose="05000000000000000000" pitchFamily="2" charset="2"/>
              <a:buChar char="ü"/>
            </a:pPr>
            <a:endParaRPr lang="es-AR" sz="3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s-AR" sz="3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EXPERIENCIAS</a:t>
            </a:r>
          </a:p>
          <a:p>
            <a:pPr algn="ctr"/>
            <a:endParaRPr lang="es-AR" sz="3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s-AR" sz="3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  <a:p>
            <a:pPr algn="ctr"/>
            <a:endParaRPr lang="es-AR" sz="3500" b="1" dirty="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s-AR" sz="3500" b="1" dirty="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brir llave 19">
            <a:extLst>
              <a:ext uri="{FF2B5EF4-FFF2-40B4-BE49-F238E27FC236}">
                <a16:creationId xmlns:a16="http://schemas.microsoft.com/office/drawing/2014/main" id="{C39A1C6D-E2D4-458A-ADAC-12CBC211EF76}"/>
              </a:ext>
            </a:extLst>
          </p:cNvPr>
          <p:cNvSpPr/>
          <p:nvPr/>
        </p:nvSpPr>
        <p:spPr>
          <a:xfrm>
            <a:off x="4763068" y="2103324"/>
            <a:ext cx="1289390" cy="3674814"/>
          </a:xfrm>
          <a:prstGeom prst="leftBrac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2" name="Picture 4" descr="Resultado de imagen para agenda png">
            <a:extLst>
              <a:ext uri="{FF2B5EF4-FFF2-40B4-BE49-F238E27FC236}">
                <a16:creationId xmlns:a16="http://schemas.microsoft.com/office/drawing/2014/main" id="{8A5D223C-6CCD-477F-98C7-E8EA73A64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037" y="298007"/>
            <a:ext cx="911200" cy="9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763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8C5C36F-0B99-49AD-9522-177FB5C46A9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27" y="1451156"/>
            <a:ext cx="2782480" cy="4942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964D79B-5189-4358-BE43-FB2B9D32D19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965" y="1419587"/>
            <a:ext cx="2885894" cy="4974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A9E0E1E-EAB9-426E-8B53-7AF5B4C6641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486" y="1451156"/>
            <a:ext cx="2885894" cy="4974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0D9F4F7-ED18-4799-A93D-6C6E208A865F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938" y="1451156"/>
            <a:ext cx="2885894" cy="497413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42D3DC38-5AB8-4984-9D1C-C2E96BABD942}"/>
              </a:ext>
            </a:extLst>
          </p:cNvPr>
          <p:cNvSpPr txBox="1">
            <a:spLocks/>
          </p:cNvSpPr>
          <p:nvPr/>
        </p:nvSpPr>
        <p:spPr>
          <a:xfrm>
            <a:off x="1134058" y="183854"/>
            <a:ext cx="9170504" cy="9789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4700" b="1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ALGUNOS PROTOTIPOS</a:t>
            </a:r>
          </a:p>
        </p:txBody>
      </p:sp>
    </p:spTree>
    <p:extLst>
      <p:ext uri="{BB962C8B-B14F-4D97-AF65-F5344CB8AC3E}">
        <p14:creationId xmlns:p14="http://schemas.microsoft.com/office/powerpoint/2010/main" val="3798573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A4AAAAF-BF9B-485A-A8A0-770D12AD272A}"/>
              </a:ext>
            </a:extLst>
          </p:cNvPr>
          <p:cNvSpPr txBox="1">
            <a:spLocks/>
          </p:cNvSpPr>
          <p:nvPr/>
        </p:nvSpPr>
        <p:spPr>
          <a:xfrm>
            <a:off x="1192116" y="822482"/>
            <a:ext cx="9170504" cy="9789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4700" b="1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EXPERIENCIAS Y 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B15E421-4AB3-4FF4-BB3A-F35445E2EEEB}"/>
              </a:ext>
            </a:extLst>
          </p:cNvPr>
          <p:cNvSpPr txBox="1"/>
          <p:nvPr/>
        </p:nvSpPr>
        <p:spPr>
          <a:xfrm>
            <a:off x="4216400" y="5056571"/>
            <a:ext cx="375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2 SPRINTS REALIZADOS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4853A6-5C4C-4290-AEAD-C375C73E38B7}"/>
              </a:ext>
            </a:extLst>
          </p:cNvPr>
          <p:cNvSpPr/>
          <p:nvPr/>
        </p:nvSpPr>
        <p:spPr>
          <a:xfrm>
            <a:off x="550061" y="2069827"/>
            <a:ext cx="3213789" cy="857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s-ES" sz="23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BUENA ESTIMACIÓN </a:t>
            </a:r>
            <a:r>
              <a:rPr lang="es-AR" sz="23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CAPACIDAD DEL EQUIPO</a:t>
            </a:r>
            <a:endParaRPr lang="es-AR" sz="23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Resultado de imagen para CAPACIDAD PNG">
            <a:extLst>
              <a:ext uri="{FF2B5EF4-FFF2-40B4-BE49-F238E27FC236}">
                <a16:creationId xmlns:a16="http://schemas.microsoft.com/office/drawing/2014/main" id="{3D3C2CD5-9083-4313-BC1E-7C3DD2132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116" y="774759"/>
            <a:ext cx="1929680" cy="124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23E27454-1196-49A0-91A6-98EB7EDB7329}"/>
              </a:ext>
            </a:extLst>
          </p:cNvPr>
          <p:cNvSpPr/>
          <p:nvPr/>
        </p:nvSpPr>
        <p:spPr>
          <a:xfrm>
            <a:off x="7101717" y="2116222"/>
            <a:ext cx="2936454" cy="106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s-AR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IMPORTANTE MANTENER BUENA COMUNICACIÓN ENTRE EL EQUIPO</a:t>
            </a:r>
            <a:endParaRPr lang="es-AR" sz="20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8" name="Picture 6" descr="Resultado de imagen para INVESTIGAR PNG">
            <a:extLst>
              <a:ext uri="{FF2B5EF4-FFF2-40B4-BE49-F238E27FC236}">
                <a16:creationId xmlns:a16="http://schemas.microsoft.com/office/drawing/2014/main" id="{3A087F25-1038-46D0-A6D0-EB441F165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2" y="3063363"/>
            <a:ext cx="1393371" cy="139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D1D3941E-921E-4890-86DE-FE91D3494564}"/>
              </a:ext>
            </a:extLst>
          </p:cNvPr>
          <p:cNvSpPr/>
          <p:nvPr/>
        </p:nvSpPr>
        <p:spPr>
          <a:xfrm>
            <a:off x="1592333" y="3249251"/>
            <a:ext cx="2465535" cy="1211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s-AR" sz="23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CONTINUAR INVESTIGANDO HERRAMIENTAS</a:t>
            </a:r>
            <a:endParaRPr lang="es-AR" sz="23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80" name="Picture 8" descr="Imagen relacionada">
            <a:extLst>
              <a:ext uri="{FF2B5EF4-FFF2-40B4-BE49-F238E27FC236}">
                <a16:creationId xmlns:a16="http://schemas.microsoft.com/office/drawing/2014/main" id="{A463B44A-54B3-4E16-A8D6-832A1312B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973" y="3496690"/>
            <a:ext cx="1791416" cy="128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sultado de imagen para CONCLUSIONES PNG">
            <a:extLst>
              <a:ext uri="{FF2B5EF4-FFF2-40B4-BE49-F238E27FC236}">
                <a16:creationId xmlns:a16="http://schemas.microsoft.com/office/drawing/2014/main" id="{984F4423-C49A-4C8F-BF09-04AC3CD01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861" y="2811319"/>
            <a:ext cx="1783443" cy="217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9759D08-5B53-47D4-879E-F0A21961BE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28647"/>
            <a:ext cx="1323075" cy="1323075"/>
          </a:xfrm>
          <a:prstGeom prst="rect">
            <a:avLst/>
          </a:prstGeom>
        </p:spPr>
      </p:pic>
      <p:pic>
        <p:nvPicPr>
          <p:cNvPr id="3084" name="Picture 12" descr="Imagen relacionada">
            <a:extLst>
              <a:ext uri="{FF2B5EF4-FFF2-40B4-BE49-F238E27FC236}">
                <a16:creationId xmlns:a16="http://schemas.microsoft.com/office/drawing/2014/main" id="{006D35B7-1153-4464-BFED-21B3A123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357" y="1055307"/>
            <a:ext cx="1534121" cy="150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474EA4C9-FEA7-497E-9126-4BA6D7EE0925}"/>
              </a:ext>
            </a:extLst>
          </p:cNvPr>
          <p:cNvSpPr/>
          <p:nvPr/>
        </p:nvSpPr>
        <p:spPr>
          <a:xfrm>
            <a:off x="7213771" y="3703573"/>
            <a:ext cx="2465535" cy="73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s-AR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SATISFACTORIA LA DIVISIÓN DE TAREAS</a:t>
            </a:r>
            <a:endParaRPr lang="es-AR" sz="20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093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AF2089-2144-4BFA-9E1F-BF0F1F7A5D6D}"/>
              </a:ext>
            </a:extLst>
          </p:cNvPr>
          <p:cNvSpPr txBox="1">
            <a:spLocks/>
          </p:cNvSpPr>
          <p:nvPr/>
        </p:nvSpPr>
        <p:spPr>
          <a:xfrm>
            <a:off x="1202845" y="1014274"/>
            <a:ext cx="9170504" cy="10895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4700" b="1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MUCHAS GRACIAS POR SU ATENCIÓN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F25B40-37A4-4EF8-B77C-37052BA97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28647"/>
            <a:ext cx="1323075" cy="1323075"/>
          </a:xfrm>
          <a:prstGeom prst="rect">
            <a:avLst/>
          </a:prstGeom>
        </p:spPr>
      </p:pic>
      <p:pic>
        <p:nvPicPr>
          <p:cNvPr id="5" name="Picture 4" descr="Resultado de imagen para PREGUNTA PNG">
            <a:extLst>
              <a:ext uri="{FF2B5EF4-FFF2-40B4-BE49-F238E27FC236}">
                <a16:creationId xmlns:a16="http://schemas.microsoft.com/office/drawing/2014/main" id="{872EBC6E-1555-4EC9-9440-5174DD7D8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260" y="2103815"/>
            <a:ext cx="2615674" cy="261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71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F213A-786E-474B-AF09-A1F7F61A7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625" y="245226"/>
            <a:ext cx="9131749" cy="904675"/>
          </a:xfrm>
        </p:spPr>
        <p:txBody>
          <a:bodyPr/>
          <a:lstStyle/>
          <a:p>
            <a:pPr algn="ctr"/>
            <a:r>
              <a:rPr lang="es-AR" sz="4500" b="1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AL PROYECTO: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84DBF6D-7011-4177-BAC4-3985593B8DC4}"/>
              </a:ext>
            </a:extLst>
          </p:cNvPr>
          <p:cNvSpPr txBox="1"/>
          <p:nvPr/>
        </p:nvSpPr>
        <p:spPr>
          <a:xfrm>
            <a:off x="3395252" y="1255114"/>
            <a:ext cx="55768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MICAMPO MOBILE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EDB1C1C-7943-480B-83B8-04DA8A83C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28647"/>
            <a:ext cx="1323075" cy="13230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895751A-3553-4911-B4A2-8E4CF4AF7051}"/>
              </a:ext>
            </a:extLst>
          </p:cNvPr>
          <p:cNvSpPr txBox="1"/>
          <p:nvPr/>
        </p:nvSpPr>
        <p:spPr>
          <a:xfrm>
            <a:off x="114045" y="2595091"/>
            <a:ext cx="42417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3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SECTOR AGRÍCOLA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4954006-9A11-4D18-9C5C-50E04F10D79D}"/>
              </a:ext>
            </a:extLst>
          </p:cNvPr>
          <p:cNvSpPr txBox="1"/>
          <p:nvPr/>
        </p:nvSpPr>
        <p:spPr>
          <a:xfrm>
            <a:off x="4789666" y="2416670"/>
            <a:ext cx="285691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3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NECESIDAD DEL PRODUCTOR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8DC16BE-1C70-4249-834F-233DCF63D879}"/>
              </a:ext>
            </a:extLst>
          </p:cNvPr>
          <p:cNvSpPr txBox="1"/>
          <p:nvPr/>
        </p:nvSpPr>
        <p:spPr>
          <a:xfrm>
            <a:off x="8239870" y="2483812"/>
            <a:ext cx="4241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MOMENTOS IDEALES DE REALIZACIÓN DE LAS ACTIVIDADES 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AAF7B88-32E7-41D5-AA7D-E35F51D214A2}"/>
              </a:ext>
            </a:extLst>
          </p:cNvPr>
          <p:cNvCxnSpPr/>
          <p:nvPr/>
        </p:nvCxnSpPr>
        <p:spPr>
          <a:xfrm>
            <a:off x="4311672" y="2895173"/>
            <a:ext cx="477078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D3F3EE4F-A138-4BBA-83A7-E4FFF5F16024}"/>
              </a:ext>
            </a:extLst>
          </p:cNvPr>
          <p:cNvSpPr txBox="1"/>
          <p:nvPr/>
        </p:nvSpPr>
        <p:spPr>
          <a:xfrm>
            <a:off x="2815999" y="4965694"/>
            <a:ext cx="71097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3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INVESTIGACIÓN DE FACTORES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3877849-7FFF-4515-BDC6-8F4750DF67BF}"/>
              </a:ext>
            </a:extLst>
          </p:cNvPr>
          <p:cNvCxnSpPr>
            <a:cxnSpLocks/>
          </p:cNvCxnSpPr>
          <p:nvPr/>
        </p:nvCxnSpPr>
        <p:spPr>
          <a:xfrm>
            <a:off x="6183664" y="4099815"/>
            <a:ext cx="1" cy="668034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F512EE8-6090-4E63-B23E-73276BE7D87D}"/>
              </a:ext>
            </a:extLst>
          </p:cNvPr>
          <p:cNvSpPr txBox="1"/>
          <p:nvPr/>
        </p:nvSpPr>
        <p:spPr>
          <a:xfrm>
            <a:off x="455134" y="6024372"/>
            <a:ext cx="42417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3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RESULTADO: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9542B47-4A60-444A-9C0B-8CC386EC2AD0}"/>
              </a:ext>
            </a:extLst>
          </p:cNvPr>
          <p:cNvSpPr txBox="1"/>
          <p:nvPr/>
        </p:nvSpPr>
        <p:spPr>
          <a:xfrm>
            <a:off x="3110739" y="6024372"/>
            <a:ext cx="62147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3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HERRAMIENTA DE SOFTWARE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F1FB8C3-88AC-4226-A12A-200DD0356FBE}"/>
              </a:ext>
            </a:extLst>
          </p:cNvPr>
          <p:cNvCxnSpPr/>
          <p:nvPr/>
        </p:nvCxnSpPr>
        <p:spPr>
          <a:xfrm>
            <a:off x="7646581" y="2895173"/>
            <a:ext cx="477078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45CC127-2AD4-4823-8A4A-C4F766D16CEC}"/>
              </a:ext>
            </a:extLst>
          </p:cNvPr>
          <p:cNvCxnSpPr>
            <a:cxnSpLocks/>
          </p:cNvCxnSpPr>
          <p:nvPr/>
        </p:nvCxnSpPr>
        <p:spPr>
          <a:xfrm>
            <a:off x="6183664" y="5565858"/>
            <a:ext cx="0" cy="458514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469BC22C-1445-4FB8-8F82-E01B0935E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662" y="5763702"/>
            <a:ext cx="1013491" cy="101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42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7857366-0D33-474B-8E31-EEB9818E84E4}"/>
              </a:ext>
            </a:extLst>
          </p:cNvPr>
          <p:cNvSpPr txBox="1">
            <a:spLocks/>
          </p:cNvSpPr>
          <p:nvPr/>
        </p:nvSpPr>
        <p:spPr>
          <a:xfrm>
            <a:off x="1070082" y="721536"/>
            <a:ext cx="9404723" cy="11905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47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DURACIÓN ESTIMADA DEL PROYECTO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5AA4F730-B450-4545-B9D5-23F1CD72052E}"/>
              </a:ext>
            </a:extLst>
          </p:cNvPr>
          <p:cNvSpPr txBox="1">
            <a:spLocks/>
          </p:cNvSpPr>
          <p:nvPr/>
        </p:nvSpPr>
        <p:spPr>
          <a:xfrm>
            <a:off x="-45190" y="2238449"/>
            <a:ext cx="9404723" cy="11905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47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Inicio: Marzo 2019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D0BF733B-A2E8-44E4-A6A4-6C78B37FDD9F}"/>
              </a:ext>
            </a:extLst>
          </p:cNvPr>
          <p:cNvSpPr txBox="1">
            <a:spLocks/>
          </p:cNvSpPr>
          <p:nvPr/>
        </p:nvSpPr>
        <p:spPr>
          <a:xfrm>
            <a:off x="754968" y="3429000"/>
            <a:ext cx="8018819" cy="10061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47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Fin: Julio 2020</a:t>
            </a:r>
          </a:p>
        </p:txBody>
      </p:sp>
      <p:pic>
        <p:nvPicPr>
          <p:cNvPr id="1028" name="Picture 4" descr="areas de la gestion de proyectos">
            <a:extLst>
              <a:ext uri="{FF2B5EF4-FFF2-40B4-BE49-F238E27FC236}">
                <a16:creationId xmlns:a16="http://schemas.microsoft.com/office/drawing/2014/main" id="{39DFFCC0-483F-4227-8933-C8BB2DACC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829" y="2238449"/>
            <a:ext cx="3902203" cy="282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A7F7B38-1BAE-4BBE-BAE2-51791C690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28647"/>
            <a:ext cx="1323075" cy="132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7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6FEE49E-AE23-41DC-B0C5-80DE55BDA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28647"/>
            <a:ext cx="1323075" cy="132307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BA59705-B45D-48B7-8278-AECD30428A9E}"/>
              </a:ext>
            </a:extLst>
          </p:cNvPr>
          <p:cNvSpPr txBox="1">
            <a:spLocks/>
          </p:cNvSpPr>
          <p:nvPr/>
        </p:nvSpPr>
        <p:spPr>
          <a:xfrm>
            <a:off x="1224826" y="94909"/>
            <a:ext cx="9404723" cy="9179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4700" b="1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 BASE DEL PROYECTO: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AE699BE-CF69-494C-AACE-F6F7D39B42D6}"/>
              </a:ext>
            </a:extLst>
          </p:cNvPr>
          <p:cNvSpPr txBox="1"/>
          <p:nvPr/>
        </p:nvSpPr>
        <p:spPr>
          <a:xfrm>
            <a:off x="3379052" y="1074723"/>
            <a:ext cx="5096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ALCANCE DEL PROYECTO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3F40870-3217-4404-921D-61C6F42DB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684" y="1703946"/>
            <a:ext cx="8554867" cy="498705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160AAB-6600-4D81-9F7F-2C590A4EBBE9}"/>
              </a:ext>
            </a:extLst>
          </p:cNvPr>
          <p:cNvSpPr txBox="1"/>
          <p:nvPr/>
        </p:nvSpPr>
        <p:spPr>
          <a:xfrm>
            <a:off x="1742684" y="1703946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EDT/WBS </a:t>
            </a:r>
          </a:p>
        </p:txBody>
      </p:sp>
    </p:spTree>
    <p:extLst>
      <p:ext uri="{BB962C8B-B14F-4D97-AF65-F5344CB8AC3E}">
        <p14:creationId xmlns:p14="http://schemas.microsoft.com/office/powerpoint/2010/main" val="333471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98174C6-1E81-4902-B528-418A52A11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28647"/>
            <a:ext cx="1323075" cy="13230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821B957-B9FA-4178-8D99-C3BF00DBE193}"/>
              </a:ext>
            </a:extLst>
          </p:cNvPr>
          <p:cNvSpPr txBox="1"/>
          <p:nvPr/>
        </p:nvSpPr>
        <p:spPr>
          <a:xfrm>
            <a:off x="3441713" y="443487"/>
            <a:ext cx="52384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3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-Ámbito del Proyecto</a:t>
            </a:r>
          </a:p>
          <a:p>
            <a:pPr algn="ctr"/>
            <a:endParaRPr lang="es-AR" sz="33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 descr="Resultado de imagen para SEMBRADORA PNG">
            <a:extLst>
              <a:ext uri="{FF2B5EF4-FFF2-40B4-BE49-F238E27FC236}">
                <a16:creationId xmlns:a16="http://schemas.microsoft.com/office/drawing/2014/main" id="{8140483A-C58A-4457-9F8D-85C955F39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941" y="2387097"/>
            <a:ext cx="2482948" cy="124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n para COSECHADORA PNG">
            <a:extLst>
              <a:ext uri="{FF2B5EF4-FFF2-40B4-BE49-F238E27FC236}">
                <a16:creationId xmlns:a16="http://schemas.microsoft.com/office/drawing/2014/main" id="{317C2076-6F9C-4445-8AF8-64B874A71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148" y="5005414"/>
            <a:ext cx="2472451" cy="123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Imagen relacionada">
            <a:extLst>
              <a:ext uri="{FF2B5EF4-FFF2-40B4-BE49-F238E27FC236}">
                <a16:creationId xmlns:a16="http://schemas.microsoft.com/office/drawing/2014/main" id="{D97A2E13-32C1-4F45-B6B8-0BA94C612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9" y="2561617"/>
            <a:ext cx="1471734" cy="147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Resultado de imagen para RIEGO PNG">
            <a:extLst>
              <a:ext uri="{FF2B5EF4-FFF2-40B4-BE49-F238E27FC236}">
                <a16:creationId xmlns:a16="http://schemas.microsoft.com/office/drawing/2014/main" id="{5525FEDA-DDEB-4AFF-A221-C47963CEC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73" y="4534486"/>
            <a:ext cx="2829872" cy="179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Resultado de imagen para FUMIGAR PNG">
            <a:extLst>
              <a:ext uri="{FF2B5EF4-FFF2-40B4-BE49-F238E27FC236}">
                <a16:creationId xmlns:a16="http://schemas.microsoft.com/office/drawing/2014/main" id="{B92B70FE-75DB-48BB-AF2B-158B0D2BF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016" y="2584539"/>
            <a:ext cx="1684177" cy="145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CE0D9E2-A36A-4C8C-9F1D-D2D202DBAB11}"/>
              </a:ext>
            </a:extLst>
          </p:cNvPr>
          <p:cNvSpPr txBox="1"/>
          <p:nvPr/>
        </p:nvSpPr>
        <p:spPr>
          <a:xfrm>
            <a:off x="3833545" y="1913435"/>
            <a:ext cx="2482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>
                <a:solidFill>
                  <a:schemeClr val="accent5">
                    <a:lumMod val="50000"/>
                  </a:schemeClr>
                </a:solidFill>
              </a:rPr>
              <a:t>SIEMBRA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9DD4717-FB10-4E78-A8F6-58DF51B48D59}"/>
              </a:ext>
            </a:extLst>
          </p:cNvPr>
          <p:cNvSpPr txBox="1"/>
          <p:nvPr/>
        </p:nvSpPr>
        <p:spPr>
          <a:xfrm>
            <a:off x="6366584" y="1999065"/>
            <a:ext cx="2482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>
                <a:solidFill>
                  <a:schemeClr val="accent5">
                    <a:lumMod val="50000"/>
                  </a:schemeClr>
                </a:solidFill>
              </a:rPr>
              <a:t>FERTILIZACIÓN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F8F895A-7976-4CE4-8B06-8A12EE96DD70}"/>
              </a:ext>
            </a:extLst>
          </p:cNvPr>
          <p:cNvSpPr txBox="1"/>
          <p:nvPr/>
        </p:nvSpPr>
        <p:spPr>
          <a:xfrm>
            <a:off x="9285631" y="1999064"/>
            <a:ext cx="2482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>
                <a:solidFill>
                  <a:schemeClr val="accent5">
                    <a:lumMod val="50000"/>
                  </a:schemeClr>
                </a:solidFill>
              </a:rPr>
              <a:t>FUMIGACIÓN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9E5292C-C01C-43A1-AD26-D13690B9EC69}"/>
              </a:ext>
            </a:extLst>
          </p:cNvPr>
          <p:cNvSpPr txBox="1"/>
          <p:nvPr/>
        </p:nvSpPr>
        <p:spPr>
          <a:xfrm>
            <a:off x="5147511" y="4452335"/>
            <a:ext cx="2482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>
                <a:solidFill>
                  <a:schemeClr val="accent5">
                    <a:lumMod val="50000"/>
                  </a:schemeClr>
                </a:solidFill>
              </a:rPr>
              <a:t>COSECHA</a:t>
            </a:r>
          </a:p>
        </p:txBody>
      </p:sp>
      <p:pic>
        <p:nvPicPr>
          <p:cNvPr id="7184" name="Picture 16" descr="Resultado de imagen para ARAR PNG">
            <a:extLst>
              <a:ext uri="{FF2B5EF4-FFF2-40B4-BE49-F238E27FC236}">
                <a16:creationId xmlns:a16="http://schemas.microsoft.com/office/drawing/2014/main" id="{F028E84D-77C0-48B5-86E0-867142722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29" y="2344322"/>
            <a:ext cx="1471735" cy="138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83EA57AE-48A6-444B-A314-7D3207F58843}"/>
              </a:ext>
            </a:extLst>
          </p:cNvPr>
          <p:cNvSpPr txBox="1"/>
          <p:nvPr/>
        </p:nvSpPr>
        <p:spPr>
          <a:xfrm>
            <a:off x="901961" y="1892628"/>
            <a:ext cx="2482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>
                <a:solidFill>
                  <a:schemeClr val="accent5">
                    <a:lumMod val="50000"/>
                  </a:schemeClr>
                </a:solidFill>
              </a:rPr>
              <a:t>ARADO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F0A54B8-1100-40E4-9344-23BA5238F683}"/>
              </a:ext>
            </a:extLst>
          </p:cNvPr>
          <p:cNvSpPr txBox="1"/>
          <p:nvPr/>
        </p:nvSpPr>
        <p:spPr>
          <a:xfrm>
            <a:off x="1863467" y="4417611"/>
            <a:ext cx="2482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>
                <a:solidFill>
                  <a:schemeClr val="accent5">
                    <a:lumMod val="50000"/>
                  </a:schemeClr>
                </a:solidFill>
              </a:rPr>
              <a:t>RIEGO</a:t>
            </a:r>
          </a:p>
        </p:txBody>
      </p:sp>
      <p:pic>
        <p:nvPicPr>
          <p:cNvPr id="1026" name="Picture 2" descr="Resultado de imagen para SILO PNG">
            <a:extLst>
              <a:ext uri="{FF2B5EF4-FFF2-40B4-BE49-F238E27FC236}">
                <a16:creationId xmlns:a16="http://schemas.microsoft.com/office/drawing/2014/main" id="{F94CD9B5-C52A-48BC-BF90-26C199C1E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065" y="4915350"/>
            <a:ext cx="1510748" cy="151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33A2D4AA-9294-4ACD-BE5F-BFA0527C729E}"/>
              </a:ext>
            </a:extLst>
          </p:cNvPr>
          <p:cNvSpPr txBox="1"/>
          <p:nvPr/>
        </p:nvSpPr>
        <p:spPr>
          <a:xfrm>
            <a:off x="7480172" y="4484463"/>
            <a:ext cx="3128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>
                <a:solidFill>
                  <a:schemeClr val="accent5">
                    <a:lumMod val="50000"/>
                  </a:schemeClr>
                </a:solidFill>
              </a:rPr>
              <a:t>ALMACENAMIENTO</a:t>
            </a:r>
          </a:p>
        </p:txBody>
      </p:sp>
    </p:spTree>
    <p:extLst>
      <p:ext uri="{BB962C8B-B14F-4D97-AF65-F5344CB8AC3E}">
        <p14:creationId xmlns:p14="http://schemas.microsoft.com/office/powerpoint/2010/main" val="216514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A82AFA1C-A400-4225-9128-AC31D088BC7A}"/>
              </a:ext>
            </a:extLst>
          </p:cNvPr>
          <p:cNvSpPr txBox="1"/>
          <p:nvPr/>
        </p:nvSpPr>
        <p:spPr>
          <a:xfrm>
            <a:off x="2807194" y="311963"/>
            <a:ext cx="58669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3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s-AR" sz="33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</a:t>
            </a:r>
            <a:r>
              <a:rPr lang="es-AR" sz="33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sz="33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  <a:endParaRPr lang="es-AR" sz="33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s-AR" sz="33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A6CAAC8-2975-4B25-8E97-43C89E3CB699}"/>
              </a:ext>
            </a:extLst>
          </p:cNvPr>
          <p:cNvSpPr txBox="1"/>
          <p:nvPr/>
        </p:nvSpPr>
        <p:spPr>
          <a:xfrm>
            <a:off x="2431836" y="2098277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err="1">
                <a:solidFill>
                  <a:schemeClr val="tx1">
                    <a:lumMod val="85000"/>
                  </a:schemeClr>
                </a:solidFill>
              </a:rPr>
              <a:t>Scope</a:t>
            </a:r>
            <a:r>
              <a:rPr lang="es-AR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s-AR" b="1" dirty="0" err="1">
                <a:solidFill>
                  <a:schemeClr val="tx1">
                    <a:lumMod val="85000"/>
                  </a:schemeClr>
                </a:solidFill>
              </a:rPr>
              <a:t>Statement</a:t>
            </a:r>
            <a:endParaRPr lang="es-AR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A00C084-8971-497F-8E66-08666F9B125F}"/>
              </a:ext>
            </a:extLst>
          </p:cNvPr>
          <p:cNvSpPr txBox="1"/>
          <p:nvPr/>
        </p:nvSpPr>
        <p:spPr>
          <a:xfrm>
            <a:off x="520695" y="2531601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tx1">
                    <a:lumMod val="85000"/>
                  </a:schemeClr>
                </a:solidFill>
              </a:rPr>
              <a:t>Estudio del Ámbito del Proyecto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EB41720-A92B-46CD-A7DD-38FD3653DB7D}"/>
              </a:ext>
            </a:extLst>
          </p:cNvPr>
          <p:cNvSpPr txBox="1"/>
          <p:nvPr/>
        </p:nvSpPr>
        <p:spPr>
          <a:xfrm>
            <a:off x="1151836" y="2955415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tx1">
                    <a:lumMod val="85000"/>
                  </a:schemeClr>
                </a:solidFill>
              </a:rPr>
              <a:t>Metodología de Trabajo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870654F-C025-4BE8-BA68-99FF28DB28E4}"/>
              </a:ext>
            </a:extLst>
          </p:cNvPr>
          <p:cNvSpPr txBox="1"/>
          <p:nvPr/>
        </p:nvSpPr>
        <p:spPr>
          <a:xfrm>
            <a:off x="1836575" y="3361096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err="1">
                <a:solidFill>
                  <a:schemeClr val="tx1">
                    <a:lumMod val="85000"/>
                  </a:schemeClr>
                </a:solidFill>
              </a:rPr>
              <a:t>Product</a:t>
            </a:r>
            <a:r>
              <a:rPr lang="es-AR" b="1" dirty="0">
                <a:solidFill>
                  <a:schemeClr val="tx1">
                    <a:lumMod val="85000"/>
                  </a:schemeClr>
                </a:solidFill>
              </a:rPr>
              <a:t> Backlog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53ADE98-EF70-483F-A0E7-44540939AAED}"/>
              </a:ext>
            </a:extLst>
          </p:cNvPr>
          <p:cNvSpPr txBox="1"/>
          <p:nvPr/>
        </p:nvSpPr>
        <p:spPr>
          <a:xfrm>
            <a:off x="1095409" y="3831804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tx1">
                    <a:lumMod val="85000"/>
                  </a:schemeClr>
                </a:solidFill>
              </a:rPr>
              <a:t>EDT/WBS y Diccionarios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602DBA6-A0ED-41FB-A7D5-9657D91FABAA}"/>
              </a:ext>
            </a:extLst>
          </p:cNvPr>
          <p:cNvSpPr txBox="1"/>
          <p:nvPr/>
        </p:nvSpPr>
        <p:spPr>
          <a:xfrm>
            <a:off x="620401" y="4367659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tx1">
                    <a:lumMod val="85000"/>
                  </a:schemeClr>
                </a:solidFill>
              </a:rPr>
              <a:t>Gestión de la Comunicación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6BC1C91-EF15-422A-8C6D-FECA0D5C0425}"/>
              </a:ext>
            </a:extLst>
          </p:cNvPr>
          <p:cNvSpPr txBox="1"/>
          <p:nvPr/>
        </p:nvSpPr>
        <p:spPr>
          <a:xfrm>
            <a:off x="2863126" y="4787794"/>
            <a:ext cx="213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>
                    <a:lumMod val="85000"/>
                  </a:schemeClr>
                </a:solidFill>
              </a:rPr>
              <a:t>Sprint Cero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887B8D3-DAC9-4A21-8D6C-B1E46D3D8446}"/>
              </a:ext>
            </a:extLst>
          </p:cNvPr>
          <p:cNvSpPr txBox="1"/>
          <p:nvPr/>
        </p:nvSpPr>
        <p:spPr>
          <a:xfrm>
            <a:off x="2325020" y="5292649"/>
            <a:ext cx="2631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>
                    <a:lumMod val="85000"/>
                  </a:schemeClr>
                </a:solidFill>
              </a:rPr>
              <a:t>Plan de Gestión del Cronograma y Calendarización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0E1FEB-5C8D-481B-AA72-F02FA79ABE7B}"/>
              </a:ext>
            </a:extLst>
          </p:cNvPr>
          <p:cNvSpPr txBox="1"/>
          <p:nvPr/>
        </p:nvSpPr>
        <p:spPr>
          <a:xfrm>
            <a:off x="6453218" y="2073045"/>
            <a:ext cx="401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>
                    <a:lumMod val="85000"/>
                  </a:schemeClr>
                </a:solidFill>
              </a:rPr>
              <a:t>Plan de Gestión de los Recursos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A334D43-5317-4788-B564-266ADF381069}"/>
              </a:ext>
            </a:extLst>
          </p:cNvPr>
          <p:cNvSpPr txBox="1"/>
          <p:nvPr/>
        </p:nvSpPr>
        <p:spPr>
          <a:xfrm>
            <a:off x="6811629" y="2520669"/>
            <a:ext cx="33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>
                    <a:lumMod val="85000"/>
                  </a:schemeClr>
                </a:solidFill>
              </a:rPr>
              <a:t>Plan de Gestión de Riesgos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2F42BF5-3B4F-485F-BCB0-980C9561DDF5}"/>
              </a:ext>
            </a:extLst>
          </p:cNvPr>
          <p:cNvSpPr txBox="1"/>
          <p:nvPr/>
        </p:nvSpPr>
        <p:spPr>
          <a:xfrm>
            <a:off x="7046305" y="2943846"/>
            <a:ext cx="514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>
                    <a:lumMod val="85000"/>
                  </a:schemeClr>
                </a:solidFill>
              </a:rPr>
              <a:t>Lista Priorizada de Riesgos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27F22C2-1067-4AC1-AC68-3ECC68F13220}"/>
              </a:ext>
            </a:extLst>
          </p:cNvPr>
          <p:cNvSpPr txBox="1"/>
          <p:nvPr/>
        </p:nvSpPr>
        <p:spPr>
          <a:xfrm>
            <a:off x="7173196" y="3414683"/>
            <a:ext cx="33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>
                    <a:lumMod val="85000"/>
                  </a:schemeClr>
                </a:solidFill>
              </a:rPr>
              <a:t>Documentación del Sprint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E717BDA-2D94-4274-B11C-7C683EAF2BB9}"/>
              </a:ext>
            </a:extLst>
          </p:cNvPr>
          <p:cNvSpPr txBox="1"/>
          <p:nvPr/>
        </p:nvSpPr>
        <p:spPr>
          <a:xfrm>
            <a:off x="7175984" y="3843504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tx1">
                    <a:lumMod val="85000"/>
                  </a:schemeClr>
                </a:solidFill>
              </a:rPr>
              <a:t>Plan de </a:t>
            </a:r>
            <a:r>
              <a:rPr lang="es-AR" b="1" dirty="0" err="1">
                <a:solidFill>
                  <a:schemeClr val="tx1">
                    <a:lumMod val="85000"/>
                  </a:schemeClr>
                </a:solidFill>
              </a:rPr>
              <a:t>Testing</a:t>
            </a:r>
            <a:endParaRPr lang="es-AR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DD06D9E-E447-44E2-BA30-5526421C6068}"/>
              </a:ext>
            </a:extLst>
          </p:cNvPr>
          <p:cNvSpPr txBox="1"/>
          <p:nvPr/>
        </p:nvSpPr>
        <p:spPr>
          <a:xfrm>
            <a:off x="7139018" y="4286247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tx1">
                    <a:lumMod val="85000"/>
                  </a:schemeClr>
                </a:solidFill>
              </a:rPr>
              <a:t>Prototipo Funcional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A04247C-640C-4DEC-8FC0-00124CC6922A}"/>
              </a:ext>
            </a:extLst>
          </p:cNvPr>
          <p:cNvSpPr txBox="1"/>
          <p:nvPr/>
        </p:nvSpPr>
        <p:spPr>
          <a:xfrm>
            <a:off x="6867989" y="4643322"/>
            <a:ext cx="3913083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>
                    <a:lumMod val="85000"/>
                  </a:schemeClr>
                </a:solidFill>
              </a:rPr>
              <a:t>Análisis del Impacto Ambiental del Proyecto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2A89161-3FF1-4F54-BBBE-4A91FA97E3FD}"/>
              </a:ext>
            </a:extLst>
          </p:cNvPr>
          <p:cNvSpPr txBox="1"/>
          <p:nvPr/>
        </p:nvSpPr>
        <p:spPr>
          <a:xfrm>
            <a:off x="6478618" y="5313464"/>
            <a:ext cx="334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>
                    <a:lumMod val="85000"/>
                  </a:schemeClr>
                </a:solidFill>
              </a:rPr>
              <a:t>Documento Investigación/Capacitación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E76B5CA-9F66-4763-BD6A-04EC0C89BC22}"/>
              </a:ext>
            </a:extLst>
          </p:cNvPr>
          <p:cNvSpPr txBox="1"/>
          <p:nvPr/>
        </p:nvSpPr>
        <p:spPr>
          <a:xfrm>
            <a:off x="4226584" y="2739324"/>
            <a:ext cx="26508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Conjunto de Entregables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414F12B-F80A-4454-9A17-6E0469A2767D}"/>
              </a:ext>
            </a:extLst>
          </p:cNvPr>
          <p:cNvSpPr/>
          <p:nvPr/>
        </p:nvSpPr>
        <p:spPr>
          <a:xfrm>
            <a:off x="3852722" y="2190204"/>
            <a:ext cx="3345155" cy="3352755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052" name="Picture 4" descr="Resultado de imagen para documento png">
            <a:extLst>
              <a:ext uri="{FF2B5EF4-FFF2-40B4-BE49-F238E27FC236}">
                <a16:creationId xmlns:a16="http://schemas.microsoft.com/office/drawing/2014/main" id="{C5734EB0-602F-4B00-B192-05E4AC9C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455" y="3738951"/>
            <a:ext cx="1626748" cy="162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12E5AF68-272D-429E-AB44-99DF10ADA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28647"/>
            <a:ext cx="1323075" cy="132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3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B22CAF8-0F19-4587-8D7D-48C03729E91A}"/>
              </a:ext>
            </a:extLst>
          </p:cNvPr>
          <p:cNvSpPr txBox="1"/>
          <p:nvPr/>
        </p:nvSpPr>
        <p:spPr>
          <a:xfrm>
            <a:off x="2800297" y="350771"/>
            <a:ext cx="55697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3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-Metodología de Trabajo</a:t>
            </a:r>
          </a:p>
          <a:p>
            <a:pPr algn="ctr"/>
            <a:endParaRPr lang="es-AR" sz="33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Resultado de imagen para scrum agile">
            <a:extLst>
              <a:ext uri="{FF2B5EF4-FFF2-40B4-BE49-F238E27FC236}">
                <a16:creationId xmlns:a16="http://schemas.microsoft.com/office/drawing/2014/main" id="{2D340E4A-BBF5-44AA-B355-E3FA75AE3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63" y="1638876"/>
            <a:ext cx="7761418" cy="445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9D07241-2C02-4E85-B71F-847344D9C92A}"/>
              </a:ext>
            </a:extLst>
          </p:cNvPr>
          <p:cNvSpPr txBox="1"/>
          <p:nvPr/>
        </p:nvSpPr>
        <p:spPr>
          <a:xfrm>
            <a:off x="3955281" y="3847881"/>
            <a:ext cx="1285316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14 días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BB7E16-E7F9-4B24-A115-2C4635084048}"/>
              </a:ext>
            </a:extLst>
          </p:cNvPr>
          <p:cNvSpPr txBox="1"/>
          <p:nvPr/>
        </p:nvSpPr>
        <p:spPr>
          <a:xfrm>
            <a:off x="3534426" y="1868712"/>
            <a:ext cx="192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Bahnschrift SemiBold" panose="020B0502040204020203" pitchFamily="34" charset="0"/>
              </a:rPr>
              <a:t>Pedrotti, Gonzalo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D53AAC3-B86E-4692-82E8-14A76CA38E2D}"/>
              </a:ext>
            </a:extLst>
          </p:cNvPr>
          <p:cNvSpPr txBox="1"/>
          <p:nvPr/>
        </p:nvSpPr>
        <p:spPr>
          <a:xfrm>
            <a:off x="648279" y="2550576"/>
            <a:ext cx="2928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Bahnschrift SemiBold" panose="020B0502040204020203" pitchFamily="34" charset="0"/>
              </a:rPr>
              <a:t>		Bottino, Natanael</a:t>
            </a:r>
          </a:p>
          <a:p>
            <a:r>
              <a:rPr lang="es-AR" dirty="0">
                <a:solidFill>
                  <a:schemeClr val="bg1"/>
                </a:solidFill>
                <a:latin typeface="Bahnschrift SemiBold" panose="020B0502040204020203" pitchFamily="34" charset="0"/>
              </a:rPr>
              <a:t>		Cena, Henry</a:t>
            </a:r>
          </a:p>
          <a:p>
            <a:r>
              <a:rPr lang="es-AR" dirty="0">
                <a:solidFill>
                  <a:schemeClr val="bg1"/>
                </a:solidFill>
                <a:latin typeface="Bahnschrift SemiBold" panose="020B0502040204020203" pitchFamily="34" charset="0"/>
              </a:rPr>
              <a:t>		Pedrotti, Gonzalo</a:t>
            </a:r>
          </a:p>
          <a:p>
            <a:r>
              <a:rPr lang="es-AR" dirty="0">
                <a:solidFill>
                  <a:schemeClr val="bg1"/>
                </a:solidFill>
                <a:latin typeface="Bahnschrift SemiBold" panose="020B0502040204020203" pitchFamily="34" charset="0"/>
              </a:rPr>
              <a:t>		Zanin, Federico</a:t>
            </a:r>
          </a:p>
        </p:txBody>
      </p:sp>
      <p:pic>
        <p:nvPicPr>
          <p:cNvPr id="1026" name="Picture 2" descr="Resultado de imagen para github">
            <a:extLst>
              <a:ext uri="{FF2B5EF4-FFF2-40B4-BE49-F238E27FC236}">
                <a16:creationId xmlns:a16="http://schemas.microsoft.com/office/drawing/2014/main" id="{25C2D7F5-06EF-4D79-92E7-35C7977D9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232" y="2053378"/>
            <a:ext cx="2255812" cy="126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743A1FD-DF4B-49A4-831B-8EE014F085FD}"/>
              </a:ext>
            </a:extLst>
          </p:cNvPr>
          <p:cNvSpPr txBox="1"/>
          <p:nvPr/>
        </p:nvSpPr>
        <p:spPr>
          <a:xfrm>
            <a:off x="8055134" y="2869099"/>
            <a:ext cx="19688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100" b="1" dirty="0">
                <a:solidFill>
                  <a:schemeClr val="bg1"/>
                </a:solidFill>
              </a:rPr>
              <a:t>2 Repositorios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499ADD4-1D52-44F1-904A-A257E2794922}"/>
              </a:ext>
            </a:extLst>
          </p:cNvPr>
          <p:cNvSpPr txBox="1"/>
          <p:nvPr/>
        </p:nvSpPr>
        <p:spPr>
          <a:xfrm>
            <a:off x="7935872" y="3381573"/>
            <a:ext cx="41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Proyecto-Final-Proyecto y Producto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F08B334-F1BF-446B-AC90-3EBD3B16948F}"/>
              </a:ext>
            </a:extLst>
          </p:cNvPr>
          <p:cNvSpPr txBox="1"/>
          <p:nvPr/>
        </p:nvSpPr>
        <p:spPr>
          <a:xfrm>
            <a:off x="7935872" y="3847881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Proyecto-Final-Producto De Software</a:t>
            </a:r>
          </a:p>
        </p:txBody>
      </p:sp>
      <p:pic>
        <p:nvPicPr>
          <p:cNvPr id="1028" name="Picture 4" descr="Resultado de imagen para gitkraken">
            <a:extLst>
              <a:ext uri="{FF2B5EF4-FFF2-40B4-BE49-F238E27FC236}">
                <a16:creationId xmlns:a16="http://schemas.microsoft.com/office/drawing/2014/main" id="{B0FEB0F7-3CEB-4EEA-96C1-E86110F55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387" y="2041862"/>
            <a:ext cx="1254213" cy="125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5AB3712-ECBF-403E-8092-1ED4DC1E98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28647"/>
            <a:ext cx="1323075" cy="1323075"/>
          </a:xfrm>
          <a:prstGeom prst="rect">
            <a:avLst/>
          </a:prstGeom>
        </p:spPr>
      </p:pic>
      <p:pic>
        <p:nvPicPr>
          <p:cNvPr id="4098" name="Picture 2" descr="Imagen relacionada">
            <a:extLst>
              <a:ext uri="{FF2B5EF4-FFF2-40B4-BE49-F238E27FC236}">
                <a16:creationId xmlns:a16="http://schemas.microsoft.com/office/drawing/2014/main" id="{979A833F-5249-46A1-8155-ABC3764BF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869" y="0"/>
            <a:ext cx="1305339" cy="130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128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12441C3-5745-48A9-A27D-35B1277B064A}"/>
              </a:ext>
            </a:extLst>
          </p:cNvPr>
          <p:cNvSpPr txBox="1"/>
          <p:nvPr/>
        </p:nvSpPr>
        <p:spPr>
          <a:xfrm>
            <a:off x="5054968" y="670229"/>
            <a:ext cx="23090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3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-EDT/WBS 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A6D8975-F0C4-4FE3-BC8C-4C370ABEA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5" y="3068586"/>
            <a:ext cx="11140074" cy="237545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9C0A48A-7085-4264-ABD3-7E00BB20C3B4}"/>
              </a:ext>
            </a:extLst>
          </p:cNvPr>
          <p:cNvSpPr txBox="1"/>
          <p:nvPr/>
        </p:nvSpPr>
        <p:spPr>
          <a:xfrm>
            <a:off x="3657600" y="2398481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Dividido en siete subsistemas o áreas </a:t>
            </a:r>
          </a:p>
        </p:txBody>
      </p:sp>
      <p:pic>
        <p:nvPicPr>
          <p:cNvPr id="3074" name="Picture 2" descr="Resultado de imagen para jerarquia png">
            <a:extLst>
              <a:ext uri="{FF2B5EF4-FFF2-40B4-BE49-F238E27FC236}">
                <a16:creationId xmlns:a16="http://schemas.microsoft.com/office/drawing/2014/main" id="{A48B2439-A3EC-49EB-A10A-551071358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876" y="65676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05CACCF-8960-489C-9664-BBB596073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28647"/>
            <a:ext cx="1323075" cy="132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23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1069</TotalTime>
  <Words>483</Words>
  <Application>Microsoft Office PowerPoint</Application>
  <PresentationFormat>Panorámica</PresentationFormat>
  <Paragraphs>139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Bahnschrift SemiBold</vt:lpstr>
      <vt:lpstr>Calibri</vt:lpstr>
      <vt:lpstr>Century Gothic</vt:lpstr>
      <vt:lpstr>Wingdings</vt:lpstr>
      <vt:lpstr>Wingdings 2</vt:lpstr>
      <vt:lpstr>Citable</vt:lpstr>
      <vt:lpstr>UNIVERSIDAD TECNOLÓGICA NACIONAL</vt:lpstr>
      <vt:lpstr>Presentación de PowerPoint</vt:lpstr>
      <vt:lpstr>INTRODUCCIÓN AL PROYECTO: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NACIONAL</dc:title>
  <dc:creator>Gonzalo Pedrotti</dc:creator>
  <cp:lastModifiedBy>Gonzalo Pedrotti</cp:lastModifiedBy>
  <cp:revision>191</cp:revision>
  <dcterms:created xsi:type="dcterms:W3CDTF">2019-03-22T19:11:59Z</dcterms:created>
  <dcterms:modified xsi:type="dcterms:W3CDTF">2019-06-24T21:25:55Z</dcterms:modified>
</cp:coreProperties>
</file>