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8" r:id="rId3"/>
    <p:sldId id="263" r:id="rId4"/>
    <p:sldId id="267" r:id="rId5"/>
    <p:sldId id="273" r:id="rId6"/>
    <p:sldId id="286" r:id="rId7"/>
    <p:sldId id="287" r:id="rId8"/>
    <p:sldId id="276" r:id="rId9"/>
    <p:sldId id="279" r:id="rId10"/>
    <p:sldId id="291" r:id="rId11"/>
    <p:sldId id="289" r:id="rId12"/>
    <p:sldId id="290" r:id="rId13"/>
    <p:sldId id="282" r:id="rId14"/>
    <p:sldId id="277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E0C7"/>
    <a:srgbClr val="F9B298"/>
    <a:srgbClr val="F8F6F2"/>
    <a:srgbClr val="00356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59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CED640-2A2B-41E2-AB1A-2A9B21BAA0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E60FCBB-74D1-4934-9315-C0912B5EFF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086D18-69A0-4C48-9766-3290BD816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C401-CFCF-4CBF-8250-0F6535AAC3D8}" type="datetimeFigureOut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925D46-2DEA-4024-A500-D07DE777F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28ADEB-B9D1-4B13-B548-13FFCB4C8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059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F1D265-AA87-4FC5-9A56-12446F395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42CDF6-EC77-4FE2-B43F-6B7DDE3A3D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3130CE-5363-48CB-A340-0F0493EC6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C401-CFCF-4CBF-8250-0F6535AAC3D8}" type="datetimeFigureOut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633B3F-F69B-4A0F-B85F-5EEC5C2E6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12582E-10D0-4F57-B41B-7BC86F51C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641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FB77D58-5D45-4986-9735-A8BCF75895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0DCE1AA-D2E3-4F6E-807B-1BC99D2FDD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CCB4F6-10F4-4A43-9EDD-10822AEBD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C401-CFCF-4CBF-8250-0F6535AAC3D8}" type="datetimeFigureOut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F8C7BF-F87C-4DD4-A764-DA24BBDDC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09CD3B-5C66-464D-9770-FC83699EA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61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DB2C1A-03F4-4194-B2FF-52CEE01D9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F7A8CC-C4C9-41DF-9E73-115DA82FB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D683D0-42B0-45C1-8E15-D648E076C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C401-CFCF-4CBF-8250-0F6535AAC3D8}" type="datetimeFigureOut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6AB831-851A-4453-B5AE-4BD708A45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0560B2-CCC8-42CC-9754-69F08BBA3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3917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6F80FF-C6A2-494D-B2B5-DCED81A4C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1B49E0-2ED4-4ED6-9525-651A00DD67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670E02-DBEA-4EAA-A963-09D5CD651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C401-CFCF-4CBF-8250-0F6535AAC3D8}" type="datetimeFigureOut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AA1F08-AC83-4710-87FC-BA2845918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86418F-E4E5-4E49-8867-86DD936FF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081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9095B1-6867-4341-BB7A-B1192E10D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2FCF58-073E-4332-A193-A5C728DCBB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912EDE3-5F22-459C-B14E-0E9E4D947E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B47649-78BE-48C3-9619-1393EC25C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C401-CFCF-4CBF-8250-0F6535AAC3D8}" type="datetimeFigureOut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63AF48-1D8D-43CE-B4EF-EA283C34C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CE8652-6E13-462A-BA65-CE492BB78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211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EC0A6B-6C98-49D9-A1C8-B1C3AE705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2181C6-4AD0-4DF9-AFA1-3ECD807D8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847CC88-A24C-42F5-BAB7-8668B15969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3E3DD69-B51F-44CB-8A7F-9C916C9D35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493277A-5D98-4489-903E-F54234DD71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35922D4-5778-464C-9D4B-53441E81D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C401-CFCF-4CBF-8250-0F6535AAC3D8}" type="datetimeFigureOut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8B2B1A9-4C55-4C24-96B8-CDA690065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89758BE-1158-45B0-888E-FBF36F80C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5097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CDACC5-7103-41D4-928B-EA6EEA408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DAA7162-D5F1-4233-B44B-2A519568F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C401-CFCF-4CBF-8250-0F6535AAC3D8}" type="datetimeFigureOut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A707E3F-284F-40F6-9E4A-F11A61BE6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AD266D2-4B7E-4B5C-BBF0-36CF7A952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3517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9AF4FE7-090A-4B5B-BCB1-309C8B80A7D7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B7F7AA4-209D-4689-AA02-D04B4EDEF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C401-CFCF-4CBF-8250-0F6535AAC3D8}" type="datetimeFigureOut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B85722C-8A72-448E-8B83-EF7C5AF93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24A6E7-8728-4C8A-82A6-A6C3CA90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34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CFCA1F-DBEC-4F64-A69D-D69080070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91CC70-5093-42C4-8978-1F2D73632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7786617-699B-488F-8721-F3B668462C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4FC728-03B7-400E-B1AE-2A5B4D18F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C401-CFCF-4CBF-8250-0F6535AAC3D8}" type="datetimeFigureOut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97A1CA-2B06-47D1-87BB-6FA3AB170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FA3FAE-923B-44C6-A3D4-934B76B46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205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C06F8E-3219-4BC9-AC48-C3DC6CFCE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304C55E-16F2-4CAF-9384-FC1D4F080F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FAD510D-2B1E-4164-AED3-22DE5492ED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7433D4-FB86-4AFF-B6A8-F8E3F1BEB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C401-CFCF-4CBF-8250-0F6535AAC3D8}" type="datetimeFigureOut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BCFB19-C751-424E-B3D4-EEB9597C4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8B9F28-5458-46D5-A25A-B0BBEAA7D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924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5AB1C4B-3767-46EA-A3DE-A1B389DE7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696137-0F59-4406-87C1-C506DAFF0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8FC2BC-E05F-4E79-B480-7DC4C5E52C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BC401-CFCF-4CBF-8250-0F6535AAC3D8}" type="datetimeFigureOut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3E4EED-EEA6-4898-9A84-042E4F271A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5F8E61-8F4C-46F9-B605-3C0D16F5FB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C2C63-1FBC-4D45-BF40-DC9315A443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814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jpg"/><Relationship Id="rId7" Type="http://schemas.openxmlformats.org/officeDocument/2006/relationships/image" Target="../media/image12.jpe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vel0624/Capstone-Design-Team-M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17A65AD-DFB0-4E72-9BBD-05217128E14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1660E10-9865-4A2A-A842-5CF8813FC684}"/>
              </a:ext>
            </a:extLst>
          </p:cNvPr>
          <p:cNvCxnSpPr>
            <a:cxnSpLocks/>
          </p:cNvCxnSpPr>
          <p:nvPr/>
        </p:nvCxnSpPr>
        <p:spPr>
          <a:xfrm>
            <a:off x="1333500" y="5130800"/>
            <a:ext cx="10858500" cy="0"/>
          </a:xfrm>
          <a:prstGeom prst="line">
            <a:avLst/>
          </a:prstGeom>
          <a:ln w="254000">
            <a:solidFill>
              <a:srgbClr val="0187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1D38E18-38C2-4110-B4B0-DAC311AE9A8B}"/>
              </a:ext>
            </a:extLst>
          </p:cNvPr>
          <p:cNvSpPr txBox="1"/>
          <p:nvPr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2E999C16-7FF9-4F42-8224-49ABB603793A}"/>
              </a:ext>
            </a:extLst>
          </p:cNvPr>
          <p:cNvGrpSpPr/>
          <p:nvPr/>
        </p:nvGrpSpPr>
        <p:grpSpPr>
          <a:xfrm>
            <a:off x="1333500" y="1707925"/>
            <a:ext cx="7632080" cy="1461191"/>
            <a:chOff x="1333500" y="2010786"/>
            <a:chExt cx="7632080" cy="1461191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DBDF0E2-A07C-43CB-ACFC-C059E066074A}"/>
                </a:ext>
              </a:extLst>
            </p:cNvPr>
            <p:cNvSpPr/>
            <p:nvPr/>
          </p:nvSpPr>
          <p:spPr>
            <a:xfrm>
              <a:off x="1333500" y="2010786"/>
              <a:ext cx="7632080" cy="146119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1586C36-8EF7-47D8-9D9B-639F19D27116}"/>
                </a:ext>
              </a:extLst>
            </p:cNvPr>
            <p:cNvSpPr txBox="1"/>
            <p:nvPr/>
          </p:nvSpPr>
          <p:spPr>
            <a:xfrm>
              <a:off x="1779998" y="2355479"/>
              <a:ext cx="676339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b="1" spc="-300" dirty="0">
                  <a:solidFill>
                    <a:schemeClr val="bg1"/>
                  </a:solidFill>
                </a:rPr>
                <a:t>제스처 인식을 통한 기기제어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4F77692F-5CD9-3F87-B347-7DC44F7072CC}"/>
              </a:ext>
            </a:extLst>
          </p:cNvPr>
          <p:cNvSpPr txBox="1"/>
          <p:nvPr/>
        </p:nvSpPr>
        <p:spPr>
          <a:xfrm>
            <a:off x="172720" y="5521235"/>
            <a:ext cx="44326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noto"/>
              </a:rPr>
              <a:t>20174188 </a:t>
            </a:r>
            <a:r>
              <a:rPr lang="ko-KR" altLang="en-US" dirty="0">
                <a:latin typeface="noto"/>
              </a:rPr>
              <a:t>김형균</a:t>
            </a:r>
            <a:endParaRPr lang="en-US" altLang="ko-KR" dirty="0">
              <a:latin typeface="noto"/>
            </a:endParaRPr>
          </a:p>
          <a:p>
            <a:r>
              <a:rPr lang="en-US" altLang="ko-KR" dirty="0">
                <a:latin typeface="noto"/>
              </a:rPr>
              <a:t>20174299 </a:t>
            </a:r>
            <a:r>
              <a:rPr lang="ko-KR" altLang="en-US" dirty="0">
                <a:latin typeface="noto"/>
              </a:rPr>
              <a:t>이성준</a:t>
            </a:r>
            <a:endParaRPr lang="en-US" altLang="ko-KR" dirty="0">
              <a:latin typeface="noto"/>
            </a:endParaRPr>
          </a:p>
          <a:p>
            <a:r>
              <a:rPr lang="en-US" altLang="ko-KR" dirty="0">
                <a:latin typeface="noto"/>
              </a:rPr>
              <a:t>20195134 </a:t>
            </a:r>
            <a:r>
              <a:rPr lang="ko-KR" altLang="en-US" dirty="0">
                <a:latin typeface="noto"/>
              </a:rPr>
              <a:t>장시원</a:t>
            </a:r>
            <a:endParaRPr lang="en-US" altLang="ko-KR" dirty="0">
              <a:latin typeface="noto"/>
            </a:endParaRPr>
          </a:p>
          <a:p>
            <a:r>
              <a:rPr lang="en-US" altLang="ko-KR" dirty="0">
                <a:latin typeface="noto"/>
              </a:rPr>
              <a:t>20195135 </a:t>
            </a:r>
            <a:r>
              <a:rPr lang="ko-KR" altLang="en-US" dirty="0">
                <a:latin typeface="noto"/>
              </a:rPr>
              <a:t>김범수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6858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8EB41-8553-42E2-B72C-C5047742D6C6}"/>
              </a:ext>
            </a:extLst>
          </p:cNvPr>
          <p:cNvSpPr txBox="1"/>
          <p:nvPr/>
        </p:nvSpPr>
        <p:spPr>
          <a:xfrm>
            <a:off x="152400" y="167785"/>
            <a:ext cx="553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Part 3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D13DC-B1B2-4447-A60D-5C2541B81E98}"/>
              </a:ext>
            </a:extLst>
          </p:cNvPr>
          <p:cNvSpPr txBox="1"/>
          <p:nvPr/>
        </p:nvSpPr>
        <p:spPr>
          <a:xfrm>
            <a:off x="1040781" y="121618"/>
            <a:ext cx="1943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/>
              <a:t>해결 방안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303A0D53-2672-4A2D-B5C0-6A0276CAC9F9}"/>
              </a:ext>
            </a:extLst>
          </p:cNvPr>
          <p:cNvCxnSpPr/>
          <p:nvPr/>
        </p:nvCxnSpPr>
        <p:spPr>
          <a:xfrm>
            <a:off x="537117" y="1471962"/>
            <a:ext cx="5558883" cy="0"/>
          </a:xfrm>
          <a:prstGeom prst="line">
            <a:avLst/>
          </a:prstGeom>
          <a:ln w="254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2E9B08DB-0C4D-4694-BA7B-67B961960AD2}"/>
              </a:ext>
            </a:extLst>
          </p:cNvPr>
          <p:cNvCxnSpPr/>
          <p:nvPr/>
        </p:nvCxnSpPr>
        <p:spPr>
          <a:xfrm>
            <a:off x="537117" y="3204118"/>
            <a:ext cx="5558883" cy="0"/>
          </a:xfrm>
          <a:prstGeom prst="line">
            <a:avLst/>
          </a:prstGeom>
          <a:ln w="254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98A3E72-F404-412E-9341-E751418A698D}"/>
              </a:ext>
            </a:extLst>
          </p:cNvPr>
          <p:cNvSpPr txBox="1"/>
          <p:nvPr/>
        </p:nvSpPr>
        <p:spPr>
          <a:xfrm>
            <a:off x="598970" y="3675986"/>
            <a:ext cx="566380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latin typeface="나눔스퀘어 ExtraBold (제목)"/>
              </a:rPr>
              <a:t>기존 데이터는 동작마다 각각의 명령어를 입력하지만</a:t>
            </a:r>
            <a:endParaRPr lang="en-US" altLang="ko-KR" sz="1600" dirty="0">
              <a:latin typeface="나눔스퀘어 ExtraBold (제목)"/>
            </a:endParaRPr>
          </a:p>
          <a:p>
            <a:pPr algn="just"/>
            <a:r>
              <a:rPr lang="ko-KR" altLang="en-US" sz="1600" dirty="0">
                <a:latin typeface="나눔스퀘어 ExtraBold (제목)"/>
              </a:rPr>
              <a:t>수정된 데이터는 구분 동작을 통해 역할을 입력하도록 수정</a:t>
            </a:r>
            <a:endParaRPr lang="en-US" altLang="ko-KR" sz="1600" dirty="0">
              <a:latin typeface="나눔스퀘어 ExtraBold (제목)"/>
            </a:endParaRPr>
          </a:p>
          <a:p>
            <a:pPr algn="just"/>
            <a:endParaRPr lang="en-US" altLang="ko-KR" sz="1600" dirty="0">
              <a:latin typeface="나눔스퀘어 ExtraBold (제목)"/>
            </a:endParaRPr>
          </a:p>
          <a:p>
            <a:pPr algn="just"/>
            <a:r>
              <a:rPr lang="en-US" altLang="ko-KR" sz="1600" dirty="0">
                <a:latin typeface="나눔스퀘어 ExtraBold (제목)"/>
              </a:rPr>
              <a:t>Ex) </a:t>
            </a:r>
          </a:p>
          <a:p>
            <a:pPr algn="just"/>
            <a:r>
              <a:rPr lang="en-US" altLang="ko-KR" sz="1600" dirty="0">
                <a:latin typeface="나눔스퀘어 ExtraBold (제목)"/>
              </a:rPr>
              <a:t>F1-&gt;F2 = Stop, F2-&gt;F1 = Play</a:t>
            </a:r>
          </a:p>
          <a:p>
            <a:pPr algn="just"/>
            <a:r>
              <a:rPr lang="en-US" altLang="ko-KR" sz="1600" dirty="0">
                <a:latin typeface="나눔스퀘어 ExtraBold (제목)"/>
              </a:rPr>
              <a:t>F2-&gt;F3 = Forward, F3-&gt;F2 = Rewind</a:t>
            </a:r>
          </a:p>
          <a:p>
            <a:pPr algn="just"/>
            <a:r>
              <a:rPr lang="en-US" altLang="ko-KR" sz="1600" dirty="0">
                <a:latin typeface="나눔스퀘어 ExtraBold (제목)"/>
              </a:rPr>
              <a:t>F3-&gt;F4 = </a:t>
            </a:r>
            <a:r>
              <a:rPr lang="en-US" altLang="ko-KR" sz="1600" dirty="0" err="1">
                <a:latin typeface="나눔스퀘어 ExtraBold (제목)"/>
              </a:rPr>
              <a:t>VolUp</a:t>
            </a:r>
            <a:r>
              <a:rPr lang="en-US" altLang="ko-KR" sz="1600" dirty="0">
                <a:latin typeface="나눔스퀘어 ExtraBold (제목)"/>
              </a:rPr>
              <a:t>, F4-&gt;F3 = </a:t>
            </a:r>
            <a:r>
              <a:rPr lang="en-US" altLang="ko-KR" sz="1600" dirty="0" err="1">
                <a:latin typeface="나눔스퀘어 ExtraBold (제목)"/>
              </a:rPr>
              <a:t>VolDn</a:t>
            </a:r>
            <a:r>
              <a:rPr lang="en-US" altLang="ko-KR" sz="1600" dirty="0">
                <a:latin typeface="나눔스퀘어 ExtraBold (제목)"/>
              </a:rPr>
              <a:t>, F5-&gt;F1 = Mute</a:t>
            </a:r>
          </a:p>
          <a:p>
            <a:pPr algn="just"/>
            <a:endParaRPr lang="en-US" altLang="ko-KR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826A9F-A0A2-D15D-59BC-1D5A120D975F}"/>
              </a:ext>
            </a:extLst>
          </p:cNvPr>
          <p:cNvSpPr txBox="1"/>
          <p:nvPr/>
        </p:nvSpPr>
        <p:spPr>
          <a:xfrm>
            <a:off x="577544" y="1883588"/>
            <a:ext cx="53710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/>
              <a:t>비슷한 동작의 인식 오류를 해결하기 위해서</a:t>
            </a:r>
            <a:endParaRPr lang="en-US" altLang="ko-KR" sz="1600" dirty="0"/>
          </a:p>
          <a:p>
            <a:pPr algn="just"/>
            <a:r>
              <a:rPr lang="ko-KR" altLang="en-US" sz="1600" dirty="0"/>
              <a:t>동작 구분이 확실한 손가락 </a:t>
            </a:r>
            <a:r>
              <a:rPr lang="en-US" altLang="ko-KR" sz="1600" dirty="0"/>
              <a:t>1</a:t>
            </a:r>
            <a:r>
              <a:rPr lang="ko-KR" altLang="en-US" sz="1600" dirty="0"/>
              <a:t>개</a:t>
            </a:r>
            <a:r>
              <a:rPr lang="en-US" altLang="ko-KR" sz="1600" dirty="0"/>
              <a:t>~5</a:t>
            </a:r>
            <a:r>
              <a:rPr lang="ko-KR" altLang="en-US" sz="1600" dirty="0"/>
              <a:t>개를 펴고 있는</a:t>
            </a:r>
            <a:endParaRPr lang="en-US" altLang="ko-KR" sz="1600" dirty="0"/>
          </a:p>
          <a:p>
            <a:pPr algn="just"/>
            <a:r>
              <a:rPr lang="ko-KR" altLang="en-US" sz="1600" dirty="0"/>
              <a:t>동작으로 변경</a:t>
            </a:r>
            <a:endParaRPr lang="en-US" altLang="ko-KR" sz="1600" dirty="0"/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B8623271-CFEA-86AA-7022-0FCCCDA6F5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2122" y="1329726"/>
            <a:ext cx="5371007" cy="791380"/>
          </a:xfrm>
          <a:prstGeom prst="rect">
            <a:avLst/>
          </a:prstGeom>
        </p:spPr>
      </p:pic>
      <p:pic>
        <p:nvPicPr>
          <p:cNvPr id="16" name="그림 15" descr="텍스트, 장치, 게이지이(가) 표시된 사진&#10;&#10;자동 생성된 설명">
            <a:extLst>
              <a:ext uri="{FF2B5EF4-FFF2-40B4-BE49-F238E27FC236}">
                <a16:creationId xmlns:a16="http://schemas.microsoft.com/office/drawing/2014/main" id="{6F7D74D9-396B-E478-A622-5DFEB6F0DF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2122" y="2299086"/>
            <a:ext cx="5371007" cy="791224"/>
          </a:xfrm>
          <a:prstGeom prst="rect">
            <a:avLst/>
          </a:prstGeom>
        </p:spPr>
      </p:pic>
      <p:grpSp>
        <p:nvGrpSpPr>
          <p:cNvPr id="29" name="그룹 28">
            <a:extLst>
              <a:ext uri="{FF2B5EF4-FFF2-40B4-BE49-F238E27FC236}">
                <a16:creationId xmlns:a16="http://schemas.microsoft.com/office/drawing/2014/main" id="{ECFBCAEF-916F-B2D8-437D-3DE54DDD0C86}"/>
              </a:ext>
            </a:extLst>
          </p:cNvPr>
          <p:cNvGrpSpPr/>
          <p:nvPr/>
        </p:nvGrpSpPr>
        <p:grpSpPr>
          <a:xfrm>
            <a:off x="6552123" y="3268290"/>
            <a:ext cx="4420678" cy="3056900"/>
            <a:chOff x="6992129" y="1471962"/>
            <a:chExt cx="4837390" cy="3923912"/>
          </a:xfrm>
        </p:grpSpPr>
        <p:pic>
          <p:nvPicPr>
            <p:cNvPr id="30" name="그림 29" descr="생일, 장식이(가) 표시된 사진&#10;&#10;자동 생성된 설명">
              <a:extLst>
                <a:ext uri="{FF2B5EF4-FFF2-40B4-BE49-F238E27FC236}">
                  <a16:creationId xmlns:a16="http://schemas.microsoft.com/office/drawing/2014/main" id="{86B8B557-2B09-0A1D-AC6E-1D9D363464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2129" y="1471962"/>
              <a:ext cx="1522566" cy="1879238"/>
            </a:xfrm>
            <a:prstGeom prst="rect">
              <a:avLst/>
            </a:prstGeom>
          </p:spPr>
        </p:pic>
        <p:pic>
          <p:nvPicPr>
            <p:cNvPr id="31" name="그림 30" descr="실내이(가) 표시된 사진&#10;&#10;자동 생성된 설명">
              <a:extLst>
                <a:ext uri="{FF2B5EF4-FFF2-40B4-BE49-F238E27FC236}">
                  <a16:creationId xmlns:a16="http://schemas.microsoft.com/office/drawing/2014/main" id="{FFF67B7B-10CA-9E96-2068-11D8CD702AA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49541" y="1471962"/>
              <a:ext cx="1522566" cy="1879238"/>
            </a:xfrm>
            <a:prstGeom prst="rect">
              <a:avLst/>
            </a:prstGeom>
          </p:spPr>
        </p:pic>
        <p:pic>
          <p:nvPicPr>
            <p:cNvPr id="32" name="그림 31" descr="실내, 벽이(가) 표시된 사진&#10;&#10;자동 생성된 설명">
              <a:extLst>
                <a:ext uri="{FF2B5EF4-FFF2-40B4-BE49-F238E27FC236}">
                  <a16:creationId xmlns:a16="http://schemas.microsoft.com/office/drawing/2014/main" id="{02576FDB-51C8-4566-558B-414CDEB492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06953" y="1471962"/>
              <a:ext cx="1522566" cy="1879238"/>
            </a:xfrm>
            <a:prstGeom prst="rect">
              <a:avLst/>
            </a:prstGeom>
          </p:spPr>
        </p:pic>
        <p:pic>
          <p:nvPicPr>
            <p:cNvPr id="33" name="그림 32" descr="실내, 벽이(가) 표시된 사진&#10;&#10;자동 생성된 설명">
              <a:extLst>
                <a:ext uri="{FF2B5EF4-FFF2-40B4-BE49-F238E27FC236}">
                  <a16:creationId xmlns:a16="http://schemas.microsoft.com/office/drawing/2014/main" id="{B922D76A-FF4D-0BF2-1BCA-027AC6B7F79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2129" y="3516636"/>
              <a:ext cx="1522566" cy="1879235"/>
            </a:xfrm>
            <a:prstGeom prst="rect">
              <a:avLst/>
            </a:prstGeom>
          </p:spPr>
        </p:pic>
        <p:pic>
          <p:nvPicPr>
            <p:cNvPr id="34" name="그림 33" descr="벽, 실내이(가) 표시된 사진&#10;&#10;자동 생성된 설명">
              <a:extLst>
                <a:ext uri="{FF2B5EF4-FFF2-40B4-BE49-F238E27FC236}">
                  <a16:creationId xmlns:a16="http://schemas.microsoft.com/office/drawing/2014/main" id="{B0E7D9AE-6934-BB86-7D3F-A0C62F7382F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49541" y="3516636"/>
              <a:ext cx="1522566" cy="18792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821295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8EB41-8553-42E2-B72C-C5047742D6C6}"/>
              </a:ext>
            </a:extLst>
          </p:cNvPr>
          <p:cNvSpPr txBox="1"/>
          <p:nvPr/>
        </p:nvSpPr>
        <p:spPr>
          <a:xfrm>
            <a:off x="152400" y="167785"/>
            <a:ext cx="553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Part 3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D13DC-B1B2-4447-A60D-5C2541B81E98}"/>
              </a:ext>
            </a:extLst>
          </p:cNvPr>
          <p:cNvSpPr txBox="1"/>
          <p:nvPr/>
        </p:nvSpPr>
        <p:spPr>
          <a:xfrm>
            <a:off x="1040781" y="121618"/>
            <a:ext cx="1943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/>
              <a:t>해결 방안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303A0D53-2672-4A2D-B5C0-6A0276CAC9F9}"/>
              </a:ext>
            </a:extLst>
          </p:cNvPr>
          <p:cNvCxnSpPr/>
          <p:nvPr/>
        </p:nvCxnSpPr>
        <p:spPr>
          <a:xfrm>
            <a:off x="537117" y="1471962"/>
            <a:ext cx="5558883" cy="0"/>
          </a:xfrm>
          <a:prstGeom prst="line">
            <a:avLst/>
          </a:prstGeom>
          <a:ln w="254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2E9B08DB-0C4D-4694-BA7B-67B961960AD2}"/>
              </a:ext>
            </a:extLst>
          </p:cNvPr>
          <p:cNvCxnSpPr/>
          <p:nvPr/>
        </p:nvCxnSpPr>
        <p:spPr>
          <a:xfrm>
            <a:off x="537117" y="3204118"/>
            <a:ext cx="5558883" cy="0"/>
          </a:xfrm>
          <a:prstGeom prst="line">
            <a:avLst/>
          </a:prstGeom>
          <a:ln w="254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98A3E72-F404-412E-9341-E751418A698D}"/>
              </a:ext>
            </a:extLst>
          </p:cNvPr>
          <p:cNvSpPr txBox="1"/>
          <p:nvPr/>
        </p:nvSpPr>
        <p:spPr>
          <a:xfrm>
            <a:off x="598970" y="3675986"/>
            <a:ext cx="53710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latin typeface="나눔스퀘어 ExtraBold (제목)"/>
              </a:rPr>
              <a:t>기존 동작 당 </a:t>
            </a:r>
            <a:r>
              <a:rPr lang="en-US" altLang="ko-KR" sz="1600" dirty="0">
                <a:latin typeface="나눔스퀘어 ExtraBold (제목)"/>
              </a:rPr>
              <a:t>30</a:t>
            </a:r>
            <a:r>
              <a:rPr lang="ko-KR" altLang="en-US" sz="1600" dirty="0">
                <a:latin typeface="나눔스퀘어 ExtraBold (제목)"/>
              </a:rPr>
              <a:t>초의 데이터에서 </a:t>
            </a:r>
            <a:r>
              <a:rPr lang="en-US" altLang="ko-KR" sz="1600" dirty="0">
                <a:latin typeface="나눔스퀘어 ExtraBold (제목)"/>
              </a:rPr>
              <a:t>1</a:t>
            </a:r>
            <a:r>
              <a:rPr lang="ko-KR" altLang="en-US" sz="1600" dirty="0">
                <a:latin typeface="나눔스퀘어 ExtraBold (제목)"/>
              </a:rPr>
              <a:t>분의 데이터로 </a:t>
            </a:r>
            <a:endParaRPr lang="en-US" altLang="ko-KR" sz="1600" dirty="0">
              <a:latin typeface="나눔스퀘어 ExtraBold (제목)"/>
            </a:endParaRPr>
          </a:p>
          <a:p>
            <a:pPr algn="just"/>
            <a:r>
              <a:rPr lang="ko-KR" altLang="en-US" sz="1600" dirty="0">
                <a:latin typeface="나눔스퀘어 ExtraBold (제목)"/>
              </a:rPr>
              <a:t>증가시켰지만 여전히 데이터가 부족하여</a:t>
            </a:r>
            <a:endParaRPr lang="en-US" altLang="ko-KR" sz="1600" dirty="0">
              <a:latin typeface="나눔스퀘어 ExtraBold (제목)"/>
            </a:endParaRPr>
          </a:p>
          <a:p>
            <a:pPr algn="just"/>
            <a:r>
              <a:rPr lang="en-US" altLang="ko-KR" sz="1600" dirty="0">
                <a:latin typeface="나눔스퀘어 ExtraBold (제목)"/>
              </a:rPr>
              <a:t>Validation set</a:t>
            </a:r>
            <a:r>
              <a:rPr lang="ko-KR" altLang="en-US" sz="1600" dirty="0">
                <a:latin typeface="나눔스퀘어 ExtraBold (제목)"/>
              </a:rPr>
              <a:t>의 비율을 높이는 것은 좋은 결과를</a:t>
            </a:r>
            <a:endParaRPr lang="en-US" altLang="ko-KR" sz="1600" dirty="0">
              <a:latin typeface="나눔스퀘어 ExtraBold (제목)"/>
            </a:endParaRPr>
          </a:p>
          <a:p>
            <a:pPr algn="just"/>
            <a:r>
              <a:rPr lang="ko-KR" altLang="en-US" sz="1600" dirty="0">
                <a:latin typeface="나눔스퀘어 ExtraBold (제목)"/>
              </a:rPr>
              <a:t>가져오지 못함</a:t>
            </a:r>
            <a:endParaRPr lang="en-US" altLang="ko-KR" sz="1600" dirty="0">
              <a:latin typeface="나눔스퀘어 ExtraBold (제목)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826A9F-A0A2-D15D-59BC-1D5A120D975F}"/>
              </a:ext>
            </a:extLst>
          </p:cNvPr>
          <p:cNvSpPr txBox="1"/>
          <p:nvPr/>
        </p:nvSpPr>
        <p:spPr>
          <a:xfrm>
            <a:off x="577544" y="1883588"/>
            <a:ext cx="53710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latin typeface="나눔스퀘어 ExtraBold (제목)"/>
              </a:rPr>
              <a:t>검증 데이터가 따로 존재하지 않기 때문에</a:t>
            </a:r>
            <a:endParaRPr lang="en-US" altLang="ko-KR" sz="1600" dirty="0">
              <a:latin typeface="나눔스퀘어 ExtraBold (제목)"/>
            </a:endParaRPr>
          </a:p>
          <a:p>
            <a:pPr algn="just"/>
            <a:r>
              <a:rPr lang="ko-KR" altLang="en-US" sz="1600" dirty="0">
                <a:latin typeface="나눔스퀘어 ExtraBold (제목)"/>
              </a:rPr>
              <a:t>기존 데이터를 학습 데이터와 검증 데이터로 나눠서</a:t>
            </a:r>
            <a:endParaRPr lang="en-US" altLang="ko-KR" sz="1600" dirty="0">
              <a:latin typeface="나눔스퀘어 ExtraBold (제목)"/>
            </a:endParaRPr>
          </a:p>
          <a:p>
            <a:pPr algn="just"/>
            <a:r>
              <a:rPr lang="ko-KR" altLang="en-US" sz="1600" dirty="0">
                <a:latin typeface="나눔스퀘어 ExtraBold (제목)"/>
              </a:rPr>
              <a:t>학습 진행</a:t>
            </a:r>
            <a:endParaRPr lang="en-US" altLang="ko-KR" sz="1600" dirty="0">
              <a:latin typeface="나눔스퀘어 ExtraBold (제목)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2D5AB44-35C9-9033-EECA-C3D6F3F0EC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451" y="1471962"/>
            <a:ext cx="5651100" cy="83099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7DA3EA8-BA6E-492D-79D6-AE45B14DAB33}"/>
              </a:ext>
            </a:extLst>
          </p:cNvPr>
          <p:cNvSpPr txBox="1"/>
          <p:nvPr/>
        </p:nvSpPr>
        <p:spPr>
          <a:xfrm>
            <a:off x="6243449" y="2441430"/>
            <a:ext cx="53710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/>
              <a:t>Trian set 90 : Validation set 10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A63CC15-FA1A-1111-B0D5-DE892ADFC824}"/>
              </a:ext>
            </a:extLst>
          </p:cNvPr>
          <p:cNvSpPr txBox="1"/>
          <p:nvPr/>
        </p:nvSpPr>
        <p:spPr>
          <a:xfrm>
            <a:off x="6243449" y="3399011"/>
            <a:ext cx="53710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/>
              <a:t>Trian set 80 : Validation set 20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51FFC499-75C3-3F37-7BE3-1C57B478A0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449" y="2913285"/>
            <a:ext cx="5651100" cy="352425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A3AD8DA4-86E3-DCF4-4B8F-5EA83EAC58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449" y="3876057"/>
            <a:ext cx="5651100" cy="333375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30DAAF31-D8B0-501C-07C4-61C7B7EAA63A}"/>
              </a:ext>
            </a:extLst>
          </p:cNvPr>
          <p:cNvSpPr txBox="1"/>
          <p:nvPr/>
        </p:nvSpPr>
        <p:spPr>
          <a:xfrm>
            <a:off x="6243449" y="4336614"/>
            <a:ext cx="53710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/>
              <a:t>Trian set 70 : Validation set 30</a:t>
            </a:r>
          </a:p>
        </p:txBody>
      </p:sp>
    </p:spTree>
    <p:extLst>
      <p:ext uri="{BB962C8B-B14F-4D97-AF65-F5344CB8AC3E}">
        <p14:creationId xmlns:p14="http://schemas.microsoft.com/office/powerpoint/2010/main" val="806405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35C4B3EF-BB8E-41E2-B179-EC62F309C5A2}"/>
              </a:ext>
            </a:extLst>
          </p:cNvPr>
          <p:cNvSpPr/>
          <p:nvPr/>
        </p:nvSpPr>
        <p:spPr>
          <a:xfrm rot="16200000" flipH="1">
            <a:off x="8752345" y="0"/>
            <a:ext cx="3434576" cy="3434576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>
            <a:extLst>
              <a:ext uri="{FF2B5EF4-FFF2-40B4-BE49-F238E27FC236}">
                <a16:creationId xmlns:a16="http://schemas.microsoft.com/office/drawing/2014/main" id="{F8EC07BF-6FCA-489E-BE62-3D740F3311F0}"/>
              </a:ext>
            </a:extLst>
          </p:cNvPr>
          <p:cNvSpPr/>
          <p:nvPr/>
        </p:nvSpPr>
        <p:spPr>
          <a:xfrm rot="5400000" flipH="1">
            <a:off x="8775745" y="-11154"/>
            <a:ext cx="3434576" cy="3434576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>
            <a:extLst>
              <a:ext uri="{FF2B5EF4-FFF2-40B4-BE49-F238E27FC236}">
                <a16:creationId xmlns:a16="http://schemas.microsoft.com/office/drawing/2014/main" id="{95DF0357-17B5-4D40-9AF1-3D3C1682CF2C}"/>
              </a:ext>
            </a:extLst>
          </p:cNvPr>
          <p:cNvSpPr/>
          <p:nvPr/>
        </p:nvSpPr>
        <p:spPr>
          <a:xfrm rot="5400000" flipH="1">
            <a:off x="7246929" y="-11153"/>
            <a:ext cx="4967373" cy="4967373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1896E131-FA59-4361-8D86-260949123DC7}"/>
              </a:ext>
            </a:extLst>
          </p:cNvPr>
          <p:cNvSpPr/>
          <p:nvPr/>
        </p:nvSpPr>
        <p:spPr>
          <a:xfrm flipH="1">
            <a:off x="6070476" y="735980"/>
            <a:ext cx="6116445" cy="6116445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F46E77-D86A-4977-8389-ABD1BCBCBE6B}"/>
              </a:ext>
            </a:extLst>
          </p:cNvPr>
          <p:cNvSpPr txBox="1"/>
          <p:nvPr/>
        </p:nvSpPr>
        <p:spPr>
          <a:xfrm>
            <a:off x="657922" y="2853813"/>
            <a:ext cx="1259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Part 4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15563D-EB12-416B-9AFA-A116B4A02B85}"/>
              </a:ext>
            </a:extLst>
          </p:cNvPr>
          <p:cNvSpPr txBox="1"/>
          <p:nvPr/>
        </p:nvSpPr>
        <p:spPr>
          <a:xfrm>
            <a:off x="636169" y="3423422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>
                <a:solidFill>
                  <a:schemeClr val="bg1"/>
                </a:solidFill>
              </a:rPr>
              <a:t>학습결과</a:t>
            </a:r>
            <a:endParaRPr lang="en-US" altLang="ko-KR" sz="4400" b="1" dirty="0">
              <a:solidFill>
                <a:schemeClr val="bg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74F8DDB-29DF-4F9F-A173-F50E6FF4A71A}"/>
              </a:ext>
            </a:extLst>
          </p:cNvPr>
          <p:cNvCxnSpPr>
            <a:cxnSpLocks/>
          </p:cNvCxnSpPr>
          <p:nvPr/>
        </p:nvCxnSpPr>
        <p:spPr>
          <a:xfrm>
            <a:off x="535259" y="2587083"/>
            <a:ext cx="556074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A77F11C-CA8F-4F46-9933-034DFBAF5A01}"/>
              </a:ext>
            </a:extLst>
          </p:cNvPr>
          <p:cNvSpPr txBox="1"/>
          <p:nvPr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4046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8EB41-8553-42E2-B72C-C5047742D6C6}"/>
              </a:ext>
            </a:extLst>
          </p:cNvPr>
          <p:cNvSpPr txBox="1"/>
          <p:nvPr/>
        </p:nvSpPr>
        <p:spPr>
          <a:xfrm>
            <a:off x="152400" y="167785"/>
            <a:ext cx="553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Part 4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D13DC-B1B2-4447-A60D-5C2541B81E98}"/>
              </a:ext>
            </a:extLst>
          </p:cNvPr>
          <p:cNvSpPr txBox="1"/>
          <p:nvPr/>
        </p:nvSpPr>
        <p:spPr>
          <a:xfrm>
            <a:off x="1040781" y="121618"/>
            <a:ext cx="1877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/>
              <a:t>학습결과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3B2C90E3-A59B-4C8B-B12B-44121464F80E}"/>
              </a:ext>
            </a:extLst>
          </p:cNvPr>
          <p:cNvGrpSpPr/>
          <p:nvPr/>
        </p:nvGrpSpPr>
        <p:grpSpPr>
          <a:xfrm>
            <a:off x="2659888" y="5025590"/>
            <a:ext cx="2038350" cy="618471"/>
            <a:chOff x="2028825" y="5485953"/>
            <a:chExt cx="2038350" cy="618471"/>
          </a:xfrm>
        </p:grpSpPr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D57ABC86-418F-470A-BF0E-805DA1488E7A}"/>
                </a:ext>
              </a:extLst>
            </p:cNvPr>
            <p:cNvCxnSpPr/>
            <p:nvPr/>
          </p:nvCxnSpPr>
          <p:spPr>
            <a:xfrm>
              <a:off x="2028825" y="5485953"/>
              <a:ext cx="20383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821B3C7-DA9B-4A10-A00F-49C6C071B142}"/>
                </a:ext>
              </a:extLst>
            </p:cNvPr>
            <p:cNvSpPr txBox="1"/>
            <p:nvPr/>
          </p:nvSpPr>
          <p:spPr>
            <a:xfrm>
              <a:off x="2347233" y="5581204"/>
              <a:ext cx="140153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/>
                <a:t>Training set 80</a:t>
              </a:r>
            </a:p>
            <a:p>
              <a:pPr algn="ctr"/>
              <a:r>
                <a:rPr lang="en-US" altLang="ko-KR" sz="1400" dirty="0"/>
                <a:t>Validation set 20</a:t>
              </a:r>
              <a:endParaRPr lang="ko-KR" altLang="en-US" sz="1400" dirty="0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63D0AA7C-0CC5-4298-9A89-6AB195CDD63F}"/>
              </a:ext>
            </a:extLst>
          </p:cNvPr>
          <p:cNvGrpSpPr/>
          <p:nvPr/>
        </p:nvGrpSpPr>
        <p:grpSpPr>
          <a:xfrm>
            <a:off x="7716782" y="5022340"/>
            <a:ext cx="2038350" cy="618471"/>
            <a:chOff x="2028825" y="5485953"/>
            <a:chExt cx="2038350" cy="618471"/>
          </a:xfrm>
        </p:grpSpPr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BCBF8B75-3B32-4BDF-BCA7-833A2799DE88}"/>
                </a:ext>
              </a:extLst>
            </p:cNvPr>
            <p:cNvCxnSpPr/>
            <p:nvPr/>
          </p:nvCxnSpPr>
          <p:spPr>
            <a:xfrm>
              <a:off x="2028825" y="5485953"/>
              <a:ext cx="20383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5938552-0F39-47CF-ABF5-DE598371F03E}"/>
                </a:ext>
              </a:extLst>
            </p:cNvPr>
            <p:cNvSpPr txBox="1"/>
            <p:nvPr/>
          </p:nvSpPr>
          <p:spPr>
            <a:xfrm>
              <a:off x="2347231" y="5581204"/>
              <a:ext cx="140153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/>
                <a:t>Training set 90</a:t>
              </a:r>
            </a:p>
            <a:p>
              <a:pPr algn="ctr"/>
              <a:r>
                <a:rPr lang="en-US" altLang="ko-KR" sz="1400" dirty="0"/>
                <a:t>Validation set 10</a:t>
              </a:r>
              <a:endParaRPr lang="ko-KR" altLang="en-US" sz="1400" dirty="0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93084B0C-4A7A-4E29-A5C6-0E34B7338798}"/>
              </a:ext>
            </a:extLst>
          </p:cNvPr>
          <p:cNvSpPr txBox="1"/>
          <p:nvPr/>
        </p:nvSpPr>
        <p:spPr>
          <a:xfrm flipH="1">
            <a:off x="4698238" y="1426845"/>
            <a:ext cx="3236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데이터 수정 후 학습 결과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EFFB93E-642D-F94F-5BAD-400B788A6D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5057" y="2329134"/>
            <a:ext cx="3561800" cy="242719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BD53F5A-7897-ABE7-3598-02B75487EA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499" y="2329134"/>
            <a:ext cx="3399129" cy="2427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189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8EB41-8553-42E2-B72C-C5047742D6C6}"/>
              </a:ext>
            </a:extLst>
          </p:cNvPr>
          <p:cNvSpPr txBox="1"/>
          <p:nvPr/>
        </p:nvSpPr>
        <p:spPr>
          <a:xfrm>
            <a:off x="152400" y="167785"/>
            <a:ext cx="553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Part 4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D13DC-B1B2-4447-A60D-5C2541B81E98}"/>
              </a:ext>
            </a:extLst>
          </p:cNvPr>
          <p:cNvSpPr txBox="1"/>
          <p:nvPr/>
        </p:nvSpPr>
        <p:spPr>
          <a:xfrm>
            <a:off x="1040781" y="121618"/>
            <a:ext cx="1877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/>
              <a:t>학습결과</a:t>
            </a:r>
          </a:p>
        </p:txBody>
      </p:sp>
      <p:pic>
        <p:nvPicPr>
          <p:cNvPr id="16" name="Untitled1">
            <a:hlinkClick r:id="" action="ppaction://media"/>
            <a:extLst>
              <a:ext uri="{FF2B5EF4-FFF2-40B4-BE49-F238E27FC236}">
                <a16:creationId xmlns:a16="http://schemas.microsoft.com/office/drawing/2014/main" id="{457CF387-7C76-1F72-B475-F25BEE77EC6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503805" y="1183878"/>
            <a:ext cx="7184390" cy="4490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238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467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>
            <a:extLst>
              <a:ext uri="{FF2B5EF4-FFF2-40B4-BE49-F238E27FC236}">
                <a16:creationId xmlns:a16="http://schemas.microsoft.com/office/drawing/2014/main" id="{67A1F018-1AC5-416E-B063-47B3509C1866}"/>
              </a:ext>
            </a:extLst>
          </p:cNvPr>
          <p:cNvGrpSpPr/>
          <p:nvPr/>
        </p:nvGrpSpPr>
        <p:grpSpPr>
          <a:xfrm>
            <a:off x="-27381" y="-11154"/>
            <a:ext cx="4967373" cy="6874730"/>
            <a:chOff x="-27381" y="-11154"/>
            <a:chExt cx="4967373" cy="6874730"/>
          </a:xfrm>
        </p:grpSpPr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F7284666-E0A0-4607-9342-8A070A266081}"/>
                </a:ext>
              </a:extLst>
            </p:cNvPr>
            <p:cNvSpPr/>
            <p:nvPr/>
          </p:nvSpPr>
          <p:spPr>
            <a:xfrm>
              <a:off x="0" y="3429000"/>
              <a:ext cx="3434576" cy="3434576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9F167D1E-609F-4671-9C64-51F6E0EB0ADD}"/>
                </a:ext>
              </a:extLst>
            </p:cNvPr>
            <p:cNvSpPr/>
            <p:nvPr/>
          </p:nvSpPr>
          <p:spPr>
            <a:xfrm rot="5400000">
              <a:off x="0" y="0"/>
              <a:ext cx="3434576" cy="3434576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93B2D93B-DC00-4919-9585-6AAF2034D200}"/>
                </a:ext>
              </a:extLst>
            </p:cNvPr>
            <p:cNvSpPr/>
            <p:nvPr/>
          </p:nvSpPr>
          <p:spPr>
            <a:xfrm rot="16200000">
              <a:off x="-23400" y="-11154"/>
              <a:ext cx="3434576" cy="3434576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각 삼각형 10">
              <a:extLst>
                <a:ext uri="{FF2B5EF4-FFF2-40B4-BE49-F238E27FC236}">
                  <a16:creationId xmlns:a16="http://schemas.microsoft.com/office/drawing/2014/main" id="{EBBCEC61-A1F0-4055-BF58-CE2AF897C240}"/>
                </a:ext>
              </a:extLst>
            </p:cNvPr>
            <p:cNvSpPr/>
            <p:nvPr/>
          </p:nvSpPr>
          <p:spPr>
            <a:xfrm rot="16200000">
              <a:off x="-27381" y="-11153"/>
              <a:ext cx="4967373" cy="4967373"/>
            </a:xfrm>
            <a:prstGeom prst="rtTriangle">
              <a:avLst/>
            </a:prstGeom>
            <a:solidFill>
              <a:schemeClr val="accent3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D21633B9-7C44-4FAD-9287-B81F0C8E45EE}"/>
              </a:ext>
            </a:extLst>
          </p:cNvPr>
          <p:cNvSpPr txBox="1"/>
          <p:nvPr/>
        </p:nvSpPr>
        <p:spPr>
          <a:xfrm>
            <a:off x="7694464" y="724020"/>
            <a:ext cx="2759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a table</a:t>
            </a:r>
            <a:r>
              <a:rPr lang="ko-KR" altLang="en-US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>
                <a:solidFill>
                  <a:schemeClr val="bg1"/>
                </a:solidFill>
              </a:rPr>
              <a:t>of</a:t>
            </a:r>
            <a:r>
              <a:rPr lang="ko-KR" altLang="en-US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>
                <a:solidFill>
                  <a:schemeClr val="bg1"/>
                </a:solidFill>
              </a:rPr>
              <a:t>contents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2C765F-36DE-4BB0-A746-09DD811A3D5D}"/>
              </a:ext>
            </a:extLst>
          </p:cNvPr>
          <p:cNvSpPr txBox="1"/>
          <p:nvPr/>
        </p:nvSpPr>
        <p:spPr>
          <a:xfrm>
            <a:off x="6445404" y="416244"/>
            <a:ext cx="11592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  <a:latin typeface="+mj-ea"/>
                <a:ea typeface="+mj-ea"/>
              </a:rPr>
              <a:t>목차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8BC08346-4341-4A4F-BBF5-F603A4DB4CD4}"/>
              </a:ext>
            </a:extLst>
          </p:cNvPr>
          <p:cNvCxnSpPr>
            <a:cxnSpLocks/>
          </p:cNvCxnSpPr>
          <p:nvPr/>
        </p:nvCxnSpPr>
        <p:spPr>
          <a:xfrm>
            <a:off x="6445404" y="1326994"/>
            <a:ext cx="57465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ED2EE54-0D94-43C1-AB59-9C52B40F3E4D}"/>
              </a:ext>
            </a:extLst>
          </p:cNvPr>
          <p:cNvGrpSpPr/>
          <p:nvPr/>
        </p:nvGrpSpPr>
        <p:grpSpPr>
          <a:xfrm>
            <a:off x="7207341" y="1706133"/>
            <a:ext cx="2167390" cy="646331"/>
            <a:chOff x="7207341" y="1706133"/>
            <a:chExt cx="2167390" cy="64633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E65B241-08E6-4306-BAD0-61A9D9A36146}"/>
                </a:ext>
              </a:extLst>
            </p:cNvPr>
            <p:cNvSpPr txBox="1"/>
            <p:nvPr/>
          </p:nvSpPr>
          <p:spPr>
            <a:xfrm>
              <a:off x="7207341" y="1706133"/>
              <a:ext cx="40107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bg1"/>
                  </a:solidFill>
                </a:rPr>
                <a:t>1</a:t>
              </a:r>
              <a:endParaRPr lang="ko-KR" altLang="en-US" sz="3600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1016FB6-2F28-4D58-ACF8-8E726C6B26F4}"/>
                </a:ext>
              </a:extLst>
            </p:cNvPr>
            <p:cNvSpPr txBox="1"/>
            <p:nvPr/>
          </p:nvSpPr>
          <p:spPr>
            <a:xfrm>
              <a:off x="8051933" y="1798466"/>
              <a:ext cx="13227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spc="-300" dirty="0">
                  <a:solidFill>
                    <a:schemeClr val="bg1"/>
                  </a:solidFill>
                </a:rPr>
                <a:t>진행  상황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609E859C-C071-4147-B154-07C13697A1E4}"/>
              </a:ext>
            </a:extLst>
          </p:cNvPr>
          <p:cNvGrpSpPr/>
          <p:nvPr/>
        </p:nvGrpSpPr>
        <p:grpSpPr>
          <a:xfrm>
            <a:off x="7207341" y="2605665"/>
            <a:ext cx="2436695" cy="646331"/>
            <a:chOff x="7207341" y="1706133"/>
            <a:chExt cx="2436695" cy="646331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DB6DC21-6209-4012-B191-BCB6EDCB32DA}"/>
                </a:ext>
              </a:extLst>
            </p:cNvPr>
            <p:cNvSpPr txBox="1"/>
            <p:nvPr/>
          </p:nvSpPr>
          <p:spPr>
            <a:xfrm>
              <a:off x="7207341" y="1706133"/>
              <a:ext cx="4667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bg1"/>
                  </a:solidFill>
                </a:rPr>
                <a:t>2</a:t>
              </a:r>
              <a:endParaRPr lang="ko-KR" altLang="en-US" sz="3600" b="1" dirty="0">
                <a:solidFill>
                  <a:schemeClr val="bg1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57693EA-203A-464E-9D60-359E6D37B8AD}"/>
                </a:ext>
              </a:extLst>
            </p:cNvPr>
            <p:cNvSpPr txBox="1"/>
            <p:nvPr/>
          </p:nvSpPr>
          <p:spPr>
            <a:xfrm>
              <a:off x="8051933" y="1798466"/>
              <a:ext cx="15921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spc="-300" dirty="0">
                  <a:solidFill>
                    <a:schemeClr val="bg1"/>
                  </a:solidFill>
                </a:rPr>
                <a:t>문제점  발생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0EA6519-2DC3-4B79-85D4-D878C370F36A}"/>
              </a:ext>
            </a:extLst>
          </p:cNvPr>
          <p:cNvGrpSpPr/>
          <p:nvPr/>
        </p:nvGrpSpPr>
        <p:grpSpPr>
          <a:xfrm>
            <a:off x="7207341" y="3505197"/>
            <a:ext cx="2106476" cy="646331"/>
            <a:chOff x="7207341" y="1706133"/>
            <a:chExt cx="2106476" cy="646331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6FC7A34-6CCE-410B-A64E-B0B8217E1936}"/>
                </a:ext>
              </a:extLst>
            </p:cNvPr>
            <p:cNvSpPr txBox="1"/>
            <p:nvPr/>
          </p:nvSpPr>
          <p:spPr>
            <a:xfrm>
              <a:off x="7207341" y="1706133"/>
              <a:ext cx="47961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bg1"/>
                  </a:solidFill>
                </a:rPr>
                <a:t>3</a:t>
              </a:r>
              <a:endParaRPr lang="ko-KR" altLang="en-US" sz="3600" b="1" dirty="0">
                <a:solidFill>
                  <a:schemeClr val="bg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EE81578-70DB-48DA-AE78-F301E72B7FB2}"/>
                </a:ext>
              </a:extLst>
            </p:cNvPr>
            <p:cNvSpPr txBox="1"/>
            <p:nvPr/>
          </p:nvSpPr>
          <p:spPr>
            <a:xfrm>
              <a:off x="8051933" y="1798466"/>
              <a:ext cx="12618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spc="-300" dirty="0">
                  <a:solidFill>
                    <a:schemeClr val="bg1"/>
                  </a:solidFill>
                </a:rPr>
                <a:t>해결방안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443063B1-123D-4792-AF2A-1A50618B5179}"/>
              </a:ext>
            </a:extLst>
          </p:cNvPr>
          <p:cNvSpPr txBox="1"/>
          <p:nvPr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2A25F5C-49B5-63E0-DFA9-17794C095BF0}"/>
              </a:ext>
            </a:extLst>
          </p:cNvPr>
          <p:cNvGrpSpPr/>
          <p:nvPr/>
        </p:nvGrpSpPr>
        <p:grpSpPr>
          <a:xfrm>
            <a:off x="7207341" y="4309889"/>
            <a:ext cx="2136933" cy="646331"/>
            <a:chOff x="7207341" y="1706133"/>
            <a:chExt cx="2136933" cy="646331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E83D580-330E-D58C-8D3C-744A97EB1C72}"/>
                </a:ext>
              </a:extLst>
            </p:cNvPr>
            <p:cNvSpPr txBox="1"/>
            <p:nvPr/>
          </p:nvSpPr>
          <p:spPr>
            <a:xfrm>
              <a:off x="7207341" y="1706133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bg1"/>
                  </a:solidFill>
                </a:rPr>
                <a:t>4</a:t>
              </a:r>
              <a:endParaRPr lang="ko-KR" altLang="en-US" sz="3600" b="1" dirty="0">
                <a:solidFill>
                  <a:schemeClr val="bg1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EBEB990-AAFE-0FB5-6BBC-7ADF1D020037}"/>
                </a:ext>
              </a:extLst>
            </p:cNvPr>
            <p:cNvSpPr txBox="1"/>
            <p:nvPr/>
          </p:nvSpPr>
          <p:spPr>
            <a:xfrm>
              <a:off x="8051933" y="1798466"/>
              <a:ext cx="12923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spc="-300" dirty="0">
                  <a:solidFill>
                    <a:schemeClr val="bg1"/>
                  </a:solidFill>
                </a:rPr>
                <a:t>학습 결과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30017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35C4B3EF-BB8E-41E2-B179-EC62F309C5A2}"/>
              </a:ext>
            </a:extLst>
          </p:cNvPr>
          <p:cNvSpPr/>
          <p:nvPr/>
        </p:nvSpPr>
        <p:spPr>
          <a:xfrm rot="16200000" flipH="1">
            <a:off x="8752345" y="0"/>
            <a:ext cx="3434576" cy="3434576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>
            <a:extLst>
              <a:ext uri="{FF2B5EF4-FFF2-40B4-BE49-F238E27FC236}">
                <a16:creationId xmlns:a16="http://schemas.microsoft.com/office/drawing/2014/main" id="{F8EC07BF-6FCA-489E-BE62-3D740F3311F0}"/>
              </a:ext>
            </a:extLst>
          </p:cNvPr>
          <p:cNvSpPr/>
          <p:nvPr/>
        </p:nvSpPr>
        <p:spPr>
          <a:xfrm rot="5400000" flipH="1">
            <a:off x="8775745" y="-11154"/>
            <a:ext cx="3434576" cy="3434576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>
            <a:extLst>
              <a:ext uri="{FF2B5EF4-FFF2-40B4-BE49-F238E27FC236}">
                <a16:creationId xmlns:a16="http://schemas.microsoft.com/office/drawing/2014/main" id="{95DF0357-17B5-4D40-9AF1-3D3C1682CF2C}"/>
              </a:ext>
            </a:extLst>
          </p:cNvPr>
          <p:cNvSpPr/>
          <p:nvPr/>
        </p:nvSpPr>
        <p:spPr>
          <a:xfrm rot="5400000" flipH="1">
            <a:off x="7246929" y="-11153"/>
            <a:ext cx="4967373" cy="4967373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1896E131-FA59-4361-8D86-260949123DC7}"/>
              </a:ext>
            </a:extLst>
          </p:cNvPr>
          <p:cNvSpPr/>
          <p:nvPr/>
        </p:nvSpPr>
        <p:spPr>
          <a:xfrm flipH="1">
            <a:off x="6070476" y="735980"/>
            <a:ext cx="6116445" cy="6116445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F46E77-D86A-4977-8389-ABD1BCBCBE6B}"/>
              </a:ext>
            </a:extLst>
          </p:cNvPr>
          <p:cNvSpPr txBox="1"/>
          <p:nvPr/>
        </p:nvSpPr>
        <p:spPr>
          <a:xfrm>
            <a:off x="657922" y="2853813"/>
            <a:ext cx="13211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Part 1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15563D-EB12-416B-9AFA-A116B4A02B85}"/>
              </a:ext>
            </a:extLst>
          </p:cNvPr>
          <p:cNvSpPr txBox="1"/>
          <p:nvPr/>
        </p:nvSpPr>
        <p:spPr>
          <a:xfrm>
            <a:off x="636169" y="3423422"/>
            <a:ext cx="25699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>
                <a:solidFill>
                  <a:schemeClr val="bg1"/>
                </a:solidFill>
              </a:rPr>
              <a:t>진행 상황</a:t>
            </a:r>
            <a:endParaRPr lang="en-US" altLang="ko-KR" sz="4400" b="1" dirty="0">
              <a:solidFill>
                <a:schemeClr val="bg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74F8DDB-29DF-4F9F-A173-F50E6FF4A71A}"/>
              </a:ext>
            </a:extLst>
          </p:cNvPr>
          <p:cNvCxnSpPr>
            <a:cxnSpLocks/>
          </p:cNvCxnSpPr>
          <p:nvPr/>
        </p:nvCxnSpPr>
        <p:spPr>
          <a:xfrm>
            <a:off x="535259" y="2587083"/>
            <a:ext cx="556074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5978F58-E8A0-4595-8CAE-4FF25F93D0A9}"/>
              </a:ext>
            </a:extLst>
          </p:cNvPr>
          <p:cNvSpPr txBox="1"/>
          <p:nvPr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1483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6B89C9F9-0EB1-D4E3-1FF5-71B4A7DBCC02}"/>
              </a:ext>
            </a:extLst>
          </p:cNvPr>
          <p:cNvSpPr/>
          <p:nvPr/>
        </p:nvSpPr>
        <p:spPr>
          <a:xfrm>
            <a:off x="8244250" y="1307618"/>
            <a:ext cx="3289300" cy="328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00EDCC3-00AF-F58A-F05A-4DD144839B42}"/>
              </a:ext>
            </a:extLst>
          </p:cNvPr>
          <p:cNvSpPr/>
          <p:nvPr/>
        </p:nvSpPr>
        <p:spPr>
          <a:xfrm>
            <a:off x="4452325" y="1307618"/>
            <a:ext cx="3289300" cy="328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8EB41-8553-42E2-B72C-C5047742D6C6}"/>
              </a:ext>
            </a:extLst>
          </p:cNvPr>
          <p:cNvSpPr txBox="1"/>
          <p:nvPr/>
        </p:nvSpPr>
        <p:spPr>
          <a:xfrm>
            <a:off x="152400" y="167785"/>
            <a:ext cx="572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Part 1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D13DC-B1B2-4447-A60D-5C2541B81E98}"/>
              </a:ext>
            </a:extLst>
          </p:cNvPr>
          <p:cNvSpPr txBox="1"/>
          <p:nvPr/>
        </p:nvSpPr>
        <p:spPr>
          <a:xfrm>
            <a:off x="1040781" y="121618"/>
            <a:ext cx="14759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/>
              <a:t>Progress</a:t>
            </a:r>
            <a:endParaRPr lang="ko-KR" altLang="en-US" sz="3600" spc="-3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883CB00-BF83-4926-A4BA-723B197E0605}"/>
              </a:ext>
            </a:extLst>
          </p:cNvPr>
          <p:cNvSpPr/>
          <p:nvPr/>
        </p:nvSpPr>
        <p:spPr>
          <a:xfrm>
            <a:off x="660400" y="1311098"/>
            <a:ext cx="3289300" cy="328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07ECD4-F760-4B72-AF2C-951BA23495C4}"/>
              </a:ext>
            </a:extLst>
          </p:cNvPr>
          <p:cNvSpPr txBox="1"/>
          <p:nvPr/>
        </p:nvSpPr>
        <p:spPr>
          <a:xfrm>
            <a:off x="5827336" y="5227216"/>
            <a:ext cx="5373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300" dirty="0"/>
              <a:t>GUI</a:t>
            </a:r>
            <a:endParaRPr lang="ko-KR" altLang="en-US" sz="2400" spc="-3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B7E8F0-297D-4F8F-B71E-2B26FCB2E7B3}"/>
              </a:ext>
            </a:extLst>
          </p:cNvPr>
          <p:cNvSpPr txBox="1"/>
          <p:nvPr/>
        </p:nvSpPr>
        <p:spPr>
          <a:xfrm>
            <a:off x="8366018" y="5227216"/>
            <a:ext cx="30130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0" i="0" dirty="0">
                <a:solidFill>
                  <a:srgbClr val="000000"/>
                </a:solidFill>
                <a:effectLst/>
                <a:latin typeface="noto"/>
              </a:rPr>
              <a:t>Program Improvement</a:t>
            </a:r>
            <a:endParaRPr lang="ko-KR" altLang="en-US" sz="2400" spc="-300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778174C-CD34-4B4B-9C7D-52FEC49E81BC}"/>
              </a:ext>
            </a:extLst>
          </p:cNvPr>
          <p:cNvCxnSpPr/>
          <p:nvPr/>
        </p:nvCxnSpPr>
        <p:spPr>
          <a:xfrm>
            <a:off x="1943100" y="5070298"/>
            <a:ext cx="720000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C627E4F-829E-4EB5-90D5-49722439941C}"/>
              </a:ext>
            </a:extLst>
          </p:cNvPr>
          <p:cNvCxnSpPr/>
          <p:nvPr/>
        </p:nvCxnSpPr>
        <p:spPr>
          <a:xfrm>
            <a:off x="5736000" y="5070298"/>
            <a:ext cx="720000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F1C4591-054D-414B-928F-B8230FC423F7}"/>
              </a:ext>
            </a:extLst>
          </p:cNvPr>
          <p:cNvCxnSpPr/>
          <p:nvPr/>
        </p:nvCxnSpPr>
        <p:spPr>
          <a:xfrm>
            <a:off x="9528900" y="5070298"/>
            <a:ext cx="720000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45719B8-FCFF-DC4D-9792-D69D3E581E34}"/>
              </a:ext>
            </a:extLst>
          </p:cNvPr>
          <p:cNvSpPr txBox="1"/>
          <p:nvPr/>
        </p:nvSpPr>
        <p:spPr>
          <a:xfrm>
            <a:off x="682880" y="5227216"/>
            <a:ext cx="3240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0" i="0" dirty="0">
                <a:solidFill>
                  <a:srgbClr val="000000"/>
                </a:solidFill>
                <a:effectLst/>
                <a:latin typeface="noto"/>
              </a:rPr>
              <a:t>Improve model accuracy</a:t>
            </a:r>
            <a:endParaRPr lang="ko-KR" altLang="en-US" sz="2400" spc="-3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577A247-0100-0503-208D-25842E45D2E0}"/>
              </a:ext>
            </a:extLst>
          </p:cNvPr>
          <p:cNvSpPr txBox="1"/>
          <p:nvPr/>
        </p:nvSpPr>
        <p:spPr>
          <a:xfrm>
            <a:off x="1214663" y="1937289"/>
            <a:ext cx="2176872" cy="1540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spc="-150" dirty="0">
                <a:solidFill>
                  <a:schemeClr val="bg1"/>
                </a:solidFill>
                <a:latin typeface="나눔스퀘어 ExtraBold (제목)"/>
                <a:cs typeface="Malgun Gothic Semilight" panose="020B0502040204020203" pitchFamily="50" charset="-127"/>
              </a:rPr>
              <a:t>Improve the accuracy </a:t>
            </a:r>
          </a:p>
          <a:p>
            <a:pPr algn="just">
              <a:lnSpc>
                <a:spcPct val="120000"/>
              </a:lnSpc>
            </a:pPr>
            <a:r>
              <a:rPr lang="en-US" altLang="ko-KR" sz="1600" spc="-150" dirty="0">
                <a:solidFill>
                  <a:schemeClr val="bg1"/>
                </a:solidFill>
                <a:latin typeface="나눔스퀘어 ExtraBold (제목)"/>
                <a:cs typeface="Malgun Gothic Semilight" panose="020B0502040204020203" pitchFamily="50" charset="-127"/>
              </a:rPr>
              <a:t>of the model </a:t>
            </a:r>
          </a:p>
          <a:p>
            <a:pPr algn="just">
              <a:lnSpc>
                <a:spcPct val="120000"/>
              </a:lnSpc>
            </a:pPr>
            <a:r>
              <a:rPr lang="en-US" altLang="ko-KR" sz="1600" spc="-150" dirty="0">
                <a:solidFill>
                  <a:schemeClr val="bg1"/>
                </a:solidFill>
                <a:latin typeface="나눔스퀘어 ExtraBold (제목)"/>
                <a:cs typeface="Malgun Gothic Semilight" panose="020B0502040204020203" pitchFamily="50" charset="-127"/>
              </a:rPr>
              <a:t>And </a:t>
            </a:r>
          </a:p>
          <a:p>
            <a:pPr algn="just">
              <a:lnSpc>
                <a:spcPct val="120000"/>
              </a:lnSpc>
            </a:pPr>
            <a:r>
              <a:rPr lang="en-US" altLang="ko-KR" sz="1600" spc="-150" dirty="0">
                <a:solidFill>
                  <a:schemeClr val="bg1"/>
                </a:solidFill>
                <a:latin typeface="나눔스퀘어 ExtraBold (제목)"/>
                <a:cs typeface="Malgun Gothic Semilight" panose="020B0502040204020203" pitchFamily="50" charset="-127"/>
              </a:rPr>
              <a:t>Change the shape of</a:t>
            </a:r>
          </a:p>
          <a:p>
            <a:pPr algn="just">
              <a:lnSpc>
                <a:spcPct val="120000"/>
              </a:lnSpc>
            </a:pPr>
            <a:r>
              <a:rPr lang="en-US" altLang="ko-KR" sz="1600" spc="-150" dirty="0">
                <a:solidFill>
                  <a:schemeClr val="bg1"/>
                </a:solidFill>
                <a:latin typeface="나눔스퀘어 ExtraBold (제목)"/>
                <a:cs typeface="Malgun Gothic Semilight" panose="020B0502040204020203" pitchFamily="50" charset="-127"/>
              </a:rPr>
              <a:t>gesture</a:t>
            </a:r>
            <a:endParaRPr lang="ko-KR" altLang="en-US" sz="1600" spc="-150" dirty="0">
              <a:solidFill>
                <a:schemeClr val="bg1"/>
              </a:solidFill>
              <a:latin typeface="나눔스퀘어 ExtraBold (제목)"/>
              <a:cs typeface="Malgun Gothic Semilight" panose="020B0502040204020203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765176C-9779-4794-C56E-1C9FD998A876}"/>
              </a:ext>
            </a:extLst>
          </p:cNvPr>
          <p:cNvSpPr txBox="1"/>
          <p:nvPr/>
        </p:nvSpPr>
        <p:spPr>
          <a:xfrm>
            <a:off x="8784084" y="1933949"/>
            <a:ext cx="2176872" cy="1245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spc="-150" dirty="0">
                <a:solidFill>
                  <a:schemeClr val="bg1"/>
                </a:solidFill>
                <a:latin typeface="나눔스퀘어 ExtraBold (제목)"/>
                <a:cs typeface="Malgun Gothic Semilight" panose="020B0502040204020203" pitchFamily="50" charset="-127"/>
              </a:rPr>
              <a:t>Add the ability for a</a:t>
            </a:r>
          </a:p>
          <a:p>
            <a:pPr algn="just">
              <a:lnSpc>
                <a:spcPct val="120000"/>
              </a:lnSpc>
            </a:pPr>
            <a:r>
              <a:rPr lang="en-US" altLang="ko-KR" sz="1600" spc="-150" dirty="0">
                <a:solidFill>
                  <a:schemeClr val="bg1"/>
                </a:solidFill>
                <a:latin typeface="나눔스퀘어 ExtraBold (제목)"/>
                <a:cs typeface="Malgun Gothic Semilight" panose="020B0502040204020203" pitchFamily="50" charset="-127"/>
              </a:rPr>
              <a:t>program to find and run other programs, such as YouTube or Netflix</a:t>
            </a:r>
            <a:endParaRPr lang="ko-KR" altLang="en-US" sz="1600" spc="-150" dirty="0">
              <a:solidFill>
                <a:schemeClr val="bg1"/>
              </a:solidFill>
              <a:latin typeface="나눔스퀘어 ExtraBold (제목)"/>
              <a:cs typeface="Malgun Gothic Semilight" panose="020B0502040204020203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F42CC89-6F54-677D-B69E-E9E5B2E6E0B5}"/>
              </a:ext>
            </a:extLst>
          </p:cNvPr>
          <p:cNvSpPr txBox="1"/>
          <p:nvPr/>
        </p:nvSpPr>
        <p:spPr>
          <a:xfrm>
            <a:off x="5007563" y="1933133"/>
            <a:ext cx="2176872" cy="949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spc="-150" dirty="0">
                <a:solidFill>
                  <a:schemeClr val="bg1"/>
                </a:solidFill>
                <a:latin typeface="나눔스퀘어 ExtraBold (제목)"/>
                <a:cs typeface="Malgun Gothic Semilight" panose="020B0502040204020203" pitchFamily="50" charset="-127"/>
              </a:rPr>
              <a:t>Change the program to run and exit through the GUI</a:t>
            </a:r>
            <a:endParaRPr lang="ko-KR" altLang="en-US" sz="1600" spc="-150" dirty="0">
              <a:solidFill>
                <a:schemeClr val="bg1"/>
              </a:solidFill>
              <a:latin typeface="나눔스퀘어 ExtraBold (제목)"/>
              <a:cs typeface="Malgun Gothic Semilight" panose="020B0502040204020203" pitchFamily="50" charset="-127"/>
            </a:endParaRPr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26BD8B28-0B1A-D719-89EC-A88ACEF1AE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181" y="3510109"/>
            <a:ext cx="792097" cy="883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BA90C11E-BE25-098E-9FDE-560F088E1C25}"/>
              </a:ext>
            </a:extLst>
          </p:cNvPr>
          <p:cNvSpPr txBox="1"/>
          <p:nvPr/>
        </p:nvSpPr>
        <p:spPr>
          <a:xfrm>
            <a:off x="660400" y="6111476"/>
            <a:ext cx="5073697" cy="409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+mj-ea"/>
              </a:rPr>
              <a:t>Team M, </a:t>
            </a:r>
            <a:r>
              <a:rPr lang="en-US" altLang="ko-KR" sz="1200" dirty="0" err="1">
                <a:latin typeface="+mj-ea"/>
              </a:rPr>
              <a:t>Github</a:t>
            </a:r>
            <a:r>
              <a:rPr lang="en-US" altLang="ko-KR" sz="1200" dirty="0">
                <a:latin typeface="+mj-ea"/>
              </a:rPr>
              <a:t> - </a:t>
            </a:r>
            <a:r>
              <a:rPr lang="en-US" altLang="ko-KR" sz="1200" dirty="0">
                <a:latin typeface="+mj-ea"/>
                <a:hlinkClick r:id="rId3"/>
              </a:rPr>
              <a:t>https://github.com/devel0624/Capstone-Design-Team-M</a:t>
            </a:r>
            <a:r>
              <a:rPr lang="en-US" altLang="ko-KR" sz="1200" dirty="0">
                <a:latin typeface="+mj-ea"/>
              </a:rPr>
              <a:t> </a:t>
            </a:r>
            <a:endParaRPr lang="en-US" altLang="ko-KR" sz="12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85424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35C4B3EF-BB8E-41E2-B179-EC62F309C5A2}"/>
              </a:ext>
            </a:extLst>
          </p:cNvPr>
          <p:cNvSpPr/>
          <p:nvPr/>
        </p:nvSpPr>
        <p:spPr>
          <a:xfrm rot="16200000" flipH="1">
            <a:off x="8752345" y="0"/>
            <a:ext cx="3434576" cy="3434576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>
            <a:extLst>
              <a:ext uri="{FF2B5EF4-FFF2-40B4-BE49-F238E27FC236}">
                <a16:creationId xmlns:a16="http://schemas.microsoft.com/office/drawing/2014/main" id="{F8EC07BF-6FCA-489E-BE62-3D740F3311F0}"/>
              </a:ext>
            </a:extLst>
          </p:cNvPr>
          <p:cNvSpPr/>
          <p:nvPr/>
        </p:nvSpPr>
        <p:spPr>
          <a:xfrm rot="5400000" flipH="1">
            <a:off x="8775745" y="-11154"/>
            <a:ext cx="3434576" cy="3434576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>
            <a:extLst>
              <a:ext uri="{FF2B5EF4-FFF2-40B4-BE49-F238E27FC236}">
                <a16:creationId xmlns:a16="http://schemas.microsoft.com/office/drawing/2014/main" id="{95DF0357-17B5-4D40-9AF1-3D3C1682CF2C}"/>
              </a:ext>
            </a:extLst>
          </p:cNvPr>
          <p:cNvSpPr/>
          <p:nvPr/>
        </p:nvSpPr>
        <p:spPr>
          <a:xfrm rot="5400000" flipH="1">
            <a:off x="7246929" y="-11153"/>
            <a:ext cx="4967373" cy="4967373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1896E131-FA59-4361-8D86-260949123DC7}"/>
              </a:ext>
            </a:extLst>
          </p:cNvPr>
          <p:cNvSpPr/>
          <p:nvPr/>
        </p:nvSpPr>
        <p:spPr>
          <a:xfrm flipH="1">
            <a:off x="6070476" y="735980"/>
            <a:ext cx="6116445" cy="6116445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F46E77-D86A-4977-8389-ABD1BCBCBE6B}"/>
              </a:ext>
            </a:extLst>
          </p:cNvPr>
          <p:cNvSpPr txBox="1"/>
          <p:nvPr/>
        </p:nvSpPr>
        <p:spPr>
          <a:xfrm>
            <a:off x="657922" y="2853813"/>
            <a:ext cx="13821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Part 2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15563D-EB12-416B-9AFA-A116B4A02B85}"/>
              </a:ext>
            </a:extLst>
          </p:cNvPr>
          <p:cNvSpPr txBox="1"/>
          <p:nvPr/>
        </p:nvSpPr>
        <p:spPr>
          <a:xfrm>
            <a:off x="636169" y="3423422"/>
            <a:ext cx="31341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>
                <a:solidFill>
                  <a:schemeClr val="bg1"/>
                </a:solidFill>
              </a:rPr>
              <a:t>문제점 발생</a:t>
            </a:r>
            <a:endParaRPr lang="en-US" altLang="ko-KR" sz="4400" b="1" dirty="0">
              <a:solidFill>
                <a:schemeClr val="bg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74F8DDB-29DF-4F9F-A173-F50E6FF4A71A}"/>
              </a:ext>
            </a:extLst>
          </p:cNvPr>
          <p:cNvCxnSpPr>
            <a:cxnSpLocks/>
          </p:cNvCxnSpPr>
          <p:nvPr/>
        </p:nvCxnSpPr>
        <p:spPr>
          <a:xfrm>
            <a:off x="535259" y="2587083"/>
            <a:ext cx="556074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A77F11C-CA8F-4F46-9933-034DFBAF5A01}"/>
              </a:ext>
            </a:extLst>
          </p:cNvPr>
          <p:cNvSpPr txBox="1"/>
          <p:nvPr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446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8EB41-8553-42E2-B72C-C5047742D6C6}"/>
              </a:ext>
            </a:extLst>
          </p:cNvPr>
          <p:cNvSpPr txBox="1"/>
          <p:nvPr/>
        </p:nvSpPr>
        <p:spPr>
          <a:xfrm>
            <a:off x="152400" y="167785"/>
            <a:ext cx="553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Part 2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D13DC-B1B2-4447-A60D-5C2541B81E98}"/>
              </a:ext>
            </a:extLst>
          </p:cNvPr>
          <p:cNvSpPr txBox="1"/>
          <p:nvPr/>
        </p:nvSpPr>
        <p:spPr>
          <a:xfrm>
            <a:off x="1040781" y="121618"/>
            <a:ext cx="23663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/>
              <a:t>문제점 발생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303A0D53-2672-4A2D-B5C0-6A0276CAC9F9}"/>
              </a:ext>
            </a:extLst>
          </p:cNvPr>
          <p:cNvCxnSpPr/>
          <p:nvPr/>
        </p:nvCxnSpPr>
        <p:spPr>
          <a:xfrm>
            <a:off x="537117" y="1471962"/>
            <a:ext cx="5558883" cy="0"/>
          </a:xfrm>
          <a:prstGeom prst="line">
            <a:avLst/>
          </a:prstGeom>
          <a:ln w="254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2E9B08DB-0C4D-4694-BA7B-67B961960AD2}"/>
              </a:ext>
            </a:extLst>
          </p:cNvPr>
          <p:cNvCxnSpPr/>
          <p:nvPr/>
        </p:nvCxnSpPr>
        <p:spPr>
          <a:xfrm>
            <a:off x="537117" y="3557790"/>
            <a:ext cx="5558883" cy="0"/>
          </a:xfrm>
          <a:prstGeom prst="line">
            <a:avLst/>
          </a:prstGeom>
          <a:ln w="254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98A3E72-F404-412E-9341-E751418A698D}"/>
              </a:ext>
            </a:extLst>
          </p:cNvPr>
          <p:cNvSpPr txBox="1"/>
          <p:nvPr/>
        </p:nvSpPr>
        <p:spPr>
          <a:xfrm>
            <a:off x="631054" y="3879767"/>
            <a:ext cx="53710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latin typeface="나눔스퀘어 ExtraBold (제목)"/>
              </a:rPr>
              <a:t>동작의 구분이 뚜렷하지 않고</a:t>
            </a:r>
            <a:r>
              <a:rPr lang="en-US" altLang="ko-KR" sz="1600" dirty="0">
                <a:latin typeface="나눔스퀘어 ExtraBold (제목)"/>
              </a:rPr>
              <a:t> </a:t>
            </a:r>
            <a:r>
              <a:rPr lang="ko-KR" altLang="en-US" sz="1600" dirty="0">
                <a:latin typeface="나눔스퀘어 ExtraBold (제목)"/>
              </a:rPr>
              <a:t>비슷한 동작을</a:t>
            </a:r>
            <a:endParaRPr lang="en-US" altLang="ko-KR" sz="1600" dirty="0">
              <a:latin typeface="나눔스퀘어 ExtraBold (제목)"/>
            </a:endParaRPr>
          </a:p>
          <a:p>
            <a:pPr algn="just"/>
            <a:r>
              <a:rPr lang="ko-KR" altLang="en-US" sz="1600" dirty="0">
                <a:latin typeface="나눔스퀘어 ExtraBold (제목)"/>
              </a:rPr>
              <a:t>잘못 인식 하는 문제가 발생</a:t>
            </a:r>
            <a:endParaRPr lang="en-US" altLang="ko-KR" sz="1600" dirty="0">
              <a:latin typeface="나눔스퀘어 ExtraBold (제목)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826A9F-A0A2-D15D-59BC-1D5A120D975F}"/>
              </a:ext>
            </a:extLst>
          </p:cNvPr>
          <p:cNvSpPr txBox="1"/>
          <p:nvPr/>
        </p:nvSpPr>
        <p:spPr>
          <a:xfrm>
            <a:off x="631054" y="1741908"/>
            <a:ext cx="53710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latin typeface="나눔스퀘어 ExtraBold (제목)"/>
                <a:ea typeface="+mj-ea"/>
              </a:rPr>
              <a:t>랜드마크 된 각 포인트의 좌표를</a:t>
            </a:r>
            <a:endParaRPr lang="en-US" altLang="ko-KR" sz="1600" dirty="0">
              <a:latin typeface="나눔스퀘어 ExtraBold (제목)"/>
              <a:ea typeface="+mj-ea"/>
            </a:endParaRPr>
          </a:p>
          <a:p>
            <a:pPr algn="just"/>
            <a:r>
              <a:rPr lang="en-US" altLang="ko-KR" sz="1600" dirty="0" err="1">
                <a:latin typeface="나눔스퀘어 ExtraBold (제목)"/>
                <a:ea typeface="+mj-ea"/>
              </a:rPr>
              <a:t>np.einsum</a:t>
            </a:r>
            <a:r>
              <a:rPr lang="en-US" altLang="ko-KR" sz="1600" dirty="0">
                <a:latin typeface="나눔스퀘어 ExtraBold (제목)"/>
                <a:ea typeface="+mj-ea"/>
              </a:rPr>
              <a:t> </a:t>
            </a:r>
            <a:r>
              <a:rPr lang="ko-KR" altLang="en-US" sz="1600" dirty="0">
                <a:latin typeface="나눔스퀘어 ExtraBold (제목)"/>
                <a:ea typeface="+mj-ea"/>
              </a:rPr>
              <a:t>함수를 사용하여 행렬 연산을 한 값들을</a:t>
            </a:r>
            <a:endParaRPr lang="en-US" altLang="ko-KR" sz="1600" dirty="0">
              <a:latin typeface="나눔스퀘어 ExtraBold (제목)"/>
              <a:ea typeface="+mj-ea"/>
            </a:endParaRPr>
          </a:p>
          <a:p>
            <a:pPr algn="just"/>
            <a:r>
              <a:rPr lang="ko-KR" altLang="en-US" sz="1600" dirty="0">
                <a:latin typeface="나눔스퀘어 ExtraBold (제목)"/>
                <a:ea typeface="+mj-ea"/>
              </a:rPr>
              <a:t>데이터로 생성하여 학습</a:t>
            </a:r>
            <a:endParaRPr lang="en-US" altLang="ko-KR" sz="1600" dirty="0">
              <a:latin typeface="나눔스퀘어 ExtraBold (제목)"/>
              <a:ea typeface="+mj-ea"/>
            </a:endParaRPr>
          </a:p>
          <a:p>
            <a:pPr algn="just"/>
            <a:endParaRPr lang="en-US" altLang="ko-KR" sz="1600" dirty="0">
              <a:latin typeface="나눔스퀘어 ExtraBold (제목)"/>
              <a:ea typeface="+mj-ea"/>
            </a:endParaRPr>
          </a:p>
          <a:p>
            <a:pPr algn="just"/>
            <a:r>
              <a:rPr lang="en-US" altLang="ko-KR" sz="1600" dirty="0">
                <a:latin typeface="나눔스퀘어 ExtraBold (제목)"/>
                <a:ea typeface="+mj-ea"/>
              </a:rPr>
              <a:t>Feature = </a:t>
            </a:r>
            <a:r>
              <a:rPr lang="ko-KR" altLang="en-US" sz="1600" dirty="0">
                <a:latin typeface="나눔스퀘어 ExtraBold (제목)"/>
                <a:ea typeface="+mj-ea"/>
              </a:rPr>
              <a:t>행렬 연산한 값</a:t>
            </a:r>
            <a:endParaRPr lang="en-US" altLang="ko-KR" sz="1600" dirty="0">
              <a:latin typeface="나눔스퀘어 ExtraBold (제목)"/>
              <a:ea typeface="+mj-ea"/>
            </a:endParaRPr>
          </a:p>
          <a:p>
            <a:pPr algn="just"/>
            <a:r>
              <a:rPr lang="en-US" altLang="ko-KR" sz="1600" dirty="0">
                <a:latin typeface="나눔스퀘어 ExtraBold (제목)"/>
                <a:ea typeface="+mj-ea"/>
              </a:rPr>
              <a:t>Label = </a:t>
            </a:r>
            <a:r>
              <a:rPr lang="ko-KR" altLang="en-US" sz="1600" dirty="0">
                <a:latin typeface="나눔스퀘어 ExtraBold (제목)"/>
                <a:ea typeface="+mj-ea"/>
              </a:rPr>
              <a:t>동작의 이름 </a:t>
            </a:r>
            <a:endParaRPr lang="en-US" altLang="ko-KR" sz="1600" dirty="0">
              <a:latin typeface="나눔스퀘어 ExtraBold (제목)"/>
              <a:ea typeface="+mj-ea"/>
            </a:endParaRPr>
          </a:p>
          <a:p>
            <a:pPr algn="just"/>
            <a:endParaRPr lang="en-US" altLang="ko-KR" sz="1600" dirty="0"/>
          </a:p>
        </p:txBody>
      </p:sp>
      <p:pic>
        <p:nvPicPr>
          <p:cNvPr id="14" name="Picture 3">
            <a:extLst>
              <a:ext uri="{FF2B5EF4-FFF2-40B4-BE49-F238E27FC236}">
                <a16:creationId xmlns:a16="http://schemas.microsoft.com/office/drawing/2014/main" id="{E60C2793-6B18-EE35-5A8B-2E6CEC0ED1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256635" y="3845263"/>
            <a:ext cx="2547582" cy="2135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그림 9" descr="실내, 장갑류이(가) 표시된 사진&#10;&#10;자동 생성된 설명">
            <a:extLst>
              <a:ext uri="{FF2B5EF4-FFF2-40B4-BE49-F238E27FC236}">
                <a16:creationId xmlns:a16="http://schemas.microsoft.com/office/drawing/2014/main" id="{46CAD434-EFEC-AED7-29B1-B14CDBBE39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6635" y="1017068"/>
            <a:ext cx="1962213" cy="2187050"/>
          </a:xfrm>
          <a:prstGeom prst="rect">
            <a:avLst/>
          </a:prstGeom>
        </p:spPr>
      </p:pic>
      <p:pic>
        <p:nvPicPr>
          <p:cNvPr id="12" name="그림 11" descr="실내, 신발이(가) 표시된 사진&#10;&#10;자동 생성된 설명">
            <a:extLst>
              <a:ext uri="{FF2B5EF4-FFF2-40B4-BE49-F238E27FC236}">
                <a16:creationId xmlns:a16="http://schemas.microsoft.com/office/drawing/2014/main" id="{BF867CF1-52B6-30C4-3E66-3600D8DBC2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456" y="1017068"/>
            <a:ext cx="1960101" cy="218705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F5E2786-2235-D892-4DFE-50B3AE624ECF}"/>
              </a:ext>
            </a:extLst>
          </p:cNvPr>
          <p:cNvSpPr txBox="1"/>
          <p:nvPr/>
        </p:nvSpPr>
        <p:spPr>
          <a:xfrm>
            <a:off x="7153118" y="598672"/>
            <a:ext cx="53710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/>
              <a:t>정상적으로 인식된 동작</a:t>
            </a:r>
            <a:r>
              <a:rPr lang="en-US" altLang="ko-KR" sz="1600" dirty="0"/>
              <a:t>(Play, Stop)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4D3A34-8C82-93A4-5C1C-43F43263DFA4}"/>
              </a:ext>
            </a:extLst>
          </p:cNvPr>
          <p:cNvSpPr txBox="1"/>
          <p:nvPr/>
        </p:nvSpPr>
        <p:spPr>
          <a:xfrm>
            <a:off x="7256635" y="3429000"/>
            <a:ext cx="53710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/>
              <a:t>잘못 인식된 동작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447438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8EB41-8553-42E2-B72C-C5047742D6C6}"/>
              </a:ext>
            </a:extLst>
          </p:cNvPr>
          <p:cNvSpPr txBox="1"/>
          <p:nvPr/>
        </p:nvSpPr>
        <p:spPr>
          <a:xfrm>
            <a:off x="152400" y="167785"/>
            <a:ext cx="553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Part 2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D13DC-B1B2-4447-A60D-5C2541B81E98}"/>
              </a:ext>
            </a:extLst>
          </p:cNvPr>
          <p:cNvSpPr txBox="1"/>
          <p:nvPr/>
        </p:nvSpPr>
        <p:spPr>
          <a:xfrm>
            <a:off x="1040781" y="121618"/>
            <a:ext cx="23663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/>
              <a:t>문제점 발생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303A0D53-2672-4A2D-B5C0-6A0276CAC9F9}"/>
              </a:ext>
            </a:extLst>
          </p:cNvPr>
          <p:cNvCxnSpPr/>
          <p:nvPr/>
        </p:nvCxnSpPr>
        <p:spPr>
          <a:xfrm>
            <a:off x="537117" y="1471962"/>
            <a:ext cx="5558883" cy="0"/>
          </a:xfrm>
          <a:prstGeom prst="line">
            <a:avLst/>
          </a:prstGeom>
          <a:ln w="254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2E9B08DB-0C4D-4694-BA7B-67B961960AD2}"/>
              </a:ext>
            </a:extLst>
          </p:cNvPr>
          <p:cNvCxnSpPr/>
          <p:nvPr/>
        </p:nvCxnSpPr>
        <p:spPr>
          <a:xfrm>
            <a:off x="537117" y="3204118"/>
            <a:ext cx="5558883" cy="0"/>
          </a:xfrm>
          <a:prstGeom prst="line">
            <a:avLst/>
          </a:prstGeom>
          <a:ln w="254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98A3E72-F404-412E-9341-E751418A698D}"/>
              </a:ext>
            </a:extLst>
          </p:cNvPr>
          <p:cNvSpPr txBox="1"/>
          <p:nvPr/>
        </p:nvSpPr>
        <p:spPr>
          <a:xfrm>
            <a:off x="598970" y="3675986"/>
            <a:ext cx="53710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latin typeface="나눔스퀘어 ExtraBold (제목)"/>
              </a:rPr>
              <a:t>데이터의 부족</a:t>
            </a:r>
            <a:r>
              <a:rPr lang="en-US" altLang="ko-KR" sz="1600" dirty="0">
                <a:latin typeface="나눔스퀘어 ExtraBold (제목)"/>
              </a:rPr>
              <a:t>, </a:t>
            </a:r>
            <a:r>
              <a:rPr lang="ko-KR" altLang="en-US" sz="1600" dirty="0">
                <a:latin typeface="나눔스퀘어 ExtraBold (제목)"/>
              </a:rPr>
              <a:t>부정확성 등 다양한 원인으로 인하여</a:t>
            </a:r>
            <a:endParaRPr lang="en-US" altLang="ko-KR" sz="1600" dirty="0">
              <a:latin typeface="나눔스퀘어 ExtraBold (제목)"/>
            </a:endParaRPr>
          </a:p>
          <a:p>
            <a:pPr algn="just"/>
            <a:r>
              <a:rPr lang="en-US" altLang="ko-KR" sz="1600" dirty="0">
                <a:latin typeface="나눔스퀘어 ExtraBold (제목)"/>
              </a:rPr>
              <a:t>125 Epoch</a:t>
            </a:r>
            <a:r>
              <a:rPr lang="ko-KR" altLang="en-US" sz="1600" dirty="0">
                <a:latin typeface="나눔스퀘어 ExtraBold (제목)"/>
              </a:rPr>
              <a:t>까지 </a:t>
            </a:r>
            <a:r>
              <a:rPr lang="en-US" altLang="ko-KR" sz="1600" dirty="0">
                <a:latin typeface="나눔스퀘어 ExtraBold (제목)"/>
              </a:rPr>
              <a:t>Validation set</a:t>
            </a:r>
            <a:r>
              <a:rPr lang="ko-KR" altLang="en-US" sz="1600" dirty="0">
                <a:latin typeface="나눔스퀘어 ExtraBold (제목)"/>
              </a:rPr>
              <a:t>의 정확도가 </a:t>
            </a:r>
            <a:r>
              <a:rPr lang="en-US" altLang="ko-KR" sz="1600" dirty="0">
                <a:latin typeface="나눔스퀘어 ExtraBold (제목)"/>
              </a:rPr>
              <a:t>0.8</a:t>
            </a:r>
            <a:r>
              <a:rPr lang="ko-KR" altLang="en-US" sz="1600" dirty="0">
                <a:latin typeface="나눔스퀘어 ExtraBold (제목)"/>
              </a:rPr>
              <a:t>까지</a:t>
            </a:r>
            <a:endParaRPr lang="en-US" altLang="ko-KR" sz="1600" dirty="0">
              <a:latin typeface="나눔스퀘어 ExtraBold (제목)"/>
            </a:endParaRPr>
          </a:p>
          <a:p>
            <a:pPr algn="just"/>
            <a:r>
              <a:rPr lang="ko-KR" altLang="en-US" sz="1600" dirty="0">
                <a:latin typeface="나눔스퀘어 ExtraBold (제목)"/>
              </a:rPr>
              <a:t>상승하다 이후 급격하게 하락하는 문제가 발생</a:t>
            </a:r>
            <a:endParaRPr lang="en-US" altLang="ko-KR" sz="1600" dirty="0">
              <a:latin typeface="나눔스퀘어 ExtraBold (제목)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826A9F-A0A2-D15D-59BC-1D5A120D975F}"/>
              </a:ext>
            </a:extLst>
          </p:cNvPr>
          <p:cNvSpPr txBox="1"/>
          <p:nvPr/>
        </p:nvSpPr>
        <p:spPr>
          <a:xfrm>
            <a:off x="577544" y="1909466"/>
            <a:ext cx="53710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latin typeface="나눔스퀘어 ExtraBold (제목)"/>
              </a:rPr>
              <a:t>기존 데이터들을 </a:t>
            </a:r>
            <a:r>
              <a:rPr lang="en-US" altLang="ko-KR" sz="1600" dirty="0">
                <a:latin typeface="나눔스퀘어 ExtraBold (제목)"/>
              </a:rPr>
              <a:t>Train set 90 : Validation set 10</a:t>
            </a:r>
            <a:r>
              <a:rPr lang="ko-KR" altLang="en-US" sz="1600" dirty="0">
                <a:latin typeface="나눔스퀘어 ExtraBold (제목)"/>
              </a:rPr>
              <a:t>의</a:t>
            </a:r>
            <a:endParaRPr lang="en-US" altLang="ko-KR" sz="1600" dirty="0">
              <a:latin typeface="나눔스퀘어 ExtraBold (제목)"/>
            </a:endParaRPr>
          </a:p>
          <a:p>
            <a:pPr algn="just"/>
            <a:r>
              <a:rPr lang="ko-KR" altLang="en-US" sz="1600" dirty="0">
                <a:latin typeface="나눔스퀘어 ExtraBold (제목)"/>
              </a:rPr>
              <a:t>비율로</a:t>
            </a:r>
            <a:r>
              <a:rPr lang="en-US" altLang="ko-KR" sz="1600" dirty="0">
                <a:latin typeface="나눔스퀘어 ExtraBold (제목)"/>
              </a:rPr>
              <a:t> </a:t>
            </a:r>
            <a:r>
              <a:rPr lang="ko-KR" altLang="en-US" sz="1600" dirty="0">
                <a:latin typeface="나눔스퀘어 ExtraBold (제목)"/>
              </a:rPr>
              <a:t>나눠서 </a:t>
            </a:r>
            <a:r>
              <a:rPr lang="en-US" altLang="ko-KR" sz="1600" dirty="0">
                <a:latin typeface="나눔스퀘어 ExtraBold (제목)"/>
              </a:rPr>
              <a:t>200 Epoch </a:t>
            </a:r>
            <a:r>
              <a:rPr lang="ko-KR" altLang="en-US" sz="1600" dirty="0">
                <a:latin typeface="나눔스퀘어 ExtraBold (제목)"/>
              </a:rPr>
              <a:t>동안 데이터 학습을 진행</a:t>
            </a:r>
            <a:endParaRPr lang="en-US" altLang="ko-KR" sz="1600" dirty="0">
              <a:latin typeface="나눔스퀘어 ExtraBold (제목)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1674834-595A-9EC8-B945-74D43F5EC5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450" y="1471962"/>
            <a:ext cx="5411433" cy="332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560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35C4B3EF-BB8E-41E2-B179-EC62F309C5A2}"/>
              </a:ext>
            </a:extLst>
          </p:cNvPr>
          <p:cNvSpPr/>
          <p:nvPr/>
        </p:nvSpPr>
        <p:spPr>
          <a:xfrm rot="16200000" flipH="1">
            <a:off x="8752345" y="0"/>
            <a:ext cx="3434576" cy="3434576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>
            <a:extLst>
              <a:ext uri="{FF2B5EF4-FFF2-40B4-BE49-F238E27FC236}">
                <a16:creationId xmlns:a16="http://schemas.microsoft.com/office/drawing/2014/main" id="{F8EC07BF-6FCA-489E-BE62-3D740F3311F0}"/>
              </a:ext>
            </a:extLst>
          </p:cNvPr>
          <p:cNvSpPr/>
          <p:nvPr/>
        </p:nvSpPr>
        <p:spPr>
          <a:xfrm rot="5400000" flipH="1">
            <a:off x="8775745" y="-11154"/>
            <a:ext cx="3434576" cy="3434576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>
            <a:extLst>
              <a:ext uri="{FF2B5EF4-FFF2-40B4-BE49-F238E27FC236}">
                <a16:creationId xmlns:a16="http://schemas.microsoft.com/office/drawing/2014/main" id="{95DF0357-17B5-4D40-9AF1-3D3C1682CF2C}"/>
              </a:ext>
            </a:extLst>
          </p:cNvPr>
          <p:cNvSpPr/>
          <p:nvPr/>
        </p:nvSpPr>
        <p:spPr>
          <a:xfrm rot="5400000" flipH="1">
            <a:off x="7246929" y="-11153"/>
            <a:ext cx="4967373" cy="4967373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1896E131-FA59-4361-8D86-260949123DC7}"/>
              </a:ext>
            </a:extLst>
          </p:cNvPr>
          <p:cNvSpPr/>
          <p:nvPr/>
        </p:nvSpPr>
        <p:spPr>
          <a:xfrm flipH="1">
            <a:off x="6070476" y="735980"/>
            <a:ext cx="6116445" cy="6116445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F46E77-D86A-4977-8389-ABD1BCBCBE6B}"/>
              </a:ext>
            </a:extLst>
          </p:cNvPr>
          <p:cNvSpPr txBox="1"/>
          <p:nvPr/>
        </p:nvSpPr>
        <p:spPr>
          <a:xfrm>
            <a:off x="657922" y="2853813"/>
            <a:ext cx="13821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Part 3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15563D-EB12-416B-9AFA-A116B4A02B85}"/>
              </a:ext>
            </a:extLst>
          </p:cNvPr>
          <p:cNvSpPr txBox="1"/>
          <p:nvPr/>
        </p:nvSpPr>
        <p:spPr>
          <a:xfrm>
            <a:off x="636169" y="3423422"/>
            <a:ext cx="25699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>
                <a:solidFill>
                  <a:schemeClr val="bg1"/>
                </a:solidFill>
              </a:rPr>
              <a:t>해결 방안</a:t>
            </a:r>
            <a:endParaRPr lang="en-US" altLang="ko-KR" sz="4400" b="1" dirty="0">
              <a:solidFill>
                <a:schemeClr val="bg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74F8DDB-29DF-4F9F-A173-F50E6FF4A71A}"/>
              </a:ext>
            </a:extLst>
          </p:cNvPr>
          <p:cNvCxnSpPr>
            <a:cxnSpLocks/>
          </p:cNvCxnSpPr>
          <p:nvPr/>
        </p:nvCxnSpPr>
        <p:spPr>
          <a:xfrm>
            <a:off x="535259" y="2587083"/>
            <a:ext cx="556074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A77F11C-CA8F-4F46-9933-034DFBAF5A01}"/>
              </a:ext>
            </a:extLst>
          </p:cNvPr>
          <p:cNvSpPr txBox="1"/>
          <p:nvPr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059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8EB41-8553-42E2-B72C-C5047742D6C6}"/>
              </a:ext>
            </a:extLst>
          </p:cNvPr>
          <p:cNvSpPr txBox="1"/>
          <p:nvPr/>
        </p:nvSpPr>
        <p:spPr>
          <a:xfrm>
            <a:off x="152400" y="167785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Part 3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D13DC-B1B2-4447-A60D-5C2541B81E98}"/>
              </a:ext>
            </a:extLst>
          </p:cNvPr>
          <p:cNvSpPr txBox="1"/>
          <p:nvPr/>
        </p:nvSpPr>
        <p:spPr>
          <a:xfrm>
            <a:off x="1040781" y="121618"/>
            <a:ext cx="1943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/>
              <a:t>해결 방안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50C6FDB-FE2C-4781-92D9-6397FE1B1F22}"/>
              </a:ext>
            </a:extLst>
          </p:cNvPr>
          <p:cNvSpPr/>
          <p:nvPr/>
        </p:nvSpPr>
        <p:spPr>
          <a:xfrm>
            <a:off x="904240" y="1835374"/>
            <a:ext cx="2041451" cy="350878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cs typeface="Malgun Gothic Semilight" panose="020B0502040204020203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644DF06-582F-4B9F-8F18-A40DA636A200}"/>
              </a:ext>
            </a:extLst>
          </p:cNvPr>
          <p:cNvSpPr/>
          <p:nvPr/>
        </p:nvSpPr>
        <p:spPr>
          <a:xfrm>
            <a:off x="904240" y="1835372"/>
            <a:ext cx="2041451" cy="604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cs typeface="Malgun Gothic Semilight" panose="020B0502040204020203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0F76907-6A23-4557-9E58-3CD8695AB3BE}"/>
              </a:ext>
            </a:extLst>
          </p:cNvPr>
          <p:cNvSpPr/>
          <p:nvPr/>
        </p:nvSpPr>
        <p:spPr>
          <a:xfrm>
            <a:off x="9179915" y="1835374"/>
            <a:ext cx="2041451" cy="350878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cs typeface="Malgun Gothic Semilight" panose="020B0502040204020203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1C8082F-3708-47EA-BA05-B7E8D1A67A68}"/>
              </a:ext>
            </a:extLst>
          </p:cNvPr>
          <p:cNvSpPr/>
          <p:nvPr/>
        </p:nvSpPr>
        <p:spPr>
          <a:xfrm>
            <a:off x="3662798" y="1835374"/>
            <a:ext cx="2041451" cy="350878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Malgun Gothic Semilight" panose="020B0502040204020203" pitchFamily="50" charset="-127"/>
            </a:endParaRPr>
          </a:p>
          <a:p>
            <a:pPr algn="just">
              <a:lnSpc>
                <a:spcPct val="120000"/>
              </a:lnSpc>
            </a:pPr>
            <a:endParaRPr lang="ko-KR" altLang="en-US" sz="1400" dirty="0">
              <a:latin typeface="+mn-ea"/>
              <a:cs typeface="Malgun Gothic Semilight" panose="020B0502040204020203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61FED34-2D5A-42CC-B435-D47DBFAA933F}"/>
              </a:ext>
            </a:extLst>
          </p:cNvPr>
          <p:cNvSpPr/>
          <p:nvPr/>
        </p:nvSpPr>
        <p:spPr>
          <a:xfrm>
            <a:off x="6421356" y="1835374"/>
            <a:ext cx="2041451" cy="350878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cs typeface="Malgun Gothic Semilight" panose="020B0502040204020203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F0D396E-49EE-4F6D-B086-BE689740E3A1}"/>
              </a:ext>
            </a:extLst>
          </p:cNvPr>
          <p:cNvSpPr txBox="1"/>
          <p:nvPr/>
        </p:nvSpPr>
        <p:spPr>
          <a:xfrm>
            <a:off x="1327365" y="1950345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+mn-ea"/>
                <a:cs typeface="Malgun Gothic Semilight" panose="020B0502040204020203" pitchFamily="50" charset="-127"/>
              </a:rPr>
              <a:t>Solution 1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+mn-ea"/>
              <a:cs typeface="Malgun Gothic Semilight" panose="020B0502040204020203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7876CF9-69FF-4637-A7AC-18BD07D5C3C4}"/>
              </a:ext>
            </a:extLst>
          </p:cNvPr>
          <p:cNvSpPr/>
          <p:nvPr/>
        </p:nvSpPr>
        <p:spPr>
          <a:xfrm>
            <a:off x="3662797" y="1835372"/>
            <a:ext cx="2041451" cy="604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cs typeface="Malgun Gothic Semilight" panose="020B0502040204020203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4BB8F77-B4F6-41CB-9D98-71973A0F0B4A}"/>
              </a:ext>
            </a:extLst>
          </p:cNvPr>
          <p:cNvSpPr txBox="1"/>
          <p:nvPr/>
        </p:nvSpPr>
        <p:spPr>
          <a:xfrm>
            <a:off x="4125999" y="1950345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+mn-ea"/>
                <a:cs typeface="Malgun Gothic Semilight" panose="020B0502040204020203" pitchFamily="50" charset="-127"/>
              </a:rPr>
              <a:t>Solution 2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+mn-ea"/>
              <a:cs typeface="Malgun Gothic Semilight" panose="020B0502040204020203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96C2783-36BF-4C77-9EC0-FA8450996723}"/>
              </a:ext>
            </a:extLst>
          </p:cNvPr>
          <p:cNvSpPr/>
          <p:nvPr/>
        </p:nvSpPr>
        <p:spPr>
          <a:xfrm>
            <a:off x="6421354" y="1835372"/>
            <a:ext cx="2041451" cy="604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cs typeface="Malgun Gothic Semilight" panose="020B0502040204020203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62F5D60-7C24-49FB-9E84-E5F685864494}"/>
              </a:ext>
            </a:extLst>
          </p:cNvPr>
          <p:cNvSpPr txBox="1"/>
          <p:nvPr/>
        </p:nvSpPr>
        <p:spPr>
          <a:xfrm>
            <a:off x="6885354" y="1950345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+mn-ea"/>
                <a:cs typeface="Malgun Gothic Semilight" panose="020B0502040204020203" pitchFamily="50" charset="-127"/>
              </a:rPr>
              <a:t>Solution 3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+mn-ea"/>
              <a:cs typeface="Malgun Gothic Semilight" panose="020B0502040204020203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8D9F27E-F1CA-49B0-943B-03E6592E52EF}"/>
              </a:ext>
            </a:extLst>
          </p:cNvPr>
          <p:cNvSpPr/>
          <p:nvPr/>
        </p:nvSpPr>
        <p:spPr>
          <a:xfrm>
            <a:off x="9179911" y="1835372"/>
            <a:ext cx="2041451" cy="604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cs typeface="Malgun Gothic Semilight" panose="020B0502040204020203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D840530-0106-414D-B9FD-997904EC51FE}"/>
              </a:ext>
            </a:extLst>
          </p:cNvPr>
          <p:cNvSpPr txBox="1"/>
          <p:nvPr/>
        </p:nvSpPr>
        <p:spPr>
          <a:xfrm>
            <a:off x="9635684" y="1950345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solidFill>
                  <a:schemeClr val="bg1">
                    <a:lumMod val="95000"/>
                  </a:schemeClr>
                </a:solidFill>
                <a:latin typeface="+mn-ea"/>
                <a:cs typeface="Malgun Gothic Semilight" panose="020B0502040204020203" pitchFamily="50" charset="-127"/>
              </a:rPr>
              <a:t>Solution 4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+mn-ea"/>
              <a:cs typeface="Malgun Gothic Semilight" panose="020B0502040204020203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8DEBBFA-0B2F-4032-859C-998D908D526D}"/>
              </a:ext>
            </a:extLst>
          </p:cNvPr>
          <p:cNvSpPr txBox="1"/>
          <p:nvPr/>
        </p:nvSpPr>
        <p:spPr>
          <a:xfrm>
            <a:off x="1083517" y="2821888"/>
            <a:ext cx="1682895" cy="1621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 (제목)"/>
                <a:cs typeface="Malgun Gothic Semilight" panose="020B0502040204020203" pitchFamily="50" charset="-127"/>
              </a:rPr>
              <a:t>부족한 데이터를</a:t>
            </a:r>
            <a:endParaRPr lang="en-US" altLang="ko-KR" sz="12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 (제목)"/>
              <a:cs typeface="Malgun Gothic Semilight" panose="020B0502040204020203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 (제목)"/>
                <a:cs typeface="Malgun Gothic Semilight" panose="020B0502040204020203" pitchFamily="50" charset="-127"/>
              </a:rPr>
              <a:t>추가로 확보</a:t>
            </a:r>
            <a:endParaRPr lang="en-US" altLang="ko-KR" sz="12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 (제목)"/>
              <a:cs typeface="Malgun Gothic Semilight" panose="020B0502040204020203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 (제목)"/>
                <a:cs typeface="Malgun Gothic Semilight" panose="020B0502040204020203" pitchFamily="50" charset="-127"/>
              </a:rPr>
              <a:t>-&gt;</a:t>
            </a:r>
          </a:p>
          <a:p>
            <a:pPr algn="just">
              <a:lnSpc>
                <a:spcPct val="120000"/>
              </a:lnSpc>
            </a:pP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 (제목)"/>
                <a:cs typeface="Malgun Gothic Semilight" panose="020B0502040204020203" pitchFamily="50" charset="-127"/>
              </a:rPr>
              <a:t>기존 데이터  </a:t>
            </a: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 (제목)"/>
                <a:cs typeface="Malgun Gothic Semilight" panose="020B0502040204020203" pitchFamily="50" charset="-127"/>
              </a:rPr>
              <a:t>:</a:t>
            </a: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 (제목)"/>
                <a:cs typeface="Malgun Gothic Semilight" panose="020B0502040204020203" pitchFamily="50" charset="-127"/>
              </a:rPr>
              <a:t> </a:t>
            </a:r>
            <a:endParaRPr lang="en-US" altLang="ko-KR" sz="12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 (제목)"/>
              <a:cs typeface="Malgun Gothic Semilight" panose="020B0502040204020203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 (제목)"/>
                <a:cs typeface="Malgun Gothic Semilight" panose="020B0502040204020203" pitchFamily="50" charset="-127"/>
              </a:rPr>
              <a:t>1</a:t>
            </a: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 (제목)"/>
                <a:cs typeface="Malgun Gothic Semilight" panose="020B0502040204020203" pitchFamily="50" charset="-127"/>
              </a:rPr>
              <a:t>동작 당 </a:t>
            </a: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 (제목)"/>
                <a:cs typeface="Malgun Gothic Semilight" panose="020B0502040204020203" pitchFamily="50" charset="-127"/>
              </a:rPr>
              <a:t>30</a:t>
            </a: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 (제목)"/>
                <a:cs typeface="Malgun Gothic Semilight" panose="020B0502040204020203" pitchFamily="50" charset="-127"/>
              </a:rPr>
              <a:t>초 </a:t>
            </a:r>
            <a:endParaRPr lang="en-US" altLang="ko-KR" sz="12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 (제목)"/>
              <a:cs typeface="Malgun Gothic Semilight" panose="020B0502040204020203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 (제목)"/>
                <a:cs typeface="Malgun Gothic Semilight" panose="020B0502040204020203" pitchFamily="50" charset="-127"/>
              </a:rPr>
              <a:t>수정된 데이터 </a:t>
            </a: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 (제목)"/>
                <a:cs typeface="Malgun Gothic Semilight" panose="020B0502040204020203" pitchFamily="50" charset="-127"/>
              </a:rPr>
              <a:t>:</a:t>
            </a:r>
          </a:p>
          <a:p>
            <a:pPr algn="just">
              <a:lnSpc>
                <a:spcPct val="120000"/>
              </a:lnSpc>
            </a:pP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 (제목)"/>
                <a:cs typeface="Malgun Gothic Semilight" panose="020B0502040204020203" pitchFamily="50" charset="-127"/>
              </a:rPr>
              <a:t>1 </a:t>
            </a: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 (제목)"/>
                <a:cs typeface="Malgun Gothic Semilight" panose="020B0502040204020203" pitchFamily="50" charset="-127"/>
              </a:rPr>
              <a:t>동작 당 </a:t>
            </a: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 (제목)"/>
                <a:cs typeface="Malgun Gothic Semilight" panose="020B0502040204020203" pitchFamily="50" charset="-127"/>
              </a:rPr>
              <a:t>60</a:t>
            </a: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 (제목)"/>
                <a:cs typeface="Malgun Gothic Semilight" panose="020B0502040204020203" pitchFamily="50" charset="-127"/>
              </a:rPr>
              <a:t>초</a:t>
            </a:r>
            <a:endParaRPr lang="en-US" altLang="ko-KR" sz="12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 (제목)"/>
              <a:cs typeface="Malgun Gothic Semilight" panose="020B0502040204020203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800B9AF-094C-04F1-4D87-7720A1F0593B}"/>
              </a:ext>
            </a:extLst>
          </p:cNvPr>
          <p:cNvSpPr txBox="1"/>
          <p:nvPr/>
        </p:nvSpPr>
        <p:spPr>
          <a:xfrm>
            <a:off x="3842074" y="2821888"/>
            <a:ext cx="1721964" cy="2064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 (제목)"/>
                <a:cs typeface="Malgun Gothic Semilight" panose="020B0502040204020203" pitchFamily="50" charset="-127"/>
              </a:rPr>
              <a:t>비슷한 동작을 </a:t>
            </a:r>
            <a:endParaRPr lang="en-US" altLang="ko-KR" sz="12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 (제목)"/>
              <a:cs typeface="Malgun Gothic Semilight" panose="020B0502040204020203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 (제목)"/>
                <a:cs typeface="Malgun Gothic Semilight" panose="020B0502040204020203" pitchFamily="50" charset="-127"/>
              </a:rPr>
              <a:t>구분이 확실한  </a:t>
            </a:r>
            <a:endParaRPr lang="en-US" altLang="ko-KR" sz="12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 (제목)"/>
              <a:cs typeface="Malgun Gothic Semilight" panose="020B0502040204020203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 (제목)"/>
                <a:cs typeface="Malgun Gothic Semilight" panose="020B0502040204020203" pitchFamily="50" charset="-127"/>
              </a:rPr>
              <a:t>동작들로 변경</a:t>
            </a:r>
            <a:endParaRPr lang="en-US" altLang="ko-KR" sz="12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 (제목)"/>
              <a:cs typeface="Malgun Gothic Semilight" panose="020B0502040204020203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 (제목)"/>
                <a:cs typeface="Malgun Gothic Semilight" panose="020B0502040204020203" pitchFamily="50" charset="-127"/>
              </a:rPr>
              <a:t>-&gt;</a:t>
            </a:r>
          </a:p>
          <a:p>
            <a:pPr algn="just">
              <a:lnSpc>
                <a:spcPct val="120000"/>
              </a:lnSpc>
            </a:pP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 (제목)"/>
                <a:cs typeface="Malgun Gothic Semilight" panose="020B0502040204020203" pitchFamily="50" charset="-127"/>
              </a:rPr>
              <a:t>기존 동작  </a:t>
            </a: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 (제목)"/>
                <a:cs typeface="Malgun Gothic Semilight" panose="020B0502040204020203" pitchFamily="50" charset="-127"/>
              </a:rPr>
              <a:t>:</a:t>
            </a: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 (제목)"/>
                <a:cs typeface="Malgun Gothic Semilight" panose="020B0502040204020203" pitchFamily="50" charset="-127"/>
              </a:rPr>
              <a:t>  </a:t>
            </a:r>
            <a:endParaRPr lang="en-US" altLang="ko-KR" sz="12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 (제목)"/>
              <a:cs typeface="Malgun Gothic Semilight" panose="020B0502040204020203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 (제목)"/>
                <a:cs typeface="Malgun Gothic Semilight" panose="020B0502040204020203" pitchFamily="50" charset="-127"/>
              </a:rPr>
              <a:t>명령어를 연상시키는 동작 </a:t>
            </a:r>
            <a:endParaRPr lang="en-US" altLang="ko-KR" sz="12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 (제목)"/>
              <a:cs typeface="Malgun Gothic Semilight" panose="020B0502040204020203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 (제목)"/>
                <a:cs typeface="Malgun Gothic Semilight" panose="020B0502040204020203" pitchFamily="50" charset="-127"/>
              </a:rPr>
              <a:t>수정된 동작 </a:t>
            </a: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 (제목)"/>
                <a:cs typeface="Malgun Gothic Semilight" panose="020B0502040204020203" pitchFamily="50" charset="-127"/>
              </a:rPr>
              <a:t>:</a:t>
            </a:r>
          </a:p>
          <a:p>
            <a:pPr algn="just">
              <a:lnSpc>
                <a:spcPct val="120000"/>
              </a:lnSpc>
            </a:pP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 (제목)"/>
                <a:cs typeface="Malgun Gothic Semilight" panose="020B0502040204020203" pitchFamily="50" charset="-127"/>
              </a:rPr>
              <a:t>손가락 개수를 </a:t>
            </a:r>
            <a:endParaRPr lang="en-US" altLang="ko-KR" sz="12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 (제목)"/>
              <a:cs typeface="Malgun Gothic Semilight" panose="020B0502040204020203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 (제목)"/>
                <a:cs typeface="Malgun Gothic Semilight" panose="020B0502040204020203" pitchFamily="50" charset="-127"/>
              </a:rPr>
              <a:t>이용한 동작으로 변경</a:t>
            </a:r>
            <a:endParaRPr lang="en-US" altLang="ko-KR" sz="12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 (제목)"/>
              <a:cs typeface="Malgun Gothic Semilight" panose="020B0502040204020203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13CC450-D0DE-01E0-66BE-2C35AFC1447F}"/>
              </a:ext>
            </a:extLst>
          </p:cNvPr>
          <p:cNvSpPr txBox="1"/>
          <p:nvPr/>
        </p:nvSpPr>
        <p:spPr>
          <a:xfrm>
            <a:off x="9359188" y="2821888"/>
            <a:ext cx="1682895" cy="1848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 (제목)"/>
                <a:cs typeface="Malgun Gothic Semilight" panose="020B0502040204020203" pitchFamily="50" charset="-127"/>
              </a:rPr>
              <a:t>모델 학습 시 </a:t>
            </a:r>
            <a:endParaRPr lang="en-US" altLang="ko-KR" sz="12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 (제목)"/>
              <a:cs typeface="Malgun Gothic Semilight" panose="020B0502040204020203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 (제목)"/>
                <a:cs typeface="Malgun Gothic Semilight" panose="020B0502040204020203" pitchFamily="50" charset="-127"/>
              </a:rPr>
              <a:t>데이터를 다양하게</a:t>
            </a:r>
            <a:endParaRPr lang="en-US" altLang="ko-KR" sz="12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 (제목)"/>
              <a:cs typeface="Malgun Gothic Semilight" panose="020B0502040204020203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 (제목)"/>
                <a:cs typeface="Malgun Gothic Semilight" panose="020B0502040204020203" pitchFamily="50" charset="-127"/>
              </a:rPr>
              <a:t>분리하여 학습</a:t>
            </a:r>
            <a:endParaRPr lang="en-US" altLang="ko-KR" sz="12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 (제목)"/>
              <a:cs typeface="Malgun Gothic Semilight" panose="020B0502040204020203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 (제목)"/>
                <a:cs typeface="Malgun Gothic Semilight" panose="020B0502040204020203" pitchFamily="50" charset="-127"/>
              </a:rPr>
              <a:t>-&gt;</a:t>
            </a:r>
          </a:p>
          <a:p>
            <a:pPr algn="just">
              <a:lnSpc>
                <a:spcPct val="120000"/>
              </a:lnSpc>
            </a:pP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 (제목)"/>
                <a:cs typeface="Malgun Gothic Semilight" panose="020B0502040204020203" pitchFamily="50" charset="-127"/>
              </a:rPr>
              <a:t>Training set / Validation set</a:t>
            </a:r>
          </a:p>
          <a:p>
            <a:pPr algn="just">
              <a:lnSpc>
                <a:spcPct val="120000"/>
              </a:lnSpc>
            </a:pP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 (제목)"/>
                <a:cs typeface="Malgun Gothic Semilight" panose="020B0502040204020203" pitchFamily="50" charset="-127"/>
              </a:rPr>
              <a:t>의 비율 조정</a:t>
            </a:r>
            <a:endParaRPr lang="en-US" altLang="ko-KR" sz="12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 (제목)"/>
              <a:cs typeface="Malgun Gothic Semilight" panose="020B0502040204020203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 (제목)"/>
                <a:cs typeface="Malgun Gothic Semilight" panose="020B0502040204020203" pitchFamily="50" charset="-127"/>
              </a:rPr>
              <a:t>9 : 1, 8 : 2, 7 : 3 </a:t>
            </a: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 (제목)"/>
                <a:cs typeface="Malgun Gothic Semilight" panose="020B0502040204020203" pitchFamily="50" charset="-127"/>
              </a:rPr>
              <a:t>등 </a:t>
            </a:r>
            <a:endParaRPr lang="en-US" altLang="ko-KR" sz="12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 (제목)"/>
              <a:cs typeface="Malgun Gothic Semilight" panose="020B0502040204020203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 (제목)"/>
                <a:cs typeface="Malgun Gothic Semilight" panose="020B0502040204020203" pitchFamily="50" charset="-127"/>
              </a:rPr>
              <a:t>다양한 비율로 학습 </a:t>
            </a:r>
            <a:endParaRPr lang="en-US" altLang="ko-KR" sz="12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 (제목)"/>
              <a:cs typeface="Malgun Gothic Semilight" panose="020B0502040204020203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AC7894D-8EC8-F183-B1EF-6B30EA6EC548}"/>
              </a:ext>
            </a:extLst>
          </p:cNvPr>
          <p:cNvSpPr txBox="1"/>
          <p:nvPr/>
        </p:nvSpPr>
        <p:spPr>
          <a:xfrm>
            <a:off x="6600631" y="2821888"/>
            <a:ext cx="1775618" cy="1178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 (제목)"/>
                <a:cs typeface="Malgun Gothic Semilight" panose="020B0502040204020203" pitchFamily="50" charset="-127"/>
              </a:rPr>
              <a:t>동작을 수정하면서</a:t>
            </a:r>
            <a:endParaRPr lang="en-US" altLang="ko-KR" sz="12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 (제목)"/>
              <a:cs typeface="Malgun Gothic Semilight" panose="020B0502040204020203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 (제목)"/>
                <a:cs typeface="Malgun Gothic Semilight" panose="020B0502040204020203" pitchFamily="50" charset="-127"/>
              </a:rPr>
              <a:t>개수를 줄였기 때문에</a:t>
            </a:r>
            <a:endParaRPr lang="en-US" altLang="ko-KR" sz="12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 (제목)"/>
              <a:cs typeface="Malgun Gothic Semilight" panose="020B0502040204020203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 (제목)"/>
                <a:cs typeface="Malgun Gothic Semilight" panose="020B0502040204020203" pitchFamily="50" charset="-127"/>
              </a:rPr>
              <a:t>같은 수의 명령어를 </a:t>
            </a:r>
            <a:endParaRPr lang="en-US" altLang="ko-KR" sz="12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 (제목)"/>
              <a:cs typeface="Malgun Gothic Semilight" panose="020B0502040204020203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 (제목)"/>
                <a:cs typeface="Malgun Gothic Semilight" panose="020B0502040204020203" pitchFamily="50" charset="-127"/>
              </a:rPr>
              <a:t>실행하기 위해</a:t>
            </a:r>
            <a:endParaRPr lang="en-US" altLang="ko-KR" sz="12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 (제목)"/>
              <a:cs typeface="Malgun Gothic Semilight" panose="020B0502040204020203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 (제목)"/>
                <a:cs typeface="Malgun Gothic Semilight" panose="020B0502040204020203" pitchFamily="50" charset="-127"/>
              </a:rPr>
              <a:t>구분 동작으로 명령어 실행</a:t>
            </a:r>
            <a:endParaRPr lang="en-US" altLang="ko-KR" sz="12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 (제목)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3562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11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3560"/>
      </a:accent1>
      <a:accent2>
        <a:srgbClr val="1C91F9"/>
      </a:accent2>
      <a:accent3>
        <a:srgbClr val="D5835E"/>
      </a:accent3>
      <a:accent4>
        <a:srgbClr val="F6D0AB"/>
      </a:accent4>
      <a:accent5>
        <a:srgbClr val="F9AB8F"/>
      </a:accent5>
      <a:accent6>
        <a:srgbClr val="E7E0D1"/>
      </a:accent6>
      <a:hlink>
        <a:srgbClr val="3F3F3F"/>
      </a:hlink>
      <a:folHlink>
        <a:srgbClr val="3F3F3F"/>
      </a:folHlink>
    </a:clrScheme>
    <a:fontScheme name="Pretendard ExtraBold">
      <a:majorFont>
        <a:latin typeface="Pretendard ExtraBold"/>
        <a:ea typeface="Pretendard ExtraBold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826</TotalTime>
  <Words>502</Words>
  <Application>Microsoft Office PowerPoint</Application>
  <PresentationFormat>와이드스크린</PresentationFormat>
  <Paragraphs>130</Paragraphs>
  <Slides>14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noto</vt:lpstr>
      <vt:lpstr>Pretendard</vt:lpstr>
      <vt:lpstr>Pretendard ExtraBold</vt:lpstr>
      <vt:lpstr>나눔스퀘어 ExtraBold (제목)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김범수</cp:lastModifiedBy>
  <cp:revision>81</cp:revision>
  <dcterms:created xsi:type="dcterms:W3CDTF">2021-12-28T06:54:01Z</dcterms:created>
  <dcterms:modified xsi:type="dcterms:W3CDTF">2022-05-05T12:22:29Z</dcterms:modified>
</cp:coreProperties>
</file>