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29"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9" autoAdjust="0"/>
    <p:restoredTop sz="92909" autoAdjust="0"/>
  </p:normalViewPr>
  <p:slideViewPr>
    <p:cSldViewPr snapToGrid="0" snapToObjects="1">
      <p:cViewPr varScale="1">
        <p:scale>
          <a:sx n="107" d="100"/>
          <a:sy n="107" d="100"/>
        </p:scale>
        <p:origin x="1464" y="114"/>
      </p:cViewPr>
      <p:guideLst>
        <p:guide orient="horz" pos="2160"/>
        <p:guide pos="2880"/>
      </p:guideLst>
    </p:cSldViewPr>
  </p:slideViewPr>
  <p:outlineViewPr>
    <p:cViewPr>
      <p:scale>
        <a:sx n="33" d="100"/>
        <a:sy n="33" d="100"/>
      </p:scale>
      <p:origin x="0" y="-79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3</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ea typeface="ＭＳ Ｐゴシック" pitchFamily="2" charset="-128"/>
              </a:rPr>
              <a:t>Array-Based Implementations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Defining the Core Methods </a:t>
            </a:r>
            <a:r>
              <a:rPr lang="en-US" altLang="en-US" sz="2000" b="0" dirty="0" smtClean="0">
                <a:ea typeface="ＭＳ Ｐゴシック" pitchFamily="2" charset="-128"/>
              </a:rPr>
              <a:t>(1 of 4)</a:t>
            </a:r>
            <a:endParaRPr lang="en-US" sz="2000" b="0" dirty="0"/>
          </a:p>
        </p:txBody>
      </p:sp>
      <p:sp>
        <p:nvSpPr>
          <p:cNvPr id="3" name="Text Placeholder 2"/>
          <p:cNvSpPr>
            <a:spLocks noGrp="1"/>
          </p:cNvSpPr>
          <p:nvPr>
            <p:ph type="body" idx="1"/>
          </p:nvPr>
        </p:nvSpPr>
        <p:spPr>
          <a:xfrm>
            <a:off x="457200" y="1600200"/>
            <a:ext cx="8229600" cy="542365"/>
          </a:xfrm>
        </p:spPr>
        <p:txBody>
          <a:bodyPr/>
          <a:lstStyle/>
          <a:p>
            <a:pPr marL="0" indent="0">
              <a:buNone/>
            </a:pPr>
            <a:r>
              <a:rPr lang="en-US" altLang="en-US" sz="2000" dirty="0">
                <a:ea typeface="ＭＳ Ｐゴシック" pitchFamily="2" charset="-128"/>
              </a:rPr>
              <a:t>The method </a:t>
            </a:r>
            <a:r>
              <a:rPr lang="en-US" altLang="en-US" sz="2000" b="1" dirty="0" smtClean="0">
                <a:ea typeface="ＭＳ Ｐゴシック" pitchFamily="2" charset="-128"/>
              </a:rPr>
              <a:t>add</a:t>
            </a:r>
            <a:endParaRPr lang="en-US" altLang="en-US" sz="2000" b="1" dirty="0">
              <a:ea typeface="ＭＳ Ｐゴシック" pitchFamily="2" charset="-128"/>
            </a:endParaRPr>
          </a:p>
        </p:txBody>
      </p:sp>
      <p:pic>
        <p:nvPicPr>
          <p:cNvPr id="5" name="Picture 2" descr="Computer code has 11 lines. The lines read as follows. Line 1. template left angle bracket class Item Type right angle bracket. Line 2. b o o l Array Bag left angle bracket Item Type right angle bracket colon colon add left parenthesis c o n s t Item Type ampersand new Entry right parenthesis. Line 3. left brace. Line 4, indented once. b o o l has Room To Add equals left parenthesis item Count less than sign max Items right parenthesis semicolon. Line 5, indented once. if left parenthesis has Room To Add right parenthesis. Line 6, indented once. left brace. Line 7, indented twice. items left bracket item Count right bracket equals new Entry semicolon. Line 8, indented twice. item Count plus plus semicolon. Line 9, indented once. right brace forward slash forward slash end if. Line 10, indented once. return has Room To Add semicolon. Line 11. right brace forward slash forward slash end a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457" y="2279294"/>
            <a:ext cx="7481087" cy="353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058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Defining the Core Methods </a:t>
            </a:r>
            <a:r>
              <a:rPr lang="en-US" altLang="en-US" sz="2000" b="0" dirty="0" smtClean="0">
                <a:ea typeface="ＭＳ Ｐゴシック" pitchFamily="2" charset="-128"/>
              </a:rPr>
              <a:t>(2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1"/>
            <a:ext cx="8229600" cy="446964"/>
          </a:xfrm>
        </p:spPr>
        <p:txBody>
          <a:bodyPr/>
          <a:lstStyle/>
          <a:p>
            <a:pPr marL="0" indent="0">
              <a:buNone/>
            </a:pPr>
            <a:r>
              <a:rPr lang="en-US" altLang="en-US" sz="2000" b="1" dirty="0" smtClean="0">
                <a:ea typeface="ＭＳ Ｐゴシック" pitchFamily="2" charset="-128"/>
              </a:rPr>
              <a:t>Figure 3-3 </a:t>
            </a:r>
            <a:r>
              <a:rPr lang="en-US" altLang="en-US" sz="2000" dirty="0">
                <a:ea typeface="ＭＳ Ｐゴシック" pitchFamily="2" charset="-128"/>
              </a:rPr>
              <a:t>Inserting a new entry into an array-based </a:t>
            </a:r>
            <a:r>
              <a:rPr lang="en-US" altLang="en-US" sz="2000" dirty="0" smtClean="0">
                <a:ea typeface="ＭＳ Ｐゴシック" pitchFamily="2" charset="-128"/>
              </a:rPr>
              <a:t>bag</a:t>
            </a:r>
            <a:endParaRPr lang="en-US" altLang="en-US" sz="2000" dirty="0">
              <a:ea typeface="ＭＳ Ｐゴシック" pitchFamily="2" charset="-128"/>
            </a:endParaRPr>
          </a:p>
        </p:txBody>
      </p:sp>
      <p:pic>
        <p:nvPicPr>
          <p:cNvPr id="5" name="Picture 2" descr="Two arrays titled, item Count and items are provided. Item Count array has only one value, k plus 1. items array has max items minus 1 elements. Array indices and their corresponding values are as follows: (0, 12), (1, 3), (2, 19), (3, 100), and so on. The remaining values are, 5, 10, 18, 44. Remaining values are unknown. The array index of 18 is k minus 1 and that of 44 is k. 44 is labeled, new i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56" y="2853331"/>
            <a:ext cx="7761288"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83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Defining the Core Methods </a:t>
            </a:r>
            <a:r>
              <a:rPr lang="en-US" altLang="en-US" sz="2000" b="0" dirty="0" smtClean="0">
                <a:ea typeface="ＭＳ Ｐゴシック" pitchFamily="2" charset="-128"/>
              </a:rPr>
              <a:t>(3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0"/>
            <a:ext cx="8229600" cy="530629"/>
          </a:xfrm>
        </p:spPr>
        <p:txBody>
          <a:bodyPr/>
          <a:lstStyle/>
          <a:p>
            <a:pPr marL="0" indent="0">
              <a:buNone/>
            </a:pPr>
            <a:r>
              <a:rPr lang="en-US" altLang="en-US" sz="2000" dirty="0">
                <a:ea typeface="ＭＳ Ｐゴシック" pitchFamily="2" charset="-128"/>
              </a:rPr>
              <a:t>The method </a:t>
            </a:r>
            <a:r>
              <a:rPr lang="en-US" altLang="en-US" sz="2000" b="1" dirty="0" smtClean="0">
                <a:ea typeface="ＭＳ Ｐゴシック" pitchFamily="2" charset="-128"/>
              </a:rPr>
              <a:t>toVector</a:t>
            </a:r>
            <a:endParaRPr lang="en-US" altLang="en-US" sz="2000" b="1" dirty="0">
              <a:ea typeface="ＭＳ Ｐゴシック" pitchFamily="2" charset="-128"/>
            </a:endParaRPr>
          </a:p>
        </p:txBody>
      </p:sp>
      <p:pic>
        <p:nvPicPr>
          <p:cNvPr id="5" name="Picture 6" descr="Computer code. The code has 8 lines. The lines read as follows. Line 1. template left angle bracket class Item Type right angle bracket. Line 2. vector left angle bracket Item Type right angle bracket Array Bag left angle bracket Item Type right angle bracket colon colon to Vector left parenthesis right parenthesis const. Line 3. left brace. Line 4, indented once. vector left angle bracket Item Type right angle bracket bag Contents semicolon. Line 5, indented once. for left parenthesis i n t, i equals 0 semicolon i less than sign item Count semicolon i plus plus right parenthesis. Line 6, indented twice. bag Contents period push underscore back left parenthesis items left bracket i right bracket right parenthesis semicolon. Line 7, indented once. return bag Contents semicolon. Line 8. right brace forward slash forward slash end to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48" y="2211514"/>
            <a:ext cx="7989167" cy="271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288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Defining the Core Methods </a:t>
            </a:r>
            <a:r>
              <a:rPr lang="en-US" altLang="en-US" sz="2000" b="0" dirty="0" smtClean="0">
                <a:ea typeface="ＭＳ Ｐゴシック" pitchFamily="2" charset="-128"/>
              </a:rPr>
              <a:t>(4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0"/>
            <a:ext cx="8229600" cy="470647"/>
          </a:xfrm>
        </p:spPr>
        <p:txBody>
          <a:bodyPr/>
          <a:lstStyle/>
          <a:p>
            <a:pPr marL="0" indent="0">
              <a:buNone/>
            </a:pPr>
            <a:r>
              <a:rPr lang="en-US" altLang="en-US" sz="2000" dirty="0">
                <a:ea typeface="ＭＳ Ｐゴシック" pitchFamily="2" charset="-128"/>
              </a:rPr>
              <a:t>Methods </a:t>
            </a:r>
            <a:r>
              <a:rPr lang="en-US" altLang="en-US" sz="2000" b="1" dirty="0">
                <a:ea typeface="ＭＳ Ｐゴシック" pitchFamily="2" charset="-128"/>
              </a:rPr>
              <a:t>getCurrentSize </a:t>
            </a:r>
            <a:r>
              <a:rPr lang="en-US" altLang="en-US" sz="2000" dirty="0">
                <a:ea typeface="ＭＳ Ｐゴシック" pitchFamily="2" charset="-128"/>
              </a:rPr>
              <a:t>and </a:t>
            </a:r>
            <a:r>
              <a:rPr lang="en-US" altLang="en-US" sz="2000" b="1" dirty="0" smtClean="0">
                <a:ea typeface="ＭＳ Ｐゴシック" pitchFamily="2" charset="-128"/>
              </a:rPr>
              <a:t>isEmpty</a:t>
            </a:r>
            <a:endParaRPr lang="en-US" altLang="en-US" sz="2000" b="1" dirty="0">
              <a:ea typeface="ＭＳ Ｐゴシック" pitchFamily="2" charset="-128"/>
            </a:endParaRPr>
          </a:p>
        </p:txBody>
      </p:sp>
      <p:pic>
        <p:nvPicPr>
          <p:cNvPr id="5" name="Picture 2" descr="Computer code has 10 lines. The lines read as follows. Line 1. template left angle bracket class Item Type right angle bracket. Line 2. i n t Array Bag left angle bracket Item Type right angle bracket colon colon get Current Size left parenthesis right parenthesis const. Line 3. left brace. Line 4, indented once. return item Count semicolon. Line 5. right brace forward slash forward slash end get Current Size. Line 6. template left angle bracket class Item Type right angle bracket. Line 7. b o o l Array Bag left angle bracket Item Type right angle bracket colon colon is Empty left parenthesis right parenthesis const. Line 8. left brace. Line 9, indented once. return item Count equals equals 0 semicolon. Line 10. right brace forward slash forward slash end is Empty. "/>
          <p:cNvPicPr>
            <a:picLocks noChangeAspect="1" noChangeArrowheads="1"/>
          </p:cNvPicPr>
          <p:nvPr/>
        </p:nvPicPr>
        <p:blipFill rotWithShape="1">
          <a:blip r:embed="rId2">
            <a:extLst>
              <a:ext uri="{28A0092B-C50C-407E-A947-70E740481C1C}">
                <a14:useLocalDpi xmlns:a14="http://schemas.microsoft.com/office/drawing/2010/main" val="0"/>
              </a:ext>
            </a:extLst>
          </a:blip>
          <a:srcRect t="1580" r="1088"/>
          <a:stretch/>
        </p:blipFill>
        <p:spPr bwMode="auto">
          <a:xfrm>
            <a:off x="924678" y="2268070"/>
            <a:ext cx="7215275" cy="3673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94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Testing the Core </a:t>
            </a:r>
            <a:r>
              <a:rPr lang="en-US" altLang="en-US" dirty="0" smtClean="0">
                <a:ea typeface="ＭＳ Ｐゴシック" pitchFamily="2" charset="-128"/>
              </a:rPr>
              <a:t>Methods </a:t>
            </a:r>
            <a:r>
              <a:rPr lang="en-US" altLang="en-US" sz="2000" b="0" dirty="0" smtClean="0">
                <a:ea typeface="ＭＳ Ｐゴシック" pitchFamily="2" charset="-128"/>
              </a:rPr>
              <a:t>(1 of 3)</a:t>
            </a:r>
            <a:endParaRPr lang="en-US" sz="2000" b="0" dirty="0"/>
          </a:p>
        </p:txBody>
      </p:sp>
      <p:sp>
        <p:nvSpPr>
          <p:cNvPr id="3" name="Text Placeholder 2"/>
          <p:cNvSpPr>
            <a:spLocks noGrp="1"/>
          </p:cNvSpPr>
          <p:nvPr>
            <p:ph type="body" idx="1"/>
          </p:nvPr>
        </p:nvSpPr>
        <p:spPr>
          <a:xfrm>
            <a:off x="457200" y="1600200"/>
            <a:ext cx="8229600" cy="719919"/>
          </a:xfrm>
        </p:spPr>
        <p:txBody>
          <a:bodyPr/>
          <a:lstStyle/>
          <a:p>
            <a:pPr marL="0" indent="0">
              <a:buNone/>
            </a:pPr>
            <a:r>
              <a:rPr lang="en-US" altLang="en-US" sz="2000" b="1" dirty="0" smtClean="0">
                <a:ea typeface="ＭＳ Ｐゴシック" pitchFamily="2" charset="-128"/>
              </a:rPr>
              <a:t>Listing 3-2 </a:t>
            </a:r>
            <a:r>
              <a:rPr lang="en-US" altLang="en-US" sz="2000" dirty="0">
                <a:ea typeface="ＭＳ Ｐゴシック" pitchFamily="2" charset="-128"/>
              </a:rPr>
              <a:t>A program that tests the core methods </a:t>
            </a:r>
            <a:r>
              <a:rPr lang="en-US" altLang="en-US" sz="2000" dirty="0" smtClean="0">
                <a:ea typeface="ＭＳ Ｐゴシック" pitchFamily="2" charset="-128"/>
              </a:rPr>
              <a:t>of </a:t>
            </a:r>
            <a:r>
              <a:rPr lang="en-US" altLang="en-US" sz="2000" dirty="0">
                <a:ea typeface="ＭＳ Ｐゴシック" pitchFamily="2" charset="-128"/>
              </a:rPr>
              <a:t>the </a:t>
            </a:r>
            <a:r>
              <a:rPr lang="en-US" altLang="en-US" sz="2000" dirty="0" smtClean="0">
                <a:ea typeface="ＭＳ Ｐゴシック" pitchFamily="2" charset="-128"/>
              </a:rPr>
              <a:t>class </a:t>
            </a:r>
            <a:r>
              <a:rPr lang="en-US" altLang="en-US" sz="2000" b="1" dirty="0" smtClean="0">
                <a:ea typeface="ＭＳ Ｐゴシック" pitchFamily="2" charset="-128"/>
              </a:rPr>
              <a:t>ArrayBag</a:t>
            </a:r>
            <a:endParaRPr lang="en-US" altLang="en-US" sz="2000" b="1" dirty="0">
              <a:ea typeface="ＭＳ Ｐゴシック" pitchFamily="2" charset="-128"/>
            </a:endParaRPr>
          </a:p>
        </p:txBody>
      </p:sp>
      <p:pic>
        <p:nvPicPr>
          <p:cNvPr id="5" name="Picture 6" descr="Computer code has 52 lines. The lines read as follows. Line 1. hash include left angle bracket i o stream right angle bracket. Line 2. hash include left angle bracket string right angle bracket. Line 3. hash include double quote Array Bag period h double quote. Line 4. blank. Line 5. using s t d colon colon c out semicolon. Line 6. using s t d colon colon end l semicolon. Line 7. void display Bag left parenthesis Array Bag left angle bracket string right angle bracket ampersand bag right parenthesis. Line 8. left brace. Line 9, indented once. c out left angle bracket left angle bracket double quote The bag contains double quote left angle bracket left angle bracket bag period get Current Size left parenthesis right parenthesis. Line 10, indented twice. left angle bracket left angle bracket double quote items colon double quote left angle bracket left angle bracket end l semicolon. Line 11, indented once. s t d colon colon vector left angle bracket s t d colon colon string right angle bracket bag Items equals bag period to Vector left parenthesis right parenthesis semicolon. Line 12. blank. Line 13, indented once. i n t number Of Entries equals left parenthesis i n t right parenthesis bag Items period size left parenthesis right parenthesis semicolon. Line 14, indented once. for left parenthesis i n t, i equals 0 semicolon i less than sign number Of Entries semicolon i plus plus right parenthesis. Line 15, indented once. left brace. Line 16, indented twice. c out left angle bracket left angle bracket bag Items left bracket i right bracket left angle bracket left angle bracket double quote double quote semicolon. Line 17, indented once. right brace forward slash forward slash end for. Line 18, indented once. c out left angle bracket left angle bracket end l left angle bracket left angle bracket end l semicolon. Line 19. right brace forward slash forward slash end display Bag. Line 20.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465" y="2607669"/>
            <a:ext cx="5147071" cy="3797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24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Testing the Core Methods </a:t>
            </a:r>
            <a:r>
              <a:rPr lang="en-US" altLang="en-US" sz="2000" b="0" dirty="0" smtClean="0">
                <a:ea typeface="ＭＳ Ｐゴシック" pitchFamily="2" charset="-128"/>
              </a:rPr>
              <a:t>(2 </a:t>
            </a:r>
            <a:r>
              <a:rPr lang="en-US" altLang="en-US" sz="2000" b="0" dirty="0">
                <a:ea typeface="ＭＳ Ｐゴシック" pitchFamily="2" charset="-128"/>
              </a:rPr>
              <a:t>of 3)</a:t>
            </a:r>
            <a:endParaRPr lang="en-US" dirty="0"/>
          </a:p>
        </p:txBody>
      </p:sp>
      <p:sp>
        <p:nvSpPr>
          <p:cNvPr id="3" name="Text Placeholder 2"/>
          <p:cNvSpPr>
            <a:spLocks noGrp="1"/>
          </p:cNvSpPr>
          <p:nvPr>
            <p:ph type="body" idx="1"/>
          </p:nvPr>
        </p:nvSpPr>
        <p:spPr>
          <a:xfrm>
            <a:off x="457200" y="1600201"/>
            <a:ext cx="8229600" cy="433316"/>
          </a:xfrm>
        </p:spPr>
        <p:txBody>
          <a:bodyPr/>
          <a:lstStyle/>
          <a:p>
            <a:pPr marL="0" indent="0">
              <a:buNone/>
            </a:pPr>
            <a:r>
              <a:rPr lang="en-US" altLang="en-US" sz="2000" b="1" dirty="0" smtClean="0">
                <a:ea typeface="ＭＳ Ｐゴシック" pitchFamily="2" charset="-128"/>
              </a:rPr>
              <a:t>Listing 3-2 [Continued]</a:t>
            </a:r>
            <a:endParaRPr lang="en-US" altLang="en-US" sz="2000" b="1" dirty="0">
              <a:ea typeface="ＭＳ Ｐゴシック" pitchFamily="2" charset="-128"/>
            </a:endParaRPr>
          </a:p>
        </p:txBody>
      </p:sp>
      <p:pic>
        <p:nvPicPr>
          <p:cNvPr id="5" name="Picture 2" descr="The computer code continues. Line 21. void bag Tester left parenthesis Array Bag left angle bracket string right angle bracket ampersand bag right parenthesis. Line 22. left brace. Line 23, indented once. c out left angle bracket left angle bracket double quote is Empty colon returns double quote left angle bracket left angle bracket bag period is Empty left parenthesis right parenthesis. Line 24, indented twice. left angle bracket left angle bracket double quote semicolon should be 1 left parenthesis true right parenthesis double quote left angle bracket left angle bracket end l semicolon. Line 25, indented once. display Bag left parenthesis bag right parenthesis semicolon. Line 26. blank. Line 27, indented once. s t d colon colon string items left bracket right bracket equals left brace double quote one double quote comma double quote two double quote comma double quote three double quote comma double quote four double quote comma double quote five double quote comma double quote one double quote right brace semicolon. Line 28, indented once. c out left angle bracket left angle bracket double quote Add 6 items to the bag colon double quote left angle bracket left angle bracket end l semicolon. Line 29, indented once. for left parenthesis i n t, i equals 0 semicolon i less than sign 6 semicolon i plus plus right parenthesis. Line 30, indented once. left brace. Line 31, indented twice. bag period add left parenthesis items left bracket i right bracket right parenthesis semicolon. Line 32, indented once. right brace forward slash forward slash end for. Line 33. blank. Line 34, indented once. display Bag left parenthesis bag right parenthesis semicolon. Line 35, indented once. c out left angle bracket left angle bracket double quote is Empty colon returns double quote left angle bracket left angle bracket bag period is Empty left parenthesis right parenthesis. Line 36, indented twice. left angle bracket left angle bracket double quote semicolon should be 0 left parenthesis false right parenthesis double quote left angle bracket left angle bracket end l semicolon. Line 37, indented once. c out left angle bracket left angle bracket double quote get Current Size colon returns double quote left angle bracket left angle bracket bag period get Current Size left parenthesis right parenthesis. Line 38, indented twice. left angle bracket left angle bracket double quote semicolon should be 6 double quote left angle bracket left angle bracket end l semicolon. Line 39, indented once. c out left angle bracket left angle bracket double quote Try to add another entry colon add left parenthesis back slash double quote extra back slash double quote right parenthesis returns double quote. Line 40, indented twice. left angle bracket left angle bracket bag period add left parenthesis double quote extra double quote right parenthesis left angle bracket left angle bracket end l semicolon. Line 41, indented once. right brace forward slash forward slash end bag Tester. Line 42.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049" y="2321068"/>
            <a:ext cx="5705902" cy="378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224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itchFamily="2" charset="-128"/>
              </a:rPr>
              <a:t>Testing </a:t>
            </a:r>
            <a:r>
              <a:rPr lang="en-US" altLang="en-US" dirty="0">
                <a:ea typeface="ＭＳ Ｐゴシック" pitchFamily="2" charset="-128"/>
              </a:rPr>
              <a:t>the Core Methods </a:t>
            </a:r>
            <a:r>
              <a:rPr lang="en-US" altLang="en-US" sz="2000" b="0" dirty="0" smtClean="0">
                <a:ea typeface="ＭＳ Ｐゴシック" pitchFamily="2" charset="-128"/>
              </a:rPr>
              <a:t>(3 </a:t>
            </a:r>
            <a:r>
              <a:rPr lang="en-US" altLang="en-US" sz="2000" b="0" dirty="0">
                <a:ea typeface="ＭＳ Ｐゴシック" pitchFamily="2" charset="-128"/>
              </a:rPr>
              <a:t>of 3)</a:t>
            </a:r>
            <a:endParaRPr lang="en-US"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altLang="en-US" sz="2000" b="1" dirty="0" smtClean="0">
                <a:ea typeface="ＭＳ Ｐゴシック" pitchFamily="2" charset="-128"/>
              </a:rPr>
              <a:t>Listing 3-2 [Continued]</a:t>
            </a:r>
            <a:endParaRPr lang="en-US" altLang="en-US" sz="2000" b="1" dirty="0">
              <a:ea typeface="ＭＳ Ｐゴシック" pitchFamily="2" charset="-128"/>
            </a:endParaRPr>
          </a:p>
        </p:txBody>
      </p:sp>
      <p:pic>
        <p:nvPicPr>
          <p:cNvPr id="5" name="Picture 2" descr="The computer code continues. Line 43. i n t main left parenthesis right parenthesis. Line 44. left brace. Line 45, indented once. Array Bag left angle bracket string right angle bracket bag semicolon. Line 46, indented once. c out left angle bracket left angle bracket double quote Testing the Array dash Based Bag colon double quote left angle bracket left angle bracket end l semicolon. Line 47, indented once. c out left angle bracket left angle bracket double quote The initial bag is empty period double quote left angle bracket left angle bracket end l semicolon. Line 48, indented once. bag Tester left parenthesis bag right parenthesis semicolon. Line 49, indented once. c out left angle bracket left angle bracket double quote All done exclamation point double quote left angle bracket left angle bracket end l semicolon. Line 50. blank. Line 51, indented once. return 0 semicolon. Line 52. right brace forward slash forward slash end main. Output of code reads, Line 1. Testing the Array-Based Bag colon. Line 2. The initial bag is empty. Line 3. Is Empty colon returns 1; should be 1 (true). Line 4. The bag contains 0 items colon. Line 5.Add 6 items to the bag colon. Line 6. The bag contains 6 items colon. Line 7.one two three four five 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207" y="2348364"/>
            <a:ext cx="5377586" cy="3923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780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Implementing More </a:t>
            </a:r>
            <a:r>
              <a:rPr lang="en-US" altLang="en-US" dirty="0" smtClean="0">
                <a:ea typeface="ＭＳ Ｐゴシック" pitchFamily="2" charset="-128"/>
              </a:rPr>
              <a:t>Methods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1"/>
            <a:ext cx="8229600" cy="480986"/>
          </a:xfrm>
        </p:spPr>
        <p:txBody>
          <a:bodyPr/>
          <a:lstStyle/>
          <a:p>
            <a:pPr marL="0" indent="0">
              <a:buNone/>
            </a:pPr>
            <a:r>
              <a:rPr lang="en-US" altLang="en-US" sz="2000" dirty="0">
                <a:ea typeface="ＭＳ Ｐゴシック" pitchFamily="2" charset="-128"/>
              </a:rPr>
              <a:t>Method </a:t>
            </a:r>
            <a:r>
              <a:rPr lang="en-US" altLang="en-US" sz="2000" b="1" dirty="0" smtClean="0">
                <a:ea typeface="ＭＳ Ｐゴシック" pitchFamily="2" charset="-128"/>
              </a:rPr>
              <a:t>getFrequencyOf</a:t>
            </a:r>
            <a:endParaRPr lang="en-US" altLang="en-US" sz="2000" b="1" dirty="0">
              <a:ea typeface="ＭＳ Ｐゴシック" pitchFamily="2" charset="-128"/>
            </a:endParaRPr>
          </a:p>
        </p:txBody>
      </p:sp>
      <p:pic>
        <p:nvPicPr>
          <p:cNvPr id="5" name="Picture 2" descr="Computer code has 15 lines. The lines read as follows. Line 1. template left angle bracket class Item Type right angle bracket. Line 2. i n t Array Bag left angle bracket Item Type right angle bracket colon colon get Frequency Of left parenthesis c o n s t Item Type ampersand an Entry right parenthesis const. Line 3. left brace. Line 4, indented once. i n t frequency equals 0 semicolon. Line 5, indented once. i n t, c u r Index equals 0 semicolon forward slash forward slash Current array index. Line 6, indented once. while left parenthesis c u r Index left angle bracket item Count right parenthesis. Line 7, indented once. left brace. Line 8, indented twice. if left parenthesis items left bracket c u r Index right bracket equals equals an Entry right parenthesis. Line 9, indented twice. left brace. Line 10, indented 3 times. frequency plus plus semicolon. Line 11, indented twice. right brace forward slash forward slash end if. Line 12, indented twice. c u r Index plus plus semicolon forward slash forward slash Increment to next entry. Line 13, indented once. right brace forward slash forward slash end while. Line 14, indented once. return frequency semicolon. Line 15. right brace forward slash forward slash end get Frequency O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50" y="2161869"/>
            <a:ext cx="7673499" cy="381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72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Implementing More Methods </a:t>
            </a:r>
            <a:r>
              <a:rPr lang="en-US" altLang="en-US" sz="2000" b="0" dirty="0" smtClean="0">
                <a:ea typeface="ＭＳ Ｐゴシック" pitchFamily="2" charset="-128"/>
              </a:rPr>
              <a:t>(2 of 2)</a:t>
            </a:r>
            <a:endParaRPr lang="en-US" dirty="0"/>
          </a:p>
        </p:txBody>
      </p:sp>
      <p:sp>
        <p:nvSpPr>
          <p:cNvPr id="3" name="Text Placeholder 2"/>
          <p:cNvSpPr>
            <a:spLocks noGrp="1"/>
          </p:cNvSpPr>
          <p:nvPr>
            <p:ph type="body" idx="1"/>
          </p:nvPr>
        </p:nvSpPr>
        <p:spPr>
          <a:xfrm>
            <a:off x="457200" y="1600201"/>
            <a:ext cx="8229600" cy="506506"/>
          </a:xfrm>
        </p:spPr>
        <p:txBody>
          <a:bodyPr/>
          <a:lstStyle/>
          <a:p>
            <a:pPr marL="0" indent="0">
              <a:buNone/>
            </a:pPr>
            <a:r>
              <a:rPr lang="en-US" altLang="en-US" sz="2000" dirty="0">
                <a:ea typeface="ＭＳ Ｐゴシック" pitchFamily="2" charset="-128"/>
              </a:rPr>
              <a:t>Possible implementation of method </a:t>
            </a:r>
            <a:r>
              <a:rPr lang="en-US" altLang="en-US" sz="2000" b="1" dirty="0" smtClean="0">
                <a:ea typeface="ＭＳ Ｐゴシック" pitchFamily="2" charset="-128"/>
              </a:rPr>
              <a:t>contains</a:t>
            </a:r>
            <a:endParaRPr lang="en-US" altLang="en-US" sz="2000" b="1" dirty="0">
              <a:ea typeface="ＭＳ Ｐゴシック" pitchFamily="2" charset="-128"/>
            </a:endParaRPr>
          </a:p>
        </p:txBody>
      </p:sp>
      <p:pic>
        <p:nvPicPr>
          <p:cNvPr id="5" name="Picture 4" descr="Computer code. The code has 13 lines. The lines read as follows. Line 1. template left angle bracket class Item Type right angle bracket. Line 2. b o o l Array Bag left angle bracket Item Type right angle bracket colon colon contains left parenthesis c o n s t Item Type ampersand an Entry right parenthesis const. Line 3. left brace. Line 4, indented once. b o o l is Found equals false semicolon. Line 5, indented once. i n t, c u r Index equals 0 semicolon Current array index. Line 6, indented once. while left parenthesis exclamation point is Found ampersand ampersand left parenthesis c u r Index less than sign item Count right parenthesis right parenthesis. Line 7, indented once. left brace. Line 8, indented twice. is Found equals left parenthesis an Entry equals equals items left bracket c u r Index right bracket right parenthesis semicolon. Line 9, indented twice. if left parenthesis exclamation point is Found right parenthesis. Line 10, indented 3 times. c u r Index plus plus semicolon forward slash forward slash Increment to next entry. Line 11, indented once. right brace end while. Line 12, indented once. return is Found semicolon. Line 13. right brace forward slash forward slash end contain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75" y="2461133"/>
            <a:ext cx="8044625" cy="366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551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Methods That Remove </a:t>
            </a:r>
            <a:r>
              <a:rPr lang="en-US" altLang="en-US" dirty="0" smtClean="0">
                <a:ea typeface="ＭＳ Ｐゴシック" pitchFamily="2" charset="-128"/>
              </a:rPr>
              <a:t>Entries </a:t>
            </a:r>
            <a:r>
              <a:rPr lang="en-US" altLang="en-US" sz="2000" b="0" dirty="0" smtClean="0">
                <a:ea typeface="ＭＳ Ｐゴシック" pitchFamily="2" charset="-128"/>
              </a:rPr>
              <a:t>(1 of 7)</a:t>
            </a:r>
            <a:endParaRPr lang="en-US" sz="2000" b="0" dirty="0"/>
          </a:p>
        </p:txBody>
      </p:sp>
      <p:sp>
        <p:nvSpPr>
          <p:cNvPr id="3" name="Text Placeholder 2"/>
          <p:cNvSpPr>
            <a:spLocks noGrp="1"/>
          </p:cNvSpPr>
          <p:nvPr>
            <p:ph type="body" idx="1"/>
          </p:nvPr>
        </p:nvSpPr>
        <p:spPr>
          <a:xfrm>
            <a:off x="457200" y="1600200"/>
            <a:ext cx="8229600" cy="719919"/>
          </a:xfrm>
        </p:spPr>
        <p:txBody>
          <a:bodyPr/>
          <a:lstStyle/>
          <a:p>
            <a:pPr marL="0" indent="0">
              <a:buNone/>
            </a:pPr>
            <a:r>
              <a:rPr lang="en-US" altLang="en-US" sz="2000" b="1" dirty="0" smtClean="0">
                <a:ea typeface="ＭＳ Ｐゴシック" pitchFamily="2" charset="-128"/>
              </a:rPr>
              <a:t>Figure 3-4 </a:t>
            </a:r>
            <a:r>
              <a:rPr lang="en-US" altLang="en-US" sz="2000" dirty="0">
                <a:ea typeface="ＭＳ Ｐゴシック" pitchFamily="2" charset="-128"/>
              </a:rPr>
              <a:t>The array items after a successful </a:t>
            </a:r>
            <a:r>
              <a:rPr lang="en-US" altLang="en-US" sz="2000" dirty="0" smtClean="0">
                <a:ea typeface="ＭＳ Ｐゴシック" pitchFamily="2" charset="-128"/>
              </a:rPr>
              <a:t>search </a:t>
            </a:r>
            <a:r>
              <a:rPr lang="en-US" altLang="en-US" sz="2000" dirty="0">
                <a:ea typeface="ＭＳ Ｐゴシック" pitchFamily="2" charset="-128"/>
              </a:rPr>
              <a:t>for the string </a:t>
            </a:r>
            <a:r>
              <a:rPr lang="en-US" altLang="en-US" sz="2000" dirty="0" smtClean="0">
                <a:ea typeface="ＭＳ Ｐゴシック" pitchFamily="2" charset="-128"/>
              </a:rPr>
              <a:t>“Alice”</a:t>
            </a:r>
            <a:endParaRPr lang="en-US" altLang="en-US" sz="2000" i="1" dirty="0">
              <a:ea typeface="ＭＳ Ｐゴシック" pitchFamily="2" charset="-128"/>
            </a:endParaRPr>
          </a:p>
        </p:txBody>
      </p:sp>
      <p:pic>
        <p:nvPicPr>
          <p:cNvPr id="5" name="Picture 2" descr="An array of 7 elements is given. Indexes and their corresponding values are as follows: (0, Doug), (1, Alice), (2, Nancy), (3, Ted), (4, Vandee), (5, Sue). Index 6 has no values. 1 is labeled, index and Alice is labeled, items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550" y="2607669"/>
            <a:ext cx="7872899" cy="270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704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The </a:t>
            </a:r>
            <a:r>
              <a:rPr lang="en-US" altLang="en-US" dirty="0" smtClean="0">
                <a:ea typeface="ＭＳ Ｐゴシック" pitchFamily="2" charset="-128"/>
              </a:rPr>
              <a:t>Approach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An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is</a:t>
            </a:r>
          </a:p>
          <a:p>
            <a:pPr lvl="1" eaLnBrk="1" hangingPunct="1"/>
            <a:r>
              <a:rPr lang="en-US" altLang="en-US" sz="2400" dirty="0">
                <a:ea typeface="ＭＳ Ｐゴシック" pitchFamily="2" charset="-128"/>
              </a:rPr>
              <a:t>A collection of data … and </a:t>
            </a:r>
            <a:r>
              <a:rPr lang="en-US" altLang="en-US" sz="2400" dirty="0" smtClean="0">
                <a:ea typeface="ＭＳ Ｐゴシック" pitchFamily="2" charset="-128"/>
              </a:rPr>
              <a:t>…</a:t>
            </a:r>
            <a:endParaRPr lang="en-US" altLang="en-US" sz="2400" dirty="0">
              <a:ea typeface="ＭＳ Ｐゴシック" pitchFamily="2" charset="-128"/>
            </a:endParaRPr>
          </a:p>
          <a:p>
            <a:pPr lvl="1" eaLnBrk="1" hangingPunct="1"/>
            <a:r>
              <a:rPr lang="en-US" altLang="en-US" sz="2400" dirty="0">
                <a:ea typeface="ＭＳ Ｐゴシック" pitchFamily="2" charset="-128"/>
              </a:rPr>
              <a:t>A set of operations on that data</a:t>
            </a:r>
          </a:p>
          <a:p>
            <a:pPr eaLnBrk="1" hangingPunct="1"/>
            <a:r>
              <a:rPr lang="en-US" altLang="en-US" sz="2400" dirty="0">
                <a:ea typeface="ＭＳ Ｐゴシック" pitchFamily="2" charset="-128"/>
              </a:rPr>
              <a:t>Specifications indicate</a:t>
            </a:r>
          </a:p>
          <a:p>
            <a:pPr lvl="1" eaLnBrk="1" hangingPunct="1"/>
            <a:r>
              <a:rPr lang="en-US" altLang="en-US" sz="2400" dirty="0">
                <a:ea typeface="ＭＳ Ｐゴシック" pitchFamily="2" charset="-128"/>
              </a:rPr>
              <a:t>What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operations do</a:t>
            </a:r>
          </a:p>
          <a:p>
            <a:pPr lvl="1" eaLnBrk="1" hangingPunct="1"/>
            <a:r>
              <a:rPr lang="en-US" altLang="en-US" sz="2400" dirty="0">
                <a:ea typeface="ＭＳ Ｐゴシック" pitchFamily="2" charset="-128"/>
              </a:rPr>
              <a:t>But not how to implement</a:t>
            </a:r>
          </a:p>
          <a:p>
            <a:pPr eaLnBrk="1" hangingPunct="1"/>
            <a:r>
              <a:rPr lang="en-US" altLang="en-US" sz="2400" dirty="0">
                <a:ea typeface="ＭＳ Ｐゴシック" pitchFamily="2" charset="-128"/>
              </a:rPr>
              <a:t>First step for implementation</a:t>
            </a:r>
          </a:p>
          <a:p>
            <a:pPr lvl="1" eaLnBrk="1" hangingPunct="1"/>
            <a:r>
              <a:rPr lang="en-US" altLang="en-US" sz="2400" dirty="0">
                <a:ea typeface="ＭＳ Ｐゴシック" pitchFamily="2" charset="-128"/>
              </a:rPr>
              <a:t>Choose data </a:t>
            </a:r>
            <a:r>
              <a:rPr lang="en-US" altLang="en-US" sz="2400" dirty="0" smtClean="0">
                <a:ea typeface="ＭＳ Ｐゴシック" pitchFamily="2" charset="-128"/>
              </a:rPr>
              <a:t>structure</a:t>
            </a:r>
            <a:endParaRPr lang="en-US" altLang="en-US" sz="2400" dirty="0">
              <a:ea typeface="ＭＳ Ｐゴシック" pitchFamily="2" charset="-128"/>
            </a:endParaRP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Methods That Remove Entries </a:t>
            </a:r>
            <a:r>
              <a:rPr lang="en-US" altLang="en-US" sz="2000" b="0" dirty="0" smtClean="0">
                <a:ea typeface="ＭＳ Ｐゴシック" pitchFamily="2" charset="-128"/>
              </a:rPr>
              <a:t>(2 </a:t>
            </a:r>
            <a:r>
              <a:rPr lang="en-US" altLang="en-US" sz="2000" b="0" dirty="0">
                <a:ea typeface="ＭＳ Ｐゴシック" pitchFamily="2" charset="-128"/>
              </a:rPr>
              <a:t>of 7)</a:t>
            </a:r>
            <a:endParaRPr lang="en-US" dirty="0"/>
          </a:p>
        </p:txBody>
      </p:sp>
      <p:sp>
        <p:nvSpPr>
          <p:cNvPr id="3" name="Text Placeholder 2"/>
          <p:cNvSpPr>
            <a:spLocks noGrp="1"/>
          </p:cNvSpPr>
          <p:nvPr>
            <p:ph type="body" idx="1"/>
          </p:nvPr>
        </p:nvSpPr>
        <p:spPr>
          <a:xfrm>
            <a:off x="457200" y="1600200"/>
            <a:ext cx="8229600" cy="719919"/>
          </a:xfrm>
        </p:spPr>
        <p:txBody>
          <a:bodyPr/>
          <a:lstStyle/>
          <a:p>
            <a:pPr marL="0" indent="0">
              <a:buNone/>
            </a:pPr>
            <a:r>
              <a:rPr lang="en-US" altLang="en-US" sz="2000" b="1" dirty="0" smtClean="0">
                <a:ea typeface="ＭＳ Ｐゴシック" pitchFamily="2" charset="-128"/>
              </a:rPr>
              <a:t>Figure 3-5 </a:t>
            </a:r>
            <a:r>
              <a:rPr lang="en-US" altLang="en-US" sz="2000" dirty="0">
                <a:ea typeface="ＭＳ Ｐゴシック" pitchFamily="2" charset="-128"/>
              </a:rPr>
              <a:t>(a) A gap in the array items after the entry in </a:t>
            </a:r>
            <a:r>
              <a:rPr lang="en-US" altLang="en-US" sz="2000" b="1" dirty="0">
                <a:ea typeface="ＭＳ Ｐゴシック" pitchFamily="2" charset="-128"/>
              </a:rPr>
              <a:t>items[index]</a:t>
            </a:r>
            <a:r>
              <a:rPr lang="en-US" altLang="en-US" sz="2000" i="1" dirty="0">
                <a:ea typeface="ＭＳ Ｐゴシック" pitchFamily="2" charset="-128"/>
              </a:rPr>
              <a:t> </a:t>
            </a:r>
            <a:r>
              <a:rPr lang="en-US" altLang="en-US" sz="2000" dirty="0">
                <a:ea typeface="ＭＳ Ｐゴシック" pitchFamily="2" charset="-128"/>
              </a:rPr>
              <a:t>and decrementing </a:t>
            </a:r>
            <a:r>
              <a:rPr lang="en-US" altLang="en-US" sz="2000" b="1" dirty="0">
                <a:ea typeface="ＭＳ Ｐゴシック" pitchFamily="2" charset="-128"/>
              </a:rPr>
              <a:t>itemCount</a:t>
            </a:r>
            <a:r>
              <a:rPr lang="en-US" altLang="en-US" sz="2000" dirty="0" smtClean="0">
                <a:ea typeface="ＭＳ Ｐゴシック" pitchFamily="2" charset="-128"/>
              </a:rPr>
              <a:t>;</a:t>
            </a:r>
            <a:endParaRPr lang="en-US" altLang="en-US" sz="2000" i="1" dirty="0">
              <a:ea typeface="ＭＳ Ｐゴシック" pitchFamily="2" charset="-128"/>
            </a:endParaRPr>
          </a:p>
        </p:txBody>
      </p:sp>
      <p:pic>
        <p:nvPicPr>
          <p:cNvPr id="5" name="Picture 2" descr="Two arrays titled, item Count and items are provided. Item Count array has only one value, k. items array has max items minus 1 elements. Array indices and their corresponding values are as follows: (0, 12), (1, 3), (2, 19), (3, blank), (4, 100) and so on. The remaining values are, 5, 10, 18. Remaining values are unknown. The array index of 10 is k minus 1 and that of 18 is k. Index 3 is shaded and labeled, entry in items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06" y="2607669"/>
            <a:ext cx="779938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728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Methods That Remove Entries </a:t>
            </a:r>
            <a:r>
              <a:rPr lang="en-US" altLang="en-US" sz="2000" b="0" dirty="0" smtClean="0">
                <a:ea typeface="ＭＳ Ｐゴシック" pitchFamily="2" charset="-128"/>
              </a:rPr>
              <a:t>(3 </a:t>
            </a:r>
            <a:r>
              <a:rPr lang="en-US" altLang="en-US" sz="2000" b="0" dirty="0">
                <a:ea typeface="ＭＳ Ｐゴシック" pitchFamily="2" charset="-128"/>
              </a:rPr>
              <a:t>of 7)</a:t>
            </a:r>
            <a:endParaRPr lang="en-US" dirty="0"/>
          </a:p>
        </p:txBody>
      </p:sp>
      <p:sp>
        <p:nvSpPr>
          <p:cNvPr id="3" name="Text Placeholder 2"/>
          <p:cNvSpPr>
            <a:spLocks noGrp="1"/>
          </p:cNvSpPr>
          <p:nvPr>
            <p:ph type="body" idx="1"/>
          </p:nvPr>
        </p:nvSpPr>
        <p:spPr>
          <a:xfrm>
            <a:off x="457200" y="1600200"/>
            <a:ext cx="8229600" cy="719919"/>
          </a:xfrm>
        </p:spPr>
        <p:txBody>
          <a:bodyPr/>
          <a:lstStyle/>
          <a:p>
            <a:pPr marL="0" indent="0">
              <a:buNone/>
            </a:pPr>
            <a:r>
              <a:rPr lang="en-US" altLang="en-US" sz="2000" b="1" dirty="0" smtClean="0">
                <a:ea typeface="ＭＳ Ｐゴシック" pitchFamily="2" charset="-128"/>
              </a:rPr>
              <a:t>Figure 3-5 </a:t>
            </a:r>
            <a:r>
              <a:rPr lang="en-US" altLang="en-US" sz="2000" dirty="0">
                <a:ea typeface="ＭＳ Ｐゴシック" pitchFamily="2" charset="-128"/>
              </a:rPr>
              <a:t>(b) shifting subsequent entries to avoid a gap; </a:t>
            </a:r>
            <a:r>
              <a:rPr lang="en-US" altLang="en-US" sz="2000" dirty="0" smtClean="0">
                <a:ea typeface="ＭＳ Ｐゴシック" pitchFamily="2" charset="-128"/>
              </a:rPr>
              <a:t>(</a:t>
            </a:r>
            <a:r>
              <a:rPr lang="en-US" altLang="en-US" sz="2000" dirty="0">
                <a:ea typeface="ＭＳ Ｐゴシック" pitchFamily="2" charset="-128"/>
              </a:rPr>
              <a:t>c) the array after </a:t>
            </a:r>
            <a:r>
              <a:rPr lang="en-US" altLang="en-US" sz="2000" dirty="0" smtClean="0">
                <a:ea typeface="ＭＳ Ｐゴシック" pitchFamily="2" charset="-128"/>
              </a:rPr>
              <a:t>shifting</a:t>
            </a:r>
            <a:endParaRPr lang="en-US" altLang="en-US" sz="2000" i="1" dirty="0">
              <a:ea typeface="ＭＳ Ｐゴシック" pitchFamily="2" charset="-128"/>
            </a:endParaRPr>
          </a:p>
        </p:txBody>
      </p:sp>
      <p:pic>
        <p:nvPicPr>
          <p:cNvPr id="5" name="Picture 2" descr="Two arrays titled, item Count and items are provided. Item Count array has only one value, k. items array has max items minus 1 elements. Array indices and their corresponding values are as follows: (0, 12), (1, 3), (2, 19), (3, blank), (4, 100) and so on. A rightward arrow is present above the array. The remaining values are, 5, 10, 18. Remaining values are unknown. The array index of 10 is k minus 1 and that of 18 is k. Index 3 of array and last three index positions of the array are shaded. From index position k till 3, arrows are drawn from one position to its preceding position.&#10;(c) Two arrays titled, item Count and items are provided. Item Count array has only one value, k and is shaded in blue. items array has max items minus 1 elements. Array indices and their corresponding values are as follows: (0, 12), (1, 3), (2, 19), (3, 100), and so on. The remaining values are, 5, 10, 18. Remaining values are unknown. The array index of 18 is k minus 1. Index 3 is shaded in blue and last three index positions of the array are shaded in grey.&#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90" y="2607669"/>
            <a:ext cx="7967020" cy="290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700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Methods That Remove Entries </a:t>
            </a:r>
            <a:r>
              <a:rPr lang="en-US" altLang="en-US" sz="2000" b="0" dirty="0" smtClean="0">
                <a:ea typeface="ＭＳ Ｐゴシック" pitchFamily="2" charset="-128"/>
              </a:rPr>
              <a:t>(4 </a:t>
            </a:r>
            <a:r>
              <a:rPr lang="en-US" altLang="en-US" sz="2000" b="0" dirty="0">
                <a:ea typeface="ＭＳ Ｐゴシック" pitchFamily="2" charset="-128"/>
              </a:rPr>
              <a:t>of 7)</a:t>
            </a:r>
            <a:endParaRPr lang="en-US" dirty="0"/>
          </a:p>
        </p:txBody>
      </p:sp>
      <p:sp>
        <p:nvSpPr>
          <p:cNvPr id="3" name="Text Placeholder 2"/>
          <p:cNvSpPr>
            <a:spLocks noGrp="1"/>
          </p:cNvSpPr>
          <p:nvPr>
            <p:ph type="body" idx="1"/>
          </p:nvPr>
        </p:nvSpPr>
        <p:spPr>
          <a:xfrm>
            <a:off x="457200" y="1600201"/>
            <a:ext cx="8229600" cy="452718"/>
          </a:xfrm>
        </p:spPr>
        <p:txBody>
          <a:bodyPr/>
          <a:lstStyle/>
          <a:p>
            <a:pPr marL="0" indent="0">
              <a:buNone/>
            </a:pPr>
            <a:r>
              <a:rPr lang="en-US" altLang="en-US" sz="2000" dirty="0">
                <a:ea typeface="ＭＳ Ｐゴシック" pitchFamily="2" charset="-128"/>
              </a:rPr>
              <a:t>Method </a:t>
            </a:r>
            <a:r>
              <a:rPr lang="en-US" altLang="en-US" sz="2000" b="1" dirty="0" smtClean="0">
                <a:solidFill>
                  <a:schemeClr val="tx1"/>
                </a:solidFill>
                <a:ea typeface="ＭＳ Ｐゴシック" pitchFamily="2" charset="-128"/>
              </a:rPr>
              <a:t>getIndexOf</a:t>
            </a:r>
            <a:endParaRPr lang="en-US" altLang="en-US" sz="2000" b="1" dirty="0">
              <a:solidFill>
                <a:schemeClr val="tx1"/>
              </a:solidFill>
              <a:ea typeface="ＭＳ Ｐゴシック" pitchFamily="2" charset="-128"/>
            </a:endParaRPr>
          </a:p>
        </p:txBody>
      </p:sp>
      <p:pic>
        <p:nvPicPr>
          <p:cNvPr id="5" name="Picture 6" descr="Computer code. The code has 22 lines. The lines read as follows. Line 1. template left angle bracket class Item Type right angle bracket. Line 2. i n t Array Bag left angle bracket Item Type right angle bracket colon colon getIndex0f left parenthesis c o n s t Item Type ampersand target right parenthesis c o n s t. Line 3. left brace. Line 4, indented once. b o o l is Found equals false semicolon. Line 5, indented once. i n t result equals negative 1 semicolon. Line 6, indented once. i n t search lndex equals 0 semicolon. Line 7. blank. Line 8, indented once. forward slash forward slash If the bag is empty comma item Count is zero comma so loop is skipped. Line 9, indented once. while left parenthesis exclamation point is Found ampersand ampersand left parenthesis search lndex less than sign item Count right parenthesis right parenthesis. Line 10, indented once. left brace. Line 11, indented twice. is Found equals left parenthesis items left bracket search lndex right parenthesis equals equals target right parenthesis semicolon. Line 12, indented twice. if left parenthesis is Found right parenthesis. Line 13, indented twice. left brace. Line 14, indented 3 times. result equals search lndex semicolon. Line 15, indented twice. right brace. Line 16, indented twice. else. Line 17, indented twice. left brace. Line 18, indented 3 times. Search Index plus plus semicolon. Line 19, indented twice. right brace forward slash forward slash end if. Line 20, indented once. right brace forward slash forward slash end while. Line 21, indented once. return result semicolon. Line 22. right brace forward slash forward slash end get Index O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2" y="2172522"/>
            <a:ext cx="5829872" cy="412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130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Methods That Remove Entries </a:t>
            </a:r>
            <a:r>
              <a:rPr lang="en-US" altLang="en-US" sz="2000" b="0" dirty="0" smtClean="0">
                <a:ea typeface="ＭＳ Ｐゴシック" pitchFamily="2" charset="-128"/>
              </a:rPr>
              <a:t>(5 </a:t>
            </a:r>
            <a:r>
              <a:rPr lang="en-US" altLang="en-US" sz="2000" b="0" dirty="0">
                <a:ea typeface="ＭＳ Ｐゴシック" pitchFamily="2" charset="-128"/>
              </a:rPr>
              <a:t>of 7)</a:t>
            </a:r>
            <a:endParaRPr lang="en-US"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altLang="en-US" sz="2000" b="1" dirty="0" smtClean="0">
                <a:ea typeface="ＭＳ Ｐゴシック" pitchFamily="2" charset="-128"/>
              </a:rPr>
              <a:t>Figure 3-6</a:t>
            </a:r>
            <a:r>
              <a:rPr lang="en-US" altLang="en-US" sz="2000" dirty="0" smtClean="0">
                <a:ea typeface="ＭＳ Ｐゴシック" pitchFamily="2" charset="-128"/>
              </a:rPr>
              <a:t> </a:t>
            </a:r>
            <a:r>
              <a:rPr lang="en-US" altLang="en-US" sz="2000" dirty="0">
                <a:ea typeface="ＭＳ Ｐゴシック" pitchFamily="2" charset="-128"/>
              </a:rPr>
              <a:t>Avoiding a gap in the array while removing an </a:t>
            </a:r>
            <a:r>
              <a:rPr lang="en-US" altLang="en-US" sz="2000" dirty="0" smtClean="0">
                <a:ea typeface="ＭＳ Ｐゴシック" pitchFamily="2" charset="-128"/>
              </a:rPr>
              <a:t>entry</a:t>
            </a:r>
            <a:endParaRPr lang="en-US" altLang="en-US" sz="2000" i="1" dirty="0">
              <a:ea typeface="ＭＳ Ｐゴシック" pitchFamily="2" charset="-128"/>
            </a:endParaRPr>
          </a:p>
        </p:txBody>
      </p:sp>
      <p:pic>
        <p:nvPicPr>
          <p:cNvPr id="5" name="Picture 2" descr="(b) Two arrays titled, item Count and items are provided. Item Count array has only one value, k plus 1. items array has max items minus 1 elements. Array indices and their corresponding values are as follows: (0, 12), (1, 3), (2, 19), (3, 100), and so on. A rightward arrow is present above the array. The remaining values are, 10, 18, 44. Remaining values are unknown. The array index of 10 is k minus 1 and that of 18 is k. Index 2 of array is labeled, entry to items [index]. Index 2 is shaded in grey and index k is shaded in blue. (c) Two arrays titled, item Count and items are provided. Item Count array has only one value, k and is shaded in blue. items array has max items minus 1 elements. Array indices and their corresponding values are as follows: (0, 12), (1, 3), (2, 44), (3, 100), and so on. The remaining values are, 5, 10, 18. Remaining values are unknown. The array index of 18 is k minus 1. Index 2 is shaded in blue and index positions next to k minus 1 is shaded in grey. An arrow points from index position k of first items’ to 2nd index position of second items’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367" y="2348364"/>
            <a:ext cx="7383266" cy="361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9921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Methods That Remove Entries </a:t>
            </a:r>
            <a:r>
              <a:rPr lang="en-US" altLang="en-US" sz="2000" b="0" dirty="0" smtClean="0">
                <a:ea typeface="ＭＳ Ｐゴシック" pitchFamily="2" charset="-128"/>
              </a:rPr>
              <a:t>(6 </a:t>
            </a:r>
            <a:r>
              <a:rPr lang="en-US" altLang="en-US" sz="2000" b="0" dirty="0">
                <a:ea typeface="ＭＳ Ｐゴシック" pitchFamily="2" charset="-128"/>
              </a:rPr>
              <a:t>of 7)</a:t>
            </a:r>
            <a:endParaRPr lang="en-US" dirty="0"/>
          </a:p>
        </p:txBody>
      </p:sp>
      <p:sp>
        <p:nvSpPr>
          <p:cNvPr id="3" name="Text Placeholder 2"/>
          <p:cNvSpPr>
            <a:spLocks noGrp="1"/>
          </p:cNvSpPr>
          <p:nvPr>
            <p:ph type="body" idx="1"/>
          </p:nvPr>
        </p:nvSpPr>
        <p:spPr>
          <a:xfrm>
            <a:off x="457200" y="1600200"/>
            <a:ext cx="8229600" cy="542365"/>
          </a:xfrm>
        </p:spPr>
        <p:txBody>
          <a:bodyPr/>
          <a:lstStyle/>
          <a:p>
            <a:pPr marL="0" indent="0">
              <a:buNone/>
            </a:pPr>
            <a:r>
              <a:rPr lang="en-US" altLang="en-US" sz="2000" dirty="0">
                <a:ea typeface="ＭＳ Ｐゴシック" pitchFamily="2" charset="-128"/>
              </a:rPr>
              <a:t>Method </a:t>
            </a:r>
            <a:r>
              <a:rPr lang="en-US" altLang="en-US" sz="2000" b="1" dirty="0" smtClean="0">
                <a:ea typeface="ＭＳ Ｐゴシック" pitchFamily="2" charset="-128"/>
              </a:rPr>
              <a:t>remove</a:t>
            </a:r>
            <a:endParaRPr lang="en-US" altLang="en-US" sz="2000" b="1" dirty="0">
              <a:ea typeface="ＭＳ Ｐゴシック" pitchFamily="2" charset="-128"/>
            </a:endParaRPr>
          </a:p>
        </p:txBody>
      </p:sp>
      <p:pic>
        <p:nvPicPr>
          <p:cNvPr id="5" name="Picture 2" descr="Computer code has 12 lines. The lines read as follows. Line 1. template left angle bracket class Item Type right angle bracket. Line 2. b o o l Array Bag left angle bracket Item Type right angle bracket colon colon remove left parenthesis c o n s t Item Type ampersand an Entry right parenthesis. Line 3. left brace. Line 4, indented once. i n t located Index equals get Index Of left parenthesis an Entry right parenthesis semicolon. Line 5, indented once. b o o l can Remove Item equals exclamation point is Empty left parenthesis right parenthesis ampersand ampersand left parenthesis located Index right angle bracket minus 1 right parenthesis semicolon. Line 6, indented once. if left parenthesis can Remove Item right parenthesis. Line 7, indented once. left brace. Line 8, indented twice. item Count minus minus semicolon. Line 9, indented twice. items left bracket located Index right bracket equals items left bracket item Count right bracket semicolon. Line 10, indented once. right brace forward slash forward slash end if. Line 11, indented once. return can Remove Item semicolon. Line 12. right brace forward slash forward slash end remov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185" y="2288150"/>
            <a:ext cx="7550806" cy="367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7931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Methods That Remove Entries </a:t>
            </a:r>
            <a:r>
              <a:rPr lang="en-US" altLang="en-US" sz="2000" b="0" dirty="0" smtClean="0">
                <a:ea typeface="ＭＳ Ｐゴシック" pitchFamily="2" charset="-128"/>
              </a:rPr>
              <a:t>(7 </a:t>
            </a:r>
            <a:r>
              <a:rPr lang="en-US" altLang="en-US" sz="2000" b="0" dirty="0">
                <a:ea typeface="ＭＳ Ｐゴシック" pitchFamily="2" charset="-128"/>
              </a:rPr>
              <a:t>of 7)</a:t>
            </a:r>
            <a:endParaRPr lang="en-US" dirty="0"/>
          </a:p>
        </p:txBody>
      </p:sp>
      <p:sp>
        <p:nvSpPr>
          <p:cNvPr id="3" name="Text Placeholder 2"/>
          <p:cNvSpPr>
            <a:spLocks noGrp="1"/>
          </p:cNvSpPr>
          <p:nvPr>
            <p:ph type="body" idx="1"/>
          </p:nvPr>
        </p:nvSpPr>
        <p:spPr>
          <a:xfrm>
            <a:off x="457200" y="1600200"/>
            <a:ext cx="8229600" cy="551329"/>
          </a:xfrm>
        </p:spPr>
        <p:txBody>
          <a:bodyPr/>
          <a:lstStyle/>
          <a:p>
            <a:pPr marL="0" indent="0">
              <a:buNone/>
            </a:pPr>
            <a:r>
              <a:rPr lang="en-US" altLang="en-US" sz="2000" dirty="0" smtClean="0">
                <a:ea typeface="ＭＳ Ｐゴシック" pitchFamily="2" charset="-128"/>
              </a:rPr>
              <a:t>Method </a:t>
            </a:r>
            <a:r>
              <a:rPr lang="en-US" altLang="en-US" sz="2000" b="1" dirty="0" smtClean="0">
                <a:ea typeface="ＭＳ Ｐゴシック" pitchFamily="2" charset="-128"/>
              </a:rPr>
              <a:t>clear</a:t>
            </a:r>
            <a:endParaRPr lang="en-US" altLang="en-US" sz="2000" b="1" dirty="0">
              <a:ea typeface="ＭＳ Ｐゴシック" pitchFamily="2" charset="-128"/>
            </a:endParaRPr>
          </a:p>
        </p:txBody>
      </p:sp>
      <p:pic>
        <p:nvPicPr>
          <p:cNvPr id="5" name="Picture 2" descr="Computer code. The code has 5 lines. The lines read as follows. Line 1. template left angle bracket class Item Type right angle bracket. Line 2. void Array Bag left angle bracket Item Type right angle bracket colon colon clear left parenthesis right parenthesis. Line 3. left brace. Line 4, indented once. item Count equals 0 semicolon. Line 5. right brace forward slash forward slash end clea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753" y="2519807"/>
            <a:ext cx="5666494" cy="188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586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Recursion in the Implementation </a:t>
            </a:r>
            <a:r>
              <a:rPr lang="en-US" altLang="en-US" sz="2000" b="0" dirty="0" smtClean="0">
                <a:ea typeface="ＭＳ Ｐゴシック" pitchFamily="2" charset="-128"/>
              </a:rPr>
              <a:t>(1 of 3)</a:t>
            </a:r>
            <a:endParaRPr lang="en-US" sz="2000" b="0" dirty="0"/>
          </a:p>
        </p:txBody>
      </p:sp>
      <p:sp>
        <p:nvSpPr>
          <p:cNvPr id="3" name="Text Placeholder 2"/>
          <p:cNvSpPr>
            <a:spLocks noGrp="1"/>
          </p:cNvSpPr>
          <p:nvPr>
            <p:ph type="body" idx="1"/>
          </p:nvPr>
        </p:nvSpPr>
        <p:spPr>
          <a:xfrm>
            <a:off x="457200" y="1600201"/>
            <a:ext cx="8229600" cy="461682"/>
          </a:xfrm>
        </p:spPr>
        <p:txBody>
          <a:bodyPr/>
          <a:lstStyle/>
          <a:p>
            <a:pPr marL="0" indent="0">
              <a:buNone/>
            </a:pPr>
            <a:r>
              <a:rPr lang="en-US" altLang="en-US" sz="2000" dirty="0">
                <a:ea typeface="ＭＳ Ｐゴシック" pitchFamily="2" charset="-128"/>
              </a:rPr>
              <a:t>Method </a:t>
            </a:r>
            <a:r>
              <a:rPr lang="en-US" altLang="en-US" sz="2000" b="1" dirty="0" smtClean="0">
                <a:solidFill>
                  <a:schemeClr val="tx1"/>
                </a:solidFill>
                <a:ea typeface="ＭＳ Ｐゴシック" pitchFamily="2" charset="-128"/>
              </a:rPr>
              <a:t>getIndexOf</a:t>
            </a:r>
            <a:endParaRPr lang="en-US" altLang="en-US" sz="2000" b="1" dirty="0">
              <a:solidFill>
                <a:schemeClr val="tx1"/>
              </a:solidFill>
              <a:ea typeface="ＭＳ Ｐゴシック" pitchFamily="2" charset="-128"/>
            </a:endParaRPr>
          </a:p>
        </p:txBody>
      </p:sp>
      <p:pic>
        <p:nvPicPr>
          <p:cNvPr id="5" name="Picture 6" descr="Computer code. The code has 17 lines. The lines read as follows. Line 1. template left angle bracket class Item Type right angle bracket. Line 2. i n t Array Bag left angle bracket Item Type right angle bracket colon colon get Index Of left parenthesis c o n s t Item Type ampersand target comma i n t search Index right parenthesis const. Line 3. left brace. Line 4, indented once. i n t result equals minus 1 semicolon. Line 5, indented once. if left parenthesis search Index less than sign item Count right parenthesis. Line 6, indented once. left brace. Line 7, indented twice. if left parenthesis items left bracket search Index right bracket equals equals target right parenthesis. Line 8, indented twice. left brace. Line 9, indented 3 times. result equals search Index semicolon. Line 10, indented twice. right brace. Line 11, indented twice. else. Line 12, indented twice. left brace. Line 13. FALSE result equals get Index Of left parenthesis target comma search Index plus 1 right parenthesis semicolon. Line 14, indented twice. right brace forward slash forward slash end if. Line 15, indented once. right brace forward slash forward slash end if. Line 16, indented once. return result semicolon. Line 17. right brace forward slash forward slash end get Index O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19" y="2303643"/>
            <a:ext cx="7599363"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868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Recursion in the Implementation </a:t>
            </a:r>
            <a:r>
              <a:rPr lang="en-US" altLang="en-US" sz="2000" b="0" dirty="0" smtClean="0">
                <a:ea typeface="ＭＳ Ｐゴシック" pitchFamily="2" charset="-128"/>
              </a:rPr>
              <a:t>(2 </a:t>
            </a:r>
            <a:r>
              <a:rPr lang="en-US" altLang="en-US" sz="2000" b="0" dirty="0">
                <a:ea typeface="ＭＳ Ｐゴシック" pitchFamily="2" charset="-128"/>
              </a:rPr>
              <a:t>of 3)</a:t>
            </a:r>
            <a:endParaRPr lang="en-US" dirty="0"/>
          </a:p>
        </p:txBody>
      </p:sp>
      <p:sp>
        <p:nvSpPr>
          <p:cNvPr id="3" name="Text Placeholder 2"/>
          <p:cNvSpPr>
            <a:spLocks noGrp="1"/>
          </p:cNvSpPr>
          <p:nvPr>
            <p:ph type="body" idx="1"/>
          </p:nvPr>
        </p:nvSpPr>
        <p:spPr>
          <a:xfrm>
            <a:off x="457200" y="1600200"/>
            <a:ext cx="8229600" cy="497541"/>
          </a:xfrm>
        </p:spPr>
        <p:txBody>
          <a:bodyPr/>
          <a:lstStyle/>
          <a:p>
            <a:pPr marL="0" indent="0">
              <a:buNone/>
            </a:pPr>
            <a:r>
              <a:rPr lang="en-US" altLang="en-US" sz="2000" dirty="0">
                <a:ea typeface="ＭＳ Ｐゴシック" pitchFamily="2" charset="-128"/>
              </a:rPr>
              <a:t>Method </a:t>
            </a:r>
            <a:r>
              <a:rPr lang="en-US" altLang="en-US" sz="2000" b="1" dirty="0" smtClean="0">
                <a:ea typeface="ＭＳ Ｐゴシック" pitchFamily="2" charset="-128"/>
              </a:rPr>
              <a:t>countFrequency</a:t>
            </a:r>
            <a:endParaRPr lang="en-US" altLang="en-US" sz="2000" b="1" dirty="0">
              <a:ea typeface="ＭＳ Ｐゴシック" pitchFamily="2" charset="-128"/>
            </a:endParaRPr>
          </a:p>
        </p:txBody>
      </p:sp>
      <p:pic>
        <p:nvPicPr>
          <p:cNvPr id="5" name="Picture 2" descr="Computer code has 17 lines. The lines read as follows. Line 1. template left angle bracket class Item Type right angle bracket. Line 2. i n t Array Bag left angle bracket Item Type right angle bracket colon colon count Frequency left parenthesis c o n s t Item Type ampersand target comma i n t search Index right parenthesis const. Line 3. left brace. Line 4, indented once. if left parenthesis search Index less than sign item Count right parenthesis. Line 5, indented once. left brace. Line 6, indented twice. if left parenthesis items left bracket search Index right bracket equals equals target right parenthesis. Line 7, indented twice. left brace. Line 8, indented 3 times. return 1 plus count Frequency left parenthesis target comma search Index plus 1 right parenthesis semicolon. Line 9, indented twice. right brace. Line 10, indented twice. else. Line 11, indented twice. left brace. Line 12, indented 3 times. return count Frequency left parenthesis target comma search Index plus 1 right parenthesis semicolon. Line 13, indented twice. right brace forward slash forward slash end if. Line 14, indented once. right brace. Line 15, indented once. else. Line 16, indented twice. return 0 semicolon forward slash forward slash Base case. Line 17. right brace forward slash forward slash end count Frequenc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513" y="2224505"/>
            <a:ext cx="653097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19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Recursion in the Implementation </a:t>
            </a:r>
            <a:r>
              <a:rPr lang="en-US" altLang="en-US" sz="2000" b="0" dirty="0" smtClean="0">
                <a:ea typeface="ＭＳ Ｐゴシック" pitchFamily="2" charset="-128"/>
              </a:rPr>
              <a:t>(3 of </a:t>
            </a:r>
            <a:r>
              <a:rPr lang="en-US" altLang="en-US" sz="2000" b="0" dirty="0">
                <a:ea typeface="ＭＳ Ｐゴシック" pitchFamily="2" charset="-128"/>
              </a:rPr>
              <a:t>3)</a:t>
            </a:r>
            <a:endParaRPr lang="en-US" dirty="0"/>
          </a:p>
        </p:txBody>
      </p:sp>
      <p:sp>
        <p:nvSpPr>
          <p:cNvPr id="3" name="Text Placeholder 2"/>
          <p:cNvSpPr>
            <a:spLocks noGrp="1"/>
          </p:cNvSpPr>
          <p:nvPr>
            <p:ph type="body" idx="1"/>
          </p:nvPr>
        </p:nvSpPr>
        <p:spPr>
          <a:xfrm>
            <a:off x="457200" y="1600201"/>
            <a:ext cx="8229600" cy="479612"/>
          </a:xfrm>
        </p:spPr>
        <p:txBody>
          <a:bodyPr/>
          <a:lstStyle/>
          <a:p>
            <a:pPr marL="0" indent="0">
              <a:buNone/>
            </a:pPr>
            <a:r>
              <a:rPr lang="en-US" altLang="en-US" sz="2000" dirty="0">
                <a:ea typeface="ＭＳ Ｐゴシック" pitchFamily="2" charset="-128"/>
              </a:rPr>
              <a:t>Alternative method </a:t>
            </a:r>
            <a:r>
              <a:rPr lang="en-US" altLang="en-US" sz="2000" b="1" dirty="0" smtClean="0">
                <a:ea typeface="ＭＳ Ｐゴシック" pitchFamily="2" charset="-128"/>
              </a:rPr>
              <a:t>countFrequency</a:t>
            </a:r>
            <a:endParaRPr lang="en-US" altLang="en-US" sz="2000" b="1" dirty="0">
              <a:ea typeface="ＭＳ Ｐゴシック" pitchFamily="2" charset="-128"/>
            </a:endParaRPr>
          </a:p>
        </p:txBody>
      </p:sp>
      <p:pic>
        <p:nvPicPr>
          <p:cNvPr id="5" name="Picture 2" descr="Computer code has 17 lines. The lines read as follows. Line 1. template left angle bracket class Item Type right angle bracket. Line 2. i n t Array Bag left angle bracket Item Type right angle bracket colon colon count Frequency left parenthesis c o n s t Item Type ampersand target comma i n t search Index right parenthesis const. Line 3. left brace. Line 4, indented once. i n t frequency equals 0 semicolon. Line 5, indented once. if left parenthesis search Index left angle bracket item Count right parenthesis. Line 6, indented once. left brace. Line 7, indented twice. if left parenthesis items left bracket search Index right bracket equals equals target right parenthesis. Line 8, indented twice. left brace. Line 9, indented 3 times. frequency equals 1 plus count Frequency left parenthesis target comma search Index plus 1 right parenthesis semicolon. Line 10, indented twice. right brace. Line 11, indented twice. else. Line 12, indented twice. left brace. Line 13, indented 3 times. frequency equals count Frequency left parenthesis target comma search Index plus 1 right parenthesis semicolon. Line 14, indented twice. right brace forward slash forward slash end if. Line 15, indented once. right brace forward slash forward slash end if. Line 16, indented once. return frequency semicolon. Line 17. right brace forward slash forward slash end count Frequenc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401" y="2214283"/>
            <a:ext cx="6369198" cy="406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7776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a:t>
            </a:r>
            <a:r>
              <a:rPr lang="en-US" altLang="en-US" dirty="0" smtClean="0">
                <a:ea typeface="ＭＳ Ｐゴシック" pitchFamily="2" charset="-128"/>
              </a:rPr>
              <a:t>Approach </a:t>
            </a:r>
            <a:r>
              <a:rPr lang="en-US" altLang="en-US" sz="2000" b="0" dirty="0" smtClean="0">
                <a:ea typeface="ＭＳ Ｐゴシック" pitchFamily="2" charset="-128"/>
              </a:rPr>
              <a:t>(2 of 2)</a:t>
            </a:r>
            <a:endParaRPr lang="en-US" sz="2000" b="0" dirty="0"/>
          </a:p>
        </p:txBody>
      </p:sp>
      <p:sp>
        <p:nvSpPr>
          <p:cNvPr id="3" name="Text Placeholder 2"/>
          <p:cNvSpPr>
            <a:spLocks noGrp="1"/>
          </p:cNvSpPr>
          <p:nvPr>
            <p:ph type="body" idx="1"/>
          </p:nvPr>
        </p:nvSpPr>
        <p:spPr>
          <a:xfrm>
            <a:off x="457200" y="1600200"/>
            <a:ext cx="8229600" cy="419669"/>
          </a:xfrm>
        </p:spPr>
        <p:txBody>
          <a:bodyPr/>
          <a:lstStyle/>
          <a:p>
            <a:pPr marL="0" indent="0">
              <a:buNone/>
            </a:pPr>
            <a:r>
              <a:rPr lang="en-US" altLang="en-US" sz="2000" b="1" dirty="0" smtClean="0">
                <a:ea typeface="ＭＳ Ｐゴシック" pitchFamily="2" charset="-128"/>
              </a:rPr>
              <a:t>Figure 3-1 </a:t>
            </a:r>
            <a:r>
              <a:rPr lang="en-US" altLang="en-US" sz="2000" dirty="0">
                <a:ea typeface="ＭＳ Ｐゴシック" pitchFamily="2" charset="-128"/>
              </a:rPr>
              <a:t>Violating the wall of </a:t>
            </a:r>
            <a:r>
              <a:rPr lang="en-US" altLang="en-US" sz="2000" dirty="0" smtClean="0">
                <a:ea typeface="ＭＳ Ｐゴシック" pitchFamily="2" charset="-128"/>
              </a:rPr>
              <a:t>A</a:t>
            </a:r>
            <a:r>
              <a:rPr lang="en-US" altLang="en-US" sz="100" dirty="0" smtClean="0">
                <a:ea typeface="ＭＳ Ｐゴシック" pitchFamily="2" charset="-128"/>
              </a:rPr>
              <a:t> </a:t>
            </a:r>
            <a:r>
              <a:rPr lang="en-US" altLang="en-US" sz="2000" dirty="0" smtClean="0">
                <a:ea typeface="ＭＳ Ｐゴシック" pitchFamily="2" charset="-128"/>
              </a:rPr>
              <a:t>D</a:t>
            </a:r>
            <a:r>
              <a:rPr lang="en-US" altLang="en-US" sz="100" dirty="0" smtClean="0">
                <a:ea typeface="ＭＳ Ｐゴシック" pitchFamily="2" charset="-128"/>
              </a:rPr>
              <a:t> </a:t>
            </a:r>
            <a:r>
              <a:rPr lang="en-US" altLang="en-US" sz="2000" dirty="0" smtClean="0">
                <a:ea typeface="ＭＳ Ｐゴシック" pitchFamily="2" charset="-128"/>
              </a:rPr>
              <a:t>T operations</a:t>
            </a:r>
            <a:endParaRPr lang="en-US" altLang="en-US" sz="2000" dirty="0">
              <a:ea typeface="ＭＳ Ｐゴシック" pitchFamily="2" charset="-128"/>
            </a:endParaRPr>
          </a:p>
        </p:txBody>
      </p:sp>
      <p:pic>
        <p:nvPicPr>
          <p:cNvPr id="4" name="Picture 3" descr="An illustration of a module titled, My program. Here, a wall separates a data structure from the module that uses it. My program module does interesting things. My program communicates with data structure, around the wall. Slits in the wall have the following content: add, contains, and remove."/>
          <p:cNvPicPr>
            <a:picLocks noChangeAspect="1"/>
          </p:cNvPicPr>
          <p:nvPr/>
        </p:nvPicPr>
        <p:blipFill>
          <a:blip r:embed="rId2"/>
          <a:stretch>
            <a:fillRect/>
          </a:stretch>
        </p:blipFill>
        <p:spPr>
          <a:xfrm>
            <a:off x="1556127" y="2307419"/>
            <a:ext cx="6031746" cy="3568254"/>
          </a:xfrm>
          <a:prstGeom prst="rect">
            <a:avLst/>
          </a:prstGeom>
        </p:spPr>
      </p:pic>
    </p:spTree>
    <p:extLst>
      <p:ext uri="{BB962C8B-B14F-4D97-AF65-F5344CB8AC3E}">
        <p14:creationId xmlns:p14="http://schemas.microsoft.com/office/powerpoint/2010/main" val="61474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Core Methods</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Poor approach</a:t>
            </a:r>
          </a:p>
          <a:p>
            <a:pPr lvl="1" eaLnBrk="1" hangingPunct="1"/>
            <a:r>
              <a:rPr lang="en-US" altLang="en-US" sz="2400" dirty="0">
                <a:ea typeface="ＭＳ Ｐゴシック" pitchFamily="2" charset="-128"/>
              </a:rPr>
              <a:t>Define entire class and attempt test</a:t>
            </a:r>
          </a:p>
          <a:p>
            <a:pPr eaLnBrk="1" hangingPunct="1"/>
            <a:r>
              <a:rPr lang="en-US" altLang="en-US" sz="2400" dirty="0">
                <a:ea typeface="ＭＳ Ｐゴシック" pitchFamily="2" charset="-128"/>
              </a:rPr>
              <a:t>Better plan – Identify, then test basic (core) methods</a:t>
            </a:r>
          </a:p>
          <a:p>
            <a:pPr lvl="1" eaLnBrk="1" hangingPunct="1"/>
            <a:r>
              <a:rPr lang="en-US" altLang="en-US" sz="2400" dirty="0">
                <a:ea typeface="ＭＳ Ｐゴシック" pitchFamily="2" charset="-128"/>
              </a:rPr>
              <a:t>Create the container (constructors)</a:t>
            </a:r>
          </a:p>
          <a:p>
            <a:pPr lvl="1" eaLnBrk="1" hangingPunct="1"/>
            <a:r>
              <a:rPr lang="en-US" altLang="en-US" sz="2400" dirty="0">
                <a:ea typeface="ＭＳ Ｐゴシック" pitchFamily="2" charset="-128"/>
              </a:rPr>
              <a:t>Add items</a:t>
            </a:r>
          </a:p>
          <a:p>
            <a:pPr lvl="1" eaLnBrk="1" hangingPunct="1"/>
            <a:r>
              <a:rPr lang="en-US" altLang="en-US" sz="2400" dirty="0">
                <a:ea typeface="ＭＳ Ｐゴシック" pitchFamily="2" charset="-128"/>
              </a:rPr>
              <a:t>Display/list items</a:t>
            </a:r>
          </a:p>
          <a:p>
            <a:pPr lvl="1" eaLnBrk="1" hangingPunct="1"/>
            <a:r>
              <a:rPr lang="en-US" altLang="en-US" sz="2400" dirty="0">
                <a:ea typeface="ＭＳ Ｐゴシック" pitchFamily="2" charset="-128"/>
              </a:rPr>
              <a:t>Remove </a:t>
            </a:r>
            <a:r>
              <a:rPr lang="en-US" altLang="en-US" sz="2400" dirty="0" smtClean="0">
                <a:ea typeface="ＭＳ Ｐゴシック" pitchFamily="2" charset="-128"/>
              </a:rPr>
              <a:t>items</a:t>
            </a:r>
            <a:endParaRPr lang="en-US" altLang="en-US" sz="2400" dirty="0">
              <a:ea typeface="ＭＳ Ｐゴシック" pitchFamily="2" charset="-128"/>
            </a:endParaRPr>
          </a:p>
        </p:txBody>
      </p:sp>
    </p:spTree>
    <p:extLst>
      <p:ext uri="{BB962C8B-B14F-4D97-AF65-F5344CB8AC3E}">
        <p14:creationId xmlns:p14="http://schemas.microsoft.com/office/powerpoint/2010/main" val="251495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Using Fixed-Size Arrays</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Must keep track of array elements used, available</a:t>
            </a:r>
          </a:p>
          <a:p>
            <a:pPr eaLnBrk="1" hangingPunct="1"/>
            <a:r>
              <a:rPr lang="en-US" altLang="en-US" sz="2400" dirty="0">
                <a:ea typeface="ＭＳ Ｐゴシック" pitchFamily="2" charset="-128"/>
              </a:rPr>
              <a:t>Decide if first object goes in element 0 or 1</a:t>
            </a:r>
          </a:p>
          <a:p>
            <a:pPr eaLnBrk="1" hangingPunct="1"/>
            <a:r>
              <a:rPr lang="en-US" altLang="en-US" sz="2400" dirty="0">
                <a:ea typeface="ＭＳ Ｐゴシック" pitchFamily="2" charset="-128"/>
              </a:rPr>
              <a:t>Consider if the </a:t>
            </a:r>
            <a:r>
              <a:rPr lang="en-US" altLang="en-US" sz="2400" b="1" dirty="0">
                <a:ea typeface="ＭＳ Ｐゴシック" pitchFamily="2" charset="-128"/>
              </a:rPr>
              <a:t>add</a:t>
            </a:r>
            <a:r>
              <a:rPr lang="en-US" altLang="en-US" sz="2400" dirty="0">
                <a:ea typeface="ＭＳ Ｐゴシック" pitchFamily="2" charset="-128"/>
              </a:rPr>
              <a:t> method places elements in consecutive elements of array</a:t>
            </a:r>
          </a:p>
          <a:p>
            <a:pPr eaLnBrk="1" hangingPunct="1"/>
            <a:r>
              <a:rPr lang="en-US" altLang="en-US" sz="2400" dirty="0">
                <a:ea typeface="ＭＳ Ｐゴシック" pitchFamily="2" charset="-128"/>
              </a:rPr>
              <a:t>What happens when </a:t>
            </a:r>
            <a:r>
              <a:rPr lang="en-US" altLang="en-US" sz="2400" b="1" dirty="0">
                <a:ea typeface="ＭＳ Ｐゴシック" pitchFamily="2" charset="-128"/>
              </a:rPr>
              <a:t>add</a:t>
            </a:r>
            <a:r>
              <a:rPr lang="en-US" altLang="en-US" sz="2400" dirty="0">
                <a:ea typeface="ＭＳ Ｐゴシック" pitchFamily="2" charset="-128"/>
              </a:rPr>
              <a:t> method has used up final available element</a:t>
            </a:r>
            <a:r>
              <a:rPr lang="en-US" altLang="en-US" sz="2400" dirty="0" smtClean="0">
                <a:ea typeface="ＭＳ Ｐゴシック" pitchFamily="2" charset="-128"/>
              </a:rPr>
              <a:t>?</a:t>
            </a:r>
            <a:endParaRPr lang="en-US" altLang="en-US" sz="2400" dirty="0">
              <a:ea typeface="ＭＳ Ｐゴシック" pitchFamily="2" charset="-128"/>
            </a:endParaRPr>
          </a:p>
        </p:txBody>
      </p:sp>
    </p:spTree>
    <p:extLst>
      <p:ext uri="{BB962C8B-B14F-4D97-AF65-F5344CB8AC3E}">
        <p14:creationId xmlns:p14="http://schemas.microsoft.com/office/powerpoint/2010/main" val="404799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26824" cy="1097279"/>
          </a:xfrm>
        </p:spPr>
        <p:txBody>
          <a:bodyPr anchor="b"/>
          <a:lstStyle/>
          <a:p>
            <a:r>
              <a:rPr lang="en-US" altLang="en-US" sz="3200" dirty="0">
                <a:ea typeface="ＭＳ Ｐゴシック" pitchFamily="2" charset="-128"/>
              </a:rPr>
              <a:t>Array-Based Implementation of A</a:t>
            </a:r>
            <a:r>
              <a:rPr lang="en-US" altLang="en-US" sz="100" dirty="0">
                <a:ea typeface="ＭＳ Ｐゴシック" pitchFamily="2" charset="-128"/>
              </a:rPr>
              <a:t> </a:t>
            </a:r>
            <a:r>
              <a:rPr lang="en-US" altLang="en-US" sz="3200" dirty="0">
                <a:ea typeface="ＭＳ Ｐゴシック" pitchFamily="2" charset="-128"/>
              </a:rPr>
              <a:t>D</a:t>
            </a:r>
            <a:r>
              <a:rPr lang="en-US" altLang="en-US" sz="100" dirty="0">
                <a:ea typeface="ＭＳ Ｐゴシック" pitchFamily="2" charset="-128"/>
              </a:rPr>
              <a:t> </a:t>
            </a:r>
            <a:r>
              <a:rPr lang="en-US" altLang="en-US" sz="3200" dirty="0">
                <a:ea typeface="ＭＳ Ｐゴシック" pitchFamily="2" charset="-128"/>
              </a:rPr>
              <a:t>T Bag </a:t>
            </a:r>
            <a:r>
              <a:rPr lang="en-US" altLang="en-US" sz="2000" b="0" dirty="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0"/>
            <a:ext cx="8229600" cy="515471"/>
          </a:xfrm>
        </p:spPr>
        <p:txBody>
          <a:bodyPr/>
          <a:lstStyle/>
          <a:p>
            <a:pPr marL="0" indent="0">
              <a:buNone/>
            </a:pPr>
            <a:r>
              <a:rPr lang="en-US" altLang="en-US" sz="2000" dirty="0">
                <a:ea typeface="ＭＳ Ｐゴシック" pitchFamily="2" charset="-128"/>
              </a:rPr>
              <a:t>Core </a:t>
            </a:r>
            <a:r>
              <a:rPr lang="en-US" altLang="en-US" sz="2000" b="1" dirty="0">
                <a:ea typeface="ＭＳ Ｐゴシック" pitchFamily="2" charset="-128"/>
              </a:rPr>
              <a:t>ArrayBag </a:t>
            </a:r>
            <a:r>
              <a:rPr lang="en-US" altLang="en-US" sz="2000" dirty="0" smtClean="0">
                <a:ea typeface="ＭＳ Ｐゴシック" pitchFamily="2" charset="-128"/>
              </a:rPr>
              <a:t>methods</a:t>
            </a:r>
            <a:endParaRPr lang="en-US" altLang="en-US" sz="2000" dirty="0">
              <a:ea typeface="ＭＳ Ｐゴシック" pitchFamily="2" charset="-128"/>
            </a:endParaRPr>
          </a:p>
        </p:txBody>
      </p:sp>
      <p:pic>
        <p:nvPicPr>
          <p:cNvPr id="5" name="Picture 2" descr="Array Bag has the following methods, with public access specifier: get Current Size left parenthesis right parenthesis colon integer, is Empty left parenthesis right parenthesis colon Boolean, add left parenthesis new Entry colon Item Type right parenthesis colon boolean, remove left parenthesis an Entry colon Item Type right parenthesis colon boolean, clear left parenthesis right parenthesis colon void, get Frequency Of left parenthesis an Entry colon Item Type right parenthesis colon integer, contains left parenthesis an Entry colon Item Type right parenthesis colon boolean, and to Vector left parenthesis right parenthesis colon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08" y="2205089"/>
            <a:ext cx="6875467" cy="2827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740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86549" cy="1097279"/>
          </a:xfrm>
        </p:spPr>
        <p:txBody>
          <a:bodyPr anchor="b"/>
          <a:lstStyle/>
          <a:p>
            <a:r>
              <a:rPr lang="en-US" altLang="en-US" sz="3200" dirty="0">
                <a:ea typeface="ＭＳ Ｐゴシック" pitchFamily="2" charset="-128"/>
              </a:rPr>
              <a:t>Array-Based Implementation of A</a:t>
            </a:r>
            <a:r>
              <a:rPr lang="en-US" altLang="en-US" sz="100" dirty="0">
                <a:ea typeface="ＭＳ Ｐゴシック" pitchFamily="2" charset="-128"/>
              </a:rPr>
              <a:t> </a:t>
            </a:r>
            <a:r>
              <a:rPr lang="en-US" altLang="en-US" sz="3200" dirty="0">
                <a:ea typeface="ＭＳ Ｐゴシック" pitchFamily="2" charset="-128"/>
              </a:rPr>
              <a:t>D</a:t>
            </a:r>
            <a:r>
              <a:rPr lang="en-US" altLang="en-US" sz="100" dirty="0">
                <a:ea typeface="ＭＳ Ｐゴシック" pitchFamily="2" charset="-128"/>
              </a:rPr>
              <a:t> </a:t>
            </a:r>
            <a:r>
              <a:rPr lang="en-US" altLang="en-US" sz="3200" dirty="0">
                <a:ea typeface="ＭＳ Ｐゴシック" pitchFamily="2" charset="-128"/>
              </a:rPr>
              <a:t>T Bag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a:xfrm>
            <a:off x="457200" y="1600200"/>
            <a:ext cx="8229600" cy="528851"/>
          </a:xfrm>
        </p:spPr>
        <p:txBody>
          <a:bodyPr/>
          <a:lstStyle/>
          <a:p>
            <a:pPr marL="0" indent="0">
              <a:buNone/>
            </a:pPr>
            <a:r>
              <a:rPr lang="en-US" altLang="en-US" sz="2000" b="1" dirty="0" smtClean="0">
                <a:ea typeface="ＭＳ Ｐゴシック" pitchFamily="2" charset="-128"/>
              </a:rPr>
              <a:t>Figure</a:t>
            </a:r>
            <a:r>
              <a:rPr lang="en-US" altLang="en-US" sz="2000" b="1" dirty="0">
                <a:ea typeface="ＭＳ Ｐゴシック" pitchFamily="2" charset="-128"/>
              </a:rPr>
              <a:t> </a:t>
            </a:r>
            <a:r>
              <a:rPr lang="en-US" altLang="en-US" sz="2000" b="1" dirty="0" smtClean="0">
                <a:ea typeface="ＭＳ Ｐゴシック" pitchFamily="2" charset="-128"/>
              </a:rPr>
              <a:t>3-2 </a:t>
            </a:r>
            <a:r>
              <a:rPr lang="en-US" altLang="en-US" sz="2000" dirty="0">
                <a:ea typeface="ＭＳ Ｐゴシック" pitchFamily="2" charset="-128"/>
              </a:rPr>
              <a:t>An array-based implementation of the </a:t>
            </a:r>
            <a:r>
              <a:rPr lang="en-US" altLang="en-US" sz="2000" dirty="0" smtClean="0">
                <a:ea typeface="ＭＳ Ｐゴシック" pitchFamily="2" charset="-128"/>
              </a:rPr>
              <a:t>A</a:t>
            </a:r>
            <a:r>
              <a:rPr lang="en-US" altLang="en-US" sz="100" dirty="0" smtClean="0">
                <a:ea typeface="ＭＳ Ｐゴシック" pitchFamily="2" charset="-128"/>
              </a:rPr>
              <a:t> </a:t>
            </a:r>
            <a:r>
              <a:rPr lang="en-US" altLang="en-US" sz="2000" dirty="0" smtClean="0">
                <a:ea typeface="ＭＳ Ｐゴシック" pitchFamily="2" charset="-128"/>
              </a:rPr>
              <a:t>D</a:t>
            </a:r>
            <a:r>
              <a:rPr lang="en-US" altLang="en-US" sz="100" dirty="0" smtClean="0">
                <a:ea typeface="ＭＳ Ｐゴシック" pitchFamily="2" charset="-128"/>
              </a:rPr>
              <a:t> </a:t>
            </a:r>
            <a:r>
              <a:rPr lang="en-US" altLang="en-US" sz="2000" dirty="0" smtClean="0">
                <a:ea typeface="ＭＳ Ｐゴシック" pitchFamily="2" charset="-128"/>
              </a:rPr>
              <a:t>T bag</a:t>
            </a:r>
            <a:endParaRPr lang="en-US" altLang="en-US" sz="2000" dirty="0">
              <a:ea typeface="ＭＳ Ｐゴシック" pitchFamily="2" charset="-128"/>
            </a:endParaRPr>
          </a:p>
        </p:txBody>
      </p:sp>
      <p:pic>
        <p:nvPicPr>
          <p:cNvPr id="5" name="Picture 2" descr="Two arrays titled, item Count and items are provided. Item Count array has only one value, k. items array has max items minus 1 elements. Array indices and their corresponding values are as follows: (0, 12), (1, 3), (2, 19), (3, 100), and so on. The remaining values are, 5, 10, 18. Remaining values are unknown. The array index of 18 is k minu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53" y="2624138"/>
            <a:ext cx="7845425" cy="166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19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Header </a:t>
            </a:r>
            <a:r>
              <a:rPr lang="en-US" altLang="en-US" dirty="0" smtClean="0">
                <a:ea typeface="ＭＳ Ｐゴシック" pitchFamily="2" charset="-128"/>
              </a:rPr>
              <a:t>File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0"/>
            <a:ext cx="8229600" cy="487907"/>
          </a:xfrm>
        </p:spPr>
        <p:txBody>
          <a:bodyPr/>
          <a:lstStyle/>
          <a:p>
            <a:pPr marL="0" indent="0">
              <a:buNone/>
            </a:pPr>
            <a:r>
              <a:rPr lang="en-US" altLang="en-US" sz="2000" b="1" dirty="0" smtClean="0">
                <a:ea typeface="ＭＳ Ｐゴシック" pitchFamily="2" charset="-128"/>
              </a:rPr>
              <a:t>Listing 3-1</a:t>
            </a:r>
            <a:r>
              <a:rPr lang="en-US" altLang="en-US" sz="2000" dirty="0" smtClean="0">
                <a:ea typeface="ＭＳ Ｐゴシック" pitchFamily="2" charset="-128"/>
              </a:rPr>
              <a:t> </a:t>
            </a:r>
            <a:r>
              <a:rPr lang="en-US" altLang="en-US" sz="2000" dirty="0">
                <a:ea typeface="ＭＳ Ｐゴシック" pitchFamily="2" charset="-128"/>
              </a:rPr>
              <a:t>The header file for the class </a:t>
            </a:r>
            <a:r>
              <a:rPr lang="en-US" altLang="en-US" sz="2000" b="1" dirty="0" smtClean="0">
                <a:ea typeface="ＭＳ Ｐゴシック" pitchFamily="2" charset="-128"/>
              </a:rPr>
              <a:t>ArrayBag</a:t>
            </a:r>
            <a:endParaRPr lang="en-US" altLang="en-US" sz="2000" b="1" dirty="0">
              <a:ea typeface="ＭＳ Ｐゴシック" pitchFamily="2" charset="-128"/>
            </a:endParaRPr>
          </a:p>
        </p:txBody>
      </p:sp>
      <p:pic>
        <p:nvPicPr>
          <p:cNvPr id="5" name="Picture 5" descr="Computer code has 36 lines. The lines read as follows. Line 1. forward slash asterisk asterisk Header file for an array dash based implementation of the ADT bag period. Line 2. at sign file Array Bag period h asterisk forward slash. Line 3. blank. Line 4. hash if n, d e f underscore ARRAY underscore BAG. Line 5. hash define underscore ARRAY underscore BAG. Line 6. blank. Line 7. hash include double quote Bag Interface period h double quote. Line 8. blank. Line 9. template left angle bracket class Item Type right angle bracket. Line 10. class Array Bag colon public Bag Interface left angle bracket Item Type right angle bracket. Line 11. left brace. Line 12. private colon. Line 13, indented once. static c o n s t, i n t DEFAULT underscore CAPACITY equals 6 semicolon forward slash forward slash Small size to test for a full bag. Line 14, indented once. Item Type items left bracket DEFAULT underscore CAPACITY right bracket semicolon forward slash forward slash Array of bag items. Line 15, indented once. i n t item Count semicolon forward slash forward slash Current count of bag items. Line 16, indented once. i n t max Items semicolon forward slash forward slash Max capacity of the bag. Line 17. blank. Line 18, indented once. forward slash forward slash Returns either the index of the element in the array items that. Line 19, indented once. forward slash forward slash contains the given target or negative 1 comma if the array does not contai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70" y="2375657"/>
            <a:ext cx="7386259" cy="3916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70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Header </a:t>
            </a:r>
            <a:r>
              <a:rPr lang="en-US" altLang="en-US" dirty="0" smtClean="0">
                <a:ea typeface="ＭＳ Ｐゴシック" pitchFamily="2" charset="-128"/>
              </a:rPr>
              <a:t>File </a:t>
            </a:r>
            <a:r>
              <a:rPr lang="en-US" altLang="en-US" sz="2000" b="0" dirty="0" smtClean="0">
                <a:ea typeface="ＭＳ Ｐゴシック" pitchFamily="2" charset="-128"/>
              </a:rPr>
              <a:t>(2 of 2)</a:t>
            </a:r>
            <a:endParaRPr lang="en-US" sz="2000" b="0" dirty="0"/>
          </a:p>
        </p:txBody>
      </p:sp>
      <p:sp>
        <p:nvSpPr>
          <p:cNvPr id="3" name="Text Placeholder 2"/>
          <p:cNvSpPr>
            <a:spLocks noGrp="1"/>
          </p:cNvSpPr>
          <p:nvPr>
            <p:ph type="body" idx="1"/>
          </p:nvPr>
        </p:nvSpPr>
        <p:spPr>
          <a:xfrm>
            <a:off x="457200" y="1600201"/>
            <a:ext cx="8229600" cy="433316"/>
          </a:xfrm>
        </p:spPr>
        <p:txBody>
          <a:bodyPr/>
          <a:lstStyle/>
          <a:p>
            <a:pPr marL="0" indent="0">
              <a:buNone/>
            </a:pPr>
            <a:r>
              <a:rPr lang="en-US" altLang="en-US" sz="2000" b="1" dirty="0" smtClean="0">
                <a:ea typeface="ＭＳ Ｐゴシック" pitchFamily="2" charset="-128"/>
              </a:rPr>
              <a:t>Listing 3-1 [Continued]</a:t>
            </a:r>
            <a:endParaRPr lang="en-US" altLang="en-US" sz="2000" b="1" dirty="0">
              <a:ea typeface="ＭＳ Ｐゴシック" pitchFamily="2" charset="-128"/>
            </a:endParaRPr>
          </a:p>
        </p:txBody>
      </p:sp>
      <p:pic>
        <p:nvPicPr>
          <p:cNvPr id="5" name="Picture 2" descr="The computer code continues. Line 20, indented once. forward slash forward slash the target period. Line 21, indented once. i n t get Index Of left parenthesis c o n s t Item Type ampersand target right parenthesis c o n s t semicolon. Line 22. blank. Line 23. public colon. Line 24, indented once. Array Bag left parenthesis right parenthesis semicolon. Line 25, indented once. i n t get Current Size left parenthesis right parenthesis c o n s t semicolon. Line 26, indented once. b o o l is Empty left parenthesis right parenthesis c o n s t semicolon. Line 27, indented once. b o o l add left parenthesis c o n s t Item Type ampersand new Entry right parenthesis semicolon. Line 28, indented once. b o o l remove left parenthesis c o n s t Item Type ampersand an Entry right parenthesis semicolon. Line 29, indented once. void clear left parenthesis right parenthesis semicolon. Line 30, indented once. b o o l contains left parenthesis c o n s t Item Type ampersand an Entry right parenthesis c o n s t semicolon. Line 31, indented once. i n t get Frequency Of left parenthesis c o n s t Item Type ampersand an Entry right parenthesis c o n s t semicolon. Line 32, indented once. vector left angle bracket Item Type right angle bracket to Vector left parenthesis right parenthesis c o n s t semicolon. Line 33. right brace semicolon forward slash forward slash end Array Bag. Line 34. blank. Line 35. hash include double quote Array Bag period c p p double quote. Line 36.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309" y="2321068"/>
            <a:ext cx="6739382" cy="4042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84279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8410</TotalTime>
  <Words>588</Words>
  <Application>Microsoft Office PowerPoint</Application>
  <PresentationFormat>On-screen Show (4:3)</PresentationFormat>
  <Paragraphs>81</Paragraphs>
  <Slides>29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ＭＳ Ｐゴシック</vt:lpstr>
      <vt:lpstr>Arial</vt:lpstr>
      <vt:lpstr>Noto Sans Symbols</vt:lpstr>
      <vt:lpstr>Times New Roman</vt:lpstr>
      <vt:lpstr>Verdana</vt:lpstr>
      <vt:lpstr>508 Lecture</vt:lpstr>
      <vt:lpstr>1_508 Lecture</vt:lpstr>
      <vt:lpstr>Data Abstraction &amp; Problem Solving with C++: Walls and Mirrors</vt:lpstr>
      <vt:lpstr>The Approach (1 of 2)</vt:lpstr>
      <vt:lpstr>The Approach (2 of 2)</vt:lpstr>
      <vt:lpstr>Core Methods</vt:lpstr>
      <vt:lpstr>Using Fixed-Size Arrays</vt:lpstr>
      <vt:lpstr>Array-Based Implementation of A D T Bag (1 of 2)</vt:lpstr>
      <vt:lpstr>Array-Based Implementation of A D T Bag (2 of 2)</vt:lpstr>
      <vt:lpstr>The Header File (1 of 2)</vt:lpstr>
      <vt:lpstr>The Header File (2 of 2)</vt:lpstr>
      <vt:lpstr>Defining the Core Methods (1 of 4)</vt:lpstr>
      <vt:lpstr>Defining the Core Methods (2 of 4)</vt:lpstr>
      <vt:lpstr>Defining the Core Methods (3 of 4)</vt:lpstr>
      <vt:lpstr>Defining the Core Methods (4 of 4)</vt:lpstr>
      <vt:lpstr>Testing the Core Methods (1 of 3)</vt:lpstr>
      <vt:lpstr>Testing the Core Methods (2 of 3)</vt:lpstr>
      <vt:lpstr>Testing the Core Methods (3 of 3)</vt:lpstr>
      <vt:lpstr>Implementing More Methods (1 of 2)</vt:lpstr>
      <vt:lpstr>Implementing More Methods (2 of 2)</vt:lpstr>
      <vt:lpstr>Methods That Remove Entries (1 of 7)</vt:lpstr>
      <vt:lpstr>Methods That Remove Entries (2 of 7)</vt:lpstr>
      <vt:lpstr>Methods That Remove Entries (3 of 7)</vt:lpstr>
      <vt:lpstr>Methods That Remove Entries (4 of 7)</vt:lpstr>
      <vt:lpstr>Methods That Remove Entries (5 of 7)</vt:lpstr>
      <vt:lpstr>Methods That Remove Entries (6 of 7)</vt:lpstr>
      <vt:lpstr>Methods That Remove Entries (7 of 7)</vt:lpstr>
      <vt:lpstr>Recursion in the Implementation (1 of 3)</vt:lpstr>
      <vt:lpstr>Recursion in the Implementation (2 of 3)</vt:lpstr>
      <vt:lpstr>Recursion in the Implementation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873</cp:revision>
  <dcterms:modified xsi:type="dcterms:W3CDTF">2018-04-06T12:42:54Z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