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2"/>
  </p:notesMasterIdLst>
  <p:handoutMasterIdLst>
    <p:handoutMasterId r:id="rId43"/>
  </p:handoutMasterIdLst>
  <p:sldIdLst>
    <p:sldId id="332" r:id="rId3"/>
    <p:sldId id="334" r:id="rId4"/>
    <p:sldId id="335" r:id="rId5"/>
    <p:sldId id="336" r:id="rId6"/>
    <p:sldId id="337" r:id="rId7"/>
    <p:sldId id="338"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1" r:id="rId30"/>
    <p:sldId id="360" r:id="rId31"/>
    <p:sldId id="362" r:id="rId32"/>
    <p:sldId id="363" r:id="rId33"/>
    <p:sldId id="364" r:id="rId34"/>
    <p:sldId id="365" r:id="rId35"/>
    <p:sldId id="366" r:id="rId36"/>
    <p:sldId id="367" r:id="rId37"/>
    <p:sldId id="368" r:id="rId38"/>
    <p:sldId id="369" r:id="rId39"/>
    <p:sldId id="370" r:id="rId40"/>
    <p:sldId id="329" r:id="rId4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91" autoAdjust="0"/>
    <p:restoredTop sz="86496" autoAdjust="0"/>
  </p:normalViewPr>
  <p:slideViewPr>
    <p:cSldViewPr snapToGrid="0" snapToObjects="1">
      <p:cViewPr varScale="1">
        <p:scale>
          <a:sx n="107" d="100"/>
          <a:sy n="107" d="100"/>
        </p:scale>
        <p:origin x="1452" y="114"/>
      </p:cViewPr>
      <p:guideLst/>
    </p:cSldViewPr>
  </p:slideViewPr>
  <p:outlineViewPr>
    <p:cViewPr>
      <p:scale>
        <a:sx n="33" d="100"/>
        <a:sy n="33" d="100"/>
      </p:scale>
      <p:origin x="0" y="-121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29551" y="6497383"/>
            <a:ext cx="6036720"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panose="020B0604030504040204" pitchFamily="34" charset="0"/>
                <a:ea typeface="Verdana" panose="020B0604030504040204" pitchFamily="34" charset="0"/>
                <a:cs typeface="Verdana" panose="020B0604030504040204" pitchFamily="34" charset="0"/>
              </a:rPr>
              <a:t>Copyright © </a:t>
            </a:r>
            <a:r>
              <a:rPr lang="en-US" sz="1200" smtClean="0">
                <a:solidFill>
                  <a:schemeClr val="tx1"/>
                </a:solidFill>
                <a:latin typeface="Verdana" panose="020B0604030504040204" pitchFamily="34" charset="0"/>
                <a:ea typeface="Verdana" panose="020B0604030504040204" pitchFamily="34" charset="0"/>
                <a:cs typeface="Verdana" panose="020B0604030504040204" pitchFamily="34" charset="0"/>
              </a:rPr>
              <a:t>2017, 2013, 2007</a:t>
            </a:r>
            <a:r>
              <a:rPr lang="en-US" altLang="en-US" sz="1200" smtClean="0">
                <a:solidFill>
                  <a:schemeClr val="tx1"/>
                </a:solidFill>
                <a:latin typeface="Verdana" panose="020B0604030504040204" pitchFamily="34" charset="0"/>
                <a:ea typeface="Verdana" panose="020B0604030504040204" pitchFamily="34" charset="0"/>
                <a:cs typeface="Verdana" panose="020B0604030504040204" pitchFamily="34" charset="0"/>
              </a:rPr>
              <a:t> Pearson Education, Inc. All Rights Reserved</a:t>
            </a:r>
            <a:endParaRPr lang="en-US" alt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20.png"/><Relationship Id="rId4" Type="http://schemas.openxmlformats.org/officeDocument/2006/relationships/image" Target="../media/image19.wmf"/></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229600" cy="1045386"/>
          </a:xfrm>
        </p:spPr>
        <p:txBody>
          <a:bodyPr anchor="b"/>
          <a:lstStyle/>
          <a:p>
            <a:pPr>
              <a:defRPr/>
            </a:pPr>
            <a:r>
              <a:rPr lang="en-US" dirty="0"/>
              <a:t>Data Abstraction &amp; Problem Solving with </a:t>
            </a:r>
            <a:r>
              <a:rPr lang="en-US" dirty="0" smtClean="0"/>
              <a:t>C++: </a:t>
            </a:r>
            <a:r>
              <a:rPr lang="en-US" dirty="0"/>
              <a:t>Walls </a:t>
            </a:r>
            <a:r>
              <a:rPr lang="en-US" dirty="0" smtClean="0"/>
              <a:t>and </a:t>
            </a:r>
            <a:r>
              <a:rPr lang="en-US" dirty="0"/>
              <a:t>Mirrors</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260756"/>
            <a:ext cx="8229600" cy="478970"/>
          </a:xfrm>
        </p:spPr>
        <p:txBody>
          <a:bodyPr/>
          <a:lstStyle/>
          <a:p>
            <a:r>
              <a:rPr lang="en-US" dirty="0" smtClean="0">
                <a:latin typeface="+mn-lt"/>
              </a:rPr>
              <a:t>Seventh </a:t>
            </a:r>
            <a:r>
              <a:rPr lang="en-US" dirty="0">
                <a:latin typeface="+mn-lt"/>
              </a:rPr>
              <a:t>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a:t>
            </a:r>
            <a:r>
              <a:rPr lang="en-US" b="1" dirty="0" smtClean="0">
                <a:latin typeface="+mn-lt"/>
              </a:rPr>
              <a:t>4</a:t>
            </a:r>
            <a:endParaRPr lang="en-US" b="1" dirty="0">
              <a:latin typeface="+mn-lt"/>
            </a:endParaRPr>
          </a:p>
        </p:txBody>
      </p:sp>
      <p:sp>
        <p:nvSpPr>
          <p:cNvPr id="5" name="Text Placeholder 4"/>
          <p:cNvSpPr>
            <a:spLocks noGrp="1"/>
          </p:cNvSpPr>
          <p:nvPr>
            <p:ph type="body" idx="3"/>
          </p:nvPr>
        </p:nvSpPr>
        <p:spPr>
          <a:xfrm>
            <a:off x="4773168" y="3114461"/>
            <a:ext cx="3913631" cy="1796752"/>
          </a:xfrm>
        </p:spPr>
        <p:txBody>
          <a:bodyPr/>
          <a:lstStyle/>
          <a:p>
            <a:pPr algn="ctr" eaLnBrk="1" hangingPunct="1"/>
            <a:r>
              <a:rPr lang="en-US" altLang="en-US" dirty="0">
                <a:latin typeface="+mn-lt"/>
                <a:ea typeface="ＭＳ Ｐゴシック" pitchFamily="2" charset="-128"/>
              </a:rPr>
              <a:t>Link-Based</a:t>
            </a:r>
            <a:br>
              <a:rPr lang="en-US" altLang="en-US" dirty="0">
                <a:latin typeface="+mn-lt"/>
                <a:ea typeface="ＭＳ Ｐゴシック" pitchFamily="2" charset="-128"/>
              </a:rPr>
            </a:br>
            <a:r>
              <a:rPr lang="en-US" altLang="en-US" dirty="0">
                <a:latin typeface="+mn-lt"/>
                <a:ea typeface="ＭＳ Ｐゴシック" pitchFamily="2" charset="-128"/>
              </a:rPr>
              <a:t>Implementations</a:t>
            </a:r>
            <a:endParaRPr lang="en-US" altLang="en-US" dirty="0">
              <a:latin typeface="+mn-lt"/>
              <a:cs typeface="Verdana" panose="020B0604030504040204" pitchFamily="34" charset="0"/>
            </a:endParaRPr>
          </a:p>
        </p:txBody>
      </p:sp>
      <p:pic>
        <p:nvPicPr>
          <p:cNvPr id="9" name="Picture 8" descr="Front Cover: Data Abstraction &amp; Problem Solving with C++: Walls and Mirrors Seventh Edition by Carrano and Henry."/>
          <p:cNvPicPr/>
          <p:nvPr/>
        </p:nvPicPr>
        <p:blipFill>
          <a:blip r:embed="rId3">
            <a:extLst>
              <a:ext uri="{28A0092B-C50C-407E-A947-70E740481C1C}">
                <a14:useLocalDpi xmlns:a14="http://schemas.microsoft.com/office/drawing/2010/main" val="0"/>
              </a:ext>
            </a:extLst>
          </a:blip>
          <a:srcRect/>
          <a:stretch>
            <a:fillRect/>
          </a:stretch>
        </p:blipFill>
        <p:spPr bwMode="auto">
          <a:xfrm>
            <a:off x="761120" y="1879948"/>
            <a:ext cx="3460639" cy="4230949"/>
          </a:xfrm>
          <a:prstGeom prst="rect">
            <a:avLst/>
          </a:prstGeom>
          <a:noFill/>
          <a:ln w="9525">
            <a:solidFill>
              <a:schemeClr val="tx1"/>
            </a:solidFill>
          </a:ln>
        </p:spPr>
      </p:pic>
      <p:sp>
        <p:nvSpPr>
          <p:cNvPr id="6" name="Text Placeholder 5"/>
          <p:cNvSpPr>
            <a:spLocks noGrp="1"/>
          </p:cNvSpPr>
          <p:nvPr>
            <p:ph type="body" idx="13"/>
          </p:nvPr>
        </p:nvSpPr>
        <p:spPr>
          <a:xfrm>
            <a:off x="2729551" y="6497383"/>
            <a:ext cx="6036720" cy="171990"/>
          </a:xfrm>
        </p:spPr>
        <p:txBody>
          <a:bodyPr anchor="ctr"/>
          <a:lstStyle/>
          <a:p>
            <a:pPr algn="r"/>
            <a:r>
              <a:rPr lang="en-US" alt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Copyright © </a:t>
            </a: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2017, 2013, 2007</a:t>
            </a:r>
            <a:r>
              <a:rPr lang="en-US" alt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63511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The Header </a:t>
            </a:r>
            <a:r>
              <a:rPr lang="en-US" altLang="en-US" dirty="0" smtClean="0">
                <a:ea typeface="ＭＳ Ｐゴシック" pitchFamily="2" charset="-128"/>
              </a:rPr>
              <a:t>File </a:t>
            </a:r>
            <a:r>
              <a:rPr lang="en-US" altLang="en-US" sz="2000" b="0" dirty="0" smtClean="0">
                <a:ea typeface="ＭＳ Ｐゴシック" pitchFamily="2" charset="-128"/>
              </a:rPr>
              <a:t>(1 of 2)</a:t>
            </a:r>
            <a:endParaRPr lang="en-US" sz="2000" b="0" dirty="0"/>
          </a:p>
        </p:txBody>
      </p:sp>
      <p:sp>
        <p:nvSpPr>
          <p:cNvPr id="3" name="Text Placeholder 2"/>
          <p:cNvSpPr>
            <a:spLocks noGrp="1"/>
          </p:cNvSpPr>
          <p:nvPr>
            <p:ph type="body" idx="1"/>
          </p:nvPr>
        </p:nvSpPr>
        <p:spPr>
          <a:xfrm>
            <a:off x="457200" y="1600201"/>
            <a:ext cx="8229600" cy="446964"/>
          </a:xfrm>
        </p:spPr>
        <p:txBody>
          <a:bodyPr/>
          <a:lstStyle/>
          <a:p>
            <a:pPr marL="0" indent="0">
              <a:buNone/>
            </a:pPr>
            <a:r>
              <a:rPr lang="en-US" altLang="en-US" sz="2000" b="1" dirty="0" smtClean="0">
                <a:ea typeface="ＭＳ Ｐゴシック" pitchFamily="2" charset="-128"/>
              </a:rPr>
              <a:t>Listing 4-3 </a:t>
            </a:r>
            <a:r>
              <a:rPr lang="en-US" altLang="en-US" sz="2000" dirty="0" smtClean="0">
                <a:ea typeface="ＭＳ Ｐゴシック" pitchFamily="2" charset="-128"/>
              </a:rPr>
              <a:t>The </a:t>
            </a:r>
            <a:r>
              <a:rPr lang="en-US" altLang="en-US" sz="2000" dirty="0">
                <a:ea typeface="ＭＳ Ｐゴシック" pitchFamily="2" charset="-128"/>
              </a:rPr>
              <a:t>header file for the class </a:t>
            </a:r>
            <a:r>
              <a:rPr lang="en-US" altLang="en-US" sz="2000" dirty="0" smtClean="0">
                <a:ea typeface="ＭＳ Ｐゴシック" pitchFamily="2" charset="-128"/>
              </a:rPr>
              <a:t>LinkedBag</a:t>
            </a:r>
            <a:endParaRPr lang="en-US" altLang="en-US" sz="2000" dirty="0">
              <a:ea typeface="ＭＳ Ｐゴシック" pitchFamily="2" charset="-128"/>
            </a:endParaRPr>
          </a:p>
        </p:txBody>
      </p:sp>
      <p:pic>
        <p:nvPicPr>
          <p:cNvPr id="6" name="Picture 6" descr="Computer code has 35 lines. The lines read as follows. Line 1. forward slash asterisk asterisk A D T bag colon Link dash based implementation period. Line 2. at sign file Linked Bag period h asterisk forward slash. Line 3. blank. Line 4. hash if n, d e f underscore LINKED underscore BAG. Line 5. hash define underscore LINKED underscore BAG. Line 6. blank. Line 7. hash include double quote Bag Interface period h double quote. Line 8. hash include double quote Node period h double quote. Line 9. blank. Line 10. template left angle bracket class Item Type right angle bracket. Line 11. class Linked Bag colon public Bag Interface left angle bracket Item Type right angle bracket. Line 12. left brace. Line 13. private colon. Line 14, indented once. Node left angle bracket Item Type right angle bracket asterisk head P t r semicolon forward slash forward slash Pointer to first node. Line 15, indented once. i n t item Count semicolon forward slash forward slash Current count of bag items. Line 16, indented once. forward slash forward slash Returns either a pointer to the node containing a given entry. Line 17, indented once. forward slash forward slash or the null pointer if the entry is not in the bag period. Line 18, indented once. Node left angle bracket Item Type right angle bracket asterisk get Pointer To left parenthesis c o n s t Item Type ampersand target right parenthesis c o n s t semicolon. Line 19. blank. Line 20. public col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3277" y="2176680"/>
            <a:ext cx="6155858" cy="3949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31817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The Header File </a:t>
            </a:r>
            <a:r>
              <a:rPr lang="en-US" altLang="en-US" sz="2000" b="0" dirty="0" smtClean="0">
                <a:ea typeface="ＭＳ Ｐゴシック" pitchFamily="2" charset="-128"/>
              </a:rPr>
              <a:t>(2 </a:t>
            </a:r>
            <a:r>
              <a:rPr lang="en-US" altLang="en-US" sz="2000" b="0" dirty="0">
                <a:ea typeface="ＭＳ Ｐゴシック" pitchFamily="2" charset="-128"/>
              </a:rPr>
              <a:t>of 2)</a:t>
            </a:r>
            <a:endParaRPr lang="en-US" dirty="0"/>
          </a:p>
        </p:txBody>
      </p:sp>
      <p:sp>
        <p:nvSpPr>
          <p:cNvPr id="3" name="Text Placeholder 2"/>
          <p:cNvSpPr>
            <a:spLocks noGrp="1"/>
          </p:cNvSpPr>
          <p:nvPr>
            <p:ph type="body" idx="1"/>
          </p:nvPr>
        </p:nvSpPr>
        <p:spPr>
          <a:xfrm>
            <a:off x="457200" y="1600201"/>
            <a:ext cx="8229600" cy="446964"/>
          </a:xfrm>
        </p:spPr>
        <p:txBody>
          <a:bodyPr/>
          <a:lstStyle/>
          <a:p>
            <a:pPr marL="0" indent="0">
              <a:buNone/>
            </a:pPr>
            <a:r>
              <a:rPr lang="en-US" altLang="en-US" sz="2000" b="1" dirty="0" smtClean="0">
                <a:ea typeface="ＭＳ Ｐゴシック" pitchFamily="2" charset="-128"/>
              </a:rPr>
              <a:t>Listing 4-3 (continued)</a:t>
            </a:r>
            <a:endParaRPr lang="en-US" altLang="en-US" sz="2000" dirty="0">
              <a:ea typeface="ＭＳ Ｐゴシック" pitchFamily="2" charset="-128"/>
            </a:endParaRPr>
          </a:p>
        </p:txBody>
      </p:sp>
      <p:pic>
        <p:nvPicPr>
          <p:cNvPr id="6" name="Picture 2" descr="The computer code continues. Line 21, indented once. Linked Bag left parenthesis right parenthesis semicolon. Line 22, indented once. Linked Bag left parenthesis c o n s t Linked Bag left angle bracket Item Type right angle bracket ampersand a Bag right parenthesis semicolon forward slash forward slash Copy constructor. Line 23, indented once. virtual tilde Linked Bag left parenthesis right parenthesis semicolon forward slash forward slash Destructor should be virtual. Line 24, indented once. i n t get Current Size left parenthesis right parenthesis c o n s t semicolon. Line 25, indented once. b o o l is Empty left parenthesis right parenthesis c o n s t semicolon. Line 26, indented once. b o o l add left parenthesis c o n s t Item Type ampersand new Entry right parenthesis semicolon. Line 27, indented once. b o o l remove left parenthesis c o n s t Item Type ampersand an Entry right parenthesis semicolon. Line 28, indented once. void clear left parenthesis right parenthesis semicolon. Line 29, indented once. b o o l contains left parenthesis c o n s t Item Type ampersand an Entry right parenthesis c o n s t semicolon. Line 30, indented once. i n t get Frequency Of left parenthesis c o n s t Item Type ampersand an Entry right parenthesis c o n s t semicolon. Line 31, indented once. vector left angle bracket Item Type right angle bracket to Vector left parenthesis right parenthesis c o n s t semicolon. Line 32. right brace semicolon forward slash forward slash end Linked Bag. Line 33. blank. Line 34. hash include double quote Linked Bag period c p p double quote. Line 35. hash end 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181" y="2412958"/>
            <a:ext cx="6936705" cy="3713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91673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Defining the Core </a:t>
            </a:r>
            <a:r>
              <a:rPr lang="en-US" altLang="en-US" dirty="0" smtClean="0">
                <a:ea typeface="ＭＳ Ｐゴシック" pitchFamily="2" charset="-128"/>
              </a:rPr>
              <a:t>Methods </a:t>
            </a:r>
            <a:r>
              <a:rPr lang="en-US" altLang="en-US" sz="2000" b="0" dirty="0" smtClean="0">
                <a:ea typeface="ＭＳ Ｐゴシック" pitchFamily="2" charset="-128"/>
              </a:rPr>
              <a:t>(1 of 6)</a:t>
            </a:r>
            <a:endParaRPr lang="en-US" sz="2000" b="0" dirty="0"/>
          </a:p>
        </p:txBody>
      </p:sp>
      <p:sp>
        <p:nvSpPr>
          <p:cNvPr id="3" name="Text Placeholder 2"/>
          <p:cNvSpPr>
            <a:spLocks noGrp="1"/>
          </p:cNvSpPr>
          <p:nvPr>
            <p:ph type="body" idx="1"/>
          </p:nvPr>
        </p:nvSpPr>
        <p:spPr>
          <a:xfrm>
            <a:off x="457200" y="1600201"/>
            <a:ext cx="8229600" cy="376083"/>
          </a:xfrm>
        </p:spPr>
        <p:txBody>
          <a:bodyPr/>
          <a:lstStyle/>
          <a:p>
            <a:pPr marL="0" indent="0">
              <a:buNone/>
            </a:pPr>
            <a:r>
              <a:rPr lang="en-US" altLang="en-US" sz="2000" dirty="0">
                <a:ea typeface="ＭＳ Ｐゴシック" pitchFamily="2" charset="-128"/>
              </a:rPr>
              <a:t>Default </a:t>
            </a:r>
            <a:r>
              <a:rPr lang="en-US" altLang="en-US" sz="2000" dirty="0" smtClean="0">
                <a:ea typeface="ＭＳ Ｐゴシック" pitchFamily="2" charset="-128"/>
              </a:rPr>
              <a:t>Constructor</a:t>
            </a:r>
            <a:endParaRPr lang="en-US" altLang="en-US" sz="2000" dirty="0">
              <a:ea typeface="ＭＳ Ｐゴシック" pitchFamily="2" charset="-128"/>
            </a:endParaRPr>
          </a:p>
        </p:txBody>
      </p:sp>
      <p:pic>
        <p:nvPicPr>
          <p:cNvPr id="7" name="Picture 2" descr="Computer code has 4 lines. The lines read as follows. Line 1. template left angle bracket class Item Type right angle bracket. Line 2. Linked Bag left angle bracket Item Type right angle bracket colon colon Linked Bag left parenthesis right parenthesis colon head P t r left parenthesis null p t r right parenthesis comma item Count left parenthesis 0 right parenthesis. Line 3. left brace. Line 4. right brace forward slash forward slash end default constructo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9360" y="2240198"/>
            <a:ext cx="6156686" cy="931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idx="4294967295"/>
          </p:nvPr>
        </p:nvSpPr>
        <p:spPr>
          <a:xfrm>
            <a:off x="457200" y="3305158"/>
            <a:ext cx="8229600" cy="421268"/>
          </a:xfrm>
        </p:spPr>
        <p:txBody>
          <a:bodyPr/>
          <a:lstStyle/>
          <a:p>
            <a:pPr marL="0" indent="0">
              <a:buNone/>
            </a:pPr>
            <a:r>
              <a:rPr lang="en-US" altLang="en-US" sz="2000" dirty="0">
                <a:latin typeface="+mn-lt"/>
              </a:rPr>
              <a:t>Inserting at the beginning of a linked </a:t>
            </a:r>
            <a:r>
              <a:rPr lang="en-US" altLang="en-US" sz="2000" dirty="0" smtClean="0">
                <a:latin typeface="+mn-lt"/>
              </a:rPr>
              <a:t>chain</a:t>
            </a:r>
            <a:endParaRPr lang="en-US" altLang="en-US" sz="2000" dirty="0">
              <a:latin typeface="+mn-lt"/>
            </a:endParaRPr>
          </a:p>
        </p:txBody>
      </p:sp>
      <p:pic>
        <p:nvPicPr>
          <p:cNvPr id="8" name="Picture 3" descr="Computer code has 12 lines. The lines read as follows. Line 1. template left angle bracket class Item Type right angle bracket. Line 2. b o o l Linked Bag left angle bracket Item Type right angle bracket colon colon add left parenthesis c o n s t Item Type ampersand new Entry right parenthesis. Line 3. left brace. Line 4, indented once. forward slash forward slash Add to beginning of chain colon new node references rest of chain semicolon. Line 5, indented once. forward slash forward slash left parenthesis head P t r is null p t r if chain is empty right parenthesis. Line 6, indented once. Node left angle bracket Item Type right angle bracket asterisk new Node P t r equals new Node left angle bracket Item Type right angle bracket left parenthesis right parenthesis semicolon. Line 7, indented once. new Node P t r rightward arrow set Item left parenthesis new Entry right parenthesis semicolon. Line 8, indented once. new Node P t r rightward arrow set Next left parenthesis head P t r right parenthesis semicolon forward slash forward slash New node points to chain. Line 9, indented once. head P t r equals new Node P t r semicolon forward slash forward slash New node is now first node. Line 10, indented once. item Count plus plus semicolon. Line 11, indented once. return true semicolon. Line 12. right brace forward slash forward slash end add.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016" y="3867152"/>
            <a:ext cx="5620150" cy="243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37519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Defining the Core Methods </a:t>
            </a:r>
            <a:r>
              <a:rPr lang="en-US" altLang="en-US" sz="2000" b="0" dirty="0" smtClean="0">
                <a:ea typeface="ＭＳ Ｐゴシック" pitchFamily="2" charset="-128"/>
              </a:rPr>
              <a:t>(2 </a:t>
            </a:r>
            <a:r>
              <a:rPr lang="en-US" altLang="en-US" sz="2000" b="0" dirty="0">
                <a:ea typeface="ＭＳ Ｐゴシック" pitchFamily="2" charset="-128"/>
              </a:rPr>
              <a:t>of </a:t>
            </a:r>
            <a:r>
              <a:rPr lang="en-US" altLang="en-US" sz="2000" b="0" dirty="0" smtClean="0">
                <a:ea typeface="ＭＳ Ｐゴシック" pitchFamily="2" charset="-128"/>
              </a:rPr>
              <a:t>6)</a:t>
            </a:r>
            <a:endParaRPr lang="en-US" dirty="0"/>
          </a:p>
        </p:txBody>
      </p:sp>
      <p:sp>
        <p:nvSpPr>
          <p:cNvPr id="3" name="Text Placeholder 2"/>
          <p:cNvSpPr>
            <a:spLocks noGrp="1"/>
          </p:cNvSpPr>
          <p:nvPr>
            <p:ph type="body" idx="1"/>
          </p:nvPr>
        </p:nvSpPr>
        <p:spPr>
          <a:xfrm>
            <a:off x="457200" y="1600201"/>
            <a:ext cx="8229600" cy="569794"/>
          </a:xfrm>
        </p:spPr>
        <p:txBody>
          <a:bodyPr/>
          <a:lstStyle/>
          <a:p>
            <a:pPr marL="0" indent="0">
              <a:buNone/>
            </a:pPr>
            <a:r>
              <a:rPr lang="en-US" altLang="en-US" sz="2000" b="1" dirty="0" smtClean="0">
                <a:ea typeface="ＭＳ Ｐゴシック" pitchFamily="2" charset="-128"/>
              </a:rPr>
              <a:t>Figure 4-7 </a:t>
            </a:r>
            <a:r>
              <a:rPr lang="en-US" altLang="en-US" sz="2000" dirty="0" smtClean="0">
                <a:ea typeface="ＭＳ Ｐゴシック" pitchFamily="2" charset="-128"/>
              </a:rPr>
              <a:t>Inserting </a:t>
            </a:r>
            <a:r>
              <a:rPr lang="en-US" altLang="en-US" sz="2000" dirty="0">
                <a:ea typeface="ＭＳ Ｐゴシック" pitchFamily="2" charset="-128"/>
              </a:rPr>
              <a:t>at the beginning of a linked </a:t>
            </a:r>
            <a:r>
              <a:rPr lang="en-US" altLang="en-US" sz="2000" dirty="0" smtClean="0">
                <a:ea typeface="ＭＳ Ｐゴシック" pitchFamily="2" charset="-128"/>
              </a:rPr>
              <a:t>chain</a:t>
            </a:r>
            <a:endParaRPr lang="en-US" altLang="en-US" sz="2000" dirty="0">
              <a:ea typeface="ＭＳ Ｐゴシック" pitchFamily="2" charset="-128"/>
            </a:endParaRPr>
          </a:p>
        </p:txBody>
      </p:sp>
      <p:pic>
        <p:nvPicPr>
          <p:cNvPr id="6" name="Picture 6" descr="A diagram has a node titled, head P t r, pointing to a number of nodes linked together. The nodes pointing from head P t r have two parts, one for holding data and the other part to point to the next node. Values in data part of the first two nodes are “a b” and “c d”. There are a number of nodes after the second node. Last node has “i j” in data part. It’s part with pointer is crossed out. head P t r node has only one part with a pointer, and it is shaded. Pointer from head P t r to node with “a b” is labeled, original reference. Head P t r also points to another node, with “n n” in data part. This node in turn points to node with “a b”. Pointer from head P t r to “n n” node is labeled, updated reference. Below head P t r is another node titled new Node P t r, from which a pointer goes to “n n” n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257" y="2457546"/>
            <a:ext cx="7913688" cy="204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11696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229601" cy="1097279"/>
          </a:xfrm>
        </p:spPr>
        <p:txBody>
          <a:bodyPr/>
          <a:lstStyle/>
          <a:p>
            <a:r>
              <a:rPr lang="en-US" altLang="en-US" dirty="0">
                <a:ea typeface="ＭＳ Ｐゴシック" pitchFamily="2" charset="-128"/>
              </a:rPr>
              <a:t>Defining the Core Methods </a:t>
            </a:r>
            <a:r>
              <a:rPr lang="en-US" altLang="en-US" sz="2000" b="0" dirty="0" smtClean="0">
                <a:ea typeface="ＭＳ Ｐゴシック" pitchFamily="2" charset="-128"/>
              </a:rPr>
              <a:t>(3 </a:t>
            </a:r>
            <a:r>
              <a:rPr lang="en-US" altLang="en-US" sz="2000" b="0" dirty="0">
                <a:ea typeface="ＭＳ Ｐゴシック" pitchFamily="2" charset="-128"/>
              </a:rPr>
              <a:t>of </a:t>
            </a:r>
            <a:r>
              <a:rPr lang="en-US" altLang="en-US" sz="2000" b="0" dirty="0" smtClean="0">
                <a:ea typeface="ＭＳ Ｐゴシック" pitchFamily="2" charset="-128"/>
              </a:rPr>
              <a:t>6)</a:t>
            </a:r>
            <a:endParaRPr lang="en-US" dirty="0"/>
          </a:p>
        </p:txBody>
      </p:sp>
      <p:sp>
        <p:nvSpPr>
          <p:cNvPr id="3" name="Text Placeholder 2"/>
          <p:cNvSpPr>
            <a:spLocks noGrp="1"/>
          </p:cNvSpPr>
          <p:nvPr>
            <p:ph type="body" idx="1"/>
          </p:nvPr>
        </p:nvSpPr>
        <p:spPr>
          <a:xfrm>
            <a:off x="457200" y="1600201"/>
            <a:ext cx="8229600" cy="1039760"/>
          </a:xfrm>
        </p:spPr>
        <p:txBody>
          <a:bodyPr/>
          <a:lstStyle/>
          <a:p>
            <a:pPr eaLnBrk="1" hangingPunct="1"/>
            <a:r>
              <a:rPr lang="en-US" altLang="en-US" sz="2400" dirty="0">
                <a:ea typeface="ＭＳ Ｐゴシック" pitchFamily="2" charset="-128"/>
              </a:rPr>
              <a:t>Traverse operation visits each node in linked chain</a:t>
            </a:r>
          </a:p>
          <a:p>
            <a:pPr lvl="1" eaLnBrk="1" hangingPunct="1"/>
            <a:r>
              <a:rPr lang="en-US" altLang="en-US" sz="2400" dirty="0">
                <a:ea typeface="ＭＳ Ｐゴシック" pitchFamily="2" charset="-128"/>
              </a:rPr>
              <a:t>Must move from node to </a:t>
            </a:r>
            <a:r>
              <a:rPr lang="en-US" altLang="en-US" sz="2400" dirty="0" smtClean="0">
                <a:ea typeface="ＭＳ Ｐゴシック" pitchFamily="2" charset="-128"/>
              </a:rPr>
              <a:t>node</a:t>
            </a:r>
            <a:endParaRPr lang="en-US" altLang="en-US" sz="2400" dirty="0">
              <a:ea typeface="ＭＳ Ｐゴシック" pitchFamily="2" charset="-128"/>
            </a:endParaRPr>
          </a:p>
        </p:txBody>
      </p:sp>
      <p:sp>
        <p:nvSpPr>
          <p:cNvPr id="4" name="Text Placeholder 3"/>
          <p:cNvSpPr>
            <a:spLocks noGrp="1"/>
          </p:cNvSpPr>
          <p:nvPr>
            <p:ph type="body" idx="2"/>
          </p:nvPr>
        </p:nvSpPr>
        <p:spPr>
          <a:xfrm>
            <a:off x="457198" y="2927512"/>
            <a:ext cx="8229601" cy="580103"/>
          </a:xfrm>
        </p:spPr>
        <p:txBody>
          <a:bodyPr/>
          <a:lstStyle/>
          <a:p>
            <a:pPr marL="0" indent="0">
              <a:buNone/>
            </a:pPr>
            <a:r>
              <a:rPr lang="en-US" altLang="en-US" sz="2400" dirty="0"/>
              <a:t>High-level pseudocode for this </a:t>
            </a:r>
            <a:r>
              <a:rPr lang="en-US" altLang="en-US" sz="2400" dirty="0" smtClean="0"/>
              <a:t>loop</a:t>
            </a:r>
            <a:endParaRPr lang="en-US" altLang="en-US" sz="2400" dirty="0"/>
          </a:p>
        </p:txBody>
      </p:sp>
      <p:pic>
        <p:nvPicPr>
          <p:cNvPr id="6" name="Picture 2" descr="Computer code has 6 lines. The lines read as follows. Line 1. Let a current pointer point to the first node in the chain. Line 2. while left parenthesis the current pointer is not the null pointer right parenthesis. Line 3. left brace. Line 4, indented once. Assign the data portion of the current node to the next element in a vector. Line 5, indented once. Set the current pointer to the next pointer of the current node. Line 6. right brac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081" y="3864039"/>
            <a:ext cx="7631835" cy="1632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17443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Defining the Core Methods </a:t>
            </a:r>
            <a:r>
              <a:rPr lang="en-US" altLang="en-US" sz="2000" b="0" dirty="0" smtClean="0">
                <a:ea typeface="ＭＳ Ｐゴシック" pitchFamily="2" charset="-128"/>
              </a:rPr>
              <a:t>(4 </a:t>
            </a:r>
            <a:r>
              <a:rPr lang="en-US" altLang="en-US" sz="2000" b="0" dirty="0">
                <a:ea typeface="ＭＳ Ｐゴシック" pitchFamily="2" charset="-128"/>
              </a:rPr>
              <a:t>of </a:t>
            </a:r>
            <a:r>
              <a:rPr lang="en-US" altLang="en-US" sz="2000" b="0" dirty="0" smtClean="0">
                <a:ea typeface="ＭＳ Ｐゴシック" pitchFamily="2" charset="-128"/>
              </a:rPr>
              <a:t>6)</a:t>
            </a:r>
            <a:endParaRPr lang="en-US" dirty="0"/>
          </a:p>
        </p:txBody>
      </p:sp>
      <p:sp>
        <p:nvSpPr>
          <p:cNvPr id="3" name="Text Placeholder 2"/>
          <p:cNvSpPr>
            <a:spLocks noGrp="1"/>
          </p:cNvSpPr>
          <p:nvPr>
            <p:ph type="body" idx="1"/>
          </p:nvPr>
        </p:nvSpPr>
        <p:spPr>
          <a:xfrm>
            <a:off x="457200" y="1600201"/>
            <a:ext cx="4763729" cy="491628"/>
          </a:xfrm>
        </p:spPr>
        <p:txBody>
          <a:bodyPr/>
          <a:lstStyle/>
          <a:p>
            <a:pPr marL="0" indent="0">
              <a:buNone/>
            </a:pPr>
            <a:r>
              <a:rPr lang="en-US" altLang="en-US" sz="2000" b="1" dirty="0" smtClean="0">
                <a:ea typeface="ＭＳ Ｐゴシック" pitchFamily="2" charset="-128"/>
              </a:rPr>
              <a:t>Figure 4-8 </a:t>
            </a:r>
            <a:r>
              <a:rPr lang="en-US" altLang="en-US" sz="2000" dirty="0" smtClean="0">
                <a:ea typeface="ＭＳ Ｐゴシック" pitchFamily="2" charset="-128"/>
              </a:rPr>
              <a:t>The </a:t>
            </a:r>
            <a:r>
              <a:rPr lang="en-US" altLang="en-US" sz="2000" dirty="0">
                <a:ea typeface="ＭＳ Ｐゴシック" pitchFamily="2" charset="-128"/>
              </a:rPr>
              <a:t>effect of the assignment </a:t>
            </a:r>
            <a:endParaRPr lang="en-US" altLang="en-US" sz="2000" b="1" dirty="0">
              <a:solidFill>
                <a:schemeClr val="tx1"/>
              </a:solidFill>
              <a:ea typeface="ＭＳ Ｐゴシック" pitchFamily="2" charset="-128"/>
            </a:endParaRPr>
          </a:p>
        </p:txBody>
      </p:sp>
      <p:graphicFrame>
        <p:nvGraphicFramePr>
          <p:cNvPr id="4" name="Object 3" descr="C u r P t r = c u r P t r hyphen right angle bracket get Next left parenthesis right parenthesis."/>
          <p:cNvGraphicFramePr>
            <a:graphicFrameLocks noChangeAspect="1"/>
          </p:cNvGraphicFramePr>
          <p:nvPr>
            <p:extLst>
              <p:ext uri="{D42A27DB-BD31-4B8C-83A1-F6EECF244321}">
                <p14:modId xmlns:p14="http://schemas.microsoft.com/office/powerpoint/2010/main" val="1356890919"/>
              </p:ext>
            </p:extLst>
          </p:nvPr>
        </p:nvGraphicFramePr>
        <p:xfrm>
          <a:off x="5062427" y="1703327"/>
          <a:ext cx="3586034" cy="359663"/>
        </p:xfrm>
        <a:graphic>
          <a:graphicData uri="http://schemas.openxmlformats.org/presentationml/2006/ole">
            <mc:AlternateContent xmlns:mc="http://schemas.openxmlformats.org/markup-compatibility/2006">
              <mc:Choice xmlns:v="urn:schemas-microsoft-com:vml" Requires="v">
                <p:oleObj spid="_x0000_s1110" name="Equation" r:id="rId3" imgW="2031840" imgH="203040" progId="Equation.DSMT4">
                  <p:embed/>
                </p:oleObj>
              </mc:Choice>
              <mc:Fallback>
                <p:oleObj name="Equation" r:id="rId3" imgW="2031840" imgH="203040" progId="Equation.DSMT4">
                  <p:embed/>
                  <p:pic>
                    <p:nvPicPr>
                      <p:cNvPr id="0" name=""/>
                      <p:cNvPicPr/>
                      <p:nvPr/>
                    </p:nvPicPr>
                    <p:blipFill>
                      <a:blip r:embed="rId4"/>
                      <a:stretch>
                        <a:fillRect/>
                      </a:stretch>
                    </p:blipFill>
                    <p:spPr>
                      <a:xfrm>
                        <a:off x="5062427" y="1703327"/>
                        <a:ext cx="3586034" cy="359663"/>
                      </a:xfrm>
                      <a:prstGeom prst="rect">
                        <a:avLst/>
                      </a:prstGeom>
                    </p:spPr>
                  </p:pic>
                </p:oleObj>
              </mc:Fallback>
            </mc:AlternateContent>
          </a:graphicData>
        </a:graphic>
      </p:graphicFrame>
      <p:pic>
        <p:nvPicPr>
          <p:cNvPr id="6" name="Picture 2" descr="Two sets of diagrams titled, before and after are given. Before: a pointer leads to two nodes linked together. The nodes have a data part and a pointer, pointing to the next node. First node has “c d” and second node has “e f” as data. A node titled c u r, P t r points to node with “c d”. c u r, P t r and node with “c d” are shaded. After: This diagram is similar to Before diagram, but c u r, P t r points to node with “e f”. c u r, P t r and node with “e f” are shad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145" y="2890428"/>
            <a:ext cx="7913710" cy="2202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75238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Defining the Core Methods </a:t>
            </a:r>
            <a:r>
              <a:rPr lang="en-US" altLang="en-US" sz="2000" b="0" dirty="0" smtClean="0">
                <a:ea typeface="ＭＳ Ｐゴシック" pitchFamily="2" charset="-128"/>
              </a:rPr>
              <a:t>(5 </a:t>
            </a:r>
            <a:r>
              <a:rPr lang="en-US" altLang="en-US" sz="2000" b="0" dirty="0">
                <a:ea typeface="ＭＳ Ｐゴシック" pitchFamily="2" charset="-128"/>
              </a:rPr>
              <a:t>of </a:t>
            </a:r>
            <a:r>
              <a:rPr lang="en-US" altLang="en-US" sz="2000" b="0" dirty="0" smtClean="0">
                <a:ea typeface="ＭＳ Ｐゴシック" pitchFamily="2" charset="-128"/>
              </a:rPr>
              <a:t>6)</a:t>
            </a:r>
            <a:endParaRPr lang="en-US" dirty="0"/>
          </a:p>
        </p:txBody>
      </p:sp>
      <p:sp>
        <p:nvSpPr>
          <p:cNvPr id="3" name="Text Placeholder 2"/>
          <p:cNvSpPr>
            <a:spLocks noGrp="1"/>
          </p:cNvSpPr>
          <p:nvPr>
            <p:ph type="body" idx="1"/>
          </p:nvPr>
        </p:nvSpPr>
        <p:spPr>
          <a:xfrm>
            <a:off x="457200" y="1600200"/>
            <a:ext cx="8229600" cy="494071"/>
          </a:xfrm>
        </p:spPr>
        <p:txBody>
          <a:bodyPr/>
          <a:lstStyle/>
          <a:p>
            <a:pPr marL="0" indent="0">
              <a:buNone/>
            </a:pPr>
            <a:r>
              <a:rPr lang="en-US" altLang="en-US" sz="2000" dirty="0">
                <a:ea typeface="ＭＳ Ｐゴシック" pitchFamily="2" charset="-128"/>
              </a:rPr>
              <a:t>Definition of </a:t>
            </a:r>
            <a:r>
              <a:rPr lang="en-US" altLang="en-US" sz="2000" b="1" dirty="0" smtClean="0">
                <a:solidFill>
                  <a:schemeClr val="tx1"/>
                </a:solidFill>
                <a:ea typeface="ＭＳ Ｐゴシック" pitchFamily="2" charset="-128"/>
              </a:rPr>
              <a:t>toVector</a:t>
            </a:r>
            <a:endParaRPr lang="en-US" altLang="en-US" sz="2000" b="1" dirty="0">
              <a:solidFill>
                <a:schemeClr val="tx1"/>
              </a:solidFill>
              <a:ea typeface="ＭＳ Ｐゴシック" pitchFamily="2" charset="-128"/>
            </a:endParaRPr>
          </a:p>
        </p:txBody>
      </p:sp>
      <p:pic>
        <p:nvPicPr>
          <p:cNvPr id="5" name="Picture 6" descr="Computer code has 14 lines. The lines read as follows. Line 1. template left angle bracket class Item Type right angle bracket. Line 2. s t d colon colon vector left angle bracket Item Type right angle bracket Linked Bag left angle bracket Item Type right angle bracket colon colon to Vector left parenthesis right parenthesis c o n s t. Line 3. left brace. Line 4, indented once. s t d colon colon vector left angle bracket Item Type right angle bracket bag Contents semicolon. Line 5, indented once. Node left angle bracket Item Type right angle bracket asterisk c u r, P t r equals head P t r semicolon. Line 6, indented once. i n t counter equals 0 semicolon. Line 7, indented once. while left parenthesis left parenthesis c u r, P t r exclamation point equals null p t r right parenthesis ampersand ampersand left parenthesis counter left angle bracket item Count right parenthesis right parenthesis. Line 8, indented once. left brace. Line 9, indented twice. bag Contents period push underscore back left parenthesis c u r, P t r rightward arrow get Item left parenthesis right parenthesis right parenthesis semicolon. Line 10, indented twice. c u r, P t r equals c u r, P t r rightward arrow get Next left parenthesis right parenthesis semicolon. Line 11, indented twice. counter plus plus semicolon. Line 12, indented once. right brace forward slash forward slash end while. Line 13, indented once. return bag Contents semicolon. Line 14. right brace forward slash forward slash end to Vecto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529" y="2291356"/>
            <a:ext cx="7780337"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65753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Defining the Core Methods </a:t>
            </a:r>
            <a:r>
              <a:rPr lang="en-US" altLang="en-US" sz="2000" b="0" dirty="0" smtClean="0">
                <a:ea typeface="ＭＳ Ｐゴシック" pitchFamily="2" charset="-128"/>
              </a:rPr>
              <a:t>(6 </a:t>
            </a:r>
            <a:r>
              <a:rPr lang="en-US" altLang="en-US" sz="2000" b="0" dirty="0">
                <a:ea typeface="ＭＳ Ｐゴシック" pitchFamily="2" charset="-128"/>
              </a:rPr>
              <a:t>of 6)</a:t>
            </a:r>
            <a:endParaRPr lang="en-US" dirty="0"/>
          </a:p>
        </p:txBody>
      </p:sp>
      <p:sp>
        <p:nvSpPr>
          <p:cNvPr id="3" name="Text Placeholder 2"/>
          <p:cNvSpPr>
            <a:spLocks noGrp="1"/>
          </p:cNvSpPr>
          <p:nvPr>
            <p:ph type="body" idx="1"/>
          </p:nvPr>
        </p:nvSpPr>
        <p:spPr>
          <a:xfrm>
            <a:off x="457200" y="1600200"/>
            <a:ext cx="8229600" cy="494071"/>
          </a:xfrm>
        </p:spPr>
        <p:txBody>
          <a:bodyPr/>
          <a:lstStyle/>
          <a:p>
            <a:pPr marL="0" indent="0">
              <a:buNone/>
            </a:pPr>
            <a:r>
              <a:rPr lang="en-US" altLang="en-US" sz="2000" dirty="0">
                <a:ea typeface="ＭＳ Ｐゴシック" pitchFamily="2" charset="-128"/>
              </a:rPr>
              <a:t>Methods </a:t>
            </a:r>
            <a:r>
              <a:rPr lang="en-US" altLang="en-US" sz="2000" b="1" dirty="0">
                <a:solidFill>
                  <a:schemeClr val="tx1"/>
                </a:solidFill>
                <a:ea typeface="ＭＳ Ｐゴシック" pitchFamily="2" charset="-128"/>
              </a:rPr>
              <a:t>isEmpty</a:t>
            </a:r>
            <a:r>
              <a:rPr lang="en-US" altLang="en-US" sz="2000" dirty="0">
                <a:ea typeface="ＭＳ Ｐゴシック" pitchFamily="2" charset="-128"/>
              </a:rPr>
              <a:t> and </a:t>
            </a:r>
            <a:r>
              <a:rPr lang="en-US" altLang="en-US" sz="2000" b="1" dirty="0" smtClean="0">
                <a:solidFill>
                  <a:schemeClr val="tx1"/>
                </a:solidFill>
                <a:ea typeface="ＭＳ Ｐゴシック" pitchFamily="2" charset="-128"/>
              </a:rPr>
              <a:t>getCurrentSize</a:t>
            </a:r>
            <a:endParaRPr lang="en-US" altLang="en-US" sz="2000" b="1" dirty="0">
              <a:solidFill>
                <a:schemeClr val="tx1"/>
              </a:solidFill>
              <a:ea typeface="ＭＳ Ｐゴシック" pitchFamily="2" charset="-128"/>
            </a:endParaRPr>
          </a:p>
        </p:txBody>
      </p:sp>
      <p:pic>
        <p:nvPicPr>
          <p:cNvPr id="5" name="Picture 2" descr="Computer code has 10 lines. The lines read as follows. Line 1. template left angle bracket class Item Type right angle bracket. Line 2. b o o l Linked Bag left angle bracket Item Type right angle bracket colon colon is Empty left parenthesis right parenthesis c o n s t. Line 3. left brace. Line 4, indented once. return item Count equals equals 0 semicolon. Line 5. right brace forward slash forward slash end is Empty. Line 6. template left angle bracket class Item Type right angle bracket. Line 7. i n t Linked Bag left angle bracket Item Type right angle bracket colon colon get Current Size left parenthesis right parenthesis c o n s t. Line 8. left brace. Line 9, indented once. return item Count semicolon. Line 10. right brace forward slash forward slash end get Current Siz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649" y="2408903"/>
            <a:ext cx="6634703" cy="3332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41949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Implementing More </a:t>
            </a:r>
            <a:r>
              <a:rPr lang="en-US" altLang="en-US" dirty="0" smtClean="0">
                <a:ea typeface="ＭＳ Ｐゴシック" pitchFamily="2" charset="-128"/>
              </a:rPr>
              <a:t>Methods </a:t>
            </a:r>
            <a:r>
              <a:rPr lang="en-US" altLang="en-US" sz="2000" b="0" dirty="0" smtClean="0">
                <a:ea typeface="ＭＳ Ｐゴシック" pitchFamily="2" charset="-128"/>
              </a:rPr>
              <a:t>(1 of 9)</a:t>
            </a:r>
            <a:endParaRPr lang="en-US" sz="2000" b="0" dirty="0"/>
          </a:p>
        </p:txBody>
      </p:sp>
      <p:sp>
        <p:nvSpPr>
          <p:cNvPr id="3" name="Text Placeholder 2"/>
          <p:cNvSpPr>
            <a:spLocks noGrp="1"/>
          </p:cNvSpPr>
          <p:nvPr>
            <p:ph type="body" idx="1"/>
          </p:nvPr>
        </p:nvSpPr>
        <p:spPr>
          <a:xfrm>
            <a:off x="457200" y="1600200"/>
            <a:ext cx="8229600" cy="513735"/>
          </a:xfrm>
        </p:spPr>
        <p:txBody>
          <a:bodyPr/>
          <a:lstStyle/>
          <a:p>
            <a:pPr marL="0" indent="0">
              <a:buNone/>
            </a:pPr>
            <a:r>
              <a:rPr lang="en-US" altLang="en-US" sz="2000" dirty="0">
                <a:ea typeface="ＭＳ Ｐゴシック" pitchFamily="2" charset="-128"/>
              </a:rPr>
              <a:t>Method </a:t>
            </a:r>
            <a:r>
              <a:rPr lang="en-US" altLang="en-US" sz="2000" b="1" dirty="0" smtClean="0">
                <a:solidFill>
                  <a:schemeClr val="tx1"/>
                </a:solidFill>
                <a:ea typeface="ＭＳ Ｐゴシック" pitchFamily="2" charset="-128"/>
              </a:rPr>
              <a:t>getFrequencyOf</a:t>
            </a:r>
            <a:endParaRPr lang="en-US" altLang="en-US" sz="2000" b="1" dirty="0">
              <a:solidFill>
                <a:schemeClr val="tx1"/>
              </a:solidFill>
              <a:ea typeface="ＭＳ Ｐゴシック" pitchFamily="2" charset="-128"/>
            </a:endParaRPr>
          </a:p>
        </p:txBody>
      </p:sp>
      <p:pic>
        <p:nvPicPr>
          <p:cNvPr id="5" name="Picture 6" descr="Computer code has 17 lines. The lines read as follows. Line 1. template left angle bracket class Item Type right angle bracket. Line 2. i n t Linked Bag left angle bracket Item Type right angle bracket colon colon get Frequency Of left parenthesis c o n s t Item Type ampersand an Entry right parenthesis c o n s t. Line 3. left brace. Line 4, indented once. i n t frequency equals 0 semicolon. Line 5, indented once. i n t counter equals 0 semicolon. Line 6, indented once. Node left angle bracket Item Type right angle bracket asterisk c u r, p t r equals head P t r semicolon. Line 7, indented once. while left parenthesis left parenthesis c u r, p t r exclamation point equals null p t r right parenthesis ampersand ampersand left parenthesis counter less than sign item Count right parenthesis right parenthesis. Line 8, indented once. left brace. Line 9, indented twice. if left parenthesis an Entry equals equals c u r, p t r rightward arrow get Item left parenthesis right parenthesis right parenthesis. Line 10, indented twice. left brace. Line 11, indented 3 times. frequency plus plus semicolon. Line 12, indented twice. right brace forward slash forward slash end if. Line 13, indented twice. counter plus plus semicolon. Line 14, indented twice. c u r, p t r equals c u r, p t r rightward arrow get Next left parenthesis right parenthesis semicolon. Line 15, indented once. right brace forward slash forward slash end while. Line 16, indented once. return frequency semicolon. Line 17. right brace forward slash forward slash end get Frequency Of.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779" y="2277957"/>
            <a:ext cx="7112443" cy="3875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59748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Implementing More Methods </a:t>
            </a:r>
            <a:r>
              <a:rPr lang="en-US" altLang="en-US" sz="2000" b="0" dirty="0" smtClean="0">
                <a:ea typeface="ＭＳ Ｐゴシック" pitchFamily="2" charset="-128"/>
              </a:rPr>
              <a:t>(2 </a:t>
            </a:r>
            <a:r>
              <a:rPr lang="en-US" altLang="en-US" sz="2000" b="0" dirty="0">
                <a:ea typeface="ＭＳ Ｐゴシック" pitchFamily="2" charset="-128"/>
              </a:rPr>
              <a:t>of 9)</a:t>
            </a:r>
            <a:endParaRPr lang="en-US" dirty="0"/>
          </a:p>
        </p:txBody>
      </p:sp>
      <p:sp>
        <p:nvSpPr>
          <p:cNvPr id="3" name="Text Placeholder 2"/>
          <p:cNvSpPr>
            <a:spLocks noGrp="1"/>
          </p:cNvSpPr>
          <p:nvPr>
            <p:ph type="body" idx="1"/>
          </p:nvPr>
        </p:nvSpPr>
        <p:spPr>
          <a:xfrm>
            <a:off x="457200" y="1600201"/>
            <a:ext cx="8229600" cy="749710"/>
          </a:xfrm>
        </p:spPr>
        <p:txBody>
          <a:bodyPr/>
          <a:lstStyle/>
          <a:p>
            <a:pPr marL="0" indent="0">
              <a:buNone/>
            </a:pPr>
            <a:r>
              <a:rPr lang="en-US" altLang="en-US" sz="2000" dirty="0">
                <a:ea typeface="ＭＳ Ｐゴシック" pitchFamily="2" charset="-128"/>
              </a:rPr>
              <a:t>Search for a specific entry. To avoid duplicate code, we perform this search in a private </a:t>
            </a:r>
            <a:r>
              <a:rPr lang="en-US" altLang="en-US" sz="2000" dirty="0" smtClean="0">
                <a:ea typeface="ＭＳ Ｐゴシック" pitchFamily="2" charset="-128"/>
              </a:rPr>
              <a:t>method</a:t>
            </a:r>
            <a:endParaRPr lang="en-US" altLang="en-US" sz="2000" dirty="0">
              <a:ea typeface="ＭＳ Ｐゴシック" pitchFamily="2" charset="-128"/>
            </a:endParaRPr>
          </a:p>
        </p:txBody>
      </p:sp>
      <p:pic>
        <p:nvPicPr>
          <p:cNvPr id="5" name="Picture 2" descr="Computer code has 16 lines. The lines read as follows. Line 1. forward slash forward slash Returns either a pointer to the node containing a given entry. Line 2. forward slash forward slash or the null pointer if the entry is not in the bag period. Line 3. template left angle bracket class Item Type right angle bracket. Line 4. Node left angle bracket Item Type right angle bracket asterisk Linked Bag left angle bracket Item Type right angle bracket colon colon get Pointer To left parenthesis c o n s t Item Type ampersand target right parenthesis c o n s t. Line 5. left brace. Line 6, indented once. b o o l found equals false semicolon. Line 7, indented once. Node left angle bracket Item Type right angle bracket asterisk c u r, p t r equals head P t r semicolon. Line 8, indented once. while left parenthesis exclamation point found ampersand ampersand left parenthesis c u r, p t r exclamation point equals null p t r right parenthesis right parenthesis. Line 9, indented once. left brace. Line 10, indented twice. if left parenthesis target equals equals c u r, p t r rightward arrow get Item left parenthesis right parenthesis right parenthesis. Line 11, indented 3 times. found equals true semicolon. Line 12, indented twice. else. Line 13, indented 3 times. c u r, p t r equals c u r, p t r rightward arrow get Next left parenthesis right parenthesis semicolon. Line 14, indented once. right brace forward slash forward slash end while. Line 15, indented once. return c u r, p t r semicolon. Line 16. right brace forward slash forward slash end get Pointer To.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417" y="2477421"/>
            <a:ext cx="6053166" cy="3728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3426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itchFamily="2" charset="-128"/>
              </a:rPr>
              <a:t>Preliminaries </a:t>
            </a:r>
            <a:r>
              <a:rPr lang="en-US" altLang="en-US" sz="2000" b="0" dirty="0" smtClean="0">
                <a:ea typeface="ＭＳ Ｐゴシック" pitchFamily="2" charset="-128"/>
              </a:rPr>
              <a:t>(1 of 4)</a:t>
            </a:r>
            <a:endParaRPr lang="en-US" sz="2000" b="0" dirty="0"/>
          </a:p>
        </p:txBody>
      </p:sp>
      <p:sp>
        <p:nvSpPr>
          <p:cNvPr id="4" name="Text Placeholder 3"/>
          <p:cNvSpPr>
            <a:spLocks noGrp="1"/>
          </p:cNvSpPr>
          <p:nvPr>
            <p:ph type="body" idx="1"/>
          </p:nvPr>
        </p:nvSpPr>
        <p:spPr>
          <a:xfrm>
            <a:off x="457200" y="1600200"/>
            <a:ext cx="8229600" cy="1393723"/>
          </a:xfrm>
        </p:spPr>
        <p:txBody>
          <a:bodyPr/>
          <a:lstStyle/>
          <a:p>
            <a:pPr eaLnBrk="1" hangingPunct="1"/>
            <a:r>
              <a:rPr lang="en-US" altLang="en-US" sz="2400" dirty="0">
                <a:ea typeface="ＭＳ Ｐゴシック" pitchFamily="2" charset="-128"/>
              </a:rPr>
              <a:t>Another way to organize data items</a:t>
            </a:r>
          </a:p>
          <a:p>
            <a:pPr lvl="1" eaLnBrk="1" hangingPunct="1"/>
            <a:r>
              <a:rPr lang="en-US" altLang="en-US" sz="2400" dirty="0">
                <a:ea typeface="ＭＳ Ｐゴシック" pitchFamily="2" charset="-128"/>
              </a:rPr>
              <a:t>Place them within objects—usually called nodes</a:t>
            </a:r>
          </a:p>
          <a:p>
            <a:pPr lvl="1" eaLnBrk="1" hangingPunct="1"/>
            <a:r>
              <a:rPr lang="en-US" altLang="en-US" sz="2400" dirty="0">
                <a:ea typeface="ＭＳ Ｐゴシック" pitchFamily="2" charset="-128"/>
              </a:rPr>
              <a:t>Linked together into a “chain,” one after the </a:t>
            </a:r>
            <a:r>
              <a:rPr lang="en-US" altLang="en-US" sz="2400" dirty="0" smtClean="0">
                <a:ea typeface="ＭＳ Ｐゴシック" pitchFamily="2" charset="-128"/>
              </a:rPr>
              <a:t>other</a:t>
            </a:r>
            <a:endParaRPr lang="en-US" altLang="en-US" sz="2400" dirty="0">
              <a:ea typeface="ＭＳ Ｐゴシック" pitchFamily="2" charset="-128"/>
            </a:endParaRPr>
          </a:p>
        </p:txBody>
      </p:sp>
      <p:sp>
        <p:nvSpPr>
          <p:cNvPr id="5" name="Text Placeholder 4"/>
          <p:cNvSpPr>
            <a:spLocks noGrp="1"/>
          </p:cNvSpPr>
          <p:nvPr>
            <p:ph type="body" idx="2"/>
          </p:nvPr>
        </p:nvSpPr>
        <p:spPr>
          <a:xfrm>
            <a:off x="457200" y="3203181"/>
            <a:ext cx="8229600" cy="461163"/>
          </a:xfrm>
        </p:spPr>
        <p:txBody>
          <a:bodyPr/>
          <a:lstStyle/>
          <a:p>
            <a:pPr marL="0" indent="0">
              <a:buNone/>
            </a:pPr>
            <a:r>
              <a:rPr lang="en-US" altLang="en-US" sz="2000" b="1" dirty="0"/>
              <a:t>Figure 4-1 </a:t>
            </a:r>
            <a:r>
              <a:rPr lang="en-US" altLang="en-US" sz="2000" dirty="0"/>
              <a:t>A freight </a:t>
            </a:r>
            <a:r>
              <a:rPr lang="en-US" altLang="en-US" sz="2000" dirty="0" smtClean="0"/>
              <a:t>train</a:t>
            </a:r>
            <a:endParaRPr lang="en-US" altLang="en-US" sz="2000" dirty="0"/>
          </a:p>
        </p:txBody>
      </p:sp>
      <p:pic>
        <p:nvPicPr>
          <p:cNvPr id="7" name="Picture 7" descr="An image of a freight chain, with smoke coming out of the chimney and 5 ca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769" y="4031877"/>
            <a:ext cx="8018462"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32582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anchor="b"/>
          <a:lstStyle/>
          <a:p>
            <a:r>
              <a:rPr lang="en-US" altLang="en-US" dirty="0">
                <a:ea typeface="ＭＳ Ｐゴシック" pitchFamily="2" charset="-128"/>
              </a:rPr>
              <a:t>Implementing More Methods </a:t>
            </a:r>
            <a:r>
              <a:rPr lang="en-US" altLang="en-US" sz="2000" b="0" dirty="0" smtClean="0">
                <a:ea typeface="ＭＳ Ｐゴシック" pitchFamily="2" charset="-128"/>
              </a:rPr>
              <a:t>(3 </a:t>
            </a:r>
            <a:r>
              <a:rPr lang="en-US" altLang="en-US" sz="2000" b="0" dirty="0">
                <a:ea typeface="ＭＳ Ｐゴシック" pitchFamily="2" charset="-128"/>
              </a:rPr>
              <a:t>of 9)</a:t>
            </a:r>
            <a:endParaRPr lang="en-US" dirty="0"/>
          </a:p>
        </p:txBody>
      </p:sp>
      <p:pic>
        <p:nvPicPr>
          <p:cNvPr id="5" name="Picture 2" descr="Computer code has 5 lines. The lines read as follows. Line 1. template left angle bracket class Item Type right angle bracket. Line 2. b o o l Linked Bag left angle bracket Item Type right angle bracket colon colon contains left parenthesis c o n s t Item Type ampersand an Entry right parenthesis c o n s t. Line 3. left brace. Line 4, indented once. return left parenthesis get Pointer To left parenthesis an Entry right parenthesis exclamation point equals null p t r right parenthesis semicolon. Line 5. right brace forward slash forward slash end contain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109" y="1867172"/>
            <a:ext cx="7843781" cy="1805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idx="1"/>
          </p:nvPr>
        </p:nvSpPr>
        <p:spPr>
          <a:xfrm>
            <a:off x="457200" y="4217159"/>
            <a:ext cx="8229600" cy="459181"/>
          </a:xfrm>
        </p:spPr>
        <p:txBody>
          <a:bodyPr/>
          <a:lstStyle/>
          <a:p>
            <a:pPr marL="0" indent="0">
              <a:buNone/>
            </a:pPr>
            <a:r>
              <a:rPr lang="en-US" altLang="en-US" sz="2000" b="1" dirty="0">
                <a:ea typeface="ＭＳ Ｐゴシック" pitchFamily="2" charset="-128"/>
              </a:rPr>
              <a:t>Note: </a:t>
            </a:r>
            <a:r>
              <a:rPr lang="en-US" altLang="en-US" sz="2000" dirty="0">
                <a:ea typeface="ＭＳ Ｐゴシック" pitchFamily="2" charset="-128"/>
              </a:rPr>
              <a:t>definition of the method </a:t>
            </a:r>
            <a:r>
              <a:rPr lang="en-US" altLang="en-US" sz="2000" b="1" dirty="0">
                <a:solidFill>
                  <a:schemeClr val="tx1"/>
                </a:solidFill>
                <a:ea typeface="ＭＳ Ｐゴシック" pitchFamily="2" charset="-128"/>
              </a:rPr>
              <a:t>contains</a:t>
            </a:r>
            <a:r>
              <a:rPr lang="en-US" altLang="en-US" sz="2000" dirty="0">
                <a:solidFill>
                  <a:srgbClr val="0070C0"/>
                </a:solidFill>
                <a:ea typeface="ＭＳ Ｐゴシック" pitchFamily="2" charset="-128"/>
              </a:rPr>
              <a:t> </a:t>
            </a:r>
            <a:r>
              <a:rPr lang="en-US" altLang="en-US" sz="2000" dirty="0">
                <a:ea typeface="ＭＳ Ｐゴシック" pitchFamily="2" charset="-128"/>
              </a:rPr>
              <a:t>calls </a:t>
            </a:r>
            <a:r>
              <a:rPr lang="en-US" altLang="en-US" sz="2000" b="1" dirty="0" smtClean="0">
                <a:solidFill>
                  <a:schemeClr val="tx1"/>
                </a:solidFill>
                <a:ea typeface="ＭＳ Ｐゴシック" pitchFamily="2" charset="-128"/>
              </a:rPr>
              <a:t>getPointerTo</a:t>
            </a:r>
            <a:endParaRPr lang="en-US" altLang="en-US" sz="2000" b="1" dirty="0">
              <a:solidFill>
                <a:schemeClr val="tx1"/>
              </a:solidFill>
              <a:ea typeface="ＭＳ Ｐゴシック" pitchFamily="2" charset="-128"/>
            </a:endParaRPr>
          </a:p>
        </p:txBody>
      </p:sp>
    </p:spTree>
    <p:extLst>
      <p:ext uri="{BB962C8B-B14F-4D97-AF65-F5344CB8AC3E}">
        <p14:creationId xmlns:p14="http://schemas.microsoft.com/office/powerpoint/2010/main" val="15534765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Implementing More Methods </a:t>
            </a:r>
            <a:r>
              <a:rPr lang="en-US" altLang="en-US" sz="2000" b="0" dirty="0" smtClean="0">
                <a:ea typeface="ＭＳ Ｐゴシック" pitchFamily="2" charset="-128"/>
              </a:rPr>
              <a:t>(4 </a:t>
            </a:r>
            <a:r>
              <a:rPr lang="en-US" altLang="en-US" sz="2000" b="0" dirty="0">
                <a:ea typeface="ＭＳ Ｐゴシック" pitchFamily="2" charset="-128"/>
              </a:rPr>
              <a:t>of 9)</a:t>
            </a:r>
            <a:endParaRPr lang="en-US" dirty="0"/>
          </a:p>
        </p:txBody>
      </p:sp>
      <p:sp>
        <p:nvSpPr>
          <p:cNvPr id="3" name="Text Placeholder 2"/>
          <p:cNvSpPr>
            <a:spLocks noGrp="1"/>
          </p:cNvSpPr>
          <p:nvPr>
            <p:ph type="body" idx="1"/>
          </p:nvPr>
        </p:nvSpPr>
        <p:spPr>
          <a:xfrm>
            <a:off x="457200" y="1600200"/>
            <a:ext cx="8229600" cy="425245"/>
          </a:xfrm>
        </p:spPr>
        <p:txBody>
          <a:bodyPr/>
          <a:lstStyle/>
          <a:p>
            <a:pPr marL="0" indent="0">
              <a:buNone/>
            </a:pPr>
            <a:r>
              <a:rPr lang="en-US" altLang="en-US" sz="2000" dirty="0">
                <a:ea typeface="ＭＳ Ｐゴシック" pitchFamily="2" charset="-128"/>
              </a:rPr>
              <a:t>Method </a:t>
            </a:r>
            <a:r>
              <a:rPr lang="en-US" altLang="en-US" sz="2000" b="1" dirty="0">
                <a:solidFill>
                  <a:schemeClr val="tx1"/>
                </a:solidFill>
                <a:ea typeface="ＭＳ Ｐゴシック" pitchFamily="2" charset="-128"/>
              </a:rPr>
              <a:t>remove</a:t>
            </a:r>
            <a:r>
              <a:rPr lang="en-US" altLang="en-US" sz="2000" dirty="0">
                <a:ea typeface="ＭＳ Ｐゴシック" pitchFamily="2" charset="-128"/>
              </a:rPr>
              <a:t> also calls </a:t>
            </a:r>
            <a:r>
              <a:rPr lang="en-US" altLang="en-US" sz="2000" b="1" dirty="0" smtClean="0">
                <a:solidFill>
                  <a:schemeClr val="tx1"/>
                </a:solidFill>
                <a:ea typeface="ＭＳ Ｐゴシック" pitchFamily="2" charset="-128"/>
              </a:rPr>
              <a:t>getPointerTo</a:t>
            </a:r>
            <a:endParaRPr lang="en-US" altLang="en-US" sz="2000" b="1" dirty="0">
              <a:solidFill>
                <a:schemeClr val="tx1"/>
              </a:solidFill>
              <a:ea typeface="ＭＳ Ｐゴシック" pitchFamily="2" charset="-128"/>
            </a:endParaRPr>
          </a:p>
        </p:txBody>
      </p:sp>
      <p:pic>
        <p:nvPicPr>
          <p:cNvPr id="5" name="Picture 6" descr="Computer code has 20 lines. The lines read as follows. Line 1. template left angle bracket class Item Type right angle bracket. Line 2. b o o l Linked Bag left angle bracket Item Type right angle bracket colon colon remove left parenthesis c o n s t Item Type ampersand an Entry right parenthesis. Line 3. left brace. Line 4, indented once. Node left angle bracket Item Type right angle bracket asterisk entry Node P t r equals get Pointer To left parenthesis an Entry right parenthesis semicolon. Line 5, indented once. b o o l can Remove Item equals exclamation point is Empty left parenthesis right parenthesis ampersand ampersand left parenthesis entry Node P t r exclamation point equals null p t r right parenthesis semicolon. Line 6, indented once. if left parenthesis can Remove Item right parenthesis. Line 7, indented once. left brace. Line 8, indented twice. forward slash forward slash Copy data from first node to located node. Line 9, indented twice. entry Node P t r rightward arrow set Item left parenthesis head P t r rightward arrow get Item left parenthesis right parenthesis right parenthesis semicolon. Line 10, indented twice. forward slash forward slash Delete first node. Line 11, indented twice. Node left angle bracket Item Type right angle bracket asterisk node To Delete P t r equals head P t r semicolon. Line 12, indented twice. head P t r equals head P t r rightward arrow get Next left parenthesis right parenthesis semicolon. Line 13, indented twice. forward slash forward slash Return node to the system. Line 14, indented twice. node To Delete P t r rightward arrow set Next left parenthesis null p t r right parenthesis semicolon. Line 15, indented twice. delete node To Delete P t r semicolon. Line 16, indented twice. node To Delete P t r equals null p t r semicolon. Line 17, indented twice. item Count minus minus semicolon. Line 18, indented once. right brace forward slash forward slash end if. Line 19, indented once. return can Remove Item semicolon. Line 20. right brace forward slash forward slash end remov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9757" y="2163583"/>
            <a:ext cx="5744485" cy="409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26411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Implementing More Methods </a:t>
            </a:r>
            <a:r>
              <a:rPr lang="en-US" altLang="en-US" sz="2000" b="0" dirty="0" smtClean="0">
                <a:ea typeface="ＭＳ Ｐゴシック" pitchFamily="2" charset="-128"/>
              </a:rPr>
              <a:t>(5 </a:t>
            </a:r>
            <a:r>
              <a:rPr lang="en-US" altLang="en-US" sz="2000" b="0" dirty="0">
                <a:ea typeface="ＭＳ Ｐゴシック" pitchFamily="2" charset="-128"/>
              </a:rPr>
              <a:t>of 9)</a:t>
            </a:r>
            <a:endParaRPr lang="en-US" dirty="0"/>
          </a:p>
        </p:txBody>
      </p:sp>
      <p:sp>
        <p:nvSpPr>
          <p:cNvPr id="3" name="Text Placeholder 2"/>
          <p:cNvSpPr>
            <a:spLocks noGrp="1"/>
          </p:cNvSpPr>
          <p:nvPr>
            <p:ph type="body" idx="1"/>
          </p:nvPr>
        </p:nvSpPr>
        <p:spPr>
          <a:xfrm>
            <a:off x="457200" y="1600200"/>
            <a:ext cx="8229600" cy="513735"/>
          </a:xfrm>
        </p:spPr>
        <p:txBody>
          <a:bodyPr/>
          <a:lstStyle/>
          <a:p>
            <a:pPr marL="0" indent="0">
              <a:buNone/>
            </a:pPr>
            <a:r>
              <a:rPr lang="en-US" altLang="en-US" sz="2000" dirty="0">
                <a:ea typeface="ＭＳ Ｐゴシック" pitchFamily="2" charset="-128"/>
              </a:rPr>
              <a:t>Method </a:t>
            </a:r>
            <a:r>
              <a:rPr lang="en-US" altLang="en-US" sz="2000" b="1" dirty="0">
                <a:solidFill>
                  <a:schemeClr val="tx1"/>
                </a:solidFill>
                <a:ea typeface="ＭＳ Ｐゴシック" pitchFamily="2" charset="-128"/>
              </a:rPr>
              <a:t>clear</a:t>
            </a:r>
            <a:r>
              <a:rPr lang="en-US" altLang="en-US" sz="2000" dirty="0">
                <a:ea typeface="ＭＳ Ｐゴシック" pitchFamily="2" charset="-128"/>
              </a:rPr>
              <a:t> deallocates all nodes in the chain</a:t>
            </a:r>
            <a:r>
              <a:rPr lang="en-US" altLang="en-US" sz="2000" dirty="0" smtClean="0">
                <a:ea typeface="ＭＳ Ｐゴシック" pitchFamily="2" charset="-128"/>
              </a:rPr>
              <a:t>.</a:t>
            </a:r>
            <a:endParaRPr lang="en-US" altLang="en-US" sz="2000" dirty="0">
              <a:solidFill>
                <a:srgbClr val="0070C0"/>
              </a:solidFill>
              <a:ea typeface="ＭＳ Ｐゴシック" pitchFamily="2" charset="-128"/>
            </a:endParaRPr>
          </a:p>
        </p:txBody>
      </p:sp>
      <p:pic>
        <p:nvPicPr>
          <p:cNvPr id="5" name="Picture 2" descr="Computer code has 15 lines. The lines read as follows. Line 1. template left angle bracket class Item Type right angle bracket. Line 2. void Linked Bag left angle bracket Item Type right angle bracket colon colon clear left parenthesis right parenthesis. Line 3. left brace. Line 4, indented once. Node left angle bracket Item Type right angle bracket asterisk node To Delete P t r equals head P t r semicolon. Line 5, indented once. while left parenthesis head P t r exclamation point equals null p t r right parenthesis. Line 6, indented once. left brace. Line 7, indented twice. head P t r equals head P t r rightward arrow get Next left parenthesis right parenthesis semicolon. Line 8, indented twice. forward slash forward slash Return node to the system. Line 9, indented twice. node To Delete P t r rightward arrow set Next left parenthesis null p t r right parenthesis semicolon. Line 10, indented twice. delete node To Delete P t r semicolon. Line 11, indented once. node To Delete P t r equals head P t r semicolon. Line 12, indented once. right brace forward slash forward slash end while. Line 13, indented once. forward slash forward slash head P t r is null p t r semicolon node To Delete P t r is null p t r. Line 14, indented once. item Count equals 0 semicolon. Line 15. right brace forward slash forward slash end clea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6525" y="2298187"/>
            <a:ext cx="6090950" cy="4017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98603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Implementing More Methods </a:t>
            </a:r>
            <a:r>
              <a:rPr lang="en-US" altLang="en-US" sz="2000" b="0" dirty="0" smtClean="0">
                <a:ea typeface="ＭＳ Ｐゴシック" pitchFamily="2" charset="-128"/>
              </a:rPr>
              <a:t>(6 </a:t>
            </a:r>
            <a:r>
              <a:rPr lang="en-US" altLang="en-US" sz="2000" b="0" dirty="0">
                <a:ea typeface="ＭＳ Ｐゴシック" pitchFamily="2" charset="-128"/>
              </a:rPr>
              <a:t>of 9)</a:t>
            </a:r>
            <a:endParaRPr lang="en-US" dirty="0"/>
          </a:p>
        </p:txBody>
      </p:sp>
      <p:sp>
        <p:nvSpPr>
          <p:cNvPr id="3" name="Text Placeholder 2"/>
          <p:cNvSpPr>
            <a:spLocks noGrp="1"/>
          </p:cNvSpPr>
          <p:nvPr>
            <p:ph type="body" idx="1"/>
          </p:nvPr>
        </p:nvSpPr>
        <p:spPr>
          <a:xfrm>
            <a:off x="457200" y="1600200"/>
            <a:ext cx="8229600" cy="484239"/>
          </a:xfrm>
        </p:spPr>
        <p:txBody>
          <a:bodyPr/>
          <a:lstStyle/>
          <a:p>
            <a:pPr marL="0" indent="0">
              <a:buNone/>
            </a:pPr>
            <a:r>
              <a:rPr lang="en-US" altLang="en-US" sz="2000" dirty="0">
                <a:ea typeface="ＭＳ Ｐゴシック" pitchFamily="2" charset="-128"/>
              </a:rPr>
              <a:t>Destructor calls </a:t>
            </a:r>
            <a:r>
              <a:rPr lang="en-US" altLang="en-US" sz="2000" b="1" dirty="0">
                <a:solidFill>
                  <a:schemeClr val="tx1"/>
                </a:solidFill>
                <a:ea typeface="ＭＳ Ｐゴシック" pitchFamily="2" charset="-128"/>
              </a:rPr>
              <a:t>clear</a:t>
            </a:r>
            <a:r>
              <a:rPr lang="en-US" altLang="en-US" sz="2000" dirty="0">
                <a:ea typeface="ＭＳ Ｐゴシック" pitchFamily="2" charset="-128"/>
              </a:rPr>
              <a:t>, destroys instance of a </a:t>
            </a:r>
            <a:r>
              <a:rPr lang="en-US" altLang="en-US" sz="2000" dirty="0" smtClean="0">
                <a:ea typeface="ＭＳ Ｐゴシック" pitchFamily="2" charset="-128"/>
              </a:rPr>
              <a:t>class</a:t>
            </a:r>
            <a:endParaRPr lang="en-US" altLang="en-US" sz="2000" dirty="0">
              <a:solidFill>
                <a:srgbClr val="0070C0"/>
              </a:solidFill>
              <a:ea typeface="ＭＳ Ｐゴシック" pitchFamily="2" charset="-128"/>
            </a:endParaRPr>
          </a:p>
        </p:txBody>
      </p:sp>
      <p:pic>
        <p:nvPicPr>
          <p:cNvPr id="5" name="Picture 2" descr="Computer code 5 lines. The lines read as follows. Line 1. template left angle bracket class Item Type right angle bracket. Line 2. Linked Bag left angle bracket Item Type right angle bracket colon colon tilde Linked Bag left parenthesis right parenthesis. Line 3. left brace. Line 4, indented once. clear left parenthesis right parenthesis semicolon. Line 5. right brace forward slash forward slash end destructo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9950" y="2004668"/>
            <a:ext cx="5484098" cy="2038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69931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Implementing More Methods </a:t>
            </a:r>
            <a:r>
              <a:rPr lang="en-US" altLang="en-US" sz="2000" b="0" dirty="0" smtClean="0">
                <a:ea typeface="ＭＳ Ｐゴシック" pitchFamily="2" charset="-128"/>
              </a:rPr>
              <a:t>(7 </a:t>
            </a:r>
            <a:r>
              <a:rPr lang="en-US" altLang="en-US" sz="2000" b="0" dirty="0">
                <a:ea typeface="ＭＳ Ｐゴシック" pitchFamily="2" charset="-128"/>
              </a:rPr>
              <a:t>of 9)</a:t>
            </a:r>
            <a:endParaRPr lang="en-US" dirty="0"/>
          </a:p>
        </p:txBody>
      </p:sp>
      <p:sp>
        <p:nvSpPr>
          <p:cNvPr id="3" name="Text Placeholder 2"/>
          <p:cNvSpPr>
            <a:spLocks noGrp="1"/>
          </p:cNvSpPr>
          <p:nvPr>
            <p:ph type="body" idx="1"/>
          </p:nvPr>
        </p:nvSpPr>
        <p:spPr>
          <a:xfrm>
            <a:off x="457200" y="1600200"/>
            <a:ext cx="8229600" cy="733567"/>
          </a:xfrm>
        </p:spPr>
        <p:txBody>
          <a:bodyPr/>
          <a:lstStyle/>
          <a:p>
            <a:pPr marL="0" indent="0">
              <a:buNone/>
            </a:pPr>
            <a:r>
              <a:rPr lang="en-US" altLang="en-US" sz="2000" b="1" dirty="0" smtClean="0">
                <a:ea typeface="ＭＳ Ｐゴシック" pitchFamily="2" charset="-128"/>
              </a:rPr>
              <a:t>Figure 4-9 </a:t>
            </a:r>
            <a:r>
              <a:rPr lang="en-US" altLang="en-US" sz="2000" dirty="0" smtClean="0">
                <a:ea typeface="ＭＳ Ｐゴシック" pitchFamily="2" charset="-128"/>
              </a:rPr>
              <a:t>(</a:t>
            </a:r>
            <a:r>
              <a:rPr lang="en-US" altLang="en-US" sz="2000" dirty="0">
                <a:ea typeface="ＭＳ Ｐゴシック" pitchFamily="2" charset="-128"/>
              </a:rPr>
              <a:t>a) A linked chain and its shallow copy; (b) a linked chain and its deep </a:t>
            </a:r>
            <a:r>
              <a:rPr lang="en-US" altLang="en-US" sz="2000" dirty="0" smtClean="0">
                <a:ea typeface="ＭＳ Ｐゴシック" pitchFamily="2" charset="-128"/>
              </a:rPr>
              <a:t>copy</a:t>
            </a:r>
            <a:endParaRPr lang="en-US" altLang="en-US" sz="2000" dirty="0">
              <a:solidFill>
                <a:srgbClr val="0070C0"/>
              </a:solidFill>
              <a:ea typeface="ＭＳ Ｐゴシック" pitchFamily="2" charset="-128"/>
            </a:endParaRPr>
          </a:p>
        </p:txBody>
      </p:sp>
      <p:pic>
        <p:nvPicPr>
          <p:cNvPr id="5" name="Picture 6" descr="Diagram (a) has a node titled item Count, with value 4. Another node titled, head P t r, points to a four nodes linked together. The nodes pointing from head P t r have two parts, one for holding data and the other part to point to the next node. Values in the nodes are as follows: “a b”, c d“, “e f” and “g h”. Pointer of node with “g h” is crossed out. item Count and head p t r are surrounded by a rectangle. Diagram (b) depicts a shallow copy of diagram (a), where a node titled copy of item Count, with value 4 and Another node titled, copy of head P t r are present. copy of head P t r points to node containing “a b”. Both nodes are shaded. Diagram (c) depicts a deep copy of diagram (a). The contents are same as that of diagram (a), but the nodes are titled as follows: copy of item count, copy of head P t r. The four nodes linked together are labeled, copy of linked chain. The two nodes and the linked chain are sha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852" y="2621317"/>
            <a:ext cx="7042296" cy="3732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26536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Implementing More Methods </a:t>
            </a:r>
            <a:r>
              <a:rPr lang="en-US" altLang="en-US" sz="2000" b="0" dirty="0" smtClean="0">
                <a:ea typeface="ＭＳ Ｐゴシック" pitchFamily="2" charset="-128"/>
              </a:rPr>
              <a:t>(8 </a:t>
            </a:r>
            <a:r>
              <a:rPr lang="en-US" altLang="en-US" sz="2000" b="0" dirty="0">
                <a:ea typeface="ＭＳ Ｐゴシック" pitchFamily="2" charset="-128"/>
              </a:rPr>
              <a:t>of 9)</a:t>
            </a:r>
            <a:endParaRPr lang="en-US" dirty="0"/>
          </a:p>
        </p:txBody>
      </p:sp>
      <p:sp>
        <p:nvSpPr>
          <p:cNvPr id="3" name="Text Placeholder 2"/>
          <p:cNvSpPr>
            <a:spLocks noGrp="1"/>
          </p:cNvSpPr>
          <p:nvPr>
            <p:ph type="body" idx="1"/>
          </p:nvPr>
        </p:nvSpPr>
        <p:spPr>
          <a:xfrm>
            <a:off x="457200" y="1600200"/>
            <a:ext cx="8229600" cy="553065"/>
          </a:xfrm>
        </p:spPr>
        <p:txBody>
          <a:bodyPr/>
          <a:lstStyle/>
          <a:p>
            <a:pPr marL="0" indent="0">
              <a:buNone/>
            </a:pPr>
            <a:r>
              <a:rPr lang="en-US" altLang="en-US" sz="2000" dirty="0">
                <a:ea typeface="ＭＳ Ｐゴシック" pitchFamily="2" charset="-128"/>
              </a:rPr>
              <a:t>Copy constructor to accomplish deep copy</a:t>
            </a:r>
            <a:r>
              <a:rPr lang="en-US" altLang="en-US" sz="2000" dirty="0" smtClean="0">
                <a:ea typeface="ＭＳ Ｐゴシック" pitchFamily="2" charset="-128"/>
              </a:rPr>
              <a:t>.</a:t>
            </a:r>
            <a:endParaRPr lang="en-US" altLang="en-US" sz="2000" dirty="0">
              <a:solidFill>
                <a:srgbClr val="0070C0"/>
              </a:solidFill>
              <a:ea typeface="ＭＳ Ｐゴシック" pitchFamily="2" charset="-128"/>
            </a:endParaRPr>
          </a:p>
        </p:txBody>
      </p:sp>
      <p:pic>
        <p:nvPicPr>
          <p:cNvPr id="5" name="Picture 6" descr="Computer code has 30 lines. The lines read as follows. Line 1. template left angle bracket class Item Type right angle bracket. Line 2. Linked Bag left angle bracket Item Type right angle bracket colon colon Linked Bag left parenthesis c o n s t Linked Bag left angle bracket Item Type right angle bracket ampersand a Bag right parenthesis. Line 3. left brace. Line 4, indented once. item Count equals a Bag dash period item Count semicolon. Line 5, indented once. Node left angle bracket Item Type right angle bracket asterisk o r i g Chain P t r equals a Bag period head P t r. Line 6, indented once. if left parenthesis o r i g Chain P t r equals equals null p t r right parenthesis. Line 7, indented twice. head P t r equals null p t r semicolon forward slash forward slash Original bag is empty semicolon so is copy. Line 8, indented once. else. Line 9, indented once. left brace. Line 10, indented twice. forward slash forward slash Copy first node. Line 11, indented twice. head P t r equals new Node left angle bracket Item Type right angle bracket left parenthesis right parenthesis semicolon. Line 12, indented twice. head P t r rightward arrow set Item left parenthesis o r i g Chain P t r rightward arrow get Item left parenthesis right parenthesis right parenthesis semicolon. Line 13, indented twice. forward slash forward slash Copy remaining nodes. Line 14, indented twice. Node left angle bracket Item Type right angle bracket asterisk new Chain P t r equals head P t r semicolon forward slash forward slash Last dash node pointer. Line 15, indented twice. o r i g Chain P t r equals o r i g Chain P t r rightward arrow get Next left parenthesis right parenthesis semicolon forward slash forward slash Advance pointer. Line 16, indented twice. while left parenthesis o r i g P t r exclamation point equals null p t r right parenthesis. Line 17, indented twice. left brac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338" y="2447161"/>
            <a:ext cx="6789737"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52254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Implementing More Methods </a:t>
            </a:r>
            <a:r>
              <a:rPr lang="en-US" altLang="en-US" sz="2000" b="0" dirty="0" smtClean="0">
                <a:ea typeface="ＭＳ Ｐゴシック" pitchFamily="2" charset="-128"/>
              </a:rPr>
              <a:t>(9 </a:t>
            </a:r>
            <a:r>
              <a:rPr lang="en-US" altLang="en-US" sz="2000" b="0" dirty="0">
                <a:ea typeface="ＭＳ Ｐゴシック" pitchFamily="2" charset="-128"/>
              </a:rPr>
              <a:t>of 9)</a:t>
            </a:r>
            <a:endParaRPr lang="en-US" dirty="0"/>
          </a:p>
        </p:txBody>
      </p:sp>
      <p:sp>
        <p:nvSpPr>
          <p:cNvPr id="3" name="Text Placeholder 2"/>
          <p:cNvSpPr>
            <a:spLocks noGrp="1"/>
          </p:cNvSpPr>
          <p:nvPr>
            <p:ph type="body" idx="1"/>
          </p:nvPr>
        </p:nvSpPr>
        <p:spPr>
          <a:xfrm>
            <a:off x="457200" y="1600201"/>
            <a:ext cx="8229600" cy="523568"/>
          </a:xfrm>
        </p:spPr>
        <p:txBody>
          <a:bodyPr/>
          <a:lstStyle/>
          <a:p>
            <a:pPr marL="0" indent="0">
              <a:buNone/>
            </a:pPr>
            <a:r>
              <a:rPr lang="en-US" altLang="en-US" sz="2000" dirty="0">
                <a:ea typeface="ＭＳ Ｐゴシック" pitchFamily="2" charset="-128"/>
              </a:rPr>
              <a:t>Copy constructor to accomplish deep copy</a:t>
            </a:r>
            <a:r>
              <a:rPr lang="en-US" altLang="en-US" sz="2000" dirty="0" smtClean="0">
                <a:ea typeface="ＭＳ Ｐゴシック" pitchFamily="2" charset="-128"/>
              </a:rPr>
              <a:t>.</a:t>
            </a:r>
            <a:endParaRPr lang="en-US" altLang="en-US" sz="2000" dirty="0">
              <a:solidFill>
                <a:srgbClr val="0070C0"/>
              </a:solidFill>
              <a:ea typeface="ＭＳ Ｐゴシック" pitchFamily="2" charset="-128"/>
            </a:endParaRPr>
          </a:p>
        </p:txBody>
      </p:sp>
      <p:pic>
        <p:nvPicPr>
          <p:cNvPr id="5" name="Picture 2" descr="The computer code continues. Line 18, indented 3 times. forward slash forward slash Get next item from original chain. Line 19, indented 3 times. Item Type next Item equals o r i g Chain P t r rightward arrow get Item left parenthesis right parenthesis semicolon. Line 20, indented 3 times. forward slash forward slash Create a new node containing the next item. Line 21, indented 3 times. Node left angle bracket Item Type right angle bracket asterisk new Node P t r equals new Node left angle bracket Item Type right angle bracket left parenthesis next Item right parenthesis semicolon. Line 22, indented 3 times. forward slash forward slash Link new node to end of new chain. Line 23, indented 3 times. new Chain P t r rightward arrow set Next left parenthesis new Node P t r right parenthesis semicolon. Line 24, indented 3 times. forward slash forward slash Advance pointer to new last node. Line 25, indented 3 times. new Chain P t r equals new Chain P t r rightward arrow get Next left parenthesis right parenthesis semicolon. Line 26, indented 3 times. o r i g Chain P t r equals o r i g Chain P t r rightward arrow get Next left parenthesis right parenthesis semicolon. Line 27, indented twice. right brace forward slash forward slash end while. Line 28, indented twice. new Chain P t r rightward arrow set Next left parenthesis null p t r right parenthesis semicolon forward slash forward slash Flag end of new chain. Line 29, indented once. right brace forward slash forward slash end if. Line 30. right brace forward slash forward slash end copy constructo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3806" y="2411413"/>
            <a:ext cx="6656387"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88886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Recursive Definitions Methods in </a:t>
            </a:r>
            <a:r>
              <a:rPr lang="en-US" altLang="en-US" dirty="0" smtClean="0">
                <a:ea typeface="ＭＳ Ｐゴシック" pitchFamily="2" charset="-128"/>
              </a:rPr>
              <a:t>LinkedBag </a:t>
            </a:r>
            <a:r>
              <a:rPr lang="en-US" altLang="en-US" sz="2000" b="0" dirty="0" smtClean="0">
                <a:solidFill>
                  <a:schemeClr val="tx2"/>
                </a:solidFill>
                <a:ea typeface="ＭＳ Ｐゴシック" pitchFamily="2" charset="-128"/>
              </a:rPr>
              <a:t>(1 of 3)</a:t>
            </a:r>
            <a:endParaRPr lang="en-US" sz="2000" b="0" dirty="0">
              <a:solidFill>
                <a:schemeClr val="tx2"/>
              </a:solidFill>
            </a:endParaRPr>
          </a:p>
        </p:txBody>
      </p:sp>
      <p:sp>
        <p:nvSpPr>
          <p:cNvPr id="3" name="Text Placeholder 2"/>
          <p:cNvSpPr>
            <a:spLocks noGrp="1"/>
          </p:cNvSpPr>
          <p:nvPr>
            <p:ph type="body" idx="1"/>
          </p:nvPr>
        </p:nvSpPr>
        <p:spPr/>
        <p:txBody>
          <a:bodyPr/>
          <a:lstStyle/>
          <a:p>
            <a:pPr eaLnBrk="1" hangingPunct="1"/>
            <a:r>
              <a:rPr lang="en-US" altLang="en-US" sz="2400" dirty="0">
                <a:ea typeface="ＭＳ Ｐゴシック" pitchFamily="2" charset="-128"/>
              </a:rPr>
              <a:t>Revise methods in class to use recursion</a:t>
            </a:r>
          </a:p>
          <a:p>
            <a:pPr lvl="1" eaLnBrk="1" hangingPunct="1"/>
            <a:r>
              <a:rPr lang="en-US" altLang="en-US" sz="2400" dirty="0">
                <a:ea typeface="ＭＳ Ｐゴシック" pitchFamily="2" charset="-128"/>
              </a:rPr>
              <a:t>Traverse chain of linked nodes</a:t>
            </a:r>
          </a:p>
          <a:p>
            <a:pPr lvl="1" eaLnBrk="1" hangingPunct="1"/>
            <a:r>
              <a:rPr lang="en-US" altLang="en-US" sz="2400" dirty="0">
                <a:ea typeface="ＭＳ Ｐゴシック" pitchFamily="2" charset="-128"/>
              </a:rPr>
              <a:t>Make no changes to the chain</a:t>
            </a:r>
          </a:p>
          <a:p>
            <a:pPr eaLnBrk="1" hangingPunct="1"/>
            <a:r>
              <a:rPr lang="en-US" altLang="en-US" sz="2400" dirty="0">
                <a:ea typeface="ＭＳ Ｐゴシック" pitchFamily="2" charset="-128"/>
              </a:rPr>
              <a:t>Method </a:t>
            </a:r>
            <a:r>
              <a:rPr lang="en-US" altLang="en-US" sz="2400" b="1" dirty="0">
                <a:solidFill>
                  <a:schemeClr val="bg2"/>
                </a:solidFill>
                <a:ea typeface="ＭＳ Ｐゴシック" pitchFamily="2" charset="-128"/>
              </a:rPr>
              <a:t>toVector</a:t>
            </a:r>
          </a:p>
          <a:p>
            <a:pPr lvl="1" eaLnBrk="1" hangingPunct="1"/>
            <a:r>
              <a:rPr lang="en-US" altLang="en-US" sz="2400" dirty="0">
                <a:ea typeface="ＭＳ Ｐゴシック" pitchFamily="2" charset="-128"/>
              </a:rPr>
              <a:t>Has a straightforward recursive implementation</a:t>
            </a:r>
          </a:p>
          <a:p>
            <a:pPr lvl="1" eaLnBrk="1" hangingPunct="1"/>
            <a:r>
              <a:rPr lang="en-US" altLang="en-US" sz="2400" dirty="0">
                <a:ea typeface="ＭＳ Ｐゴシック" pitchFamily="2" charset="-128"/>
              </a:rPr>
              <a:t>Must be a private method</a:t>
            </a:r>
          </a:p>
          <a:p>
            <a:pPr lvl="1" eaLnBrk="1" hangingPunct="1"/>
            <a:r>
              <a:rPr lang="en-US" altLang="en-US" sz="2400" dirty="0">
                <a:ea typeface="ＭＳ Ｐゴシック" pitchFamily="2" charset="-128"/>
              </a:rPr>
              <a:t>Receives head pointer as parameter</a:t>
            </a:r>
          </a:p>
          <a:p>
            <a:pPr lvl="1" eaLnBrk="1" hangingPunct="1"/>
            <a:r>
              <a:rPr lang="en-US" altLang="en-US" sz="2400" dirty="0">
                <a:ea typeface="ＭＳ Ｐゴシック" pitchFamily="2" charset="-128"/>
              </a:rPr>
              <a:t>Vector must also be a </a:t>
            </a:r>
            <a:r>
              <a:rPr lang="en-US" altLang="en-US" sz="2400" dirty="0" smtClean="0">
                <a:ea typeface="ＭＳ Ｐゴシック" pitchFamily="2" charset="-128"/>
              </a:rPr>
              <a:t>parameter</a:t>
            </a:r>
          </a:p>
        </p:txBody>
      </p:sp>
    </p:spTree>
    <p:extLst>
      <p:ext uri="{BB962C8B-B14F-4D97-AF65-F5344CB8AC3E}">
        <p14:creationId xmlns:p14="http://schemas.microsoft.com/office/powerpoint/2010/main" val="18099414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Recursive Definitions Methods in </a:t>
            </a:r>
            <a:r>
              <a:rPr lang="en-US" altLang="en-US" dirty="0">
                <a:solidFill>
                  <a:schemeClr val="tx2"/>
                </a:solidFill>
                <a:ea typeface="ＭＳ Ｐゴシック" pitchFamily="2" charset="-128"/>
              </a:rPr>
              <a:t>LinkedBag </a:t>
            </a:r>
            <a:r>
              <a:rPr lang="en-US" altLang="en-US" sz="2000" b="0" dirty="0" smtClean="0">
                <a:solidFill>
                  <a:schemeClr val="tx2"/>
                </a:solidFill>
                <a:ea typeface="ＭＳ Ｐゴシック" pitchFamily="2" charset="-128"/>
              </a:rPr>
              <a:t>(2 </a:t>
            </a:r>
            <a:r>
              <a:rPr lang="en-US" altLang="en-US" sz="2000" b="0" dirty="0">
                <a:solidFill>
                  <a:schemeClr val="tx2"/>
                </a:solidFill>
                <a:ea typeface="ＭＳ Ｐゴシック" pitchFamily="2" charset="-128"/>
              </a:rPr>
              <a:t>of 3)</a:t>
            </a:r>
            <a:endParaRPr lang="en-US" dirty="0"/>
          </a:p>
        </p:txBody>
      </p:sp>
      <p:sp>
        <p:nvSpPr>
          <p:cNvPr id="3" name="Text Placeholder 2"/>
          <p:cNvSpPr>
            <a:spLocks noGrp="1"/>
          </p:cNvSpPr>
          <p:nvPr>
            <p:ph type="body" idx="1"/>
          </p:nvPr>
        </p:nvSpPr>
        <p:spPr>
          <a:xfrm>
            <a:off x="457200" y="1600201"/>
            <a:ext cx="8229600" cy="454742"/>
          </a:xfrm>
        </p:spPr>
        <p:txBody>
          <a:bodyPr/>
          <a:lstStyle/>
          <a:p>
            <a:pPr marL="0" indent="0">
              <a:buNone/>
            </a:pPr>
            <a:r>
              <a:rPr lang="en-US" altLang="en-US" sz="2000" dirty="0">
                <a:ea typeface="ＭＳ Ｐゴシック" pitchFamily="2" charset="-128"/>
              </a:rPr>
              <a:t>Method </a:t>
            </a:r>
            <a:r>
              <a:rPr lang="en-US" altLang="en-US" sz="2000" b="1" dirty="0" smtClean="0">
                <a:solidFill>
                  <a:schemeClr val="bg2"/>
                </a:solidFill>
                <a:ea typeface="ＭＳ Ｐゴシック" pitchFamily="2" charset="-128"/>
              </a:rPr>
              <a:t>toVector</a:t>
            </a:r>
            <a:endParaRPr lang="en-US" altLang="en-US" sz="2000" b="1" dirty="0">
              <a:solidFill>
                <a:schemeClr val="bg2"/>
              </a:solidFill>
              <a:ea typeface="ＭＳ Ｐゴシック" pitchFamily="2" charset="-128"/>
            </a:endParaRPr>
          </a:p>
        </p:txBody>
      </p:sp>
      <p:pic>
        <p:nvPicPr>
          <p:cNvPr id="5" name="Picture 6" descr="Computer code has 7 lines. The lines read as follows. Line 1. template left angle bracket class Item Type right angle bracket. Line 2. s t d colon colon vector left angle bracket Item Type right angle bracket Linked Bag left angle bracket Item Type right angle bracket colon colon to Vector left parenthesis right parenthesis c o n s t. Line 3. left brace. Line 4, indented once. s t d colon colon vector left angle bracket Item Type right angle bracket bag Contents semicolon. Line 5, indented once. fill Vector left parenthesis bag Contents comma head P t r right parenthesis semicolon. Line 6, indented once. return bag Contents semicolon. Line 7. right brace forward slash forward slash end to Vecto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593" y="2263596"/>
            <a:ext cx="7770813"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67608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Recursive Definitions Methods in LinkedBag</a:t>
            </a:r>
            <a:r>
              <a:rPr lang="en-US" altLang="en-US" dirty="0" smtClean="0">
                <a:solidFill>
                  <a:schemeClr val="tx2"/>
                </a:solidFill>
                <a:ea typeface="ＭＳ Ｐゴシック" pitchFamily="2" charset="-128"/>
              </a:rPr>
              <a:t> </a:t>
            </a:r>
            <a:r>
              <a:rPr lang="en-US" altLang="en-US" sz="2000" b="0" dirty="0" smtClean="0">
                <a:solidFill>
                  <a:schemeClr val="tx2"/>
                </a:solidFill>
                <a:ea typeface="ＭＳ Ｐゴシック" pitchFamily="2" charset="-128"/>
              </a:rPr>
              <a:t>(3 </a:t>
            </a:r>
            <a:r>
              <a:rPr lang="en-US" altLang="en-US" sz="2000" b="0" dirty="0">
                <a:solidFill>
                  <a:schemeClr val="tx2"/>
                </a:solidFill>
                <a:ea typeface="ＭＳ Ｐゴシック" pitchFamily="2" charset="-128"/>
              </a:rPr>
              <a:t>of 3)</a:t>
            </a:r>
            <a:endParaRPr lang="en-US" dirty="0"/>
          </a:p>
        </p:txBody>
      </p:sp>
      <p:sp>
        <p:nvSpPr>
          <p:cNvPr id="3" name="Text Placeholder 2"/>
          <p:cNvSpPr>
            <a:spLocks noGrp="1"/>
          </p:cNvSpPr>
          <p:nvPr>
            <p:ph type="body" idx="1"/>
          </p:nvPr>
        </p:nvSpPr>
        <p:spPr>
          <a:xfrm>
            <a:off x="457200" y="1600200"/>
            <a:ext cx="8229600" cy="1675263"/>
          </a:xfrm>
        </p:spPr>
        <p:txBody>
          <a:bodyPr/>
          <a:lstStyle/>
          <a:p>
            <a:pPr eaLnBrk="1" hangingPunct="1"/>
            <a:r>
              <a:rPr lang="en-US" altLang="en-US" sz="2400" dirty="0">
                <a:ea typeface="ＭＳ Ｐゴシック" pitchFamily="2" charset="-128"/>
              </a:rPr>
              <a:t>Private method </a:t>
            </a:r>
            <a:r>
              <a:rPr lang="en-US" altLang="en-US" sz="2400" b="1" dirty="0">
                <a:solidFill>
                  <a:schemeClr val="bg2"/>
                </a:solidFill>
                <a:ea typeface="ＭＳ Ｐゴシック" pitchFamily="2" charset="-128"/>
              </a:rPr>
              <a:t>getPointerTo</a:t>
            </a:r>
          </a:p>
          <a:p>
            <a:pPr lvl="1" eaLnBrk="1" hangingPunct="1"/>
            <a:r>
              <a:rPr lang="en-US" altLang="en-US" sz="2400" dirty="0">
                <a:ea typeface="ＭＳ Ｐゴシック" pitchFamily="2" charset="-128"/>
              </a:rPr>
              <a:t>Locates given entry within linked chain</a:t>
            </a:r>
          </a:p>
          <a:p>
            <a:pPr lvl="1" eaLnBrk="1" hangingPunct="1"/>
            <a:r>
              <a:rPr lang="en-US" altLang="en-US" sz="2400" dirty="0">
                <a:ea typeface="ＭＳ Ｐゴシック" pitchFamily="2" charset="-128"/>
              </a:rPr>
              <a:t>Traversal stops if it locates node that contains given </a:t>
            </a:r>
            <a:r>
              <a:rPr lang="en-US" altLang="en-US" sz="2400" dirty="0" smtClean="0">
                <a:ea typeface="ＭＳ Ｐゴシック" pitchFamily="2" charset="-128"/>
              </a:rPr>
              <a:t>entry</a:t>
            </a:r>
            <a:endParaRPr lang="en-US" altLang="en-US" sz="2400" dirty="0">
              <a:ea typeface="ＭＳ Ｐゴシック" pitchFamily="2" charset="-128"/>
            </a:endParaRPr>
          </a:p>
        </p:txBody>
      </p:sp>
      <p:pic>
        <p:nvPicPr>
          <p:cNvPr id="5" name="Picture 6" descr="Computer code has 13 lines. The lines read as follows. Line 1. template left angle bracket class Item Type right angle bracket. Line 2. Node left angle bracket Item Type right angle bracket asterisk Linked Bag left angle bracket Item Type right angle bracket colon colon get Pointer To left parenthesis c o n s t Item Type ampersand target comma Node left angle bracket Item Type right angle bracket asterisk c u r, P t r right parenthesis c o n s t. Line 3. left brace. Line 4, indented once. Node left angle bracket Item Type right angle bracket asterisk result equals null p t r semicolon. Line 5, indented once. if left parenthesis c u r, P t r exclamation point equals null p t r right parenthesis. Line 6, indented once. left brace. Line 7, indented twice. if left parenthesis target equals equals c u r, P t r rightward arrow get Item left parenthesis right parenthesis right parenthesis. Line 8, indented 3 times. result equals c u r, P t r semicolon. Line 9, indented twice. else. Line 10, indented 3 times. result equals get Pointer To left parenthesis target comma c u r, P t r rightward arrow get Next left parenthesis right parenthesis right parenthesis semicolon. Line 11, indented once. right brace forward slash forward slash end if. Line 12, indented once. return result semicolon. Line 13. right brace forward slash forward slash end get Pointer To.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428" y="3532197"/>
            <a:ext cx="6925143" cy="2702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41420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Preliminaries </a:t>
            </a:r>
            <a:r>
              <a:rPr lang="en-US" altLang="en-US" sz="2000" b="0" dirty="0" smtClean="0">
                <a:ea typeface="ＭＳ Ｐゴシック" pitchFamily="2" charset="-128"/>
              </a:rPr>
              <a:t>(2 </a:t>
            </a:r>
            <a:r>
              <a:rPr lang="en-US" altLang="en-US" sz="2000" b="0" dirty="0">
                <a:ea typeface="ＭＳ Ｐゴシック" pitchFamily="2" charset="-128"/>
              </a:rPr>
              <a:t>of 4)</a:t>
            </a:r>
            <a:endParaRPr lang="en-US" dirty="0"/>
          </a:p>
        </p:txBody>
      </p:sp>
      <p:sp>
        <p:nvSpPr>
          <p:cNvPr id="3" name="Text Placeholder 2"/>
          <p:cNvSpPr>
            <a:spLocks noGrp="1"/>
          </p:cNvSpPr>
          <p:nvPr>
            <p:ph type="body" idx="1"/>
          </p:nvPr>
        </p:nvSpPr>
        <p:spPr>
          <a:xfrm>
            <a:off x="457200" y="1600201"/>
            <a:ext cx="8229600" cy="446964"/>
          </a:xfrm>
        </p:spPr>
        <p:txBody>
          <a:bodyPr/>
          <a:lstStyle/>
          <a:p>
            <a:pPr marL="0" indent="0">
              <a:buNone/>
            </a:pPr>
            <a:r>
              <a:rPr lang="en-US" altLang="en-US" sz="2000" b="1" dirty="0" smtClean="0"/>
              <a:t>Figure 4-2 </a:t>
            </a:r>
            <a:r>
              <a:rPr lang="en-US" altLang="en-US" sz="2000" dirty="0" smtClean="0"/>
              <a:t>A node</a:t>
            </a:r>
            <a:endParaRPr lang="en-US" altLang="en-US" sz="2000" dirty="0"/>
          </a:p>
        </p:txBody>
      </p:sp>
      <p:pic>
        <p:nvPicPr>
          <p:cNvPr id="8" name="Picture 2" descr="A node has two parts, item and next. Value in item is “a b”. Next has an arrow pointing to the righ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0935" y="2196920"/>
            <a:ext cx="1762125"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idx="2"/>
          </p:nvPr>
        </p:nvSpPr>
        <p:spPr>
          <a:xfrm>
            <a:off x="457200" y="3356325"/>
            <a:ext cx="8229600" cy="500418"/>
          </a:xfrm>
        </p:spPr>
        <p:txBody>
          <a:bodyPr/>
          <a:lstStyle/>
          <a:p>
            <a:pPr marL="0" indent="0">
              <a:buNone/>
            </a:pPr>
            <a:r>
              <a:rPr lang="en-US" altLang="en-US" sz="2000" b="1" dirty="0" smtClean="0"/>
              <a:t>Figure 4-3 </a:t>
            </a:r>
            <a:r>
              <a:rPr lang="en-US" altLang="en-US" sz="2000" dirty="0" smtClean="0"/>
              <a:t>Several </a:t>
            </a:r>
            <a:r>
              <a:rPr lang="en-US" altLang="en-US" sz="2000" dirty="0"/>
              <a:t>nodes linked </a:t>
            </a:r>
            <a:r>
              <a:rPr lang="en-US" altLang="en-US" sz="2000" dirty="0" smtClean="0"/>
              <a:t>together</a:t>
            </a:r>
            <a:endParaRPr lang="en-US" altLang="en-US" sz="2000" dirty="0"/>
          </a:p>
        </p:txBody>
      </p:sp>
      <p:pic>
        <p:nvPicPr>
          <p:cNvPr id="9" name="Picture 3" descr="A diagram illustrates five nodes linked together. All nodes have two parts, item and next. Values in item part of the five nodes are as follows: “a b”, “c d”, “e f”, “g h” and “i j”. Next in each node points to the following node. In the last node, next is crossed out and labeled, null p t 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792" y="4006498"/>
            <a:ext cx="6856413"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42957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91832" cy="1097279"/>
          </a:xfrm>
        </p:spPr>
        <p:txBody>
          <a:bodyPr/>
          <a:lstStyle/>
          <a:p>
            <a:r>
              <a:rPr lang="en-US" altLang="en-US" dirty="0">
                <a:ea typeface="ＭＳ Ｐゴシック" pitchFamily="2" charset="-128"/>
              </a:rPr>
              <a:t>Testing Multiple </a:t>
            </a:r>
            <a:r>
              <a:rPr lang="en-US" altLang="en-US" dirty="0" smtClean="0">
                <a:ea typeface="ＭＳ Ｐゴシック" pitchFamily="2" charset="-128"/>
              </a:rPr>
              <a:t>A</a:t>
            </a:r>
            <a:r>
              <a:rPr lang="en-US" altLang="en-US" sz="100" dirty="0" smtClean="0">
                <a:ea typeface="ＭＳ Ｐゴシック" pitchFamily="2" charset="-128"/>
              </a:rPr>
              <a:t> </a:t>
            </a:r>
            <a:r>
              <a:rPr lang="en-US" altLang="en-US" dirty="0" smtClean="0">
                <a:ea typeface="ＭＳ Ｐゴシック" pitchFamily="2" charset="-128"/>
              </a:rPr>
              <a:t>D</a:t>
            </a:r>
            <a:r>
              <a:rPr lang="en-US" altLang="en-US" sz="100" dirty="0" smtClean="0">
                <a:ea typeface="ＭＳ Ｐゴシック" pitchFamily="2" charset="-128"/>
              </a:rPr>
              <a:t> </a:t>
            </a:r>
            <a:r>
              <a:rPr lang="en-US" altLang="en-US" dirty="0" smtClean="0">
                <a:ea typeface="ＭＳ Ｐゴシック" pitchFamily="2" charset="-128"/>
              </a:rPr>
              <a:t>T Implementations </a:t>
            </a:r>
            <a:r>
              <a:rPr lang="en-US" altLang="en-US" sz="2000" b="0" dirty="0" smtClean="0">
                <a:ea typeface="ＭＳ Ｐゴシック" pitchFamily="2" charset="-128"/>
              </a:rPr>
              <a:t>(1 of 7)</a:t>
            </a:r>
            <a:endParaRPr lang="en-US" sz="2000" b="0" dirty="0"/>
          </a:p>
        </p:txBody>
      </p:sp>
      <p:sp>
        <p:nvSpPr>
          <p:cNvPr id="3" name="Text Placeholder 2"/>
          <p:cNvSpPr>
            <a:spLocks noGrp="1"/>
          </p:cNvSpPr>
          <p:nvPr>
            <p:ph type="body" idx="1"/>
          </p:nvPr>
        </p:nvSpPr>
        <p:spPr/>
        <p:txBody>
          <a:bodyPr/>
          <a:lstStyle/>
          <a:p>
            <a:pPr eaLnBrk="1" hangingPunct="1"/>
            <a:r>
              <a:rPr lang="en-US" altLang="en-US" sz="2400" dirty="0">
                <a:ea typeface="ＭＳ Ｐゴシック" pitchFamily="2" charset="-128"/>
              </a:rPr>
              <a:t>Recall test program of Listing 3-2</a:t>
            </a:r>
          </a:p>
          <a:p>
            <a:pPr eaLnBrk="1" hangingPunct="1"/>
            <a:r>
              <a:rPr lang="en-US" altLang="en-US" sz="2400" dirty="0">
                <a:ea typeface="ＭＳ Ｐゴシック" pitchFamily="2" charset="-128"/>
              </a:rPr>
              <a:t>Used </a:t>
            </a:r>
            <a:r>
              <a:rPr lang="en-US" altLang="en-US" sz="2400" dirty="0" smtClean="0">
                <a:ea typeface="ＭＳ Ｐゴシック" pitchFamily="2" charset="-128"/>
              </a:rPr>
              <a:t>A</a:t>
            </a:r>
            <a:r>
              <a:rPr lang="en-US" altLang="en-US" sz="100" dirty="0" smtClean="0">
                <a:ea typeface="ＭＳ Ｐゴシック" pitchFamily="2" charset="-128"/>
              </a:rPr>
              <a:t> </a:t>
            </a:r>
            <a:r>
              <a:rPr lang="en-US" altLang="en-US" sz="2400" dirty="0" smtClean="0">
                <a:ea typeface="ＭＳ Ｐゴシック" pitchFamily="2" charset="-128"/>
              </a:rPr>
              <a:t>D</a:t>
            </a:r>
            <a:r>
              <a:rPr lang="en-US" altLang="en-US" sz="100" dirty="0" smtClean="0">
                <a:ea typeface="ＭＳ Ｐゴシック" pitchFamily="2" charset="-128"/>
              </a:rPr>
              <a:t> </a:t>
            </a:r>
            <a:r>
              <a:rPr lang="en-US" altLang="en-US" sz="2400" dirty="0" smtClean="0">
                <a:ea typeface="ＭＳ Ｐゴシック" pitchFamily="2" charset="-128"/>
              </a:rPr>
              <a:t>T </a:t>
            </a:r>
            <a:r>
              <a:rPr lang="en-US" altLang="en-US" sz="2400" dirty="0">
                <a:ea typeface="ＭＳ Ｐゴシック" pitchFamily="2" charset="-128"/>
              </a:rPr>
              <a:t>bag methods when we tested our implementation</a:t>
            </a:r>
          </a:p>
          <a:p>
            <a:pPr eaLnBrk="1" hangingPunct="1"/>
            <a:r>
              <a:rPr lang="en-US" altLang="en-US" sz="2400" dirty="0">
                <a:ea typeface="ＭＳ Ｐゴシック" pitchFamily="2" charset="-128"/>
              </a:rPr>
              <a:t>Can use the same code—with a few changes</a:t>
            </a:r>
          </a:p>
          <a:p>
            <a:pPr lvl="1" eaLnBrk="1" hangingPunct="1"/>
            <a:r>
              <a:rPr lang="en-US" altLang="en-US" sz="2400" dirty="0">
                <a:ea typeface="ＭＳ Ｐゴシック" pitchFamily="2" charset="-128"/>
              </a:rPr>
              <a:t>Change each occurrence of </a:t>
            </a:r>
            <a:r>
              <a:rPr lang="en-US" altLang="en-US" sz="2400" b="1" dirty="0">
                <a:solidFill>
                  <a:schemeClr val="bg2"/>
                </a:solidFill>
                <a:ea typeface="ＭＳ Ｐゴシック" pitchFamily="2" charset="-128"/>
              </a:rPr>
              <a:t>ArrayBag</a:t>
            </a:r>
            <a:r>
              <a:rPr lang="en-US" altLang="en-US" sz="2400" dirty="0">
                <a:ea typeface="ＭＳ Ｐゴシック" pitchFamily="2" charset="-128"/>
              </a:rPr>
              <a:t> to </a:t>
            </a:r>
            <a:r>
              <a:rPr lang="en-US" altLang="en-US" sz="2400" b="1" dirty="0">
                <a:solidFill>
                  <a:schemeClr val="bg2"/>
                </a:solidFill>
                <a:ea typeface="ＭＳ Ｐゴシック" pitchFamily="2" charset="-128"/>
              </a:rPr>
              <a:t>LinkedBag</a:t>
            </a:r>
            <a:r>
              <a:rPr lang="en-US" altLang="en-US" sz="2400" dirty="0">
                <a:ea typeface="ＭＳ Ｐゴシック" pitchFamily="2" charset="-128"/>
              </a:rPr>
              <a:t> and recompile the </a:t>
            </a:r>
            <a:r>
              <a:rPr lang="en-US" altLang="en-US" sz="2400" dirty="0" smtClean="0">
                <a:ea typeface="ＭＳ Ｐゴシック" pitchFamily="2" charset="-128"/>
              </a:rPr>
              <a:t>program</a:t>
            </a:r>
            <a:endParaRPr lang="en-US" altLang="en-US" sz="2400" dirty="0">
              <a:ea typeface="ＭＳ Ｐゴシック" pitchFamily="2" charset="-128"/>
            </a:endParaRPr>
          </a:p>
        </p:txBody>
      </p:sp>
    </p:spTree>
    <p:extLst>
      <p:ext uri="{BB962C8B-B14F-4D97-AF65-F5344CB8AC3E}">
        <p14:creationId xmlns:p14="http://schemas.microsoft.com/office/powerpoint/2010/main" val="2424173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400197" cy="1097279"/>
          </a:xfrm>
        </p:spPr>
        <p:txBody>
          <a:bodyPr/>
          <a:lstStyle/>
          <a:p>
            <a:r>
              <a:rPr lang="en-US" altLang="en-US" dirty="0">
                <a:ea typeface="ＭＳ Ｐゴシック" pitchFamily="2" charset="-128"/>
              </a:rPr>
              <a:t>Testing Multiple A</a:t>
            </a:r>
            <a:r>
              <a:rPr lang="en-US" altLang="en-US" sz="100" dirty="0">
                <a:ea typeface="ＭＳ Ｐゴシック" pitchFamily="2" charset="-128"/>
              </a:rPr>
              <a:t> </a:t>
            </a:r>
            <a:r>
              <a:rPr lang="en-US" altLang="en-US" dirty="0">
                <a:ea typeface="ＭＳ Ｐゴシック" pitchFamily="2" charset="-128"/>
              </a:rPr>
              <a:t>D</a:t>
            </a:r>
            <a:r>
              <a:rPr lang="en-US" altLang="en-US" sz="100" dirty="0">
                <a:ea typeface="ＭＳ Ｐゴシック" pitchFamily="2" charset="-128"/>
              </a:rPr>
              <a:t> </a:t>
            </a:r>
            <a:r>
              <a:rPr lang="en-US" altLang="en-US" dirty="0">
                <a:ea typeface="ＭＳ Ｐゴシック" pitchFamily="2" charset="-128"/>
              </a:rPr>
              <a:t>T Implementations </a:t>
            </a:r>
            <a:r>
              <a:rPr lang="en-US" altLang="en-US" sz="2000" b="0" dirty="0" smtClean="0">
                <a:ea typeface="ＭＳ Ｐゴシック" pitchFamily="2" charset="-128"/>
              </a:rPr>
              <a:t>(2 </a:t>
            </a:r>
            <a:r>
              <a:rPr lang="en-US" altLang="en-US" sz="2000" b="0" dirty="0">
                <a:ea typeface="ＭＳ Ｐゴシック" pitchFamily="2" charset="-128"/>
              </a:rPr>
              <a:t>of 7)</a:t>
            </a:r>
            <a:endParaRPr lang="en-US" dirty="0"/>
          </a:p>
        </p:txBody>
      </p:sp>
      <p:sp>
        <p:nvSpPr>
          <p:cNvPr id="5" name="Text Placeholder 4"/>
          <p:cNvSpPr>
            <a:spLocks noGrp="1"/>
          </p:cNvSpPr>
          <p:nvPr>
            <p:ph type="body" idx="1"/>
          </p:nvPr>
        </p:nvSpPr>
        <p:spPr>
          <a:xfrm>
            <a:off x="457200" y="1600201"/>
            <a:ext cx="8229600" cy="706272"/>
          </a:xfrm>
        </p:spPr>
        <p:txBody>
          <a:bodyPr/>
          <a:lstStyle/>
          <a:p>
            <a:pPr marL="0" indent="0">
              <a:buNone/>
            </a:pPr>
            <a:r>
              <a:rPr lang="en-US" altLang="en-US" sz="2000" b="1" dirty="0" smtClean="0">
                <a:ea typeface="ＭＳ Ｐゴシック" pitchFamily="2" charset="-128"/>
              </a:rPr>
              <a:t>Listing 4-4 </a:t>
            </a:r>
            <a:r>
              <a:rPr lang="en-US" altLang="en-US" sz="2000" dirty="0" smtClean="0">
                <a:ea typeface="ＭＳ Ｐゴシック" pitchFamily="2" charset="-128"/>
              </a:rPr>
              <a:t>A </a:t>
            </a:r>
            <a:r>
              <a:rPr lang="en-US" altLang="en-US" sz="2000" dirty="0">
                <a:ea typeface="ＭＳ Ｐゴシック" pitchFamily="2" charset="-128"/>
              </a:rPr>
              <a:t>program that tests the core methods of classes that are derived from the abstract class </a:t>
            </a:r>
            <a:r>
              <a:rPr lang="en-US" altLang="en-US" sz="2000" b="1" dirty="0" smtClean="0">
                <a:solidFill>
                  <a:schemeClr val="bg2"/>
                </a:solidFill>
                <a:ea typeface="ＭＳ Ｐゴシック" pitchFamily="2" charset="-128"/>
              </a:rPr>
              <a:t>BagInterface</a:t>
            </a:r>
            <a:endParaRPr lang="en-US" altLang="en-US" sz="2000" b="1" dirty="0">
              <a:solidFill>
                <a:schemeClr val="bg2"/>
              </a:solidFill>
              <a:ea typeface="ＭＳ Ｐゴシック" pitchFamily="2" charset="-128"/>
            </a:endParaRPr>
          </a:p>
        </p:txBody>
      </p:sp>
      <p:pic>
        <p:nvPicPr>
          <p:cNvPr id="6" name="Picture 6" descr="Computer code has 65 lines. The lines read as follows. Line 1. hash include double quote Bag Interface period h double quote. Line 2. hash include double quote Array Bag period h double quote. Line 3. hash include double quote Linked Bag period h double quote. Line 4. hash include left angle bracket i o stream right angle bracket. Line 5. hash include left angle bracket string right angle bracket. Line 6. blank. Line 7. void display Bag left parenthesis Bag Interface left angle bracket s t d colon colon string right angle bracket asterisk bag P t r right parenthesis. Line 8. left brace. Line 9, indented once. s t d colon colon c out left angle bracket left angle bracket double quote The bag contains double quote left angle bracket left angle bracket bag P t r rightward arrow get Current Size left parenthesis right parenthesis. Line 10, indented twice. left angle bracket left angle bracket double quote items colon double quote left angle bracket left angle bracket s t d colon colon end l semicolon. Line 11, indented once. s t d colon colon vector left angle bracket s t d colon colon string right angle bracket bag Items equals bag P t r rightward arrow to Vector left parenthesis right parenthesis semicolon. Line 12, indented once. i n t number Of Entries equals bag Items period size left parenthesis right parenthesis semicolon. Line 13, indented once. for left parenthesis i n t, i equals 0 semicolon i less than sign number Of Entries semicolon i plus plus right parenthesis. Line 14, indented once. left brace. Line 15, indented twice. s t d colon colon c out left angle bracket left angle bracket bag Items left bracket i right bracket left angle bracket left angle bracket double quote double quote semicolon. Line 16, indented once. right brace forward slash forward slash end for. Line 17, indented once. s t d colon colon c out left angle bracket left angle bracket s t d colon colon end l left angle bracket left angle bracket s t d colon colon end l semicolon. Line 18. right brace forward slash forward slash end display Bag. Line 19. blank. Line 20. void bag Tester left parenthesis Bag Interface left angle bracket s t d colon colon string right angle bracket asterisk bag P t r right parenthesis. "/>
          <p:cNvPicPr>
            <a:picLocks noChangeAspect="1" noChangeArrowheads="1"/>
          </p:cNvPicPr>
          <p:nvPr/>
        </p:nvPicPr>
        <p:blipFill>
          <a:blip r:embed="rId2">
            <a:extLst>
              <a:ext uri="{28A0092B-C50C-407E-A947-70E740481C1C}">
                <a14:useLocalDpi xmlns:a14="http://schemas.microsoft.com/office/drawing/2010/main" val="0"/>
              </a:ext>
            </a:extLst>
          </a:blip>
          <a:srcRect t="1575"/>
          <a:stretch>
            <a:fillRect/>
          </a:stretch>
        </p:blipFill>
        <p:spPr bwMode="auto">
          <a:xfrm>
            <a:off x="1831181" y="2594024"/>
            <a:ext cx="5481638" cy="3636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11346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86549" cy="1097279"/>
          </a:xfrm>
        </p:spPr>
        <p:txBody>
          <a:bodyPr/>
          <a:lstStyle/>
          <a:p>
            <a:r>
              <a:rPr lang="en-US" altLang="en-US" dirty="0">
                <a:ea typeface="ＭＳ Ｐゴシック" pitchFamily="2" charset="-128"/>
              </a:rPr>
              <a:t>Testing Multiple A</a:t>
            </a:r>
            <a:r>
              <a:rPr lang="en-US" altLang="en-US" sz="100" dirty="0">
                <a:ea typeface="ＭＳ Ｐゴシック" pitchFamily="2" charset="-128"/>
              </a:rPr>
              <a:t> </a:t>
            </a:r>
            <a:r>
              <a:rPr lang="en-US" altLang="en-US" dirty="0">
                <a:ea typeface="ＭＳ Ｐゴシック" pitchFamily="2" charset="-128"/>
              </a:rPr>
              <a:t>D</a:t>
            </a:r>
            <a:r>
              <a:rPr lang="en-US" altLang="en-US" sz="100" dirty="0">
                <a:ea typeface="ＭＳ Ｐゴシック" pitchFamily="2" charset="-128"/>
              </a:rPr>
              <a:t> </a:t>
            </a:r>
            <a:r>
              <a:rPr lang="en-US" altLang="en-US" dirty="0">
                <a:ea typeface="ＭＳ Ｐゴシック" pitchFamily="2" charset="-128"/>
              </a:rPr>
              <a:t>T Implementations </a:t>
            </a:r>
            <a:r>
              <a:rPr lang="en-US" altLang="en-US" sz="2000" b="0" dirty="0" smtClean="0">
                <a:ea typeface="ＭＳ Ｐゴシック" pitchFamily="2" charset="-128"/>
              </a:rPr>
              <a:t>(3 </a:t>
            </a:r>
            <a:r>
              <a:rPr lang="en-US" altLang="en-US" sz="2000" b="0" dirty="0">
                <a:ea typeface="ＭＳ Ｐゴシック" pitchFamily="2" charset="-128"/>
              </a:rPr>
              <a:t>of 7)</a:t>
            </a:r>
            <a:endParaRPr lang="en-US" dirty="0"/>
          </a:p>
        </p:txBody>
      </p:sp>
      <p:sp>
        <p:nvSpPr>
          <p:cNvPr id="3" name="Text Placeholder 2"/>
          <p:cNvSpPr>
            <a:spLocks noGrp="1"/>
          </p:cNvSpPr>
          <p:nvPr>
            <p:ph type="body" idx="1"/>
          </p:nvPr>
        </p:nvSpPr>
        <p:spPr>
          <a:xfrm>
            <a:off x="457200" y="1600201"/>
            <a:ext cx="8229600" cy="569794"/>
          </a:xfrm>
        </p:spPr>
        <p:txBody>
          <a:bodyPr/>
          <a:lstStyle/>
          <a:p>
            <a:pPr marL="0" indent="0">
              <a:buNone/>
            </a:pPr>
            <a:r>
              <a:rPr lang="en-US" altLang="en-US" sz="2000" b="1" dirty="0" smtClean="0">
                <a:ea typeface="ＭＳ Ｐゴシック" pitchFamily="2" charset="-128"/>
              </a:rPr>
              <a:t>Listing 4-4 [continued]</a:t>
            </a:r>
            <a:endParaRPr lang="en-US" altLang="en-US" sz="2000" b="1" dirty="0">
              <a:solidFill>
                <a:schemeClr val="bg2"/>
              </a:solidFill>
              <a:ea typeface="ＭＳ Ｐゴシック" pitchFamily="2" charset="-128"/>
            </a:endParaRPr>
          </a:p>
        </p:txBody>
      </p:sp>
      <p:pic>
        <p:nvPicPr>
          <p:cNvPr id="4" name="Picture 2" descr="The computer code continues. Line 21. left brace. Line 22, indented once. s t d colon colon c out left angle bracket left angle bracket double quote is Empty colon returns double quote left angle bracket left angle bracket bag P t r rightward arrow is Empty left parenthesis right parenthesis. Line 23, indented twice. left angle bracket left angle bracket double quote semicolon should be 1 left parenthesis true right parenthesis double quote left angle bracket left angle bracket s t d colon colon end l semicolon. Line 24, indented once. s t d colon colon string items left bracket right bracket equals left brace double quote one double quote comma double quote two double quote comma double quote three double quote comma double quote four double quote comma double quote five double quote comma double quote one double quote right brace semicolon. Line 25, indented once. s t d colon colon c out left angle bracket left angle bracket double quote Add 6 items to the bag colon double quote left angle bracket left angle bracket s t d colon colon end l semicolon. Line 26, indented once. for left parenthesis i n t, i equals 0 semicolon i less than sign 6 semicolon i plus plus right parenthesis. Line 27, indented once. left brace. Line 28, indented twice. bag P t r rightward arrow add left parenthesis items left bracket i right bracket right parenthesis semicolon. Line 29, indented once. right brace forward slash forward slash end for. Line 30. blank. Line 31, indented once. Display Bag left parenthesis bag P t r right parenthesis semicolon. Line 32, indented once. s t d colon colon c out left angle bracket left angle bracket double quote is Empty colon returns double quote left angle bracket left angle bracket bag P t r rightward arrow is Empty left parenthesis right parenthesis. Line 33, indented twice. left angle bracket left angle bracket double quote semicolon should be 0 left parenthesis false right parenthesis double quote left angle bracket left angle bracket s t d colon colon end l semicolon. Line 34, indented once. s t d colon colon c out left angle bracket left angle bracket double quote get Current Size returns colon double quote left angle bracket left angle bracket bag P t r rightward arrow get Current Size left parenthesis right parenthesis. Line 35, indented twice. left angle bracket left angle bracket double quote semicolon should be 6 double quote left angle bracket left angle bracket s t d colon colon end l semicolon. Line 36, indented once. s t d colon colon c out left angle bracket left angle bracket double quote Try to add another entry colon add left parenthesis back slash double quote extra back slash double quote right parenthesis returns double quote. Line 37, indented twice. left angle bracket left angle bracket bag P t r rightward arrow add left parenthesis double quote extra double quote right parenthesis left angle bracket left angle bracket s t d colon colon end l semicolon. Line 38. right brace forward slash forward slash end bag Tester. Line 39. blank.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807" y="2457546"/>
            <a:ext cx="6342386" cy="3828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68067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427493" cy="1097279"/>
          </a:xfrm>
        </p:spPr>
        <p:txBody>
          <a:bodyPr/>
          <a:lstStyle/>
          <a:p>
            <a:r>
              <a:rPr lang="en-US" altLang="en-US" dirty="0">
                <a:ea typeface="ＭＳ Ｐゴシック" pitchFamily="2" charset="-128"/>
              </a:rPr>
              <a:t>Testing Multiple A</a:t>
            </a:r>
            <a:r>
              <a:rPr lang="en-US" altLang="en-US" sz="100" dirty="0">
                <a:ea typeface="ＭＳ Ｐゴシック" pitchFamily="2" charset="-128"/>
              </a:rPr>
              <a:t> </a:t>
            </a:r>
            <a:r>
              <a:rPr lang="en-US" altLang="en-US" dirty="0">
                <a:ea typeface="ＭＳ Ｐゴシック" pitchFamily="2" charset="-128"/>
              </a:rPr>
              <a:t>D</a:t>
            </a:r>
            <a:r>
              <a:rPr lang="en-US" altLang="en-US" sz="100" dirty="0">
                <a:ea typeface="ＭＳ Ｐゴシック" pitchFamily="2" charset="-128"/>
              </a:rPr>
              <a:t> </a:t>
            </a:r>
            <a:r>
              <a:rPr lang="en-US" altLang="en-US" dirty="0">
                <a:ea typeface="ＭＳ Ｐゴシック" pitchFamily="2" charset="-128"/>
              </a:rPr>
              <a:t>T Implementations </a:t>
            </a:r>
            <a:r>
              <a:rPr lang="en-US" altLang="en-US" sz="2000" b="0" dirty="0" smtClean="0">
                <a:ea typeface="ＭＳ Ｐゴシック" pitchFamily="2" charset="-128"/>
              </a:rPr>
              <a:t>(4 </a:t>
            </a:r>
            <a:r>
              <a:rPr lang="en-US" altLang="en-US" sz="2000" b="0" dirty="0">
                <a:ea typeface="ＭＳ Ｐゴシック" pitchFamily="2" charset="-128"/>
              </a:rPr>
              <a:t>of 7)</a:t>
            </a:r>
            <a:endParaRPr lang="en-US" dirty="0"/>
          </a:p>
        </p:txBody>
      </p:sp>
      <p:sp>
        <p:nvSpPr>
          <p:cNvPr id="3" name="Text Placeholder 2"/>
          <p:cNvSpPr>
            <a:spLocks noGrp="1"/>
          </p:cNvSpPr>
          <p:nvPr>
            <p:ph type="body" idx="1"/>
          </p:nvPr>
        </p:nvSpPr>
        <p:spPr>
          <a:xfrm>
            <a:off x="457200" y="1600200"/>
            <a:ext cx="8229600" cy="419669"/>
          </a:xfrm>
        </p:spPr>
        <p:txBody>
          <a:bodyPr/>
          <a:lstStyle/>
          <a:p>
            <a:pPr marL="0" indent="0">
              <a:buNone/>
            </a:pPr>
            <a:r>
              <a:rPr lang="en-US" altLang="en-US" sz="2000" b="1" dirty="0">
                <a:ea typeface="ＭＳ Ｐゴシック" pitchFamily="2" charset="-128"/>
              </a:rPr>
              <a:t>Listing 4-4 </a:t>
            </a:r>
            <a:r>
              <a:rPr lang="en-US" altLang="en-US" sz="2000" b="1" dirty="0" smtClean="0">
                <a:ea typeface="ＭＳ Ｐゴシック" pitchFamily="2" charset="-128"/>
              </a:rPr>
              <a:t>[continued]</a:t>
            </a:r>
            <a:endParaRPr lang="en-US" altLang="en-US" sz="2000" b="1" dirty="0">
              <a:solidFill>
                <a:schemeClr val="bg2"/>
              </a:solidFill>
              <a:ea typeface="ＭＳ Ｐゴシック" pitchFamily="2" charset="-128"/>
            </a:endParaRPr>
          </a:p>
        </p:txBody>
      </p:sp>
      <p:pic>
        <p:nvPicPr>
          <p:cNvPr id="6" name="Picture 2" descr="The computer code continues. Line 40. i n t main left parenthesis right parenthesis. Line 41. left brace. Line 42, indented once. Bag Interface left angle bracket s t d colon colon string right angle bracket asterisk bag P t r equals null p t r semicolon. Line 43, indented once. c h a r user Choice semicolon. Line 44, indented once. s t d colon colon c out left angle bracket left angle bracket double quote Enter single quote A single quote to test the array dash based implementation back slash n double quote semicolon. Line 45, indented twice. left angle bracket left angle bracket double quote or single quote L single quote to test the link dash based implementation colon double quote semicolon. Line 46, indented once. s t d colon colon c in right angle bracket right angle bracket user Choice semicolon. Line 47, indented once. if left parenthesis to upper left parenthesis user Choice right parenthesis equals equals single quote A single quote right parenthesis. Line 48, indented once. left brace. Line 49, indented twice. bag P t r equals new Array Bag left angle bracket s t d colon colon string right angle bracket left parenthesis right parenthesis semicolon. Line 50, indented twice. s t d colon colon c out left angle bracket left angle bracket double quote Testing the Array dash Based Bag colon double quote left angle bracket left angle bracket s t d colon colon end l semicolon. Line 51, indented once. right brace. Line 52, indented once. else. Line 53, indented once. left brace. Line 54, indented twice. bag P t r equals new Linked Bag left angle bracket s t d colon colon string right angle bracket left parenthesis right parenthesis semicolon. Line 55, indented twice. s t d colon colon c out left angle bracket left angle bracket double quote Testing the Link dash Based Bag colon double quote left angle bracket left angle bracket s t d colon colon end l semicolon. Line 56, indented once. right brace forward slash forward slash end if.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683" y="2307419"/>
            <a:ext cx="6961187"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44536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72901" cy="1097279"/>
          </a:xfrm>
        </p:spPr>
        <p:txBody>
          <a:bodyPr/>
          <a:lstStyle/>
          <a:p>
            <a:r>
              <a:rPr lang="en-US" altLang="en-US" dirty="0">
                <a:ea typeface="ＭＳ Ｐゴシック" pitchFamily="2" charset="-128"/>
              </a:rPr>
              <a:t>Testing Multiple A</a:t>
            </a:r>
            <a:r>
              <a:rPr lang="en-US" altLang="en-US" sz="100" dirty="0">
                <a:ea typeface="ＭＳ Ｐゴシック" pitchFamily="2" charset="-128"/>
              </a:rPr>
              <a:t> </a:t>
            </a:r>
            <a:r>
              <a:rPr lang="en-US" altLang="en-US" dirty="0">
                <a:ea typeface="ＭＳ Ｐゴシック" pitchFamily="2" charset="-128"/>
              </a:rPr>
              <a:t>D</a:t>
            </a:r>
            <a:r>
              <a:rPr lang="en-US" altLang="en-US" sz="100" dirty="0">
                <a:ea typeface="ＭＳ Ｐゴシック" pitchFamily="2" charset="-128"/>
              </a:rPr>
              <a:t> </a:t>
            </a:r>
            <a:r>
              <a:rPr lang="en-US" altLang="en-US" dirty="0">
                <a:ea typeface="ＭＳ Ｐゴシック" pitchFamily="2" charset="-128"/>
              </a:rPr>
              <a:t>T Implementations </a:t>
            </a:r>
            <a:r>
              <a:rPr lang="en-US" altLang="en-US" sz="2000" b="0" dirty="0" smtClean="0">
                <a:ea typeface="ＭＳ Ｐゴシック" pitchFamily="2" charset="-128"/>
              </a:rPr>
              <a:t>(5 </a:t>
            </a:r>
            <a:r>
              <a:rPr lang="en-US" altLang="en-US" sz="2000" b="0" dirty="0">
                <a:ea typeface="ＭＳ Ｐゴシック" pitchFamily="2" charset="-128"/>
              </a:rPr>
              <a:t>of 7)</a:t>
            </a:r>
            <a:endParaRPr lang="en-US" dirty="0"/>
          </a:p>
        </p:txBody>
      </p:sp>
      <p:sp>
        <p:nvSpPr>
          <p:cNvPr id="3" name="Text Placeholder 2"/>
          <p:cNvSpPr>
            <a:spLocks noGrp="1"/>
          </p:cNvSpPr>
          <p:nvPr>
            <p:ph type="body" idx="1"/>
          </p:nvPr>
        </p:nvSpPr>
        <p:spPr>
          <a:xfrm>
            <a:off x="457200" y="1600200"/>
            <a:ext cx="8229600" cy="515203"/>
          </a:xfrm>
        </p:spPr>
        <p:txBody>
          <a:bodyPr/>
          <a:lstStyle/>
          <a:p>
            <a:pPr marL="0" indent="0">
              <a:buNone/>
            </a:pPr>
            <a:r>
              <a:rPr lang="en-US" altLang="en-US" sz="2000" b="1" dirty="0">
                <a:ea typeface="ＭＳ Ｐゴシック" pitchFamily="2" charset="-128"/>
              </a:rPr>
              <a:t>Listing 4-4 </a:t>
            </a:r>
            <a:r>
              <a:rPr lang="en-US" altLang="en-US" sz="2000" b="1" dirty="0" smtClean="0">
                <a:ea typeface="ＭＳ Ｐゴシック" pitchFamily="2" charset="-128"/>
              </a:rPr>
              <a:t>[continued]</a:t>
            </a:r>
            <a:endParaRPr lang="en-US" altLang="en-US" sz="2000" b="1" dirty="0">
              <a:solidFill>
                <a:schemeClr val="bg2"/>
              </a:solidFill>
              <a:ea typeface="ＭＳ Ｐゴシック" pitchFamily="2" charset="-128"/>
            </a:endParaRPr>
          </a:p>
        </p:txBody>
      </p:sp>
      <p:pic>
        <p:nvPicPr>
          <p:cNvPr id="4" name="Picture 2" descr="The computer code continues. Line 57. blank. Line 58, indented once. s t d colon colon c out left angle bracket left angle bracket double quote The initial bag is empty period double quote left angle bracket left angle bracket s t d colon colon end l semicolon. Line 59, indented once. bag Tester left parenthesis bag P t r right parenthesis semicolon. Line 60, indented once. delete bag P t r semicolon. Line 61, indented once. bag P t r equals null p t r semicolon. Line 62, indented once. s t d colon colon c out left angle bracket left angle bracket double quote All done exclamation point double quote left angle bracket left angle bracket s t d colon colon end l semicolon. Line 63. blank. Line 64, indented once. return 0 semicolon. Line 65. right brace forward slash forward slash end main. Sample Output 1 reads, Line Enter single quote A single quote to test the array-based implementation. Line 2. or single quote L single quote to test the link-based implementation: A. Here, A is highlighted. Line 3. Testing the Array-Based Bag col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951" y="2402953"/>
            <a:ext cx="7766098" cy="3757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32207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400197" cy="1097279"/>
          </a:xfrm>
        </p:spPr>
        <p:txBody>
          <a:bodyPr/>
          <a:lstStyle/>
          <a:p>
            <a:r>
              <a:rPr lang="en-US" altLang="en-US" dirty="0" smtClean="0">
                <a:ea typeface="ＭＳ Ｐゴシック" pitchFamily="2" charset="-128"/>
              </a:rPr>
              <a:t>Testing Multiple A</a:t>
            </a:r>
            <a:r>
              <a:rPr lang="en-US" altLang="en-US" sz="100" dirty="0" smtClean="0">
                <a:ea typeface="ＭＳ Ｐゴシック" pitchFamily="2" charset="-128"/>
              </a:rPr>
              <a:t> </a:t>
            </a:r>
            <a:r>
              <a:rPr lang="en-US" altLang="en-US" dirty="0" smtClean="0">
                <a:ea typeface="ＭＳ Ｐゴシック" pitchFamily="2" charset="-128"/>
              </a:rPr>
              <a:t>D</a:t>
            </a:r>
            <a:r>
              <a:rPr lang="en-US" altLang="en-US" sz="100" dirty="0" smtClean="0">
                <a:ea typeface="ＭＳ Ｐゴシック" pitchFamily="2" charset="-128"/>
              </a:rPr>
              <a:t> </a:t>
            </a:r>
            <a:r>
              <a:rPr lang="en-US" altLang="en-US" dirty="0" smtClean="0">
                <a:ea typeface="ＭＳ Ｐゴシック" pitchFamily="2" charset="-128"/>
              </a:rPr>
              <a:t>T Implementations </a:t>
            </a:r>
            <a:r>
              <a:rPr lang="en-US" altLang="en-US" sz="2000" b="0" dirty="0" smtClean="0">
                <a:ea typeface="ＭＳ Ｐゴシック" pitchFamily="2" charset="-128"/>
              </a:rPr>
              <a:t>(6 of 7)</a:t>
            </a:r>
            <a:endParaRPr lang="en-US" dirty="0"/>
          </a:p>
        </p:txBody>
      </p:sp>
      <p:sp>
        <p:nvSpPr>
          <p:cNvPr id="3" name="Text Placeholder 2"/>
          <p:cNvSpPr>
            <a:spLocks noGrp="1"/>
          </p:cNvSpPr>
          <p:nvPr>
            <p:ph type="body" idx="1"/>
          </p:nvPr>
        </p:nvSpPr>
        <p:spPr>
          <a:xfrm>
            <a:off x="457200" y="1600200"/>
            <a:ext cx="8229600" cy="487907"/>
          </a:xfrm>
        </p:spPr>
        <p:txBody>
          <a:bodyPr/>
          <a:lstStyle/>
          <a:p>
            <a:pPr marL="0" indent="0">
              <a:buNone/>
            </a:pPr>
            <a:r>
              <a:rPr lang="en-US" altLang="en-US" sz="2000" b="1" dirty="0">
                <a:ea typeface="ＭＳ Ｐゴシック" pitchFamily="2" charset="-128"/>
              </a:rPr>
              <a:t>Listing 4-4 </a:t>
            </a:r>
            <a:r>
              <a:rPr lang="en-US" altLang="en-US" sz="2000" b="1" dirty="0" smtClean="0">
                <a:ea typeface="ＭＳ Ｐゴシック" pitchFamily="2" charset="-128"/>
              </a:rPr>
              <a:t>[continued]</a:t>
            </a:r>
            <a:endParaRPr lang="en-US" altLang="en-US" sz="2000" b="1" dirty="0">
              <a:solidFill>
                <a:schemeClr val="bg2"/>
              </a:solidFill>
              <a:ea typeface="ＭＳ Ｐゴシック" pitchFamily="2" charset="-128"/>
            </a:endParaRPr>
          </a:p>
        </p:txBody>
      </p:sp>
      <p:pic>
        <p:nvPicPr>
          <p:cNvPr id="4" name="Picture 2" descr="The computer code continues. Line 4. The initial bag is empty. Line 5. Is Empty: returns 1; should be 1 (true). Line 6. Add 6 items to the bag colon. Line 7. The bag contains 6 items colon. Line 8. one two three four five one. Line 9. Is Empty: returns 0; should be 0 (false). Line 10. Get Current Size returns: 6; should be 6. Line 11. Try to add another entry: add (&quot;extra&quot;) returns 0. Line 12. All done exclamation 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2966" y="2375657"/>
            <a:ext cx="6538067" cy="3903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54331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54788" cy="1097279"/>
          </a:xfrm>
        </p:spPr>
        <p:txBody>
          <a:bodyPr/>
          <a:lstStyle/>
          <a:p>
            <a:r>
              <a:rPr lang="en-US" altLang="en-US" dirty="0">
                <a:ea typeface="ＭＳ Ｐゴシック" pitchFamily="2" charset="-128"/>
              </a:rPr>
              <a:t>Testing Multiple A</a:t>
            </a:r>
            <a:r>
              <a:rPr lang="en-US" altLang="en-US" sz="100" dirty="0">
                <a:ea typeface="ＭＳ Ｐゴシック" pitchFamily="2" charset="-128"/>
              </a:rPr>
              <a:t> </a:t>
            </a:r>
            <a:r>
              <a:rPr lang="en-US" altLang="en-US" dirty="0">
                <a:ea typeface="ＭＳ Ｐゴシック" pitchFamily="2" charset="-128"/>
              </a:rPr>
              <a:t>D</a:t>
            </a:r>
            <a:r>
              <a:rPr lang="en-US" altLang="en-US" sz="100" dirty="0">
                <a:ea typeface="ＭＳ Ｐゴシック" pitchFamily="2" charset="-128"/>
              </a:rPr>
              <a:t> </a:t>
            </a:r>
            <a:r>
              <a:rPr lang="en-US" altLang="en-US" dirty="0">
                <a:ea typeface="ＭＳ Ｐゴシック" pitchFamily="2" charset="-128"/>
              </a:rPr>
              <a:t>T Implementations </a:t>
            </a:r>
            <a:r>
              <a:rPr lang="en-US" altLang="en-US" sz="2000" b="0" dirty="0" smtClean="0">
                <a:ea typeface="ＭＳ Ｐゴシック" pitchFamily="2" charset="-128"/>
              </a:rPr>
              <a:t>(7 </a:t>
            </a:r>
            <a:r>
              <a:rPr lang="en-US" altLang="en-US" sz="2000" b="0" dirty="0">
                <a:ea typeface="ＭＳ Ｐゴシック" pitchFamily="2" charset="-128"/>
              </a:rPr>
              <a:t>of 7)</a:t>
            </a:r>
            <a:endParaRPr lang="en-US" dirty="0"/>
          </a:p>
        </p:txBody>
      </p:sp>
      <p:sp>
        <p:nvSpPr>
          <p:cNvPr id="3" name="Text Placeholder 2"/>
          <p:cNvSpPr>
            <a:spLocks noGrp="1"/>
          </p:cNvSpPr>
          <p:nvPr>
            <p:ph type="body" idx="1"/>
          </p:nvPr>
        </p:nvSpPr>
        <p:spPr>
          <a:xfrm>
            <a:off x="457200" y="1600200"/>
            <a:ext cx="8229600" cy="542499"/>
          </a:xfrm>
        </p:spPr>
        <p:txBody>
          <a:bodyPr/>
          <a:lstStyle/>
          <a:p>
            <a:pPr marL="0" indent="0">
              <a:buNone/>
            </a:pPr>
            <a:r>
              <a:rPr lang="en-US" altLang="en-US" sz="2000" b="1" dirty="0">
                <a:ea typeface="ＭＳ Ｐゴシック" pitchFamily="2" charset="-128"/>
              </a:rPr>
              <a:t>Listing 4-4 </a:t>
            </a:r>
            <a:r>
              <a:rPr lang="en-US" altLang="en-US" sz="2000" b="1" dirty="0" smtClean="0">
                <a:ea typeface="ＭＳ Ｐゴシック" pitchFamily="2" charset="-128"/>
              </a:rPr>
              <a:t>[continued]</a:t>
            </a:r>
            <a:endParaRPr lang="en-US" altLang="en-US" sz="2000" b="1" dirty="0">
              <a:solidFill>
                <a:schemeClr val="bg2"/>
              </a:solidFill>
              <a:ea typeface="ＭＳ Ｐゴシック" pitchFamily="2" charset="-128"/>
            </a:endParaRPr>
          </a:p>
        </p:txBody>
      </p:sp>
      <p:pic>
        <p:nvPicPr>
          <p:cNvPr id="4" name="Picture 2" descr="Sample Output 2 reads, Line 1. Enter single quote A single quote to test the array-based implementation. Line 2. or single quote L single quote to test the link-based implementation: L. Here, L is highlighted. Line 3. Testing the Link-Based Bag colon. Line 4. The initial bag is empty. Line 5. Is Empty: returns 1; should be 1 (true). Line 6. Add 6 items to the bag colon. Line 7. The bag contains 6 items colon. Line 8. one five four three two one. Line 9. Is Empty: returns 0; should be 0 (false). Line 10. get Current Size returns: 6; should be 6. Line 11. Try to add another entry: add (&quot;extra&quot;) returns 1. Line 12. All done exclamation 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352" y="2430249"/>
            <a:ext cx="6785526" cy="386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35234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Comparing Array-Based and Link-Based </a:t>
            </a:r>
            <a:r>
              <a:rPr lang="en-US" altLang="en-US" dirty="0" smtClean="0">
                <a:ea typeface="ＭＳ Ｐゴシック" pitchFamily="2" charset="-128"/>
              </a:rPr>
              <a:t>Implementations </a:t>
            </a:r>
            <a:r>
              <a:rPr lang="en-US" altLang="en-US" sz="2000" b="0" dirty="0" smtClean="0">
                <a:ea typeface="ＭＳ Ｐゴシック" pitchFamily="2" charset="-128"/>
              </a:rPr>
              <a:t>(1 of 2)</a:t>
            </a:r>
            <a:endParaRPr lang="en-US" sz="2000" b="0" dirty="0"/>
          </a:p>
        </p:txBody>
      </p:sp>
      <p:sp>
        <p:nvSpPr>
          <p:cNvPr id="4" name="Text Placeholder 3"/>
          <p:cNvSpPr>
            <a:spLocks noGrp="1"/>
          </p:cNvSpPr>
          <p:nvPr>
            <p:ph type="body" idx="1"/>
          </p:nvPr>
        </p:nvSpPr>
        <p:spPr/>
        <p:txBody>
          <a:bodyPr/>
          <a:lstStyle/>
          <a:p>
            <a:pPr eaLnBrk="1" hangingPunct="1"/>
            <a:r>
              <a:rPr lang="en-US" altLang="en-US" sz="2400" dirty="0">
                <a:ea typeface="ＭＳ Ｐゴシック" pitchFamily="2" charset="-128"/>
              </a:rPr>
              <a:t>Arrays easy to use, but have fixed size</a:t>
            </a:r>
          </a:p>
          <a:p>
            <a:pPr lvl="1" eaLnBrk="1" hangingPunct="1"/>
            <a:r>
              <a:rPr lang="en-US" altLang="en-US" sz="2400" dirty="0">
                <a:ea typeface="ＭＳ Ｐゴシック" pitchFamily="2" charset="-128"/>
              </a:rPr>
              <a:t>Not always easy to predict number of items in </a:t>
            </a:r>
            <a:r>
              <a:rPr lang="en-US" altLang="en-US" sz="2400" dirty="0" smtClean="0">
                <a:ea typeface="ＭＳ Ｐゴシック" pitchFamily="2" charset="-128"/>
              </a:rPr>
              <a:t>A</a:t>
            </a:r>
            <a:r>
              <a:rPr lang="en-US" altLang="en-US" sz="100" dirty="0" smtClean="0">
                <a:ea typeface="ＭＳ Ｐゴシック" pitchFamily="2" charset="-128"/>
              </a:rPr>
              <a:t> </a:t>
            </a:r>
            <a:r>
              <a:rPr lang="en-US" altLang="en-US" sz="2400" dirty="0" smtClean="0">
                <a:ea typeface="ＭＳ Ｐゴシック" pitchFamily="2" charset="-128"/>
              </a:rPr>
              <a:t>D</a:t>
            </a:r>
            <a:r>
              <a:rPr lang="en-US" altLang="en-US" sz="100" dirty="0" smtClean="0">
                <a:ea typeface="ＭＳ Ｐゴシック" pitchFamily="2" charset="-128"/>
              </a:rPr>
              <a:t> </a:t>
            </a:r>
            <a:r>
              <a:rPr lang="en-US" altLang="en-US" sz="2400" dirty="0" smtClean="0">
                <a:ea typeface="ＭＳ Ｐゴシック" pitchFamily="2" charset="-128"/>
              </a:rPr>
              <a:t>T</a:t>
            </a:r>
            <a:endParaRPr lang="en-US" altLang="en-US" sz="2400" dirty="0">
              <a:ea typeface="ＭＳ Ｐゴシック" pitchFamily="2" charset="-128"/>
            </a:endParaRPr>
          </a:p>
          <a:p>
            <a:pPr lvl="1" eaLnBrk="1" hangingPunct="1"/>
            <a:r>
              <a:rPr lang="en-US" altLang="en-US" sz="2400" dirty="0">
                <a:ea typeface="ＭＳ Ｐゴシック" pitchFamily="2" charset="-128"/>
              </a:rPr>
              <a:t>Array could waste space</a:t>
            </a:r>
          </a:p>
          <a:p>
            <a:pPr lvl="1" eaLnBrk="1" hangingPunct="1"/>
            <a:r>
              <a:rPr lang="en-US" altLang="en-US" sz="2400" dirty="0">
                <a:ea typeface="ＭＳ Ｐゴシック" pitchFamily="2" charset="-128"/>
              </a:rPr>
              <a:t>Increasing size of dynamically allocated array can waste storage </a:t>
            </a:r>
            <a:r>
              <a:rPr lang="en-US" altLang="en-US" sz="2400" b="1" dirty="0">
                <a:ea typeface="ＭＳ Ｐゴシック" pitchFamily="2" charset="-128"/>
              </a:rPr>
              <a:t>and </a:t>
            </a:r>
            <a:r>
              <a:rPr lang="en-US" altLang="en-US" sz="2400" dirty="0">
                <a:ea typeface="ＭＳ Ｐゴシック" pitchFamily="2" charset="-128"/>
              </a:rPr>
              <a:t>time</a:t>
            </a:r>
          </a:p>
          <a:p>
            <a:pPr lvl="1" eaLnBrk="1" hangingPunct="1"/>
            <a:r>
              <a:rPr lang="en-US" altLang="en-US" sz="2400" dirty="0">
                <a:ea typeface="ＭＳ Ｐゴシック" pitchFamily="2" charset="-128"/>
              </a:rPr>
              <a:t>Can access array items directly with equal access time</a:t>
            </a:r>
          </a:p>
          <a:p>
            <a:pPr lvl="1" eaLnBrk="1" hangingPunct="1"/>
            <a:r>
              <a:rPr lang="en-US" altLang="en-US" sz="2400" dirty="0">
                <a:ea typeface="ＭＳ Ｐゴシック" pitchFamily="2" charset="-128"/>
              </a:rPr>
              <a:t>An array-based implementation is a good choice for a small </a:t>
            </a:r>
            <a:r>
              <a:rPr lang="en-US" altLang="en-US" sz="2400" dirty="0" smtClean="0">
                <a:ea typeface="ＭＳ Ｐゴシック" pitchFamily="2" charset="-128"/>
              </a:rPr>
              <a:t>bag</a:t>
            </a:r>
          </a:p>
        </p:txBody>
      </p:sp>
    </p:spTree>
    <p:extLst>
      <p:ext uri="{BB962C8B-B14F-4D97-AF65-F5344CB8AC3E}">
        <p14:creationId xmlns:p14="http://schemas.microsoft.com/office/powerpoint/2010/main" val="33414355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Comparing Array-Based and Link-Based Implementations </a:t>
            </a:r>
            <a:r>
              <a:rPr lang="en-US" altLang="en-US" sz="2000" b="0" dirty="0" smtClean="0">
                <a:ea typeface="ＭＳ Ｐゴシック" pitchFamily="2" charset="-128"/>
              </a:rPr>
              <a:t>(2 </a:t>
            </a:r>
            <a:r>
              <a:rPr lang="en-US" altLang="en-US" sz="2000" b="0" dirty="0">
                <a:ea typeface="ＭＳ Ｐゴシック" pitchFamily="2" charset="-128"/>
              </a:rPr>
              <a:t>of 2)</a:t>
            </a:r>
            <a:endParaRPr lang="en-US" dirty="0"/>
          </a:p>
        </p:txBody>
      </p:sp>
      <p:sp>
        <p:nvSpPr>
          <p:cNvPr id="3" name="Text Placeholder 2"/>
          <p:cNvSpPr>
            <a:spLocks noGrp="1"/>
          </p:cNvSpPr>
          <p:nvPr>
            <p:ph type="body" idx="1"/>
          </p:nvPr>
        </p:nvSpPr>
        <p:spPr/>
        <p:txBody>
          <a:bodyPr/>
          <a:lstStyle/>
          <a:p>
            <a:pPr eaLnBrk="1" hangingPunct="1"/>
            <a:r>
              <a:rPr lang="en-US" altLang="en-US" sz="2400" dirty="0">
                <a:ea typeface="ＭＳ Ｐゴシック" pitchFamily="2" charset="-128"/>
              </a:rPr>
              <a:t>Linked chains do not have fixed size</a:t>
            </a:r>
          </a:p>
          <a:p>
            <a:pPr lvl="1" eaLnBrk="1" hangingPunct="1"/>
            <a:r>
              <a:rPr lang="en-US" altLang="en-US" sz="2400" dirty="0">
                <a:ea typeface="ＭＳ Ｐゴシック" pitchFamily="2" charset="-128"/>
              </a:rPr>
              <a:t>In a chain of linked nodes, an item points explicitly to the next item</a:t>
            </a:r>
          </a:p>
          <a:p>
            <a:pPr lvl="1" eaLnBrk="1" hangingPunct="1"/>
            <a:r>
              <a:rPr lang="en-US" altLang="en-US" sz="2400" dirty="0">
                <a:ea typeface="ＭＳ Ｐゴシック" pitchFamily="2" charset="-128"/>
              </a:rPr>
              <a:t>Link-based implementation requires more memory</a:t>
            </a:r>
          </a:p>
          <a:p>
            <a:pPr lvl="1" eaLnBrk="1" hangingPunct="1"/>
            <a:r>
              <a:rPr lang="en-US" altLang="en-US" sz="2400" dirty="0">
                <a:ea typeface="ＭＳ Ｐゴシック" pitchFamily="2" charset="-128"/>
              </a:rPr>
              <a:t>Must traverse a linked chain to access its </a:t>
            </a:r>
            <a:r>
              <a:rPr lang="en-US" altLang="en-US" sz="2400" i="1" dirty="0">
                <a:ea typeface="ＭＳ Ｐゴシック" pitchFamily="2" charset="-128"/>
              </a:rPr>
              <a:t>i</a:t>
            </a:r>
            <a:r>
              <a:rPr lang="en-US" altLang="en-US" sz="2400" i="1" baseline="30000" dirty="0">
                <a:ea typeface="ＭＳ Ｐゴシック" pitchFamily="2" charset="-128"/>
              </a:rPr>
              <a:t>th</a:t>
            </a:r>
            <a:r>
              <a:rPr lang="en-US" altLang="en-US" sz="2400" i="1" dirty="0">
                <a:ea typeface="ＭＳ Ｐゴシック" pitchFamily="2" charset="-128"/>
              </a:rPr>
              <a:t> </a:t>
            </a:r>
            <a:r>
              <a:rPr lang="en-US" altLang="en-US" sz="2400" dirty="0">
                <a:ea typeface="ＭＳ Ｐゴシック" pitchFamily="2" charset="-128"/>
              </a:rPr>
              <a:t>node</a:t>
            </a:r>
          </a:p>
          <a:p>
            <a:pPr lvl="1" eaLnBrk="1" hangingPunct="1"/>
            <a:r>
              <a:rPr lang="en-US" altLang="en-US" sz="2400" dirty="0">
                <a:ea typeface="ＭＳ Ｐゴシック" pitchFamily="2" charset="-128"/>
              </a:rPr>
              <a:t>Time to access </a:t>
            </a:r>
            <a:r>
              <a:rPr lang="en-US" altLang="en-US" sz="2400" i="1" dirty="0">
                <a:ea typeface="ＭＳ Ｐゴシック" pitchFamily="2" charset="-128"/>
              </a:rPr>
              <a:t>i</a:t>
            </a:r>
            <a:r>
              <a:rPr lang="en-US" altLang="en-US" sz="2400" i="1" baseline="30000" dirty="0">
                <a:ea typeface="ＭＳ Ｐゴシック" pitchFamily="2" charset="-128"/>
              </a:rPr>
              <a:t>th</a:t>
            </a:r>
            <a:r>
              <a:rPr lang="en-US" altLang="en-US" sz="2400" i="1" dirty="0">
                <a:ea typeface="ＭＳ Ｐゴシック" pitchFamily="2" charset="-128"/>
              </a:rPr>
              <a:t> </a:t>
            </a:r>
            <a:r>
              <a:rPr lang="en-US" altLang="en-US" sz="2400" dirty="0">
                <a:ea typeface="ＭＳ Ｐゴシック" pitchFamily="2" charset="-128"/>
              </a:rPr>
              <a:t>node in a linked chain depends on </a:t>
            </a:r>
            <a:r>
              <a:rPr lang="en-US" altLang="en-US" sz="2400" i="1" dirty="0" smtClean="0">
                <a:ea typeface="ＭＳ Ｐゴシック" pitchFamily="2" charset="-128"/>
              </a:rPr>
              <a:t>i</a:t>
            </a:r>
            <a:endParaRPr lang="en-US" altLang="en-US" sz="2400" dirty="0">
              <a:ea typeface="ＭＳ Ｐゴシック" pitchFamily="2" charset="-128"/>
            </a:endParaRPr>
          </a:p>
        </p:txBody>
      </p:sp>
    </p:spTree>
    <p:extLst>
      <p:ext uri="{BB962C8B-B14F-4D97-AF65-F5344CB8AC3E}">
        <p14:creationId xmlns:p14="http://schemas.microsoft.com/office/powerpoint/2010/main" val="2456295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860425"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Preliminaries </a:t>
            </a:r>
            <a:r>
              <a:rPr lang="en-US" altLang="en-US" sz="2000" b="0" dirty="0" smtClean="0">
                <a:ea typeface="ＭＳ Ｐゴシック" pitchFamily="2" charset="-128"/>
              </a:rPr>
              <a:t>(3 </a:t>
            </a:r>
            <a:r>
              <a:rPr lang="en-US" altLang="en-US" sz="2000" b="0" dirty="0">
                <a:ea typeface="ＭＳ Ｐゴシック" pitchFamily="2" charset="-128"/>
              </a:rPr>
              <a:t>of 4)</a:t>
            </a:r>
            <a:endParaRPr lang="en-US" dirty="0"/>
          </a:p>
        </p:txBody>
      </p:sp>
      <p:sp>
        <p:nvSpPr>
          <p:cNvPr id="3" name="Text Placeholder 2"/>
          <p:cNvSpPr>
            <a:spLocks noGrp="1"/>
          </p:cNvSpPr>
          <p:nvPr>
            <p:ph type="body" idx="1"/>
          </p:nvPr>
        </p:nvSpPr>
        <p:spPr>
          <a:xfrm>
            <a:off x="457200" y="1600200"/>
            <a:ext cx="8229600" cy="501555"/>
          </a:xfrm>
        </p:spPr>
        <p:txBody>
          <a:bodyPr/>
          <a:lstStyle/>
          <a:p>
            <a:pPr marL="0" indent="0">
              <a:buNone/>
            </a:pPr>
            <a:r>
              <a:rPr lang="en-US" altLang="en-US" sz="2000" b="1" dirty="0" smtClean="0"/>
              <a:t>Figure 4-4 </a:t>
            </a:r>
            <a:r>
              <a:rPr lang="en-US" altLang="en-US" sz="2000" dirty="0" smtClean="0"/>
              <a:t>A </a:t>
            </a:r>
            <a:r>
              <a:rPr lang="en-US" altLang="en-US" sz="2000" dirty="0"/>
              <a:t>head pointer to the first of several linked </a:t>
            </a:r>
            <a:r>
              <a:rPr lang="en-US" altLang="en-US" sz="2000" dirty="0" smtClean="0"/>
              <a:t>nodes</a:t>
            </a:r>
            <a:endParaRPr lang="en-US" altLang="en-US" sz="2000" dirty="0"/>
          </a:p>
        </p:txBody>
      </p:sp>
      <p:pic>
        <p:nvPicPr>
          <p:cNvPr id="6" name="Picture 2" descr="A diagram illustrates a node titled, head P t r, pointing to five other nodes linked together. Five nodes pointing from head P t r have two parts, item and next. Values in item part of the five nodes are as follows: “a b”, “c d”, “e f”, “g h” and “i j”. Next in each node points to the following node. In the last node, next is crossed out and labeled, null p t r. head P t r node has only one part with a pointer, and it is sha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303" y="2389305"/>
            <a:ext cx="7459394" cy="1789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75881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Preliminaries </a:t>
            </a:r>
            <a:r>
              <a:rPr lang="en-US" altLang="en-US" sz="2000" b="0" dirty="0" smtClean="0">
                <a:ea typeface="ＭＳ Ｐゴシック" pitchFamily="2" charset="-128"/>
              </a:rPr>
              <a:t>(4 </a:t>
            </a:r>
            <a:r>
              <a:rPr lang="en-US" altLang="en-US" sz="2000" b="0" dirty="0">
                <a:ea typeface="ＭＳ Ｐゴシック" pitchFamily="2" charset="-128"/>
              </a:rPr>
              <a:t>of 4)</a:t>
            </a:r>
            <a:endParaRPr lang="en-US" dirty="0"/>
          </a:p>
        </p:txBody>
      </p:sp>
      <p:sp>
        <p:nvSpPr>
          <p:cNvPr id="3" name="Text Placeholder 2"/>
          <p:cNvSpPr>
            <a:spLocks noGrp="1"/>
          </p:cNvSpPr>
          <p:nvPr>
            <p:ph type="body" idx="1"/>
          </p:nvPr>
        </p:nvSpPr>
        <p:spPr>
          <a:xfrm>
            <a:off x="457200" y="1600200"/>
            <a:ext cx="8229600" cy="487907"/>
          </a:xfrm>
        </p:spPr>
        <p:txBody>
          <a:bodyPr/>
          <a:lstStyle/>
          <a:p>
            <a:pPr marL="0" indent="0">
              <a:buNone/>
            </a:pPr>
            <a:r>
              <a:rPr lang="en-US" altLang="en-US" sz="2000" b="1" dirty="0" smtClean="0">
                <a:solidFill>
                  <a:schemeClr val="bg2"/>
                </a:solidFill>
              </a:rPr>
              <a:t>Figure 4-5 </a:t>
            </a:r>
            <a:r>
              <a:rPr lang="en-US" altLang="en-US" sz="2000" dirty="0" smtClean="0"/>
              <a:t>A </a:t>
            </a:r>
            <a:r>
              <a:rPr lang="en-US" altLang="en-US" sz="2000" dirty="0"/>
              <a:t>lost </a:t>
            </a:r>
            <a:r>
              <a:rPr lang="en-US" altLang="en-US" sz="2000" dirty="0" smtClean="0"/>
              <a:t>node</a:t>
            </a:r>
            <a:endParaRPr lang="en-US" altLang="en-US" sz="2000" dirty="0"/>
          </a:p>
        </p:txBody>
      </p:sp>
      <p:pic>
        <p:nvPicPr>
          <p:cNvPr id="7" name="Picture 6" descr="Line of code reads, head P t r equals new Node left angle bracket s t d colon colon string right angle bracket left parenthesis right parenthesis semicolon. Beside, a diagram illustrates the code, where a node titled, head P t r points to another node with two parts. Head P t r has only one part. Below, another line of code reads, head P t r equals null P t r. Beside, a diagram illustrates the code, where a node titled, head P t r is crossed out. Beside head P t r is another node with two par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263" y="2375657"/>
            <a:ext cx="7227887"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93766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The Class </a:t>
            </a:r>
            <a:r>
              <a:rPr lang="en-US" altLang="en-US" dirty="0" smtClean="0">
                <a:solidFill>
                  <a:schemeClr val="tx2"/>
                </a:solidFill>
                <a:ea typeface="ＭＳ Ｐゴシック" pitchFamily="2" charset="-128"/>
              </a:rPr>
              <a:t>Node </a:t>
            </a:r>
            <a:r>
              <a:rPr lang="en-US" altLang="en-US" sz="2000" b="0" dirty="0" smtClean="0">
                <a:solidFill>
                  <a:schemeClr val="tx2"/>
                </a:solidFill>
                <a:ea typeface="ＭＳ Ｐゴシック" pitchFamily="2" charset="-128"/>
              </a:rPr>
              <a:t>(1 of 3)</a:t>
            </a:r>
            <a:endParaRPr lang="en-US" sz="2000" b="0" dirty="0">
              <a:solidFill>
                <a:schemeClr val="tx2"/>
              </a:solidFill>
            </a:endParaRPr>
          </a:p>
        </p:txBody>
      </p:sp>
      <p:sp>
        <p:nvSpPr>
          <p:cNvPr id="3" name="Text Placeholder 2"/>
          <p:cNvSpPr>
            <a:spLocks noGrp="1"/>
          </p:cNvSpPr>
          <p:nvPr>
            <p:ph type="body" idx="1"/>
          </p:nvPr>
        </p:nvSpPr>
        <p:spPr>
          <a:xfrm>
            <a:off x="457200" y="1600201"/>
            <a:ext cx="8229600" cy="460612"/>
          </a:xfrm>
        </p:spPr>
        <p:txBody>
          <a:bodyPr/>
          <a:lstStyle/>
          <a:p>
            <a:pPr marL="0" indent="0">
              <a:buNone/>
            </a:pPr>
            <a:r>
              <a:rPr lang="en-US" altLang="en-US" sz="2000" b="1" dirty="0" smtClean="0">
                <a:ea typeface="ＭＳ Ｐゴシック" pitchFamily="2" charset="-128"/>
              </a:rPr>
              <a:t>Listing 4-1 </a:t>
            </a:r>
            <a:r>
              <a:rPr lang="en-US" altLang="en-US" sz="2000" dirty="0" smtClean="0">
                <a:ea typeface="ＭＳ Ｐゴシック" pitchFamily="2" charset="-128"/>
              </a:rPr>
              <a:t>The </a:t>
            </a:r>
            <a:r>
              <a:rPr lang="en-US" altLang="en-US" sz="2000" dirty="0">
                <a:ea typeface="ＭＳ Ｐゴシック" pitchFamily="2" charset="-128"/>
              </a:rPr>
              <a:t>header file for the template class </a:t>
            </a:r>
            <a:r>
              <a:rPr lang="en-US" altLang="en-US" sz="2000" b="1" dirty="0" smtClean="0">
                <a:solidFill>
                  <a:schemeClr val="tx1"/>
                </a:solidFill>
                <a:ea typeface="ＭＳ Ｐゴシック" pitchFamily="2" charset="-128"/>
              </a:rPr>
              <a:t>Node</a:t>
            </a:r>
            <a:endParaRPr lang="en-US" altLang="en-US" sz="2000" b="1" dirty="0">
              <a:solidFill>
                <a:schemeClr val="tx1"/>
              </a:solidFill>
              <a:ea typeface="ＭＳ Ｐゴシック" pitchFamily="2" charset="-128"/>
            </a:endParaRPr>
          </a:p>
        </p:txBody>
      </p:sp>
      <p:pic>
        <p:nvPicPr>
          <p:cNvPr id="6" name="Picture 6" descr="Computer code has 22 lines. The lines read as follows. Line 1. forward slash asterisk asterisk at sign file Node period h asterisk forward slash. Line 2. blank. Line 3. hash if n, d e f underscore NODE. Line 4. hash define underscore NODE. Line 5. blank. Line 6. template left angle bracket class Item Type right angle bracket. Line 7. class Node. Line 8. left brace. Line 9. private colon. Line 10, indented once. Item Type item semicolon forward slash forward slash A data item. Line 11, indented once. Node left angle bracket Item Type right angle bracket asterisk next semicolon forward slash forward slash Pointer to next node. Line 12. public colon. Line 13, indented once. Node left parenthesis right parenthesis semicolon. Line 14, indented once. Node left parenthesis c o n s t Item Type ampersand an Item right parenthesis semicolon. Line 15, indented once. Node left parenthesis c o n s t Item Type ampersand an Item comma Node left angle bracket Item Type right angle bracket asterisk next Node P t r right parenthesis semicolon. Line 16, indented once. void set Item left parenthesis c o n s t Item Type ampersand an Item right parenthesis semicolon. Line 17, indented once. void set Next left parenthesis Node left angle bracket Item Type right angle bracket asterisk next Node P t r right parenthesis semicolon. Line 18, indented once. Item Type get Item left parenthesis right parenthesis c o n s t semicolon. Line 19, indented once. Node left angle bracket Item Type right angle bracket asterisk get Next left parenthesis right parenthesis c o n s t semicolon. Line 20. right brace semicolon forward slash forward slash end Node. Line 21. hash include double quote Node period c p p double quote. Line 22. hash end if.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355" y="2321068"/>
            <a:ext cx="5363290" cy="4084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9722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The Class </a:t>
            </a:r>
            <a:r>
              <a:rPr lang="en-US" altLang="en-US" dirty="0">
                <a:solidFill>
                  <a:schemeClr val="tx2"/>
                </a:solidFill>
                <a:ea typeface="ＭＳ Ｐゴシック" pitchFamily="2" charset="-128"/>
              </a:rPr>
              <a:t>Node </a:t>
            </a:r>
            <a:r>
              <a:rPr lang="en-US" altLang="en-US" sz="2000" b="0" dirty="0" smtClean="0">
                <a:solidFill>
                  <a:schemeClr val="tx2"/>
                </a:solidFill>
                <a:ea typeface="ＭＳ Ｐゴシック" pitchFamily="2" charset="-128"/>
              </a:rPr>
              <a:t>(2 </a:t>
            </a:r>
            <a:r>
              <a:rPr lang="en-US" altLang="en-US" sz="2000" b="0" dirty="0">
                <a:solidFill>
                  <a:schemeClr val="tx2"/>
                </a:solidFill>
                <a:ea typeface="ＭＳ Ｐゴシック" pitchFamily="2" charset="-128"/>
              </a:rPr>
              <a:t>of 3)</a:t>
            </a:r>
            <a:endParaRPr lang="en-US" dirty="0"/>
          </a:p>
        </p:txBody>
      </p:sp>
      <p:sp>
        <p:nvSpPr>
          <p:cNvPr id="3" name="Text Placeholder 2"/>
          <p:cNvSpPr>
            <a:spLocks noGrp="1"/>
          </p:cNvSpPr>
          <p:nvPr>
            <p:ph type="body" idx="1"/>
          </p:nvPr>
        </p:nvSpPr>
        <p:spPr>
          <a:xfrm>
            <a:off x="457200" y="1600201"/>
            <a:ext cx="8229600" cy="556146"/>
          </a:xfrm>
        </p:spPr>
        <p:txBody>
          <a:bodyPr/>
          <a:lstStyle/>
          <a:p>
            <a:pPr marL="0" indent="0">
              <a:buNone/>
            </a:pPr>
            <a:r>
              <a:rPr lang="en-US" altLang="en-US" sz="2000" b="1" dirty="0" smtClean="0">
                <a:ea typeface="ＭＳ Ｐゴシック" pitchFamily="2" charset="-128"/>
              </a:rPr>
              <a:t>Listing 4-2 </a:t>
            </a:r>
            <a:r>
              <a:rPr lang="en-US" altLang="en-US" sz="2000" dirty="0" smtClean="0">
                <a:ea typeface="ＭＳ Ｐゴシック" pitchFamily="2" charset="-128"/>
              </a:rPr>
              <a:t>The </a:t>
            </a:r>
            <a:r>
              <a:rPr lang="en-US" altLang="en-US" sz="2000" dirty="0">
                <a:ea typeface="ＭＳ Ｐゴシック" pitchFamily="2" charset="-128"/>
              </a:rPr>
              <a:t>implementation file for the class </a:t>
            </a:r>
            <a:r>
              <a:rPr lang="en-US" altLang="en-US" sz="2000" b="1" dirty="0" smtClean="0">
                <a:solidFill>
                  <a:schemeClr val="tx1"/>
                </a:solidFill>
                <a:ea typeface="ＭＳ Ｐゴシック" pitchFamily="2" charset="-128"/>
              </a:rPr>
              <a:t>Node</a:t>
            </a:r>
            <a:endParaRPr lang="en-US" altLang="en-US" sz="2000" b="1" dirty="0">
              <a:solidFill>
                <a:schemeClr val="tx1"/>
              </a:solidFill>
              <a:ea typeface="ＭＳ Ｐゴシック" pitchFamily="2" charset="-128"/>
            </a:endParaRPr>
          </a:p>
        </p:txBody>
      </p:sp>
      <p:pic>
        <p:nvPicPr>
          <p:cNvPr id="5" name="Picture 2" descr="Computer code has 35 lines. The lines read as follows. Line 1. forward slash asterisk asterisk at sign file Node period c p p asterisk forward slash. Line 2. hash include double quote Node period h double quote. Line 3. hash include left angle bracket c s t d d e f right angle bracket. Line 4. template left angle bracket class Item Type right angle bracket. Line 5. Node left angle bracket Item Type right angle bracket colon colon Node left parenthesis right parenthesis colon next left parenthesis null p t r right parenthesis. Line 6. left brace. Line 7. right brace forward slash forward slash end default constructor. Line 8. template left angle bracket class Item Type right angle bracket. Line 9. Node left angle bracket Item Type right angle bracket colon colon Node left parenthesis c o n s t Item Type ampersand an Item right parenthesis colon item left parenthesis an Item right parenthesis comma next left parenthesis null p t r right parenthesis. Line 10. left brace. Line 11. right brace forward slash forward slash end constructor. Line 12. template left angle bracket class Item Type right angle bracket. Line 13. Node left angle bracket Item Type right angle bracket colon colon Node left parenthesis c o n s t Item Type ampersand an Item comma Node left angle bracket Item Type right angle bracket asterisk next Node P t r right parenthesis colon item left parenthesis an Item right parenthesis comma next left parenthesis next Node P t r right parenthesis. Line 14. left brace. Line 15. right brace forward slash forward slash end constructo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9015" y="2350421"/>
            <a:ext cx="6485970" cy="3912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7691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The Class </a:t>
            </a:r>
            <a:r>
              <a:rPr lang="en-US" altLang="en-US" dirty="0">
                <a:solidFill>
                  <a:schemeClr val="tx2"/>
                </a:solidFill>
                <a:ea typeface="ＭＳ Ｐゴシック" pitchFamily="2" charset="-128"/>
              </a:rPr>
              <a:t>Node </a:t>
            </a:r>
            <a:r>
              <a:rPr lang="en-US" altLang="en-US" sz="2000" b="0" dirty="0" smtClean="0">
                <a:solidFill>
                  <a:schemeClr val="tx2"/>
                </a:solidFill>
                <a:ea typeface="ＭＳ Ｐゴシック" pitchFamily="2" charset="-128"/>
              </a:rPr>
              <a:t>(3 </a:t>
            </a:r>
            <a:r>
              <a:rPr lang="en-US" altLang="en-US" sz="2000" b="0" dirty="0">
                <a:solidFill>
                  <a:schemeClr val="tx2"/>
                </a:solidFill>
                <a:ea typeface="ＭＳ Ｐゴシック" pitchFamily="2" charset="-128"/>
              </a:rPr>
              <a:t>of 3</a:t>
            </a:r>
            <a:r>
              <a:rPr lang="en-US" altLang="en-US" sz="2000" b="0" dirty="0" smtClean="0">
                <a:solidFill>
                  <a:schemeClr val="tx2"/>
                </a:solidFill>
                <a:ea typeface="ＭＳ Ｐゴシック" pitchFamily="2" charset="-128"/>
              </a:rPr>
              <a:t>)</a:t>
            </a:r>
            <a:endParaRPr lang="en-US" dirty="0"/>
          </a:p>
        </p:txBody>
      </p:sp>
      <p:sp>
        <p:nvSpPr>
          <p:cNvPr id="3" name="Text Placeholder 2"/>
          <p:cNvSpPr>
            <a:spLocks noGrp="1"/>
          </p:cNvSpPr>
          <p:nvPr>
            <p:ph type="body" idx="1"/>
          </p:nvPr>
        </p:nvSpPr>
        <p:spPr>
          <a:xfrm>
            <a:off x="457200" y="1600201"/>
            <a:ext cx="8229600" cy="446964"/>
          </a:xfrm>
        </p:spPr>
        <p:txBody>
          <a:bodyPr/>
          <a:lstStyle/>
          <a:p>
            <a:pPr marL="0" indent="0">
              <a:buNone/>
            </a:pPr>
            <a:r>
              <a:rPr lang="en-US" altLang="en-US" sz="2000" b="1" dirty="0" smtClean="0">
                <a:ea typeface="ＭＳ Ｐゴシック" pitchFamily="2" charset="-128"/>
              </a:rPr>
              <a:t>Listing 4-2 (continued)</a:t>
            </a:r>
            <a:endParaRPr lang="en-US" altLang="en-US" sz="2000" b="1" dirty="0">
              <a:solidFill>
                <a:schemeClr val="tx1"/>
              </a:solidFill>
              <a:ea typeface="ＭＳ Ｐゴシック" pitchFamily="2" charset="-128"/>
            </a:endParaRPr>
          </a:p>
        </p:txBody>
      </p:sp>
      <p:pic>
        <p:nvPicPr>
          <p:cNvPr id="5" name="Picture 2" descr="The computer code continues. Line 16. template left angle bracket class Item Type right angle bracket. Line 17. void Node left angle bracket Item Type right angle bracket colon colon set Item left parenthesis c o n s t Item Type ampersand an Item right parenthesis. Line 18. left brace. Line 19, indented once. item equals an Item semicolon. Line 20. right brace forward slash forward slash end set Item. Line 21. template left angle bracket class Item Type right angle bracket. Line 22. void Node left angle bracket Item Type right angle bracket colon colon set Next left parenthesis Node left angle bracket Item Type right angle bracket asterisk next Node P t r right parenthesis. Line 23. left brace. Line 24, indented once. next equals next Node P t r semicolon. Line 25. right brace forward slash forward slash end set Next. Line 26. template left angle bracket class Item Type right angle bracket. Line 27. Item Type Node left angle bracket Item Type right angle bracket colon colon get Item left parenthesis right parenthesis c o n s t. Line 28. left brace. Line 29, indented once. return item semicolon. Line 30. right brace forward slash forward slash end get Item. Line 31. template left angle bracket class Item Type right angle bracket. Line 32. Node left angle bracket Item Type right angle bracket asterisk Node left angle bracket Item Type right angle bracket colon colon get Next left parenthesis right parenthesis c o n s t. Line 33. left brace. Line 34, indented once. return next semicolon. Line 35. right brace forward slash forward slash end get N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312" y="2281117"/>
            <a:ext cx="5401376" cy="413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3545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itchFamily="2" charset="-128"/>
              </a:rPr>
              <a:t>A Link-Based Implementation of the A</a:t>
            </a:r>
            <a:r>
              <a:rPr lang="en-US" altLang="en-US" sz="100" dirty="0" smtClean="0">
                <a:ea typeface="ＭＳ Ｐゴシック" pitchFamily="2" charset="-128"/>
              </a:rPr>
              <a:t> </a:t>
            </a:r>
            <a:r>
              <a:rPr lang="en-US" altLang="en-US" dirty="0" smtClean="0">
                <a:ea typeface="ＭＳ Ｐゴシック" pitchFamily="2" charset="-128"/>
              </a:rPr>
              <a:t>D</a:t>
            </a:r>
            <a:r>
              <a:rPr lang="en-US" altLang="en-US" sz="100" dirty="0" smtClean="0">
                <a:ea typeface="ＭＳ Ｐゴシック" pitchFamily="2" charset="-128"/>
              </a:rPr>
              <a:t> </a:t>
            </a:r>
            <a:r>
              <a:rPr lang="en-US" altLang="en-US" dirty="0" smtClean="0">
                <a:ea typeface="ＭＳ Ｐゴシック" pitchFamily="2" charset="-128"/>
              </a:rPr>
              <a:t>T Bag</a:t>
            </a:r>
            <a:endParaRPr lang="en-US" dirty="0"/>
          </a:p>
        </p:txBody>
      </p:sp>
      <p:sp>
        <p:nvSpPr>
          <p:cNvPr id="3" name="Text Placeholder 2"/>
          <p:cNvSpPr>
            <a:spLocks noGrp="1"/>
          </p:cNvSpPr>
          <p:nvPr>
            <p:ph type="body" idx="1"/>
          </p:nvPr>
        </p:nvSpPr>
        <p:spPr>
          <a:xfrm>
            <a:off x="457200" y="1600201"/>
            <a:ext cx="8229600" cy="583442"/>
          </a:xfrm>
        </p:spPr>
        <p:txBody>
          <a:bodyPr/>
          <a:lstStyle/>
          <a:p>
            <a:pPr marL="0" indent="0">
              <a:buNone/>
            </a:pPr>
            <a:r>
              <a:rPr lang="en-US" altLang="en-US" sz="2000" b="1" dirty="0" smtClean="0">
                <a:ea typeface="ＭＳ Ｐゴシック" pitchFamily="2" charset="-128"/>
              </a:rPr>
              <a:t>Figure 4-6 </a:t>
            </a:r>
            <a:r>
              <a:rPr lang="en-US" altLang="en-US" sz="2000" dirty="0" smtClean="0">
                <a:ea typeface="ＭＳ Ｐゴシック" pitchFamily="2" charset="-128"/>
              </a:rPr>
              <a:t>A </a:t>
            </a:r>
            <a:r>
              <a:rPr lang="en-US" altLang="en-US" sz="2000" dirty="0">
                <a:ea typeface="ＭＳ Ｐゴシック" pitchFamily="2" charset="-128"/>
              </a:rPr>
              <a:t>link-based implementation of the </a:t>
            </a:r>
            <a:r>
              <a:rPr lang="en-US" altLang="en-US" sz="2000" dirty="0" smtClean="0">
                <a:ea typeface="ＭＳ Ｐゴシック" pitchFamily="2" charset="-128"/>
              </a:rPr>
              <a:t>A</a:t>
            </a:r>
            <a:r>
              <a:rPr lang="en-US" altLang="en-US" sz="100" dirty="0" smtClean="0">
                <a:ea typeface="ＭＳ Ｐゴシック" pitchFamily="2" charset="-128"/>
              </a:rPr>
              <a:t> </a:t>
            </a:r>
            <a:r>
              <a:rPr lang="en-US" altLang="en-US" sz="2000" dirty="0" smtClean="0">
                <a:ea typeface="ＭＳ Ｐゴシック" pitchFamily="2" charset="-128"/>
              </a:rPr>
              <a:t>D</a:t>
            </a:r>
            <a:r>
              <a:rPr lang="en-US" altLang="en-US" sz="100" dirty="0" smtClean="0">
                <a:ea typeface="ＭＳ Ｐゴシック" pitchFamily="2" charset="-128"/>
              </a:rPr>
              <a:t> </a:t>
            </a:r>
            <a:r>
              <a:rPr lang="en-US" altLang="en-US" sz="2000" dirty="0" smtClean="0">
                <a:ea typeface="ＭＳ Ｐゴシック" pitchFamily="2" charset="-128"/>
              </a:rPr>
              <a:t>T bag</a:t>
            </a:r>
            <a:endParaRPr lang="en-US" altLang="en-US" sz="2000" dirty="0">
              <a:ea typeface="ＭＳ Ｐゴシック" pitchFamily="2" charset="-128"/>
            </a:endParaRPr>
          </a:p>
        </p:txBody>
      </p:sp>
      <p:pic>
        <p:nvPicPr>
          <p:cNvPr id="7" name="Picture 2" descr="A diagram has a node titled, item Count with value 5. Item Count is shaded. Beside item Count is another node titled, head P t r, pointing to five other nodes linked together. The five nodes pointing from head P t r have two parts, item and next. Values in item part of the five nodes are as follows: “a b”, “c d”, “e f”, “g h” and “i j”. Next in each node points to the following node. In the last node, next is crossed out. head P t r node has only one part with a pointer, and it is sha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581" y="2355062"/>
            <a:ext cx="7208838"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descr="A number of methods with public access specifier, are listed out as follows: get Current Size left parenthesis right parenthesis colon integer, is Empty left parenthesis right parenthesis colon Boolean, add left parenthesis new Entry colon Item Type right parenthesis colon boolean, remove left parenthesis an Entry colon Item Type right parenthesis colon boolean, clear left parenthesis right parenthesis colon void, get Frequency Of left parenthesis an Entry colon Item Type right parenthesis colon integer, contains left parenthesis an Entry colon Item Type right parenthesis colon boolean, and to Vector left parenthesis right parenthesis colon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2778" y="3583756"/>
            <a:ext cx="4943206" cy="1969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idx="2"/>
          </p:nvPr>
        </p:nvSpPr>
        <p:spPr>
          <a:xfrm>
            <a:off x="457200" y="5669377"/>
            <a:ext cx="8229600" cy="456786"/>
          </a:xfrm>
        </p:spPr>
        <p:txBody>
          <a:bodyPr/>
          <a:lstStyle/>
          <a:p>
            <a:pPr marL="0" indent="1609725">
              <a:buNone/>
            </a:pPr>
            <a:r>
              <a:rPr lang="en-US" altLang="en-US" sz="2000" dirty="0"/>
              <a:t>Bag operations, given in </a:t>
            </a:r>
            <a:r>
              <a:rPr lang="en-US" altLang="en-US" sz="2000" dirty="0" smtClean="0"/>
              <a:t>U</a:t>
            </a:r>
            <a:r>
              <a:rPr lang="en-US" altLang="en-US" sz="100" dirty="0" smtClean="0"/>
              <a:t> </a:t>
            </a:r>
            <a:r>
              <a:rPr lang="en-US" altLang="en-US" sz="2000" dirty="0" smtClean="0"/>
              <a:t>M</a:t>
            </a:r>
            <a:r>
              <a:rPr lang="en-US" altLang="en-US" sz="100" dirty="0" smtClean="0"/>
              <a:t> </a:t>
            </a:r>
            <a:r>
              <a:rPr lang="en-US" altLang="en-US" sz="2000" dirty="0" smtClean="0"/>
              <a:t>L notation</a:t>
            </a:r>
            <a:endParaRPr lang="en-US" altLang="en-US" sz="2000" dirty="0"/>
          </a:p>
        </p:txBody>
      </p:sp>
    </p:spTree>
    <p:extLst>
      <p:ext uri="{BB962C8B-B14F-4D97-AF65-F5344CB8AC3E}">
        <p14:creationId xmlns:p14="http://schemas.microsoft.com/office/powerpoint/2010/main" val="3969157533"/>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8800</TotalTime>
  <Words>905</Words>
  <Application>Microsoft Office PowerPoint</Application>
  <PresentationFormat>On-screen Show (4:3)</PresentationFormat>
  <Paragraphs>114</Paragraphs>
  <Slides>39</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39</vt:i4>
      </vt:variant>
    </vt:vector>
  </HeadingPairs>
  <TitlesOfParts>
    <vt:vector size="47" baseType="lpstr">
      <vt:lpstr>ＭＳ Ｐゴシック</vt:lpstr>
      <vt:lpstr>Arial</vt:lpstr>
      <vt:lpstr>Noto Sans Symbols</vt:lpstr>
      <vt:lpstr>Times New Roman</vt:lpstr>
      <vt:lpstr>Verdana</vt:lpstr>
      <vt:lpstr>508 Lecture</vt:lpstr>
      <vt:lpstr>1_508 Lecture</vt:lpstr>
      <vt:lpstr>Equation</vt:lpstr>
      <vt:lpstr>Data Abstraction &amp; Problem Solving with C++: Walls and Mirrors</vt:lpstr>
      <vt:lpstr>Preliminaries (1 of 4)</vt:lpstr>
      <vt:lpstr>Preliminaries (2 of 4)</vt:lpstr>
      <vt:lpstr>Preliminaries (3 of 4)</vt:lpstr>
      <vt:lpstr>Preliminaries (4 of 4)</vt:lpstr>
      <vt:lpstr>The Class Node (1 of 3)</vt:lpstr>
      <vt:lpstr>The Class Node (2 of 3)</vt:lpstr>
      <vt:lpstr>The Class Node (3 of 3)</vt:lpstr>
      <vt:lpstr>A Link-Based Implementation of the A D T Bag</vt:lpstr>
      <vt:lpstr>The Header File (1 of 2)</vt:lpstr>
      <vt:lpstr>The Header File (2 of 2)</vt:lpstr>
      <vt:lpstr>Defining the Core Methods (1 of 6)</vt:lpstr>
      <vt:lpstr>Defining the Core Methods (2 of 6)</vt:lpstr>
      <vt:lpstr>Defining the Core Methods (3 of 6)</vt:lpstr>
      <vt:lpstr>Defining the Core Methods (4 of 6)</vt:lpstr>
      <vt:lpstr>Defining the Core Methods (5 of 6)</vt:lpstr>
      <vt:lpstr>Defining the Core Methods (6 of 6)</vt:lpstr>
      <vt:lpstr>Implementing More Methods (1 of 9)</vt:lpstr>
      <vt:lpstr>Implementing More Methods (2 of 9)</vt:lpstr>
      <vt:lpstr>Implementing More Methods (3 of 9)</vt:lpstr>
      <vt:lpstr>Implementing More Methods (4 of 9)</vt:lpstr>
      <vt:lpstr>Implementing More Methods (5 of 9)</vt:lpstr>
      <vt:lpstr>Implementing More Methods (6 of 9)</vt:lpstr>
      <vt:lpstr>Implementing More Methods (7 of 9)</vt:lpstr>
      <vt:lpstr>Implementing More Methods (8 of 9)</vt:lpstr>
      <vt:lpstr>Implementing More Methods (9 of 9)</vt:lpstr>
      <vt:lpstr>Recursive Definitions Methods in LinkedBag (1 of 3)</vt:lpstr>
      <vt:lpstr>Recursive Definitions Methods in LinkedBag (2 of 3)</vt:lpstr>
      <vt:lpstr>Recursive Definitions Methods in LinkedBag (3 of 3)</vt:lpstr>
      <vt:lpstr>Testing Multiple A D T Implementations (1 of 7)</vt:lpstr>
      <vt:lpstr>Testing Multiple A D T Implementations (2 of 7)</vt:lpstr>
      <vt:lpstr>Testing Multiple A D T Implementations (3 of 7)</vt:lpstr>
      <vt:lpstr>Testing Multiple A D T Implementations (4 of 7)</vt:lpstr>
      <vt:lpstr>Testing Multiple A D T Implementations (5 of 7)</vt:lpstr>
      <vt:lpstr>Testing Multiple A D T Implementations (6 of 7)</vt:lpstr>
      <vt:lpstr>Testing Multiple A D T Implementations (7 of 7)</vt:lpstr>
      <vt:lpstr>Comparing Array-Based and Link-Based Implementations (1 of 2)</vt:lpstr>
      <vt:lpstr>Comparing Array-Based and Link-Based Implementations (2 of 2)</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Abstraction &amp; Problem Solving with C++: Walls and Mirrors, 7e</dc:title>
  <dc:subject>Computer Science</dc:subject>
  <dc:creator>Carrano/Henry</dc:creator>
  <cp:keywords>Data Abstraction</cp:keywords>
  <cp:lastModifiedBy>KV, Suman (Cognizant)</cp:lastModifiedBy>
  <cp:revision>1072</cp:revision>
  <dcterms:modified xsi:type="dcterms:W3CDTF">2018-04-06T12:43:59Z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