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4"/>
  </p:notesMasterIdLst>
  <p:handoutMasterIdLst>
    <p:handoutMasterId r:id="rId55"/>
  </p:handoutMasterIdLst>
  <p:sldIdLst>
    <p:sldId id="332" r:id="rId3"/>
    <p:sldId id="334" r:id="rId4"/>
    <p:sldId id="336" r:id="rId5"/>
    <p:sldId id="337" r:id="rId6"/>
    <p:sldId id="338" r:id="rId7"/>
    <p:sldId id="339" r:id="rId8"/>
    <p:sldId id="340" r:id="rId9"/>
    <p:sldId id="341" r:id="rId10"/>
    <p:sldId id="342" r:id="rId11"/>
    <p:sldId id="343" r:id="rId12"/>
    <p:sldId id="344" r:id="rId13"/>
    <p:sldId id="38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84" r:id="rId35"/>
    <p:sldId id="366"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29"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53" autoAdjust="0"/>
    <p:restoredTop sz="96395" autoAdjust="0"/>
  </p:normalViewPr>
  <p:slideViewPr>
    <p:cSldViewPr snapToGrid="0" snapToObjects="1">
      <p:cViewPr varScale="1">
        <p:scale>
          <a:sx n="111" d="100"/>
          <a:sy n="111" d="100"/>
        </p:scale>
        <p:origin x="115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1"/>
            <a:ext cx="8229600" cy="85639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9728" y="2744148"/>
            <a:ext cx="8229600" cy="86707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60375" y="3873630"/>
            <a:ext cx="8226425" cy="8191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4955190"/>
            <a:ext cx="82296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15654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0"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51.wmf"/><Relationship Id="rId5" Type="http://schemas.openxmlformats.org/officeDocument/2006/relationships/oleObject" Target="../embeddings/oleObject9.bin"/><Relationship Id="rId4" Type="http://schemas.openxmlformats.org/officeDocument/2006/relationships/image" Target="../media/image50.wmf"/></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53.wmf"/></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2.bin"/><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png"/><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5</a:t>
            </a:r>
            <a:endParaRPr lang="en-US" b="1" dirty="0">
              <a:latin typeface="+mn-lt"/>
            </a:endParaRPr>
          </a:p>
        </p:txBody>
      </p:sp>
      <p:sp>
        <p:nvSpPr>
          <p:cNvPr id="5" name="Text Placeholder 4"/>
          <p:cNvSpPr>
            <a:spLocks noGrp="1"/>
          </p:cNvSpPr>
          <p:nvPr>
            <p:ph type="body" idx="3"/>
          </p:nvPr>
        </p:nvSpPr>
        <p:spPr>
          <a:xfrm>
            <a:off x="5114308" y="3058719"/>
            <a:ext cx="3231349" cy="1796752"/>
          </a:xfrm>
        </p:spPr>
        <p:txBody>
          <a:bodyPr/>
          <a:lstStyle/>
          <a:p>
            <a:pPr algn="ctr" eaLnBrk="1" hangingPunct="1"/>
            <a:r>
              <a:rPr lang="en-US" altLang="en-US" dirty="0">
                <a:solidFill>
                  <a:schemeClr val="tx1"/>
                </a:solidFill>
                <a:latin typeface="+mn-lt"/>
              </a:rPr>
              <a:t>Recursion as </a:t>
            </a:r>
            <a:r>
              <a:rPr lang="en-US" altLang="en-US" dirty="0" smtClean="0">
                <a:solidFill>
                  <a:schemeClr val="tx1"/>
                </a:solidFill>
                <a:latin typeface="+mn-lt"/>
              </a:rPr>
              <a:t>a Problem-Solving </a:t>
            </a:r>
            <a:r>
              <a:rPr lang="en-US" altLang="en-US" dirty="0">
                <a:solidFill>
                  <a:schemeClr val="tx1"/>
                </a:solidFill>
                <a:latin typeface="+mn-lt"/>
              </a:rPr>
              <a:t>Technique</a:t>
            </a:r>
            <a:endParaRPr lang="en-US" altLang="en-US" dirty="0">
              <a:solidFill>
                <a:schemeClr val="tx1"/>
              </a:solidFill>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Algebraic Expressions</a:t>
            </a:r>
            <a:endParaRPr lang="en-US" dirty="0"/>
          </a:p>
        </p:txBody>
      </p:sp>
      <p:sp>
        <p:nvSpPr>
          <p:cNvPr id="3" name="Text Placeholder 2"/>
          <p:cNvSpPr>
            <a:spLocks noGrp="1"/>
          </p:cNvSpPr>
          <p:nvPr>
            <p:ph type="body" idx="1"/>
          </p:nvPr>
        </p:nvSpPr>
        <p:spPr>
          <a:xfrm>
            <a:off x="457200" y="1600201"/>
            <a:ext cx="8229600" cy="917916"/>
          </a:xfrm>
        </p:spPr>
        <p:txBody>
          <a:bodyPr/>
          <a:lstStyle/>
          <a:p>
            <a:r>
              <a:rPr lang="en-US" altLang="en-US" sz="2400" dirty="0"/>
              <a:t>Compiler must recognize and evaluate algebraic </a:t>
            </a:r>
            <a:r>
              <a:rPr lang="en-US" altLang="en-US" sz="2400" dirty="0" smtClean="0"/>
              <a:t>expressions</a:t>
            </a:r>
            <a:endParaRPr lang="en-US" altLang="en-US" sz="2400" dirty="0"/>
          </a:p>
        </p:txBody>
      </p:sp>
      <p:graphicFrame>
        <p:nvGraphicFramePr>
          <p:cNvPr id="6" name="Object 5" descr="An Algebraic expression. y equals x plus z asterisk left parenthesis w forward slash k plus z asterisk left parenthesis 7 asterisk 6 right parenthesis right parenthesis semicolon. "/>
          <p:cNvGraphicFramePr>
            <a:graphicFrameLocks noChangeAspect="1"/>
          </p:cNvGraphicFramePr>
          <p:nvPr>
            <p:extLst>
              <p:ext uri="{D42A27DB-BD31-4B8C-83A1-F6EECF244321}">
                <p14:modId xmlns:p14="http://schemas.microsoft.com/office/powerpoint/2010/main" val="278439093"/>
              </p:ext>
            </p:extLst>
          </p:nvPr>
        </p:nvGraphicFramePr>
        <p:xfrm>
          <a:off x="2290763" y="2590800"/>
          <a:ext cx="3990975" cy="428625"/>
        </p:xfrm>
        <a:graphic>
          <a:graphicData uri="http://schemas.openxmlformats.org/presentationml/2006/ole">
            <mc:AlternateContent xmlns:mc="http://schemas.openxmlformats.org/markup-compatibility/2006">
              <mc:Choice xmlns:v="urn:schemas-microsoft-com:vml" Requires="v">
                <p:oleObj spid="_x0000_s5200" name="Equation" r:id="rId3" imgW="1892160" imgH="203040" progId="Equation.DSMT4">
                  <p:embed/>
                </p:oleObj>
              </mc:Choice>
              <mc:Fallback>
                <p:oleObj name="Equation" r:id="rId3" imgW="1892160" imgH="203040" progId="Equation.DSMT4">
                  <p:embed/>
                  <p:pic>
                    <p:nvPicPr>
                      <p:cNvPr id="0" name=""/>
                      <p:cNvPicPr/>
                      <p:nvPr/>
                    </p:nvPicPr>
                    <p:blipFill>
                      <a:blip r:embed="rId4"/>
                      <a:stretch>
                        <a:fillRect/>
                      </a:stretch>
                    </p:blipFill>
                    <p:spPr>
                      <a:xfrm>
                        <a:off x="2290763" y="2590800"/>
                        <a:ext cx="3990975" cy="428625"/>
                      </a:xfrm>
                      <a:prstGeom prst="rect">
                        <a:avLst/>
                      </a:prstGeom>
                    </p:spPr>
                  </p:pic>
                </p:oleObj>
              </mc:Fallback>
            </mc:AlternateContent>
          </a:graphicData>
        </a:graphic>
      </p:graphicFrame>
      <p:sp>
        <p:nvSpPr>
          <p:cNvPr id="4" name="Text Placeholder 3"/>
          <p:cNvSpPr>
            <a:spLocks noGrp="1"/>
          </p:cNvSpPr>
          <p:nvPr>
            <p:ph type="body" idx="2"/>
          </p:nvPr>
        </p:nvSpPr>
        <p:spPr>
          <a:xfrm>
            <a:off x="457200" y="3093217"/>
            <a:ext cx="8229600" cy="1170039"/>
          </a:xfrm>
        </p:spPr>
        <p:txBody>
          <a:bodyPr/>
          <a:lstStyle/>
          <a:p>
            <a:pPr lvl="1" eaLnBrk="1" hangingPunct="1"/>
            <a:r>
              <a:rPr lang="en-US" altLang="en-US" sz="2400" dirty="0"/>
              <a:t>Determine if legal expression</a:t>
            </a:r>
          </a:p>
          <a:p>
            <a:pPr lvl="1" eaLnBrk="1" hangingPunct="1"/>
            <a:r>
              <a:rPr lang="en-US" altLang="en-US" sz="2400" dirty="0"/>
              <a:t>If legal, evaluate </a:t>
            </a:r>
            <a:r>
              <a:rPr lang="en-US" altLang="en-US" sz="2400" dirty="0" smtClean="0"/>
              <a:t>expression</a:t>
            </a:r>
            <a:endParaRPr lang="en-US" altLang="en-US" sz="2400" dirty="0"/>
          </a:p>
        </p:txBody>
      </p:sp>
    </p:spTree>
    <p:extLst>
      <p:ext uri="{BB962C8B-B14F-4D97-AF65-F5344CB8AC3E}">
        <p14:creationId xmlns:p14="http://schemas.microsoft.com/office/powerpoint/2010/main" val="346934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Algebraic </a:t>
            </a:r>
            <a:r>
              <a:rPr lang="en-US" altLang="en-US" dirty="0" smtClean="0"/>
              <a:t>Expressions </a:t>
            </a:r>
            <a:r>
              <a:rPr lang="en-US" altLang="en-US" sz="2000" b="0" dirty="0" smtClean="0"/>
              <a:t>(1 </a:t>
            </a:r>
            <a:r>
              <a:rPr lang="en-US" altLang="en-US" sz="2000" b="0" dirty="0"/>
              <a:t>of 2)</a:t>
            </a:r>
            <a:endParaRPr lang="en-US" sz="2000" dirty="0"/>
          </a:p>
        </p:txBody>
      </p:sp>
      <p:sp>
        <p:nvSpPr>
          <p:cNvPr id="3" name="Text Placeholder 2"/>
          <p:cNvSpPr>
            <a:spLocks noGrp="1"/>
          </p:cNvSpPr>
          <p:nvPr>
            <p:ph type="body" idx="1"/>
          </p:nvPr>
        </p:nvSpPr>
        <p:spPr>
          <a:xfrm>
            <a:off x="457200" y="1600201"/>
            <a:ext cx="8229600" cy="2753436"/>
          </a:xfrm>
        </p:spPr>
        <p:txBody>
          <a:bodyPr/>
          <a:lstStyle/>
          <a:p>
            <a:pPr eaLnBrk="1" hangingPunct="1"/>
            <a:r>
              <a:rPr lang="en-US" altLang="en-US" sz="2400" dirty="0"/>
              <a:t>Infix expressions</a:t>
            </a:r>
          </a:p>
          <a:p>
            <a:pPr lvl="1" eaLnBrk="1" hangingPunct="1"/>
            <a:r>
              <a:rPr lang="en-US" altLang="en-US" sz="2400" dirty="0"/>
              <a:t>Every binary operator appears between its operands</a:t>
            </a:r>
          </a:p>
          <a:p>
            <a:pPr eaLnBrk="1" hangingPunct="1"/>
            <a:r>
              <a:rPr lang="en-US" altLang="en-US" sz="2400" dirty="0"/>
              <a:t>This convention necessitates …	</a:t>
            </a:r>
            <a:endParaRPr lang="en-US" altLang="en-US" sz="2400" dirty="0" smtClean="0"/>
          </a:p>
          <a:p>
            <a:pPr lvl="1" eaLnBrk="1" hangingPunct="1"/>
            <a:r>
              <a:rPr lang="en-US" altLang="en-US" sz="2400" dirty="0" smtClean="0"/>
              <a:t>Associativity rules</a:t>
            </a:r>
          </a:p>
          <a:p>
            <a:pPr lvl="1" eaLnBrk="1" hangingPunct="1"/>
            <a:r>
              <a:rPr lang="en-US" altLang="en-US" sz="2400" dirty="0" smtClean="0"/>
              <a:t>Precedence </a:t>
            </a:r>
            <a:r>
              <a:rPr lang="en-US" altLang="en-US" sz="2400" dirty="0"/>
              <a:t>rules</a:t>
            </a:r>
          </a:p>
          <a:p>
            <a:pPr lvl="1" eaLnBrk="1" hangingPunct="1"/>
            <a:r>
              <a:rPr lang="en-US" altLang="en-US" sz="2400" dirty="0"/>
              <a:t>Use of </a:t>
            </a:r>
            <a:r>
              <a:rPr lang="en-US" altLang="en-US" sz="2400" dirty="0" smtClean="0"/>
              <a:t>parentheses</a:t>
            </a:r>
            <a:endParaRPr lang="en-US" altLang="en-US" sz="2400" dirty="0"/>
          </a:p>
        </p:txBody>
      </p:sp>
      <p:graphicFrame>
        <p:nvGraphicFramePr>
          <p:cNvPr id="7" name="Object 6" descr="a plus b asterisk c "/>
          <p:cNvGraphicFramePr>
            <a:graphicFrameLocks noChangeAspect="1"/>
          </p:cNvGraphicFramePr>
          <p:nvPr>
            <p:extLst>
              <p:ext uri="{D42A27DB-BD31-4B8C-83A1-F6EECF244321}">
                <p14:modId xmlns:p14="http://schemas.microsoft.com/office/powerpoint/2010/main" val="3342694126"/>
              </p:ext>
            </p:extLst>
          </p:nvPr>
        </p:nvGraphicFramePr>
        <p:xfrm>
          <a:off x="3293903" y="4662772"/>
          <a:ext cx="1217077" cy="405694"/>
        </p:xfrm>
        <a:graphic>
          <a:graphicData uri="http://schemas.openxmlformats.org/presentationml/2006/ole">
            <mc:AlternateContent xmlns:mc="http://schemas.openxmlformats.org/markup-compatibility/2006">
              <mc:Choice xmlns:v="urn:schemas-microsoft-com:vml" Requires="v">
                <p:oleObj spid="_x0000_s6302" name="Equation" r:id="rId3" imgW="533160" imgH="177480" progId="Equation.DSMT4">
                  <p:embed/>
                </p:oleObj>
              </mc:Choice>
              <mc:Fallback>
                <p:oleObj name="Equation" r:id="rId3" imgW="533160" imgH="177480" progId="Equation.DSMT4">
                  <p:embed/>
                  <p:pic>
                    <p:nvPicPr>
                      <p:cNvPr id="6" name="Object 5"/>
                      <p:cNvPicPr/>
                      <p:nvPr/>
                    </p:nvPicPr>
                    <p:blipFill>
                      <a:blip r:embed="rId4"/>
                      <a:stretch>
                        <a:fillRect/>
                      </a:stretch>
                    </p:blipFill>
                    <p:spPr>
                      <a:xfrm>
                        <a:off x="3293903" y="4662772"/>
                        <a:ext cx="1217077" cy="405694"/>
                      </a:xfrm>
                      <a:prstGeom prst="rect">
                        <a:avLst/>
                      </a:prstGeom>
                    </p:spPr>
                  </p:pic>
                </p:oleObj>
              </mc:Fallback>
            </mc:AlternateContent>
          </a:graphicData>
        </a:graphic>
      </p:graphicFrame>
      <p:graphicFrame>
        <p:nvGraphicFramePr>
          <p:cNvPr id="9" name="Object 8" descr="left parenthesis a plus b right parenthesis asterisk c "/>
          <p:cNvGraphicFramePr>
            <a:graphicFrameLocks noChangeAspect="1"/>
          </p:cNvGraphicFramePr>
          <p:nvPr>
            <p:extLst>
              <p:ext uri="{D42A27DB-BD31-4B8C-83A1-F6EECF244321}">
                <p14:modId xmlns:p14="http://schemas.microsoft.com/office/powerpoint/2010/main" val="3331075636"/>
              </p:ext>
            </p:extLst>
          </p:nvPr>
        </p:nvGraphicFramePr>
        <p:xfrm>
          <a:off x="3185887" y="5377601"/>
          <a:ext cx="1450754" cy="465248"/>
        </p:xfrm>
        <a:graphic>
          <a:graphicData uri="http://schemas.openxmlformats.org/presentationml/2006/ole">
            <mc:AlternateContent xmlns:mc="http://schemas.openxmlformats.org/markup-compatibility/2006">
              <mc:Choice xmlns:v="urn:schemas-microsoft-com:vml" Requires="v">
                <p:oleObj spid="_x0000_s6303" name="Equation" r:id="rId5" imgW="634680" imgH="203040" progId="Equation.DSMT4">
                  <p:embed/>
                </p:oleObj>
              </mc:Choice>
              <mc:Fallback>
                <p:oleObj name="Equation" r:id="rId5" imgW="634680" imgH="203040" progId="Equation.DSMT4">
                  <p:embed/>
                  <p:pic>
                    <p:nvPicPr>
                      <p:cNvPr id="7" name="Object 6"/>
                      <p:cNvPicPr/>
                      <p:nvPr/>
                    </p:nvPicPr>
                    <p:blipFill>
                      <a:blip r:embed="rId6"/>
                      <a:stretch>
                        <a:fillRect/>
                      </a:stretch>
                    </p:blipFill>
                    <p:spPr>
                      <a:xfrm>
                        <a:off x="3185887" y="5377601"/>
                        <a:ext cx="1450754" cy="465248"/>
                      </a:xfrm>
                      <a:prstGeom prst="rect">
                        <a:avLst/>
                      </a:prstGeom>
                    </p:spPr>
                  </p:pic>
                </p:oleObj>
              </mc:Fallback>
            </mc:AlternateContent>
          </a:graphicData>
        </a:graphic>
      </p:graphicFrame>
    </p:spTree>
    <p:extLst>
      <p:ext uri="{BB962C8B-B14F-4D97-AF65-F5344CB8AC3E}">
        <p14:creationId xmlns:p14="http://schemas.microsoft.com/office/powerpoint/2010/main" val="35226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Algebraic Expressions </a:t>
            </a:r>
            <a:r>
              <a:rPr lang="en-US" altLang="en-US" sz="2000" b="0" dirty="0"/>
              <a:t>(2 of 2)</a:t>
            </a:r>
            <a:endParaRPr lang="en-US" dirty="0"/>
          </a:p>
        </p:txBody>
      </p:sp>
      <p:sp>
        <p:nvSpPr>
          <p:cNvPr id="3" name="Text Placeholder 2"/>
          <p:cNvSpPr>
            <a:spLocks noGrp="1"/>
          </p:cNvSpPr>
          <p:nvPr>
            <p:ph type="body" idx="1"/>
          </p:nvPr>
        </p:nvSpPr>
        <p:spPr>
          <a:xfrm>
            <a:off x="457200" y="1600201"/>
            <a:ext cx="8229600" cy="951930"/>
          </a:xfrm>
        </p:spPr>
        <p:txBody>
          <a:bodyPr/>
          <a:lstStyle/>
          <a:p>
            <a:pPr eaLnBrk="1" hangingPunct="1"/>
            <a:r>
              <a:rPr lang="en-US" altLang="en-US" sz="2400" dirty="0"/>
              <a:t>Prefix expression</a:t>
            </a:r>
          </a:p>
          <a:p>
            <a:pPr lvl="1" eaLnBrk="1" hangingPunct="1"/>
            <a:r>
              <a:rPr lang="en-US" altLang="en-US" sz="2400" dirty="0"/>
              <a:t>Operator appears before its </a:t>
            </a:r>
            <a:r>
              <a:rPr lang="en-US" altLang="en-US" sz="2400" dirty="0" smtClean="0"/>
              <a:t>operands</a:t>
            </a:r>
            <a:endParaRPr lang="en-US" altLang="en-US" sz="2400" dirty="0"/>
          </a:p>
        </p:txBody>
      </p:sp>
      <p:sp>
        <p:nvSpPr>
          <p:cNvPr id="4" name="Text Placeholder 3"/>
          <p:cNvSpPr>
            <a:spLocks noGrp="1"/>
          </p:cNvSpPr>
          <p:nvPr>
            <p:ph type="body" idx="2"/>
          </p:nvPr>
        </p:nvSpPr>
        <p:spPr>
          <a:xfrm>
            <a:off x="2538484" y="2664547"/>
            <a:ext cx="3398293" cy="463076"/>
          </a:xfrm>
        </p:spPr>
        <p:txBody>
          <a:bodyPr/>
          <a:lstStyle/>
          <a:p>
            <a:pPr marL="0" indent="0">
              <a:buNone/>
            </a:pPr>
            <a:r>
              <a:rPr lang="en-US" altLang="en-US" sz="2400" i="1" dirty="0"/>
              <a:t>a</a:t>
            </a:r>
            <a:r>
              <a:rPr lang="en-US" altLang="en-US" sz="2400" dirty="0"/>
              <a:t> + </a:t>
            </a:r>
            <a:r>
              <a:rPr lang="en-US" altLang="en-US" sz="2400" i="1" dirty="0"/>
              <a:t>b</a:t>
            </a:r>
            <a:r>
              <a:rPr lang="en-US" altLang="en-US" sz="2400" dirty="0"/>
              <a:t> equivalent to +</a:t>
            </a:r>
            <a:r>
              <a:rPr lang="en-US" altLang="en-US" sz="2400" i="1" dirty="0" smtClean="0"/>
              <a:t>ab</a:t>
            </a:r>
            <a:endParaRPr lang="en-US" altLang="en-US" sz="2400" i="1" dirty="0"/>
          </a:p>
        </p:txBody>
      </p:sp>
      <p:sp>
        <p:nvSpPr>
          <p:cNvPr id="5" name="Content Placeholder 4"/>
          <p:cNvSpPr>
            <a:spLocks noGrp="1"/>
          </p:cNvSpPr>
          <p:nvPr>
            <p:ph sz="quarter" idx="13"/>
          </p:nvPr>
        </p:nvSpPr>
        <p:spPr>
          <a:xfrm>
            <a:off x="460375" y="3273121"/>
            <a:ext cx="8226425" cy="916742"/>
          </a:xfrm>
        </p:spPr>
        <p:txBody>
          <a:bodyPr/>
          <a:lstStyle/>
          <a:p>
            <a:pPr indent="-255600" eaLnBrk="1" hangingPunct="1"/>
            <a:r>
              <a:rPr lang="en-US" altLang="en-US" sz="2400" dirty="0">
                <a:latin typeface="+mn-lt"/>
              </a:rPr>
              <a:t>Postfix expressions</a:t>
            </a:r>
          </a:p>
          <a:p>
            <a:pPr lvl="1" indent="-284400" eaLnBrk="1" hangingPunct="1"/>
            <a:r>
              <a:rPr lang="en-US" altLang="en-US" sz="2400" dirty="0">
                <a:latin typeface="+mn-lt"/>
              </a:rPr>
              <a:t>Operator appears after its </a:t>
            </a:r>
            <a:r>
              <a:rPr lang="en-US" altLang="en-US" sz="2400" dirty="0" smtClean="0">
                <a:latin typeface="+mn-lt"/>
              </a:rPr>
              <a:t>operands</a:t>
            </a:r>
            <a:endParaRPr lang="en-US" altLang="en-US" sz="2400" dirty="0">
              <a:latin typeface="+mn-lt"/>
            </a:endParaRPr>
          </a:p>
        </p:txBody>
      </p:sp>
      <p:sp>
        <p:nvSpPr>
          <p:cNvPr id="6" name="Content Placeholder 5"/>
          <p:cNvSpPr>
            <a:spLocks noGrp="1"/>
          </p:cNvSpPr>
          <p:nvPr>
            <p:ph sz="quarter" idx="14"/>
          </p:nvPr>
        </p:nvSpPr>
        <p:spPr>
          <a:xfrm>
            <a:off x="2538483" y="4335361"/>
            <a:ext cx="3398294" cy="544858"/>
          </a:xfrm>
        </p:spPr>
        <p:txBody>
          <a:bodyPr/>
          <a:lstStyle/>
          <a:p>
            <a:pPr marL="101600" indent="0">
              <a:buNone/>
            </a:pPr>
            <a:r>
              <a:rPr lang="en-US" altLang="en-US" sz="2400" i="1" dirty="0">
                <a:latin typeface="+mn-lt"/>
              </a:rPr>
              <a:t>a</a:t>
            </a:r>
            <a:r>
              <a:rPr lang="en-US" altLang="en-US" sz="2400" dirty="0">
                <a:latin typeface="+mn-lt"/>
              </a:rPr>
              <a:t> + </a:t>
            </a:r>
            <a:r>
              <a:rPr lang="en-US" altLang="en-US" sz="2400" i="1" dirty="0">
                <a:latin typeface="+mn-lt"/>
              </a:rPr>
              <a:t>b</a:t>
            </a:r>
            <a:r>
              <a:rPr lang="en-US" altLang="en-US" sz="2400" dirty="0">
                <a:latin typeface="+mn-lt"/>
              </a:rPr>
              <a:t> equivalent to </a:t>
            </a:r>
            <a:r>
              <a:rPr lang="en-US" altLang="en-US" sz="2400" i="1" dirty="0" smtClean="0">
                <a:latin typeface="+mn-lt"/>
              </a:rPr>
              <a:t>ab+</a:t>
            </a:r>
            <a:endParaRPr lang="en-US" altLang="en-US" sz="2400" i="1" dirty="0">
              <a:latin typeface="+mn-lt"/>
            </a:endParaRPr>
          </a:p>
        </p:txBody>
      </p:sp>
    </p:spTree>
    <p:extLst>
      <p:ext uri="{BB962C8B-B14F-4D97-AF65-F5344CB8AC3E}">
        <p14:creationId xmlns:p14="http://schemas.microsoft.com/office/powerpoint/2010/main" val="72443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Prefix </a:t>
            </a:r>
            <a:r>
              <a:rPr lang="en-US" altLang="en-US" dirty="0" smtClean="0"/>
              <a:t>Expressions </a:t>
            </a:r>
            <a:r>
              <a:rPr lang="en-US" altLang="en-US" sz="2000" b="0" dirty="0" smtClean="0"/>
              <a:t>(1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567813"/>
          </a:xfrm>
        </p:spPr>
        <p:txBody>
          <a:bodyPr/>
          <a:lstStyle/>
          <a:p>
            <a:r>
              <a:rPr lang="en-US" altLang="en-US" sz="2400" dirty="0"/>
              <a:t>Grammar that defines language of all prefix </a:t>
            </a:r>
            <a:r>
              <a:rPr lang="en-US" altLang="en-US" sz="2400" dirty="0" smtClean="0"/>
              <a:t>expressions</a:t>
            </a:r>
            <a:endParaRPr lang="en-US" altLang="en-US" sz="2400" dirty="0"/>
          </a:p>
        </p:txBody>
      </p:sp>
      <p:pic>
        <p:nvPicPr>
          <p:cNvPr id="5" name="Picture 2" descr="Computer code has 3 lines. The lines read as follows. Line 1. left angle bracket prefix right angle bracket equals left angle bracket identifier right angle bracket pipe left angle bracket operator right angle bracket left angle bracket prefix right angle bracket left angle bracket prefix right angle bracket. Line 2. left angle bracket operator right angle bracket equals plus pipe dash pipe asterisk pipe forward slash. Line 3. left angle bracket identifier right angle bracket equals a pipe b pipe period period period pipe z.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70" y="2279449"/>
            <a:ext cx="6223729" cy="12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3686584"/>
            <a:ext cx="8229600" cy="2163763"/>
          </a:xfrm>
        </p:spPr>
        <p:txBody>
          <a:bodyPr/>
          <a:lstStyle/>
          <a:p>
            <a:pPr eaLnBrk="1" hangingPunct="1"/>
            <a:r>
              <a:rPr lang="en-US" altLang="en-US" sz="2400" dirty="0"/>
              <a:t>Recursive algorithm that recognizes whether string is a prefix expression</a:t>
            </a:r>
          </a:p>
          <a:p>
            <a:pPr lvl="1" eaLnBrk="1" hangingPunct="1"/>
            <a:r>
              <a:rPr lang="en-US" altLang="en-US" sz="2400" dirty="0"/>
              <a:t>Check if first character is an operator</a:t>
            </a:r>
          </a:p>
          <a:p>
            <a:pPr lvl="1" eaLnBrk="1" hangingPunct="1"/>
            <a:r>
              <a:rPr lang="en-US" altLang="en-US" sz="2400" dirty="0"/>
              <a:t>Remainder of string consists of two consecutive prefix </a:t>
            </a:r>
            <a:r>
              <a:rPr lang="en-US" altLang="en-US" sz="2400" dirty="0" smtClean="0"/>
              <a:t>expressions</a:t>
            </a:r>
            <a:endParaRPr lang="en-US" altLang="en-US" sz="2400" dirty="0"/>
          </a:p>
        </p:txBody>
      </p:sp>
    </p:spTree>
    <p:extLst>
      <p:ext uri="{BB962C8B-B14F-4D97-AF65-F5344CB8AC3E}">
        <p14:creationId xmlns:p14="http://schemas.microsoft.com/office/powerpoint/2010/main" val="41332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(2 </a:t>
            </a:r>
            <a:r>
              <a:rPr lang="en-US" altLang="en-US" sz="2000" b="0" dirty="0"/>
              <a:t>of </a:t>
            </a:r>
            <a:r>
              <a:rPr lang="en-US" altLang="en-US" sz="2000" b="0" dirty="0" smtClean="0"/>
              <a:t>11)</a:t>
            </a:r>
            <a:endParaRPr lang="en-US" sz="2000" dirty="0"/>
          </a:p>
        </p:txBody>
      </p:sp>
      <p:sp>
        <p:nvSpPr>
          <p:cNvPr id="3" name="Text Placeholder 2"/>
          <p:cNvSpPr>
            <a:spLocks noGrp="1"/>
          </p:cNvSpPr>
          <p:nvPr>
            <p:ph type="body" idx="1"/>
          </p:nvPr>
        </p:nvSpPr>
        <p:spPr>
          <a:xfrm>
            <a:off x="457200" y="1600201"/>
            <a:ext cx="8229600" cy="471196"/>
          </a:xfrm>
        </p:spPr>
        <p:txBody>
          <a:bodyPr/>
          <a:lstStyle/>
          <a:p>
            <a:pPr marL="0" indent="0">
              <a:buNone/>
            </a:pPr>
            <a:r>
              <a:rPr lang="en-US" sz="2000" b="1" dirty="0">
                <a:solidFill>
                  <a:schemeClr val="tx1"/>
                </a:solidFill>
              </a:rPr>
              <a:t>endPre</a:t>
            </a:r>
            <a:r>
              <a:rPr lang="en-US" sz="2000" dirty="0">
                <a:solidFill>
                  <a:schemeClr val="accent5">
                    <a:lumMod val="50000"/>
                  </a:schemeClr>
                </a:solidFill>
              </a:rPr>
              <a:t> </a:t>
            </a:r>
            <a:r>
              <a:rPr lang="en-US" sz="2000" dirty="0"/>
              <a:t>determines the end of a prefix </a:t>
            </a:r>
            <a:r>
              <a:rPr lang="en-US" sz="2000" dirty="0" smtClean="0"/>
              <a:t>expression</a:t>
            </a:r>
            <a:endParaRPr lang="en-US" sz="2000" dirty="0">
              <a:solidFill>
                <a:schemeClr val="accent5">
                  <a:lumMod val="50000"/>
                </a:schemeClr>
              </a:solidFill>
            </a:endParaRPr>
          </a:p>
        </p:txBody>
      </p:sp>
      <p:pic>
        <p:nvPicPr>
          <p:cNvPr id="4" name="Picture 6" descr="Computer code has 15 lines. The lines read as follows. Line 1. forward slash forward slash Finds the end of prefix expression comma if one exists period. Line 2. forward slash forward slash Precondition colon The substring of s t r comma E x p from the index first through the end of. Line 3. forward slash forward slash the string contains no blank characters period. Line 4. forward slash forward slash Post condition colon Returns the index of the last character in the prefix expression that. Line 5. forward slash forward slash begins at index first of s t r comma E x p comma or negative 1 if no such prefix expression exists period. Line 6. end P r e left parenthesis s t r comma E x p colon string comma first colon integer right parenthesis colon integer. Line 7. left brace. Line 8, indented once. last equals s t r comma E x p period length left parenthesis right parenthesis minus 1. Line 9, indented once. if left parenthesis first left angle bracket 0 or first right angle bracket last right parenthesis. Line 10, indented twice. return negative 1. Line 11, indented once. c h equals character at position first of s t r comma E x p. Line 12, indented once. if left parenthesis c h is an identifier right parenthesis. Line 13, indented twice. return first forward slash forward slash Index of last character in simple prefix expression. Line 14, indented once. else if left parenthesis c h is an operator right parenthesis. Line 15, indented once. lef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2448207"/>
            <a:ext cx="768985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59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(3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47805"/>
          </a:xfrm>
        </p:spPr>
        <p:txBody>
          <a:bodyPr/>
          <a:lstStyle/>
          <a:p>
            <a:pPr marL="0" indent="0">
              <a:buNone/>
            </a:pPr>
            <a:r>
              <a:rPr lang="en-US" sz="2000" b="1" dirty="0">
                <a:solidFill>
                  <a:schemeClr val="tx1"/>
                </a:solidFill>
              </a:rPr>
              <a:t>endPre</a:t>
            </a:r>
            <a:r>
              <a:rPr lang="en-US" sz="2000" dirty="0">
                <a:solidFill>
                  <a:schemeClr val="accent5">
                    <a:lumMod val="50000"/>
                  </a:schemeClr>
                </a:solidFill>
              </a:rPr>
              <a:t> </a:t>
            </a:r>
            <a:r>
              <a:rPr lang="en-US" sz="2000" dirty="0"/>
              <a:t>determines the end of a prefix </a:t>
            </a:r>
            <a:r>
              <a:rPr lang="en-US" sz="2000" dirty="0" smtClean="0"/>
              <a:t>expression</a:t>
            </a:r>
            <a:endParaRPr lang="en-US" sz="2000" dirty="0">
              <a:solidFill>
                <a:schemeClr val="accent5">
                  <a:lumMod val="50000"/>
                </a:schemeClr>
              </a:solidFill>
            </a:endParaRPr>
          </a:p>
        </p:txBody>
      </p:sp>
      <p:pic>
        <p:nvPicPr>
          <p:cNvPr id="4" name="Picture 2" descr="Computer code has 14 lines. The lines read as follows. Line 1. else if left parenthesis c h is an operator right parenthesis. Line 2. left brace. Line 3, indented once. forward slash forward slash Find the end of the first prefix expression. Line 4, indented once. end P o s equals end P r e left parenthesis s t r comma E x p comma first plus 1 right parenthesis forward slash forward slash Point X. Line 5, indented once. forward slash forward slash If the end of the first prefix expression was found comma find the end of the second. Line 6, indented once. forward slash forward slash Prefix expression. Line 7, indented once. if left parenthesis end P o s greater than sign negative 1 right parenthesis. Line 8, indented twice. return end P r e left parenthesis s t r comma E x p comma end P o s plus 1 right parenthesis forward slash forward slash Point Y. Line 9, indented once. else. Line 10, indented twice. return negative 1. Line 11. right brace. Line 12. else. Line 13, indented twice. return negative 1. Line 14.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617173"/>
            <a:ext cx="7505700"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57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(4 </a:t>
            </a:r>
            <a:r>
              <a:rPr lang="en-US" altLang="en-US" sz="2000" b="0" dirty="0"/>
              <a:t>of 11)</a:t>
            </a:r>
            <a:endParaRPr lang="en-US" sz="2000" dirty="0"/>
          </a:p>
        </p:txBody>
      </p:sp>
      <p:sp>
        <p:nvSpPr>
          <p:cNvPr id="3" name="Text Placeholder 2"/>
          <p:cNvSpPr>
            <a:spLocks noGrp="1"/>
          </p:cNvSpPr>
          <p:nvPr>
            <p:ph type="body" idx="1"/>
          </p:nvPr>
        </p:nvSpPr>
        <p:spPr>
          <a:xfrm>
            <a:off x="457200" y="1600201"/>
            <a:ext cx="2463421" cy="551526"/>
          </a:xfrm>
        </p:spPr>
        <p:txBody>
          <a:bodyPr/>
          <a:lstStyle/>
          <a:p>
            <a:pPr marL="0" indent="0">
              <a:buNone/>
            </a:pPr>
            <a:r>
              <a:rPr lang="en-US" sz="2000" b="1" dirty="0" smtClean="0"/>
              <a:t>Figure </a:t>
            </a:r>
            <a:r>
              <a:rPr lang="en-US" sz="2000" b="1" dirty="0"/>
              <a:t>5-3 </a:t>
            </a:r>
            <a:r>
              <a:rPr lang="en-US" sz="2000" dirty="0" smtClean="0"/>
              <a:t>Trace of</a:t>
            </a:r>
            <a:endParaRPr lang="en-US" sz="2000" b="1" dirty="0">
              <a:solidFill>
                <a:schemeClr val="tx1"/>
              </a:solidFill>
            </a:endParaRPr>
          </a:p>
        </p:txBody>
      </p:sp>
      <p:graphicFrame>
        <p:nvGraphicFramePr>
          <p:cNvPr id="5" name="Object 4" descr="end Pre left parenthesis double quote + asterisk a b minus c d double quote comma 0 right parenthesis."/>
          <p:cNvGraphicFramePr>
            <a:graphicFrameLocks noChangeAspect="1"/>
          </p:cNvGraphicFramePr>
          <p:nvPr>
            <p:extLst>
              <p:ext uri="{D42A27DB-BD31-4B8C-83A1-F6EECF244321}">
                <p14:modId xmlns:p14="http://schemas.microsoft.com/office/powerpoint/2010/main" val="4216358436"/>
              </p:ext>
            </p:extLst>
          </p:nvPr>
        </p:nvGraphicFramePr>
        <p:xfrm>
          <a:off x="2791134" y="1703388"/>
          <a:ext cx="2813050" cy="339725"/>
        </p:xfrm>
        <a:graphic>
          <a:graphicData uri="http://schemas.openxmlformats.org/presentationml/2006/ole">
            <mc:AlternateContent xmlns:mc="http://schemas.openxmlformats.org/markup-compatibility/2006">
              <mc:Choice xmlns:v="urn:schemas-microsoft-com:vml" Requires="v">
                <p:oleObj spid="_x0000_s4247" name="Equation" r:id="rId3" imgW="1676160" imgH="203040" progId="Equation.DSMT4">
                  <p:embed/>
                </p:oleObj>
              </mc:Choice>
              <mc:Fallback>
                <p:oleObj name="Equation" r:id="rId3" imgW="1676160" imgH="203040" progId="Equation.DSMT4">
                  <p:embed/>
                  <p:pic>
                    <p:nvPicPr>
                      <p:cNvPr id="0" name=""/>
                      <p:cNvPicPr/>
                      <p:nvPr/>
                    </p:nvPicPr>
                    <p:blipFill>
                      <a:blip r:embed="rId4"/>
                      <a:stretch>
                        <a:fillRect/>
                      </a:stretch>
                    </p:blipFill>
                    <p:spPr>
                      <a:xfrm>
                        <a:off x="2791134" y="1703388"/>
                        <a:ext cx="2813050" cy="339725"/>
                      </a:xfrm>
                      <a:prstGeom prst="rect">
                        <a:avLst/>
                      </a:prstGeom>
                    </p:spPr>
                  </p:pic>
                </p:oleObj>
              </mc:Fallback>
            </mc:AlternateContent>
          </a:graphicData>
        </a:graphic>
      </p:graphicFrame>
      <p:pic>
        <p:nvPicPr>
          <p:cNvPr id="4" name="Picture 6" descr="The initial call end P r e left parenthesis double quote + a b minus c d double quote, 0 right parenthesis is made, and end P r e begins execution. First equals 0, last equals 6. First character of s t r, E x p is +, so at point X, a recursive call is made and the new invocation of end P r e begins execution: first equals 0, last equals 6. X: end P r e left parenthesis double quote + asterisk a b minus c d double quote, 1 right parenthesis. A recursive call is made at point X, that executes, first equals 1, last equals 6. Next character of s t r, E x p is asterisk, so at point X, a recursive call is made at point X and the new invocation of end P r e begins execution: first equals 0, last equals 6, end P o s equals unknown. X: end P r e left parenthesis double quote + asterisk a b minus c d double quote, 1 right parenthesis. A recursive call is made at point X, that returns, first equals 1, last equals 6, end P o s equals unknown. X: end P r e left parenthesis double quote + asterisk a b minus c d double quote, 2 right parenthesis. A recursive call is made at point X, that returns, first equals 2, last equals 6.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510" y="2438613"/>
            <a:ext cx="6870979" cy="354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43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(5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sz="2000" b="1" dirty="0" smtClean="0"/>
              <a:t>Figure 5-3</a:t>
            </a:r>
            <a:r>
              <a:rPr lang="en-US" sz="2000" dirty="0" smtClean="0"/>
              <a:t> </a:t>
            </a:r>
            <a:r>
              <a:rPr lang="en-US" sz="2000" b="1" dirty="0" smtClean="0"/>
              <a:t>[Continued]</a:t>
            </a:r>
            <a:endParaRPr lang="en-US" sz="2000" b="1" dirty="0">
              <a:solidFill>
                <a:schemeClr val="tx1"/>
              </a:solidFill>
            </a:endParaRPr>
          </a:p>
        </p:txBody>
      </p:sp>
      <p:pic>
        <p:nvPicPr>
          <p:cNvPr id="4" name="Picture 2" descr="Prefix expression continues. Next character of s t r, E x p is a, which is a base case. The current invocation of end P r e completes execution and returns its value: first equals 0, last equals 6, end P o s equals unknown. X: end P r e left parenthesis double quote + asterisk a b minus c d double quote, 1right parenthesis. A recursive call is made at point X, that returns, first equals 1, last equals 6, end P o s equals 2. first equals 2, last equals 6, return 2. An arrow from return 2 points to the line, end P o s equals 2 in the previous invocation. Because end P o s is greater than negative 1, a recursive call is made from point Y and the new invocation of end P r e begins execution: first equals 0, last equals 6, end P o s equals unknown. X: end P r e left parenthesis double quote + asterisk a b minus c d double quote, 1right parenthesis. At point X a recursive call is made that returns, last equals 6, end P o s equals 2, Y: end P r e left parenthesis double quote + asterisk a b minus c d double quote, 3right parenthesis, return is unknown. From point Y a recursive call is made that returns, first equals 3, last equals 6. Next character of s t r, E x p is b, which is the base case. The current invocation of end P r e completes execution and returns its value: first equals 0, last equals 6, end P o s is unknown. X: end P r e left parenthesis double quote + asterisk a b minus c d double quote, 1right parenthesis. At point X a recursive call is made which returns: first equals 1, last equals 6, end P o s equals 2, return 3. The function is executed and returns 3. first equals 3, last equals 6, return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22" y="2375657"/>
            <a:ext cx="7456755" cy="368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28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(6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sz="2000" b="1" dirty="0" smtClean="0"/>
              <a:t>Figure </a:t>
            </a:r>
            <a:r>
              <a:rPr lang="en-US" sz="2000" b="1" dirty="0"/>
              <a:t>5-3</a:t>
            </a:r>
            <a:r>
              <a:rPr lang="en-US" sz="2000" dirty="0"/>
              <a:t> </a:t>
            </a:r>
            <a:r>
              <a:rPr lang="en-US" sz="2000" b="1" dirty="0"/>
              <a:t>[Continued</a:t>
            </a:r>
            <a:r>
              <a:rPr lang="en-US" sz="2000" b="1" dirty="0" smtClean="0"/>
              <a:t>]</a:t>
            </a:r>
            <a:endParaRPr lang="en-US" sz="2000" b="1" dirty="0">
              <a:solidFill>
                <a:schemeClr val="tx1"/>
              </a:solidFill>
            </a:endParaRPr>
          </a:p>
        </p:txBody>
      </p:sp>
      <p:pic>
        <p:nvPicPr>
          <p:cNvPr id="4" name="Picture 3" descr="Prefix expression continues. The current invocation of end P r e completes execution and returns its value: first equals 0, last equals 6, end Po s equals 3. first equals 1, last equals 6, end P o s equals 2, return 3. Value 3 is returned. Because end P o s is greater than negative 1, a recursive call is made from point Y and the new invocation of end P r e begins execution: last equals 6, end P o s equals 3, Y: end P r e left parenthesis double quote + double quote asterisk a b minus c d double quote, 4right parenthesis, return unknown. A recursive call is made from point Y and it returns, first equals 4, last equals 6. Next character of s t r, E x p is minus, so at point X, a recursive call is made and the new invocation of end P r e begins execution: last equals 6, end P o s equals 3, Y: end P r e left parenthesis double quote + double quote asterisk a b minus c d double quote, 4right parenthesis, return unknown. A recursive call is made from point Y and it returns, first equals 4, last equals 6, end P o s is unknown, X: end P r e left parenthesis double quote + asterisk a b minus c d double quote, 5right parenthesis. A recursive call is made at point X and it returns, first equals 5, last equals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74" y="2348364"/>
            <a:ext cx="6910853" cy="367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53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(7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sz="2000" b="1" dirty="0" smtClean="0"/>
              <a:t>Figure </a:t>
            </a:r>
            <a:r>
              <a:rPr lang="en-US" sz="2000" b="1" dirty="0"/>
              <a:t>5-3</a:t>
            </a:r>
            <a:r>
              <a:rPr lang="en-US" sz="2000" dirty="0"/>
              <a:t> </a:t>
            </a:r>
            <a:r>
              <a:rPr lang="en-US" sz="2000" b="1" dirty="0"/>
              <a:t>[Continued</a:t>
            </a:r>
            <a:r>
              <a:rPr lang="en-US" sz="2000" b="1" dirty="0" smtClean="0"/>
              <a:t>]</a:t>
            </a:r>
            <a:endParaRPr lang="en-US" sz="2000" b="1" dirty="0">
              <a:solidFill>
                <a:schemeClr val="tx1"/>
              </a:solidFill>
            </a:endParaRPr>
          </a:p>
        </p:txBody>
      </p:sp>
      <p:pic>
        <p:nvPicPr>
          <p:cNvPr id="4" name="Picture 2" descr="Prefix expression continues. Next character of s t r, E x p is c, which is a base case. The current invocation of end P r e completes execution and returns its value: last equals 6, end P o s equals 3, Y: end P r e left parenthesis double quote + double quote asterisk a b minus c d double quote, 4right parenthesis, return is unknown. A recursive call is made from point Y and it returns, first equals 4, last equals 6, end P o s equals 5. It returns 5 and executes, first equals 5, last equals 6, return 5. Because end P o s greater than negative 1, a recursive call is made from point Y and the new invocation of end P r e begins execution: last equals 6, end P o s equals 3, Y: end P r e left parenthesis double quote + double quote asterisk a b minus c d double quote, 4right parenthesis, return is unknown. A recursive call is made from point Y and returns: last equals 6, end P o s equals 5, Y: end P r e left parenthesis double quote + double quote asterisk a b minus c d double quote, 6right parenthesis, return is unknown. A recursive call is made from point Y and it returns: first equals 6, last equals 6. Next character of s t r, E x p is d, which is a base case. The current invocation of end P r e completes execution and returns its value: last equals 6, end P o s equals 3, Y: end P r e left parenthesis double quote + double quote asterisk a b minus c d double quote, 4right parenthesis, return is unknown. A recursive call is made from point Y and returns: first equals 4, last equals 6, end P o s equals 5, return 6. First equals 6, last equals 6, return 6. Value 6 is retur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93" y="2348364"/>
            <a:ext cx="7235214" cy="375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66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Languages</a:t>
            </a:r>
            <a:endParaRPr lang="en-US" dirty="0"/>
          </a:p>
        </p:txBody>
      </p:sp>
      <p:sp>
        <p:nvSpPr>
          <p:cNvPr id="3" name="Text Placeholder 2"/>
          <p:cNvSpPr>
            <a:spLocks noGrp="1"/>
          </p:cNvSpPr>
          <p:nvPr>
            <p:ph type="body" idx="1"/>
          </p:nvPr>
        </p:nvSpPr>
        <p:spPr>
          <a:xfrm>
            <a:off x="457200" y="1600200"/>
            <a:ext cx="8229600" cy="1410285"/>
          </a:xfrm>
        </p:spPr>
        <p:txBody>
          <a:bodyPr/>
          <a:lstStyle/>
          <a:p>
            <a:pPr eaLnBrk="1" hangingPunct="1"/>
            <a:r>
              <a:rPr lang="en-US" altLang="en-US" sz="2400" dirty="0"/>
              <a:t>A language a set of strings of symbols from a finite </a:t>
            </a:r>
            <a:r>
              <a:rPr lang="en-US" altLang="en-US" sz="2400" dirty="0" smtClean="0"/>
              <a:t>alphabet.</a:t>
            </a:r>
          </a:p>
          <a:p>
            <a:pPr eaLnBrk="1" hangingPunct="1"/>
            <a:r>
              <a:rPr lang="en-US" altLang="en-US" sz="2400" dirty="0" smtClean="0"/>
              <a:t>Consider </a:t>
            </a:r>
            <a:r>
              <a:rPr lang="en-US" altLang="en-US" sz="2400" dirty="0"/>
              <a:t>the C++ </a:t>
            </a:r>
            <a:r>
              <a:rPr lang="en-US" altLang="en-US" sz="2400" dirty="0" smtClean="0"/>
              <a:t>language</a:t>
            </a:r>
            <a:endParaRPr lang="en-US" altLang="en-US" sz="2400" dirty="0"/>
          </a:p>
        </p:txBody>
      </p:sp>
      <p:pic>
        <p:nvPicPr>
          <p:cNvPr id="9" name="Picture 2" descr="Computer code reads, C + + Programs equals left brace string colon s is a syntactically correct C + + program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568" y="3145528"/>
            <a:ext cx="6135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sz="quarter" idx="13"/>
          </p:nvPr>
        </p:nvSpPr>
        <p:spPr>
          <a:xfrm>
            <a:off x="460375" y="3861596"/>
            <a:ext cx="8229600" cy="558800"/>
          </a:xfrm>
        </p:spPr>
        <p:txBody>
          <a:bodyPr/>
          <a:lstStyle/>
          <a:p>
            <a:pPr marL="255600" eaLnBrk="1" hangingPunct="1"/>
            <a:r>
              <a:rPr lang="en-US" altLang="en-US" sz="2400" dirty="0"/>
              <a:t>The set of algebraic expressions forms a language</a:t>
            </a:r>
          </a:p>
        </p:txBody>
      </p:sp>
      <p:pic>
        <p:nvPicPr>
          <p:cNvPr id="10" name="Picture 3" descr="Computer code reads, Algebraic Expressions equals left brace string s colon s is an algebraic expression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818" y="4503558"/>
            <a:ext cx="5572125"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4"/>
          </p:nvPr>
        </p:nvSpPr>
        <p:spPr>
          <a:xfrm>
            <a:off x="457200" y="5197909"/>
            <a:ext cx="8232775" cy="609600"/>
          </a:xfrm>
        </p:spPr>
        <p:txBody>
          <a:bodyPr/>
          <a:lstStyle/>
          <a:p>
            <a:pPr marL="255600"/>
            <a:r>
              <a:rPr lang="en-US" altLang="en-US" sz="2400" dirty="0"/>
              <a:t>A grammar states the rules of a language</a:t>
            </a:r>
            <a:r>
              <a:rPr lang="en-US" altLang="en-US" sz="2400" dirty="0" smtClean="0"/>
              <a:t>.</a:t>
            </a:r>
            <a:endParaRPr lang="en-US" alt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(8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sz="2000" b="1" dirty="0" smtClean="0"/>
              <a:t>Figure </a:t>
            </a:r>
            <a:r>
              <a:rPr lang="en-US" sz="2000" b="1" dirty="0"/>
              <a:t>5-3</a:t>
            </a:r>
            <a:r>
              <a:rPr lang="en-US" sz="2000" dirty="0"/>
              <a:t> </a:t>
            </a:r>
            <a:r>
              <a:rPr lang="en-US" sz="2000" b="1" dirty="0"/>
              <a:t>[Continued</a:t>
            </a:r>
            <a:r>
              <a:rPr lang="en-US" sz="2000" b="1" dirty="0" smtClean="0"/>
              <a:t>]</a:t>
            </a:r>
            <a:endParaRPr lang="en-US" sz="2000" b="1" dirty="0">
              <a:solidFill>
                <a:schemeClr val="tx1"/>
              </a:solidFill>
            </a:endParaRPr>
          </a:p>
        </p:txBody>
      </p:sp>
      <p:pic>
        <p:nvPicPr>
          <p:cNvPr id="4" name="Picture 3" descr="Prefix expression continues. Next character of s t r, E x p is d, which is a base case. The current invocation of end P r e completes execution and returns its value: last equals 6, end P o s equals 3, Y: end P r e left parenthesis double quote + double quote asterisk a b minus c d double quote, 4right parenthesis, return is unknown. A recursive call is made from point Y and it returns, first equals 4, last equals 6, end P o s equals 5, return 6. It returns 6 and executes, first equals 6, last equals 6, return 6. The current invocation of end P r e completes execution and returns its value: first equals 0, last equals 6, end P o s equals 3, return 6. first equals 4, last equals 6, end P o s equals 5, return 6. return 6, of this invocation points to the line return 6 in the previous invocation. The current invocation of end P r e completes execution and returns its value to the original call to end P r e: first equals 0, last equals 6, end P o s equals 3, return 6. It returns 6.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81" y="2334716"/>
            <a:ext cx="7589837"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60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(9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52535"/>
          </a:xfrm>
        </p:spPr>
        <p:txBody>
          <a:bodyPr/>
          <a:lstStyle/>
          <a:p>
            <a:pPr marL="0" indent="0">
              <a:buNone/>
            </a:pPr>
            <a:r>
              <a:rPr lang="en-US" sz="2000" dirty="0"/>
              <a:t>A recognition algorithm for prefix </a:t>
            </a:r>
            <a:r>
              <a:rPr lang="en-US" sz="2000" dirty="0" smtClean="0"/>
              <a:t>expressions</a:t>
            </a:r>
            <a:endParaRPr lang="en-US" sz="2000" dirty="0">
              <a:solidFill>
                <a:schemeClr val="accent5">
                  <a:lumMod val="50000"/>
                </a:schemeClr>
              </a:solidFill>
            </a:endParaRPr>
          </a:p>
        </p:txBody>
      </p:sp>
      <p:pic>
        <p:nvPicPr>
          <p:cNvPr id="4" name="Picture 6" descr="Computer code has 8 lines. The lines read as follows. Line 1. forward slash forward slash Sees whether an expression is a prefix expression period. Line 2. forward slash forward slash Precondition colon s t r comma E x p contains a string with no blank characters period. Line 3. forward slash forward slash Post condition colon Returns true if the expression is in prefix form semicolon otherwise returns false period. Line 4. is Prefix left parenthesis s t r comma E x p colon string right parenthesis colon boolean. Line 5. left brace. Line 6, indented once. last C h a r equals end P r e left parenthesis s t r comma E x p comma 0 right parenthesis. Line 7, indented once. return left parenthesis last C h a r greater than equal to 0 right parenthesis and left parenthesis last C h a r equals equals s t r comma E x p period length left parenthesis right parenthesis dash 1 right parenthesis. Line 8.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 y="2207438"/>
            <a:ext cx="7839075" cy="197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53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(10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387220"/>
          </a:xfrm>
        </p:spPr>
        <p:txBody>
          <a:bodyPr/>
          <a:lstStyle/>
          <a:p>
            <a:pPr marL="0" indent="0">
              <a:buNone/>
            </a:pPr>
            <a:r>
              <a:rPr lang="en-US" sz="2000" dirty="0"/>
              <a:t>An algorithm to evaluate a prefix </a:t>
            </a:r>
            <a:r>
              <a:rPr lang="en-US" sz="2000" dirty="0" smtClean="0"/>
              <a:t>expression</a:t>
            </a:r>
            <a:endParaRPr lang="en-US" sz="2000" dirty="0">
              <a:solidFill>
                <a:schemeClr val="accent5">
                  <a:lumMod val="50000"/>
                </a:schemeClr>
              </a:solidFill>
            </a:endParaRPr>
          </a:p>
        </p:txBody>
      </p:sp>
      <p:pic>
        <p:nvPicPr>
          <p:cNvPr id="4" name="Picture 6" descr="Computer code has 12 lines. The lines read as follows. Line 1. forward slash forward slash Returns the value of a given prefix expression period. Line 2. forward slash forward slash Precondition colon s t r comma E x p is a string containing a valid prefix expression with no blanks period. Line 3. evaluate Prefix left parenthesis s t r comma E x p colon string right parenthesis colon float. Line 4. left brace. Line 5, indented once. s t r Length equals the length of s t r comma E x p. Line 6, indented once. if left parenthesis strength equals equals 1 right parenthesis. Line 7, indented twice. return value of the identifier forward slash forward slash Base case dash single identifier. Line 8, indented once. else. Line 9, indented once. left brace. Line 10, indented twice. o p equals s t r comma E x p left bracket 0 right bracket forward slash forward slash s t r comma E x p begins with an operator. Line 11, indented twice. forward slash forward slash Find the end of the first prefix expression dash will be the first operand. Line 12, indented twice. end First equals end P r e left parenthesis s t r comma E x p comma 1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37" y="2479547"/>
            <a:ext cx="7855815" cy="301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08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Prefix </a:t>
            </a:r>
            <a:r>
              <a:rPr lang="en-US" altLang="en-US" dirty="0" smtClean="0"/>
              <a:t>Expressions </a:t>
            </a:r>
            <a:r>
              <a:rPr lang="en-US" altLang="en-US" sz="2000" b="0" dirty="0" smtClean="0"/>
              <a:t>(11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501650"/>
          </a:xfrm>
        </p:spPr>
        <p:txBody>
          <a:bodyPr/>
          <a:lstStyle/>
          <a:p>
            <a:pPr marL="0" indent="0">
              <a:buNone/>
            </a:pPr>
            <a:r>
              <a:rPr lang="en-US" sz="2000" dirty="0"/>
              <a:t>An algorithm to evaluate a prefix </a:t>
            </a:r>
            <a:r>
              <a:rPr lang="en-US" sz="2000" dirty="0" smtClean="0"/>
              <a:t>expression</a:t>
            </a:r>
            <a:endParaRPr lang="en-US" sz="2000" dirty="0">
              <a:solidFill>
                <a:schemeClr val="accent5">
                  <a:lumMod val="50000"/>
                </a:schemeClr>
              </a:solidFill>
            </a:endParaRPr>
          </a:p>
        </p:txBody>
      </p:sp>
      <p:pic>
        <p:nvPicPr>
          <p:cNvPr id="4" name="Picture 2" descr="Computer code has 10 lines. The lines read as follows. Line 1, indented twice. end First equals end P r e left parenthesis s t r comma E x p comma 1 right parenthesis. Line 2, indented twice. forward slash forward slash Recursively evaluate this first prefix expression. Line 3, indented twice. operand 1 equals evaluate Prefix left parenthesis s t r comma E x p left bracket 1 period period end First right bracket right parenthesis semicolon. Line 4, indented twice. forward slash forward slash Recursively evaluate the second prefix expression dash will be the second operand. Line 5, indented twice. end second equals s t r Length minus end First plus 1. Line 6, indented twice. operand 2 equals evaluate Prefix left parenthesis s t r comma E x p left bracket end First plus 1 period period end Second right bracket right parenthesis. Line 7, indented twice. forward slash forward slash Evaluate the prefix expression. Line 8, indented twice. return operand 1 o p operand 2. Line 9, indented once. right brace. Line 10.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745661"/>
            <a:ext cx="767715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43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Postfix </a:t>
            </a:r>
            <a:r>
              <a:rPr lang="en-US" altLang="en-US" dirty="0" smtClean="0"/>
              <a:t>Expressions </a:t>
            </a:r>
            <a:r>
              <a:rPr lang="en-US" altLang="en-US" sz="2000" b="0" dirty="0" smtClean="0"/>
              <a:t>(1 of 2)</a:t>
            </a:r>
            <a:endParaRPr lang="en-US" sz="2000" dirty="0"/>
          </a:p>
        </p:txBody>
      </p:sp>
      <p:sp>
        <p:nvSpPr>
          <p:cNvPr id="3" name="Text Placeholder 2"/>
          <p:cNvSpPr>
            <a:spLocks noGrp="1"/>
          </p:cNvSpPr>
          <p:nvPr>
            <p:ph type="body" idx="1"/>
          </p:nvPr>
        </p:nvSpPr>
        <p:spPr>
          <a:xfrm>
            <a:off x="457200" y="1600200"/>
            <a:ext cx="8229600" cy="539749"/>
          </a:xfrm>
        </p:spPr>
        <p:txBody>
          <a:bodyPr/>
          <a:lstStyle/>
          <a:p>
            <a:pPr marL="0" indent="0">
              <a:buNone/>
            </a:pPr>
            <a:r>
              <a:rPr lang="en-US" altLang="en-US" sz="2000" dirty="0"/>
              <a:t>Grammar that </a:t>
            </a:r>
            <a:r>
              <a:rPr lang="en-US" altLang="en-US" sz="2000" dirty="0" smtClean="0"/>
              <a:t>defines </a:t>
            </a:r>
            <a:r>
              <a:rPr lang="en-US" altLang="en-US" sz="2000" dirty="0"/>
              <a:t>the language of all postfix </a:t>
            </a:r>
            <a:r>
              <a:rPr lang="en-US" altLang="en-US" sz="2000" dirty="0" smtClean="0"/>
              <a:t>expressions</a:t>
            </a:r>
            <a:endParaRPr lang="en-US" altLang="en-US" sz="2000" dirty="0"/>
          </a:p>
        </p:txBody>
      </p:sp>
      <p:pic>
        <p:nvPicPr>
          <p:cNvPr id="4" name="Picture 2" descr="Computer code has 3 lines. The lines read as follows. Line 1. left angle bracket postfix right angle bracket equals left angle bracket identifier right angle bracket pipe left angle bracket postfix right angle bracket left angle bracket postfix right angle bracket left angle bracket operator right angle bracket. Line 2. left angle bracket operator right angle bracket equals plus pipe dash pipe asterisk pipe forward slash. Line 3. left angle bracket identifier right angle bracket equals a pipe b pipe period period period pipe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810" y="2298598"/>
            <a:ext cx="6234492" cy="146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2"/>
          </p:nvPr>
        </p:nvSpPr>
        <p:spPr>
          <a:xfrm>
            <a:off x="457200" y="3924186"/>
            <a:ext cx="8229600" cy="547688"/>
          </a:xfrm>
        </p:spPr>
        <p:txBody>
          <a:bodyPr/>
          <a:lstStyle/>
          <a:p>
            <a:pPr marL="0" indent="0">
              <a:buNone/>
            </a:pPr>
            <a:r>
              <a:rPr lang="en-US" altLang="en-US" sz="2000" dirty="0"/>
              <a:t>An algorithm that converts a prefix expression to postfix </a:t>
            </a:r>
            <a:r>
              <a:rPr lang="en-US" altLang="en-US" sz="2000" dirty="0" smtClean="0"/>
              <a:t>form</a:t>
            </a:r>
            <a:endParaRPr lang="en-US" altLang="en-US" sz="2000" dirty="0"/>
          </a:p>
        </p:txBody>
      </p:sp>
      <p:pic>
        <p:nvPicPr>
          <p:cNvPr id="6" name="Picture 2" descr="Computer code has 4 lines. The lines read as follows. Line 1. if left parenthesis e x p is a single letter right parenthesis. Line 2, indented once. return e x p. Line 3. else. Line 4, indented once. return postfix left parenthesis prefix 1 right parenthesis period Postfix left parenthesis prefix 2 right parenthesis period left angle bracket operator right angle brack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4630523"/>
            <a:ext cx="675163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34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Postfix </a:t>
            </a:r>
            <a:r>
              <a:rPr lang="en-US" altLang="en-US" dirty="0" smtClean="0"/>
              <a:t>Expressions </a:t>
            </a:r>
            <a:r>
              <a:rPr lang="en-US" altLang="en-US" sz="2000" b="0" dirty="0" smtClean="0"/>
              <a:t>(2 </a:t>
            </a:r>
            <a:r>
              <a:rPr lang="en-US" altLang="en-US" sz="2000" b="0" dirty="0"/>
              <a:t>of 2</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489857"/>
          </a:xfrm>
        </p:spPr>
        <p:txBody>
          <a:bodyPr/>
          <a:lstStyle/>
          <a:p>
            <a:pPr marL="0" indent="0" eaLnBrk="1" hangingPunct="1">
              <a:buNone/>
            </a:pPr>
            <a:r>
              <a:rPr lang="en-US" altLang="en-US" sz="2000" dirty="0"/>
              <a:t>Recursive algorithm that converts a prefix </a:t>
            </a:r>
            <a:r>
              <a:rPr lang="en-US" altLang="en-US" sz="2000" dirty="0" smtClean="0"/>
              <a:t>expression </a:t>
            </a:r>
            <a:r>
              <a:rPr lang="en-US" altLang="en-US" sz="2000" dirty="0"/>
              <a:t>to postfix form</a:t>
            </a:r>
          </a:p>
        </p:txBody>
      </p:sp>
      <p:pic>
        <p:nvPicPr>
          <p:cNvPr id="4" name="Picture 6" descr="Computer code has 23 lines. The lines read as follows. Line 1. forward slash forward slash Converts a prefix expression to postfix form period. Line 2. forward slash forward slash Precondition colon The string pre E x p is a valid prefix expression with no blanks period. Line 3. forward slash forward slash Post condition colon Returns the equivalent postfix expression period. Line 4. convert Pre to Post left parenthesis pre E x P colon string right parenthesis colon string. Line 5. left brace. Line 6, indented once. pre Length equals the length of pre E x p. Line 7, indented once. c h equals first character in pre E x p. Line 8, indented once. post E x p equals an empty string. Line 9, indented once. if left parenthesis c h is a lowercase letter right parenthesis. Line 10, indented twice. forward slash forward slash Base case dash single identifier. Line 11, indented twice. post E x p equals post E x p period c h forward slash forward slash Append to end of post E x p. Line 12, indented once. else forward slash forward slash c h is an operator. Line 13, indented once. left brace. Line 14, indented twice. forward slash forward slash pre has the form left angle bracket operator right angle bracket left angle bracket prefix 1 right angle bracket left angle bracket prefix 2 right angle bracket. Line 15, indented twice. end First equals end Pre left parenthesis pre E x p comma 1 right parenthesis forward slash forward slash Find the end of prefix 1. Line 16, indented twice. forward slash forward slash Recursively convert prefix 1 into postfix form. Line 17, indented twice. post E x p equals post E x p period convert left parenthesis pre E x p left bracket 1 period period end First right bracket right parenthesis. Line 18, indented twice. forward slash forward slash Recursively convert prefix 2 into postfix form. Line 19, indented twice. post E x p equals post E x p period convert left parenthesis pre E x p left bracket end First plus 1 period period pre Length minus 1 right parenthesis right parenthesis. Line 20, indented twice. post E x p equals post E x p period c h forward slash forward slash Append the operator to the end of post E x p. Line 21, indented once. right brace. Line 22, indented once. return post E x p. Line 23.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063" y="2333410"/>
            <a:ext cx="5829872" cy="403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42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Fully Parenthesized Expressions</a:t>
            </a:r>
            <a:endParaRPr lang="en-US" dirty="0"/>
          </a:p>
        </p:txBody>
      </p:sp>
      <p:sp>
        <p:nvSpPr>
          <p:cNvPr id="3" name="Text Placeholder 2"/>
          <p:cNvSpPr>
            <a:spLocks noGrp="1"/>
          </p:cNvSpPr>
          <p:nvPr>
            <p:ph type="body" idx="1"/>
          </p:nvPr>
        </p:nvSpPr>
        <p:spPr>
          <a:xfrm>
            <a:off x="457200" y="1600200"/>
            <a:ext cx="8229600" cy="862781"/>
          </a:xfrm>
        </p:spPr>
        <p:txBody>
          <a:bodyPr/>
          <a:lstStyle/>
          <a:p>
            <a:r>
              <a:rPr lang="en-US" altLang="en-US" sz="2400" dirty="0"/>
              <a:t>Grammar for language of fully parenthesized algebraic </a:t>
            </a:r>
            <a:r>
              <a:rPr lang="en-US" altLang="en-US" sz="2400" dirty="0" smtClean="0"/>
              <a:t>expressions</a:t>
            </a:r>
            <a:endParaRPr lang="en-US" altLang="en-US" sz="2400" dirty="0"/>
          </a:p>
        </p:txBody>
      </p:sp>
      <p:pic>
        <p:nvPicPr>
          <p:cNvPr id="5" name="Picture 2" descr="Computer code. The code has 2 lines. The lines read as follows. Line 1. left angle bracket infix right angle bracket equals left angle bracket identifier right angle bracket pipe left parenthesis left angle bracket infix right angle bracket left angle bracket operator right angle bracket left angle bracket infix right angle bracket right parenthesis. Line 2. left angle bracket operator right angle bracket equals plus pipe dash pipe asterisk pipe forward slash. Line 3. left angle bracket identifier right angle bracket equals a pipe b pipe period period period pipe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12" y="2750531"/>
            <a:ext cx="6135375" cy="1417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4455462"/>
            <a:ext cx="8229600" cy="1580271"/>
          </a:xfrm>
        </p:spPr>
        <p:txBody>
          <a:bodyPr/>
          <a:lstStyle/>
          <a:p>
            <a:pPr eaLnBrk="1" hangingPunct="1"/>
            <a:r>
              <a:rPr lang="en-US" altLang="en-US" sz="2400" dirty="0"/>
              <a:t>Most programming languages support definition of algebraic expressions</a:t>
            </a:r>
          </a:p>
          <a:p>
            <a:pPr lvl="1" eaLnBrk="1" hangingPunct="1"/>
            <a:r>
              <a:rPr lang="en-US" altLang="en-US" sz="2400" dirty="0"/>
              <a:t>Includes both precedence rules for operators and rules of </a:t>
            </a:r>
            <a:r>
              <a:rPr lang="en-US" altLang="en-US" sz="2400" dirty="0" smtClean="0"/>
              <a:t>association</a:t>
            </a:r>
            <a:endParaRPr lang="en-US" altLang="en-US" sz="2400" dirty="0"/>
          </a:p>
        </p:txBody>
      </p:sp>
    </p:spTree>
    <p:extLst>
      <p:ext uri="{BB962C8B-B14F-4D97-AF65-F5344CB8AC3E}">
        <p14:creationId xmlns:p14="http://schemas.microsoft.com/office/powerpoint/2010/main" val="323111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Backtracking</a:t>
            </a:r>
            <a:endParaRPr lang="en-US" dirty="0"/>
          </a:p>
        </p:txBody>
      </p:sp>
      <p:sp>
        <p:nvSpPr>
          <p:cNvPr id="3" name="Text Placeholder 2"/>
          <p:cNvSpPr>
            <a:spLocks noGrp="1"/>
          </p:cNvSpPr>
          <p:nvPr>
            <p:ph type="body" idx="1"/>
          </p:nvPr>
        </p:nvSpPr>
        <p:spPr/>
        <p:txBody>
          <a:bodyPr/>
          <a:lstStyle/>
          <a:p>
            <a:pPr eaLnBrk="1" hangingPunct="1"/>
            <a:r>
              <a:rPr lang="en-US" altLang="en-US" sz="2400" dirty="0"/>
              <a:t>Strategy for guessing at a solution and …</a:t>
            </a:r>
          </a:p>
          <a:p>
            <a:pPr lvl="1" eaLnBrk="1" hangingPunct="1"/>
            <a:r>
              <a:rPr lang="en-US" altLang="en-US" sz="2400" dirty="0"/>
              <a:t>Backing up when an impasse is reached</a:t>
            </a:r>
          </a:p>
          <a:p>
            <a:pPr lvl="1" eaLnBrk="1" hangingPunct="1"/>
            <a:r>
              <a:rPr lang="en-US" altLang="en-US" sz="2400" dirty="0"/>
              <a:t>Retracing steps in reverse order</a:t>
            </a:r>
          </a:p>
          <a:p>
            <a:pPr lvl="1" eaLnBrk="1" hangingPunct="1"/>
            <a:r>
              <a:rPr lang="en-US" altLang="en-US" sz="2400" dirty="0"/>
              <a:t>Trying a new sequence of steps</a:t>
            </a:r>
          </a:p>
          <a:p>
            <a:pPr eaLnBrk="1" hangingPunct="1"/>
            <a:r>
              <a:rPr lang="en-US" altLang="en-US" sz="2400" dirty="0"/>
              <a:t>Combine recursion and backtracking to solve </a:t>
            </a:r>
            <a:r>
              <a:rPr lang="en-US" altLang="en-US" sz="2400" dirty="0" smtClean="0"/>
              <a:t>problems</a:t>
            </a:r>
            <a:endParaRPr lang="en-US" altLang="en-US" sz="2400" dirty="0"/>
          </a:p>
        </p:txBody>
      </p:sp>
    </p:spTree>
    <p:extLst>
      <p:ext uri="{BB962C8B-B14F-4D97-AF65-F5344CB8AC3E}">
        <p14:creationId xmlns:p14="http://schemas.microsoft.com/office/powerpoint/2010/main" val="4097483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Searching for an Airline Route </a:t>
            </a:r>
            <a:r>
              <a:rPr lang="en-US" altLang="en-US" sz="2000" b="0" dirty="0" smtClean="0"/>
              <a:t>(1 of </a:t>
            </a:r>
            <a:r>
              <a:rPr lang="en-US" altLang="en-US" sz="2000" b="0" dirty="0"/>
              <a:t>11)</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Must find a path from some point of origin to some destination point</a:t>
            </a:r>
          </a:p>
          <a:p>
            <a:pPr eaLnBrk="1" hangingPunct="1"/>
            <a:r>
              <a:rPr lang="en-US" altLang="en-US" sz="2400" dirty="0"/>
              <a:t>Program to process customer requests to fly</a:t>
            </a:r>
          </a:p>
          <a:p>
            <a:pPr lvl="1" eaLnBrk="1" hangingPunct="1"/>
            <a:r>
              <a:rPr lang="en-US" altLang="en-US" sz="2400" dirty="0"/>
              <a:t>From some origin </a:t>
            </a:r>
            <a:r>
              <a:rPr lang="en-US" altLang="en-US" sz="2400" dirty="0" smtClean="0"/>
              <a:t>city</a:t>
            </a:r>
            <a:endParaRPr lang="en-US" altLang="en-US" sz="2400" dirty="0"/>
          </a:p>
          <a:p>
            <a:pPr lvl="1" eaLnBrk="1" hangingPunct="1"/>
            <a:r>
              <a:rPr lang="en-US" altLang="en-US" sz="2400" dirty="0"/>
              <a:t>To some destination city</a:t>
            </a:r>
          </a:p>
          <a:p>
            <a:pPr eaLnBrk="1" hangingPunct="1"/>
            <a:r>
              <a:rPr lang="en-US" altLang="en-US" sz="2400" dirty="0"/>
              <a:t>Use three input text files</a:t>
            </a:r>
          </a:p>
          <a:p>
            <a:pPr lvl="1" eaLnBrk="1" hangingPunct="1"/>
            <a:r>
              <a:rPr lang="en-US" altLang="en-US" sz="2400" dirty="0"/>
              <a:t>names of cities served</a:t>
            </a:r>
          </a:p>
          <a:p>
            <a:pPr lvl="1" eaLnBrk="1" hangingPunct="1"/>
            <a:r>
              <a:rPr lang="en-US" altLang="en-US" sz="2400" dirty="0"/>
              <a:t>Pairs of city names, flight origins and destinations</a:t>
            </a:r>
          </a:p>
          <a:p>
            <a:pPr lvl="1" eaLnBrk="1" hangingPunct="1"/>
            <a:r>
              <a:rPr lang="en-US" altLang="en-US" sz="2400" dirty="0"/>
              <a:t>Pairs of names, request origins, destinations</a:t>
            </a:r>
          </a:p>
        </p:txBody>
      </p:sp>
    </p:spTree>
    <p:extLst>
      <p:ext uri="{BB962C8B-B14F-4D97-AF65-F5344CB8AC3E}">
        <p14:creationId xmlns:p14="http://schemas.microsoft.com/office/powerpoint/2010/main" val="228596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Searching for an Airline </a:t>
            </a:r>
            <a:r>
              <a:rPr lang="en-US" altLang="en-US" dirty="0" smtClean="0"/>
              <a:t>Route </a:t>
            </a:r>
            <a:r>
              <a:rPr lang="en-US" altLang="en-US" sz="2000" b="0" dirty="0" smtClean="0"/>
              <a:t>(2 </a:t>
            </a:r>
            <a:r>
              <a:rPr lang="en-US" altLang="en-US" sz="2000" b="0" dirty="0"/>
              <a:t>of 11</a:t>
            </a:r>
            <a:r>
              <a:rPr lang="en-US" altLang="en-US" sz="2000" b="0" dirty="0" smtClean="0"/>
              <a:t>)</a:t>
            </a:r>
            <a:endParaRPr lang="en-US" sz="2000"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000" b="1" dirty="0" smtClean="0"/>
              <a:t>Figure </a:t>
            </a:r>
            <a:r>
              <a:rPr lang="en-US" altLang="en-US" sz="2000" b="1" dirty="0"/>
              <a:t>5-4 </a:t>
            </a:r>
            <a:r>
              <a:rPr lang="en-US" altLang="en-US" sz="2000" dirty="0"/>
              <a:t>Flight map for </a:t>
            </a:r>
            <a:r>
              <a:rPr lang="en-US" altLang="en-US" sz="2000" dirty="0" smtClean="0"/>
              <a:t>H</a:t>
            </a:r>
            <a:r>
              <a:rPr lang="en-US" altLang="en-US" sz="100" dirty="0" smtClean="0"/>
              <a:t> </a:t>
            </a:r>
            <a:r>
              <a:rPr lang="en-US" altLang="en-US" sz="2000" dirty="0" smtClean="0"/>
              <a:t>P</a:t>
            </a:r>
            <a:r>
              <a:rPr lang="en-US" altLang="en-US" sz="100" dirty="0" smtClean="0"/>
              <a:t> </a:t>
            </a:r>
            <a:r>
              <a:rPr lang="en-US" altLang="en-US" sz="2000" dirty="0" smtClean="0"/>
              <a:t>Air</a:t>
            </a:r>
            <a:endParaRPr lang="en-US" altLang="en-US" sz="2000" dirty="0"/>
          </a:p>
        </p:txBody>
      </p:sp>
      <p:pic>
        <p:nvPicPr>
          <p:cNvPr id="4" name="Picture 6" descr="A flight map for H P air displays the following destination points. X, Q, R, P, W, Y, Z, T, S. The Airline routes between the points are denoted by arrows which are as follows : Q to X, R to X, P to R, P to W, W to Y, Y to Z, Y to R, W to S, S to T, and T to 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734" y="2443898"/>
            <a:ext cx="4758531" cy="304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2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Basics of Grammars </a:t>
            </a:r>
            <a:r>
              <a:rPr lang="en-US" altLang="en-US" sz="2000" b="0" dirty="0" smtClean="0"/>
              <a:t>(1 </a:t>
            </a:r>
            <a:r>
              <a:rPr lang="en-US" altLang="en-US" sz="2000" b="0" dirty="0"/>
              <a:t>of 5)</a:t>
            </a:r>
            <a:endParaRPr lang="en-US" sz="2000" dirty="0">
              <a:latin typeface="+mn-lt"/>
            </a:endParaRPr>
          </a:p>
        </p:txBody>
      </p:sp>
      <p:sp>
        <p:nvSpPr>
          <p:cNvPr id="3" name="Text Placeholder 2"/>
          <p:cNvSpPr>
            <a:spLocks noGrp="1"/>
          </p:cNvSpPr>
          <p:nvPr>
            <p:ph type="body" idx="1"/>
          </p:nvPr>
        </p:nvSpPr>
        <p:spPr>
          <a:xfrm>
            <a:off x="457200" y="1600200"/>
            <a:ext cx="8229600" cy="1380277"/>
          </a:xfrm>
        </p:spPr>
        <p:txBody>
          <a:bodyPr/>
          <a:lstStyle/>
          <a:p>
            <a:r>
              <a:rPr lang="en-US" altLang="en-US" sz="2400" dirty="0"/>
              <a:t>A grammar uses several special </a:t>
            </a:r>
            <a:r>
              <a:rPr lang="en-US" altLang="en-US" sz="2400" dirty="0" smtClean="0"/>
              <a:t>symbols</a:t>
            </a:r>
          </a:p>
          <a:p>
            <a:pPr lvl="1" indent="-284400"/>
            <a:r>
              <a:rPr lang="en-US" altLang="en-US" sz="2400" dirty="0" smtClean="0">
                <a:latin typeface="+mn-lt"/>
              </a:rPr>
              <a:t>x </a:t>
            </a:r>
            <a:r>
              <a:rPr lang="en-US" altLang="en-US" sz="2400" dirty="0">
                <a:latin typeface="+mn-lt"/>
              </a:rPr>
              <a:t>| y means x or </a:t>
            </a:r>
            <a:r>
              <a:rPr lang="en-US" altLang="en-US" sz="2400" dirty="0" smtClean="0">
                <a:latin typeface="+mn-lt"/>
              </a:rPr>
              <a:t>y.</a:t>
            </a:r>
          </a:p>
          <a:p>
            <a:pPr lvl="1" indent="-284400"/>
            <a:r>
              <a:rPr lang="en-US" altLang="en-US" sz="2400" dirty="0">
                <a:latin typeface="+mn-lt"/>
              </a:rPr>
              <a:t>x y (and sometimes</a:t>
            </a:r>
          </a:p>
        </p:txBody>
      </p:sp>
      <p:graphicFrame>
        <p:nvGraphicFramePr>
          <p:cNvPr id="9" name="Object 8" descr="X times y"/>
          <p:cNvGraphicFramePr>
            <a:graphicFrameLocks noChangeAspect="1"/>
          </p:cNvGraphicFramePr>
          <p:nvPr>
            <p:extLst>
              <p:ext uri="{D42A27DB-BD31-4B8C-83A1-F6EECF244321}">
                <p14:modId xmlns:p14="http://schemas.microsoft.com/office/powerpoint/2010/main" val="357196594"/>
              </p:ext>
            </p:extLst>
          </p:nvPr>
        </p:nvGraphicFramePr>
        <p:xfrm>
          <a:off x="3991377" y="2624878"/>
          <a:ext cx="585787" cy="355600"/>
        </p:xfrm>
        <a:graphic>
          <a:graphicData uri="http://schemas.openxmlformats.org/presentationml/2006/ole">
            <mc:AlternateContent xmlns:mc="http://schemas.openxmlformats.org/markup-compatibility/2006">
              <mc:Choice xmlns:v="urn:schemas-microsoft-com:vml" Requires="v">
                <p:oleObj spid="_x0000_s2489" name="Equation" r:id="rId3" imgW="291960" imgH="177480" progId="Equation.DSMT4">
                  <p:embed/>
                </p:oleObj>
              </mc:Choice>
              <mc:Fallback>
                <p:oleObj name="Equation" r:id="rId3" imgW="291960" imgH="177480" progId="Equation.DSMT4">
                  <p:embed/>
                  <p:pic>
                    <p:nvPicPr>
                      <p:cNvPr id="0" name=""/>
                      <p:cNvPicPr/>
                      <p:nvPr/>
                    </p:nvPicPr>
                    <p:blipFill>
                      <a:blip r:embed="rId4"/>
                      <a:stretch>
                        <a:fillRect/>
                      </a:stretch>
                    </p:blipFill>
                    <p:spPr>
                      <a:xfrm>
                        <a:off x="3991377" y="2624878"/>
                        <a:ext cx="585787" cy="355600"/>
                      </a:xfrm>
                      <a:prstGeom prst="rect">
                        <a:avLst/>
                      </a:prstGeom>
                    </p:spPr>
                  </p:pic>
                </p:oleObj>
              </mc:Fallback>
            </mc:AlternateContent>
          </a:graphicData>
        </a:graphic>
      </p:graphicFrame>
      <p:sp>
        <p:nvSpPr>
          <p:cNvPr id="5" name="Content Placeholder 4"/>
          <p:cNvSpPr>
            <a:spLocks noGrp="1"/>
          </p:cNvSpPr>
          <p:nvPr>
            <p:ph sz="quarter" idx="14"/>
          </p:nvPr>
        </p:nvSpPr>
        <p:spPr>
          <a:xfrm>
            <a:off x="4428707" y="2472322"/>
            <a:ext cx="3555243" cy="609600"/>
          </a:xfrm>
        </p:spPr>
        <p:txBody>
          <a:bodyPr/>
          <a:lstStyle/>
          <a:p>
            <a:pPr marL="0" indent="0">
              <a:buNone/>
            </a:pPr>
            <a:r>
              <a:rPr lang="en-US" altLang="en-US" sz="2400" dirty="0"/>
              <a:t>) means x followed by </a:t>
            </a:r>
            <a:r>
              <a:rPr lang="en-US" altLang="en-US" sz="2400" dirty="0" smtClean="0"/>
              <a:t>y.</a:t>
            </a:r>
            <a:r>
              <a:rPr lang="en-US" sz="2400" dirty="0" smtClean="0"/>
              <a:t> </a:t>
            </a:r>
            <a:endParaRPr lang="en-US" sz="2400" dirty="0"/>
          </a:p>
        </p:txBody>
      </p:sp>
      <p:sp>
        <p:nvSpPr>
          <p:cNvPr id="6" name="Content Placeholder 5"/>
          <p:cNvSpPr>
            <a:spLocks noGrp="1"/>
          </p:cNvSpPr>
          <p:nvPr>
            <p:ph sz="quarter" idx="15"/>
          </p:nvPr>
        </p:nvSpPr>
        <p:spPr>
          <a:xfrm>
            <a:off x="457200" y="2921978"/>
            <a:ext cx="8229600" cy="1471826"/>
          </a:xfrm>
        </p:spPr>
        <p:txBody>
          <a:bodyPr/>
          <a:lstStyle/>
          <a:p>
            <a:pPr marL="741600" lvl="1" indent="-285750"/>
            <a:r>
              <a:rPr lang="en-US" altLang="en-US" sz="2400" dirty="0"/>
              <a:t>&lt; word &gt; means any instance of </a:t>
            </a:r>
            <a:r>
              <a:rPr lang="en-US" altLang="en-US" sz="2400" dirty="0" smtClean="0"/>
              <a:t>word, </a:t>
            </a:r>
            <a:r>
              <a:rPr lang="en-US" altLang="en-US" sz="2400" dirty="0"/>
              <a:t>where word is a symbol that must be defined elsewhere in the grammar</a:t>
            </a:r>
            <a:r>
              <a:rPr lang="en-US" altLang="en-US" sz="2400" dirty="0" smtClean="0"/>
              <a:t>.</a:t>
            </a:r>
            <a:endParaRPr lang="en-US" altLang="en-US" sz="2400" dirty="0"/>
          </a:p>
        </p:txBody>
      </p:sp>
    </p:spTree>
    <p:extLst>
      <p:ext uri="{BB962C8B-B14F-4D97-AF65-F5344CB8AC3E}">
        <p14:creationId xmlns:p14="http://schemas.microsoft.com/office/powerpoint/2010/main" val="3580254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(3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43203"/>
          </a:xfrm>
        </p:spPr>
        <p:txBody>
          <a:bodyPr/>
          <a:lstStyle/>
          <a:p>
            <a:pPr marL="0" indent="0">
              <a:buNone/>
            </a:pPr>
            <a:r>
              <a:rPr lang="en-US" altLang="en-US" sz="2000" dirty="0"/>
              <a:t>A recursive search </a:t>
            </a:r>
            <a:r>
              <a:rPr lang="en-US" altLang="en-US" sz="2000" dirty="0" smtClean="0"/>
              <a:t>strategy</a:t>
            </a:r>
            <a:endParaRPr lang="en-US" altLang="en-US" sz="2000" dirty="0"/>
          </a:p>
        </p:txBody>
      </p:sp>
      <p:pic>
        <p:nvPicPr>
          <p:cNvPr id="4" name="Picture 6" descr="Computer code has 9 lines. The lines read as follows. Line 1. To fly from the origin to the destination. Line 2. left brace. Line 3, indented once. Select a city C adjacent to the origin. Line 4, indented once. Fly from the origin to city C. Line 5, indented once. if left parenthesis C is the destination city right parenthesis. Line 6, indented twice. Terminate dash the destination is reached. Line 7, indented once. else. Line 8, indented twice. Fly from city C to the destination. Line 9.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165" y="2794421"/>
            <a:ext cx="5741670"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86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Searching for an Airline </a:t>
            </a:r>
            <a:r>
              <a:rPr lang="en-US" altLang="en-US" dirty="0" smtClean="0"/>
              <a:t>Route </a:t>
            </a:r>
            <a:r>
              <a:rPr lang="en-US" altLang="en-US" sz="2000" b="0" dirty="0" smtClean="0"/>
              <a:t>(4 </a:t>
            </a:r>
            <a:r>
              <a:rPr lang="en-US" altLang="en-US" sz="2000" b="0" dirty="0"/>
              <a:t>of 11)</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Possible outcomes of exhaustive search </a:t>
            </a:r>
            <a:r>
              <a:rPr lang="en-US" altLang="en-US" sz="2400" dirty="0" smtClean="0"/>
              <a:t>strategy</a:t>
            </a:r>
          </a:p>
          <a:p>
            <a:pPr marL="741600" lvl="1" indent="-428400" eaLnBrk="1" hangingPunct="1">
              <a:buFont typeface="Calibri" panose="020F0502020204030204" pitchFamily="34" charset="0"/>
              <a:buAutoNum type="arabicPeriod"/>
            </a:pPr>
            <a:r>
              <a:rPr lang="en-US" altLang="en-US" sz="2400" dirty="0" smtClean="0"/>
              <a:t>Reach destination city, decide possible to fly from origin to destination</a:t>
            </a:r>
          </a:p>
          <a:p>
            <a:pPr marL="741600" lvl="1" indent="-428400" eaLnBrk="1" hangingPunct="1">
              <a:buFont typeface="Calibri" panose="020F0502020204030204" pitchFamily="34" charset="0"/>
              <a:buAutoNum type="arabicPeriod"/>
            </a:pPr>
            <a:r>
              <a:rPr lang="en-US" altLang="en-US" sz="2400" dirty="0" smtClean="0"/>
              <a:t>Reach a city, </a:t>
            </a:r>
            <a:r>
              <a:rPr lang="en-US" altLang="en-US" sz="2400" i="1" dirty="0" smtClean="0"/>
              <a:t>C</a:t>
            </a:r>
            <a:r>
              <a:rPr lang="en-US" altLang="en-US" sz="2400" dirty="0" smtClean="0"/>
              <a:t> from which no departing flights</a:t>
            </a:r>
          </a:p>
          <a:p>
            <a:pPr marL="741600" lvl="1" indent="-428400" eaLnBrk="1" hangingPunct="1">
              <a:buFont typeface="Calibri" panose="020F0502020204030204" pitchFamily="34" charset="0"/>
              <a:buAutoNum type="arabicPeriod"/>
            </a:pPr>
            <a:r>
              <a:rPr lang="en-US" altLang="en-US" sz="2400" dirty="0" smtClean="0"/>
              <a:t>You go around in circles</a:t>
            </a:r>
            <a:endParaRPr lang="en-US" altLang="en-US" sz="2400" dirty="0"/>
          </a:p>
        </p:txBody>
      </p:sp>
      <p:sp>
        <p:nvSpPr>
          <p:cNvPr id="4" name="Text Placeholder 3"/>
          <p:cNvSpPr>
            <a:spLocks noGrp="1"/>
          </p:cNvSpPr>
          <p:nvPr>
            <p:ph type="body" idx="2"/>
          </p:nvPr>
        </p:nvSpPr>
        <p:spPr>
          <a:xfrm>
            <a:off x="457200" y="3866865"/>
            <a:ext cx="8229600" cy="565176"/>
          </a:xfrm>
        </p:spPr>
        <p:txBody>
          <a:bodyPr/>
          <a:lstStyle/>
          <a:p>
            <a:r>
              <a:rPr lang="en-US" altLang="en-US" sz="2400" dirty="0"/>
              <a:t>Use backtracking to recover from a wrong choice (2 or 3</a:t>
            </a:r>
            <a:r>
              <a:rPr lang="en-US" altLang="en-US" sz="2400" dirty="0" smtClean="0"/>
              <a:t>)</a:t>
            </a:r>
            <a:endParaRPr lang="en-US" altLang="en-US" sz="2400" dirty="0"/>
          </a:p>
        </p:txBody>
      </p:sp>
    </p:spTree>
    <p:extLst>
      <p:ext uri="{BB962C8B-B14F-4D97-AF65-F5344CB8AC3E}">
        <p14:creationId xmlns:p14="http://schemas.microsoft.com/office/powerpoint/2010/main" val="1301187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(5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508518"/>
          </a:xfrm>
        </p:spPr>
        <p:txBody>
          <a:bodyPr/>
          <a:lstStyle/>
          <a:p>
            <a:pPr marL="0" indent="0">
              <a:buNone/>
            </a:pPr>
            <a:r>
              <a:rPr lang="en-US" altLang="en-US" sz="2000" dirty="0"/>
              <a:t>Refinement of the recursive search </a:t>
            </a:r>
            <a:r>
              <a:rPr lang="en-US" altLang="en-US" sz="2000" dirty="0" smtClean="0"/>
              <a:t>algorithm</a:t>
            </a:r>
            <a:endParaRPr lang="en-US" altLang="en-US" sz="2000" dirty="0"/>
          </a:p>
        </p:txBody>
      </p:sp>
      <p:pic>
        <p:nvPicPr>
          <p:cNvPr id="4" name="Picture 6" descr="Computer code has 10 lines. The lines read as follows. Line 1. forward slash forward slash Discovers whether a sequence of flights from origin City to destination City exists period. Line 2. search R left parenthesis origin City colon City comma destination City colon City right parenthesis colon boolean. Line 3. left brace. Line 4, indented once. Mark origin City as visited. Line 5, indented once. if left parenthesis origin City is destination City right parenthesis. Line 6, indented twice. Terminate dash the destination is reached. Line 7, indented once. else. Line 8, indented twice. for left parenthesis each unvisited city C adjacent to origin City right parenthesis. Line 9, indented 3 times. search R left parenthesis C comma destination City right parenthesis. Line 10.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968" y="2366963"/>
            <a:ext cx="71040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34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(6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542499"/>
          </a:xfrm>
        </p:spPr>
        <p:txBody>
          <a:bodyPr/>
          <a:lstStyle/>
          <a:p>
            <a:pPr marL="0" indent="0">
              <a:buNone/>
            </a:pPr>
            <a:r>
              <a:rPr lang="en-US" altLang="en-US" sz="2000" b="1" dirty="0" smtClean="0"/>
              <a:t>Figure </a:t>
            </a:r>
            <a:r>
              <a:rPr lang="en-US" altLang="en-US" sz="2000" b="1" dirty="0"/>
              <a:t>5-5 </a:t>
            </a:r>
            <a:r>
              <a:rPr lang="en-US" altLang="en-US" sz="2000" dirty="0"/>
              <a:t>A piece of a flight </a:t>
            </a:r>
            <a:r>
              <a:rPr lang="en-US" altLang="en-US" sz="2000" dirty="0" smtClean="0"/>
              <a:t>map</a:t>
            </a:r>
            <a:endParaRPr lang="en-US" altLang="en-US" sz="2000" dirty="0"/>
          </a:p>
        </p:txBody>
      </p:sp>
      <p:pic>
        <p:nvPicPr>
          <p:cNvPr id="4" name="Picture 2" descr="A piece of a flight map displays the visited destination points of flights. It displays the following destination points. J, K, L, M, N, O. Flight fly on the following route between destinations. L to J and K, L to M, M to N and O. Destinations J, N and O are marked as visi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26" y="2430249"/>
            <a:ext cx="4913948" cy="289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348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(7 </a:t>
            </a:r>
            <a:r>
              <a:rPr lang="en-US" altLang="en-US" sz="2000" b="0" dirty="0"/>
              <a:t>of 11)</a:t>
            </a:r>
            <a:endParaRPr lang="en-US" sz="2000" dirty="0"/>
          </a:p>
        </p:txBody>
      </p:sp>
      <p:sp>
        <p:nvSpPr>
          <p:cNvPr id="3" name="Text Placeholder 2"/>
          <p:cNvSpPr>
            <a:spLocks noGrp="1"/>
          </p:cNvSpPr>
          <p:nvPr>
            <p:ph type="body" idx="1"/>
          </p:nvPr>
        </p:nvSpPr>
        <p:spPr>
          <a:xfrm>
            <a:off x="457200" y="1600201"/>
            <a:ext cx="8229600" cy="471196"/>
          </a:xfrm>
        </p:spPr>
        <p:txBody>
          <a:bodyPr/>
          <a:lstStyle/>
          <a:p>
            <a:pPr marL="0" indent="0">
              <a:buNone/>
            </a:pP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a:t>
            </a:r>
            <a:r>
              <a:rPr lang="en-US" altLang="en-US" sz="2000" dirty="0"/>
              <a:t>flight map </a:t>
            </a:r>
            <a:r>
              <a:rPr lang="en-US" altLang="en-US" sz="2000" dirty="0" smtClean="0"/>
              <a:t>operations</a:t>
            </a:r>
            <a:endParaRPr lang="en-US" altLang="en-US" sz="2000" dirty="0"/>
          </a:p>
        </p:txBody>
      </p:sp>
      <p:pic>
        <p:nvPicPr>
          <p:cNvPr id="4" name="Picture 2" descr="Computer code has 19 lines. The lines read as follows. Line 1. Reads flight information into the flight map period. Line 2. plus read Flight map left parenthesis city File Name colon string comma Flight File Name colon string right parenthesis colon void. Line 3. forward slash forward slash Displays flight information period. Line 4. plus display Flight Map left parenthesis right parenthesis colon void. Line 5. forward slash forward slash Displays the names of all cities that H P Air serves period. Line 6. plus display ALL Cities left parenthesis right parenthesis colon void. Line 7. forward slash forward slash Displays all cities that are adjacent to a given city period. Line 8. plus displays Adjacent Cities left parenthesis a City colon City right parenthesis colon void. Line 9. forward slash forward slash Marks a city as visited period. Line 10. plus mark Visited left parenthesis a City colon City right parenthesis colon voi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440163"/>
            <a:ext cx="61531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578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(8 </a:t>
            </a:r>
            <a:r>
              <a:rPr lang="en-US" altLang="en-US" sz="2000" b="0" dirty="0"/>
              <a:t>of 11)</a:t>
            </a:r>
            <a:endParaRPr lang="en-US" sz="2000" dirty="0"/>
          </a:p>
        </p:txBody>
      </p:sp>
      <p:sp>
        <p:nvSpPr>
          <p:cNvPr id="4" name="Text Placeholder 3"/>
          <p:cNvSpPr>
            <a:spLocks noGrp="1"/>
          </p:cNvSpPr>
          <p:nvPr>
            <p:ph type="body" idx="1"/>
          </p:nvPr>
        </p:nvSpPr>
        <p:spPr>
          <a:xfrm>
            <a:off x="457200" y="1600200"/>
            <a:ext cx="8229600" cy="433873"/>
          </a:xfrm>
        </p:spPr>
        <p:txBody>
          <a:bodyPr/>
          <a:lstStyle/>
          <a:p>
            <a:pPr marL="0" indent="0">
              <a:buNone/>
            </a:pP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a:t>
            </a:r>
            <a:r>
              <a:rPr lang="en-US" altLang="en-US" sz="2000" dirty="0"/>
              <a:t>flight map </a:t>
            </a:r>
            <a:r>
              <a:rPr lang="en-US" altLang="en-US" sz="2000" dirty="0" smtClean="0"/>
              <a:t>operations</a:t>
            </a:r>
            <a:endParaRPr lang="en-US" altLang="en-US" sz="2000" dirty="0"/>
          </a:p>
        </p:txBody>
      </p:sp>
      <p:pic>
        <p:nvPicPr>
          <p:cNvPr id="6" name="Picture 2" descr="The computer code continues. Line 11. forward slash forward slash Sees whether a city was visited period. Line 12. plus is Visited left parenthesis a City colon City right parenthesis colon boolean. Line 13. forward slash forward slash Inserts a city adjacent to another city in a flight map period. Line 14. plus insert Adjacent left parenthesis a City colon City comma a d j City colon City right parenthesis colon void. Line 15. forward slash forward slash Returns the next unvisited city comma if any comma that is adjacent to a given city period. Line 16. forward slash forward slash Returns a sentinel value if no unvisited adjacent city was found period. Line 17.  plus get Next City left parenthesis from City colon City right parenthesis colon City. Line 18. forward slash forward slash Tests whether a sequence of flights exists between two cities period. Line 19. plus is Path left parenthesis origin City colon City comma destination City colon City right parenthesis colon boolea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2321623"/>
            <a:ext cx="54768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37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(9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80527"/>
          </a:xfrm>
        </p:spPr>
        <p:txBody>
          <a:bodyPr/>
          <a:lstStyle/>
          <a:p>
            <a:pPr marL="0" indent="0">
              <a:buNone/>
            </a:pPr>
            <a:r>
              <a:rPr lang="en-US" sz="2000" dirty="0" smtClean="0">
                <a:solidFill>
                  <a:schemeClr val="tx1"/>
                </a:solidFill>
              </a:rPr>
              <a:t>C++ implementation of </a:t>
            </a:r>
            <a:r>
              <a:rPr lang="en-US" sz="2000" b="1" dirty="0" smtClean="0">
                <a:solidFill>
                  <a:schemeClr val="tx1"/>
                </a:solidFill>
              </a:rPr>
              <a:t>searchR</a:t>
            </a:r>
          </a:p>
        </p:txBody>
      </p:sp>
      <p:pic>
        <p:nvPicPr>
          <p:cNvPr id="4" name="Picture 6" descr="Computer code has 24 lines. The lines read as follows. Line 1. forward slash asterisk asterisk Tests whether a sequence of flights exists between two cities period. Line 2, indented once. at sign p r e origin City and destination City both exist in the flight map period. Line 3, indented once. at sign post Cities visited during the search are marked as visited in the flight map period. Line 4, indented once. at sign p a r a m origin City The origin city period. Line 5, indented once. at sign p a r a m destination City The destination city period. Line 6, indented once. at sign return True if a sequence of flights exists from origin City to destination City semicolon otherwise returns false period asterisk forward slash. Line 7. b o o l Map colon colon is Path left parenthesis City origin City comma City destination City right parenthesis. Line 8. left brace. Line 9, indented twice. forward slash forward slash Mark the current city as visited. Line 10, indented twice. mark visited left parenthesis origin City right parenthesis semicolon. Line 11, indented twice. b o o l found Destination equals left parenthesis origin City equals equals destination City right parenthesis semicolon. Line 12, indented twice. if left parenthesis exclamation point Found Destination right parenthesis. Line 13, indented twice. left brace. "/>
          <p:cNvPicPr>
            <a:picLocks noChangeAspect="1" noChangeArrowheads="1"/>
          </p:cNvPicPr>
          <p:nvPr/>
        </p:nvPicPr>
        <p:blipFill>
          <a:blip r:embed="rId2">
            <a:extLst>
              <a:ext uri="{28A0092B-C50C-407E-A947-70E740481C1C}">
                <a14:useLocalDpi xmlns:a14="http://schemas.microsoft.com/office/drawing/2010/main" val="0"/>
              </a:ext>
            </a:extLst>
          </a:blip>
          <a:srcRect b="2513"/>
          <a:stretch>
            <a:fillRect/>
          </a:stretch>
        </p:blipFill>
        <p:spPr bwMode="auto">
          <a:xfrm>
            <a:off x="1204345" y="2491869"/>
            <a:ext cx="6865937"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8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a:t>(</a:t>
            </a:r>
            <a:r>
              <a:rPr lang="en-US" altLang="en-US" sz="2000" b="0" dirty="0" smtClean="0"/>
              <a:t>10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66725"/>
          </a:xfrm>
        </p:spPr>
        <p:txBody>
          <a:bodyPr/>
          <a:lstStyle/>
          <a:p>
            <a:pPr marL="0" indent="0">
              <a:buNone/>
            </a:pPr>
            <a:r>
              <a:rPr lang="en-US" sz="2000" dirty="0">
                <a:solidFill>
                  <a:schemeClr val="tx1"/>
                </a:solidFill>
              </a:rPr>
              <a:t>C++ implementation of </a:t>
            </a:r>
            <a:r>
              <a:rPr lang="en-US" sz="2000" b="1" dirty="0" smtClean="0">
                <a:solidFill>
                  <a:schemeClr val="tx1"/>
                </a:solidFill>
              </a:rPr>
              <a:t>searchR</a:t>
            </a:r>
            <a:endParaRPr lang="en-US" sz="2000" b="1" dirty="0">
              <a:solidFill>
                <a:schemeClr val="tx1"/>
              </a:solidFill>
            </a:endParaRPr>
          </a:p>
        </p:txBody>
      </p:sp>
      <p:pic>
        <p:nvPicPr>
          <p:cNvPr id="4" name="Picture 2" descr="The computer code continues. The lines read as follows. Line 14, indented once. forward slash forward slash Try a flight to each un visited city. Line 15, indented once. City next city equals get Next City left parenthesis origin City right parenthesis semicolon. Line 16, indented once. while left parenthesis exclamation point Found Destination ampersand ampersand left parenthesis next City exclamation point equals No underscore CITY right parenthesis right parenthesis. Line 17, indented once. left brace. Line 18, indented twice. found Destination equals is Path left parenthesis next City comma destination City right parenthesis semicolon. Line 19, indented twice. if left parenthesis exclamation point Found Destination right parenthesis. Line 20, indented 3 times. next City equals get Next City left parenthesis origin City right parenthesis semicolon. Line 21, indented twice. right brace forward slash forward slash end while. Line 22, indented once. right brace forward slash forward slash end if. Line 23, indented once. return found Destination semicolon. Line 24. right brace forward slash forward slash end is Pat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253540"/>
            <a:ext cx="6418263"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543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Searching for an Airline </a:t>
            </a:r>
            <a:r>
              <a:rPr lang="en-US" altLang="en-US" dirty="0" smtClean="0"/>
              <a:t>Route </a:t>
            </a:r>
            <a:r>
              <a:rPr lang="en-US" altLang="en-US" sz="2000" b="0" dirty="0" smtClean="0"/>
              <a:t>(11 </a:t>
            </a:r>
            <a:r>
              <a:rPr lang="en-US" altLang="en-US" sz="2000" b="0" dirty="0"/>
              <a:t>of 11)</a:t>
            </a:r>
            <a:endParaRPr lang="en-US" sz="2000" dirty="0"/>
          </a:p>
        </p:txBody>
      </p:sp>
      <p:sp>
        <p:nvSpPr>
          <p:cNvPr id="3" name="Text Placeholder 2"/>
          <p:cNvSpPr>
            <a:spLocks noGrp="1"/>
          </p:cNvSpPr>
          <p:nvPr>
            <p:ph type="body" idx="1"/>
          </p:nvPr>
        </p:nvSpPr>
        <p:spPr>
          <a:xfrm>
            <a:off x="457200" y="1600200"/>
            <a:ext cx="8229600" cy="419669"/>
          </a:xfrm>
        </p:spPr>
        <p:txBody>
          <a:bodyPr/>
          <a:lstStyle/>
          <a:p>
            <a:pPr marL="0" indent="0">
              <a:buNone/>
            </a:pPr>
            <a:r>
              <a:rPr lang="en-US" sz="2000" b="1" dirty="0" smtClean="0"/>
              <a:t>Figure </a:t>
            </a:r>
            <a:r>
              <a:rPr lang="en-US" sz="2000" b="1" dirty="0"/>
              <a:t>5-6 </a:t>
            </a:r>
            <a:r>
              <a:rPr lang="en-US" sz="2000" dirty="0"/>
              <a:t>Flight map for Checkpoint Question </a:t>
            </a:r>
            <a:r>
              <a:rPr lang="en-US" sz="2000" dirty="0" smtClean="0"/>
              <a:t>6</a:t>
            </a:r>
            <a:endParaRPr lang="en-US" sz="2000" dirty="0">
              <a:solidFill>
                <a:schemeClr val="accent1">
                  <a:lumMod val="50000"/>
                </a:schemeClr>
              </a:solidFill>
            </a:endParaRPr>
          </a:p>
        </p:txBody>
      </p:sp>
      <p:pic>
        <p:nvPicPr>
          <p:cNvPr id="4" name="Picture 2" descr="A flight map displays the following destination points. A, B, C, D, E, F, G, H, and I. The Airline routes between the points are denoted by arrows which are as follows : A to B, A to C, B to H, C to B, C to D, C to E, D to H, D to F, E to I, F to I, F to G, G to C, H to G, and I to 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9" y="2501766"/>
            <a:ext cx="4575461" cy="283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789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Eight Queens </a:t>
            </a:r>
            <a:r>
              <a:rPr lang="en-US" altLang="en-US" dirty="0" smtClean="0"/>
              <a:t>Problem </a:t>
            </a:r>
            <a:r>
              <a:rPr lang="en-US" altLang="en-US" sz="2000" b="0" dirty="0"/>
              <a:t>(1 of 7</a:t>
            </a:r>
            <a:r>
              <a:rPr lang="en-US" altLang="en-US" sz="2000" b="0" dirty="0" smtClean="0"/>
              <a:t>)</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Chessboard contains 64 </a:t>
            </a:r>
            <a:r>
              <a:rPr lang="en-US" altLang="en-US" sz="2400" dirty="0" smtClean="0"/>
              <a:t>squares</a:t>
            </a:r>
            <a:endParaRPr lang="en-US" altLang="en-US" sz="2400" dirty="0"/>
          </a:p>
          <a:p>
            <a:pPr lvl="1" eaLnBrk="1" hangingPunct="1"/>
            <a:r>
              <a:rPr lang="en-US" altLang="en-US" sz="2400" dirty="0"/>
              <a:t>Form eight rows and eight column</a:t>
            </a:r>
          </a:p>
          <a:p>
            <a:pPr eaLnBrk="1" hangingPunct="1"/>
            <a:r>
              <a:rPr lang="en-US" altLang="en-US" sz="2400" dirty="0"/>
              <a:t>Problem asks you to place eight queens on the chessboard …</a:t>
            </a:r>
          </a:p>
          <a:p>
            <a:pPr lvl="1" eaLnBrk="1" hangingPunct="1"/>
            <a:r>
              <a:rPr lang="en-US" altLang="en-US" sz="2400" dirty="0"/>
              <a:t>So that no queen can attack any other queen.</a:t>
            </a:r>
          </a:p>
          <a:p>
            <a:pPr eaLnBrk="1" hangingPunct="1"/>
            <a:r>
              <a:rPr lang="en-US" altLang="en-US" sz="2400" dirty="0"/>
              <a:t>Note there are 4,426,165,368 ways to arrange eight queens on a chessboard</a:t>
            </a:r>
          </a:p>
          <a:p>
            <a:pPr lvl="1" eaLnBrk="1" hangingPunct="1"/>
            <a:r>
              <a:rPr lang="en-US" altLang="en-US" sz="2400" dirty="0"/>
              <a:t>Exhausting to check all possible </a:t>
            </a:r>
            <a:r>
              <a:rPr lang="en-US" altLang="en-US" sz="2400" dirty="0" smtClean="0"/>
              <a:t>ways</a:t>
            </a:r>
            <a:endParaRPr lang="en-US" altLang="en-US" sz="2400" dirty="0"/>
          </a:p>
        </p:txBody>
      </p:sp>
    </p:spTree>
    <p:extLst>
      <p:ext uri="{BB962C8B-B14F-4D97-AF65-F5344CB8AC3E}">
        <p14:creationId xmlns:p14="http://schemas.microsoft.com/office/powerpoint/2010/main" val="19179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Basics of </a:t>
            </a:r>
            <a:r>
              <a:rPr lang="en-US" altLang="en-US" dirty="0" smtClean="0"/>
              <a:t>Grammars </a:t>
            </a:r>
            <a:r>
              <a:rPr lang="en-US" altLang="en-US" sz="2000" b="0" dirty="0" smtClean="0"/>
              <a:t>(2 of 5)</a:t>
            </a:r>
            <a:endParaRPr lang="en-US" sz="2000" b="0"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t>Figure </a:t>
            </a:r>
            <a:r>
              <a:rPr lang="en-US" altLang="en-US" sz="2000" b="1" dirty="0"/>
              <a:t>5-1 </a:t>
            </a:r>
            <a:r>
              <a:rPr lang="en-US" altLang="en-US" sz="2000" dirty="0"/>
              <a:t>A syntax diagram for C++ </a:t>
            </a:r>
            <a:r>
              <a:rPr lang="en-US" altLang="en-US" sz="2000" dirty="0" smtClean="0"/>
              <a:t>identifiers</a:t>
            </a:r>
            <a:endParaRPr lang="en-US" altLang="en-US" sz="2000" dirty="0"/>
          </a:p>
        </p:txBody>
      </p:sp>
      <p:pic>
        <p:nvPicPr>
          <p:cNvPr id="4" name="Picture 2" descr="A syntax diagram for C + + identifiers displays the Letter with a right arrow with a loop on it with letter digits on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161" y="2632014"/>
            <a:ext cx="5039678" cy="194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106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Eight Queens </a:t>
            </a:r>
            <a:r>
              <a:rPr lang="en-US" altLang="en-US" dirty="0" smtClean="0"/>
              <a:t>Problem </a:t>
            </a:r>
            <a:r>
              <a:rPr lang="en-US" altLang="en-US" sz="2000" b="0" dirty="0" smtClean="0"/>
              <a:t>(2 </a:t>
            </a:r>
            <a:r>
              <a:rPr lang="en-US" altLang="en-US" sz="2000" b="0" dirty="0"/>
              <a:t>of 7)</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However, each row and column can contain exactly one queen.</a:t>
            </a:r>
          </a:p>
          <a:p>
            <a:pPr lvl="1" eaLnBrk="1" hangingPunct="1"/>
            <a:r>
              <a:rPr lang="en-US" altLang="en-US" sz="2400" dirty="0"/>
              <a:t>Attacks along rows or columns are eliminated, leaving only 8! = 40,320 arrangements</a:t>
            </a:r>
          </a:p>
          <a:p>
            <a:pPr eaLnBrk="1" hangingPunct="1"/>
            <a:r>
              <a:rPr lang="en-US" altLang="en-US" sz="2400" dirty="0"/>
              <a:t>Solution now more </a:t>
            </a:r>
            <a:r>
              <a:rPr lang="en-US" altLang="en-US" sz="2400" dirty="0" smtClean="0"/>
              <a:t>feasible</a:t>
            </a:r>
            <a:endParaRPr lang="en-US" altLang="en-US" sz="2400" dirty="0"/>
          </a:p>
        </p:txBody>
      </p:sp>
    </p:spTree>
    <p:extLst>
      <p:ext uri="{BB962C8B-B14F-4D97-AF65-F5344CB8AC3E}">
        <p14:creationId xmlns:p14="http://schemas.microsoft.com/office/powerpoint/2010/main" val="98583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Eight Queens </a:t>
            </a:r>
            <a:r>
              <a:rPr lang="en-US" altLang="en-US" dirty="0" smtClean="0"/>
              <a:t>Problem </a:t>
            </a:r>
            <a:r>
              <a:rPr lang="en-US" altLang="en-US" sz="2000" b="0" dirty="0" smtClean="0"/>
              <a:t>(3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000" b="1" dirty="0" smtClean="0"/>
              <a:t>Figure </a:t>
            </a:r>
            <a:r>
              <a:rPr lang="en-US" altLang="en-US" sz="2000" b="1" dirty="0"/>
              <a:t>5-7 </a:t>
            </a:r>
            <a:r>
              <a:rPr lang="en-US" altLang="en-US" sz="2000" dirty="0"/>
              <a:t>Placing one queen at a time in each column </a:t>
            </a:r>
            <a:r>
              <a:rPr lang="en-US" altLang="en-US" sz="2000" dirty="0" smtClean="0"/>
              <a:t>…</a:t>
            </a:r>
            <a:endParaRPr lang="en-US" altLang="en-US" sz="2000" dirty="0"/>
          </a:p>
        </p:txBody>
      </p:sp>
      <p:pic>
        <p:nvPicPr>
          <p:cNvPr id="4" name="Picture 7" descr="Four diagrams representing a chessboard display the position of queens placed on the board. The chessboard has 8 columns and 8 rows. An additional queen is placed in each succeeding board. The additional queens are placed away from the range of attack of the earlier queen placed. Each queens range of attack is highlighted and the spots avoided to escape the attack of the earlier queen placed are represented as dark spots. The first diagram from left displays a queen placed in the first row of column 1. In the second diagram one more queen is placed in the third row of column 2. Third chessboard adds a queen and displays three queens on the board. The additional queen is placed in the fifth row of the third column. Fourth adds a queen and displays four queens placed on board. The additional queen is placed in the second row of the fourth colum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56" y="2362012"/>
            <a:ext cx="7833488" cy="248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15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Eight Queens </a:t>
            </a:r>
            <a:r>
              <a:rPr lang="en-US" altLang="en-US" dirty="0" smtClean="0"/>
              <a:t>Problem </a:t>
            </a:r>
            <a:r>
              <a:rPr lang="en-US" altLang="en-US" sz="2000" b="0" dirty="0" smtClean="0"/>
              <a:t>(4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000" b="1" dirty="0" smtClean="0"/>
              <a:t>Figure </a:t>
            </a:r>
            <a:r>
              <a:rPr lang="en-US" altLang="en-US" sz="2000" b="1" dirty="0"/>
              <a:t>5-7 </a:t>
            </a:r>
            <a:r>
              <a:rPr lang="en-US" altLang="en-US" sz="2000" b="1" dirty="0" smtClean="0"/>
              <a:t>[Continued]</a:t>
            </a:r>
            <a:endParaRPr lang="en-US" altLang="en-US" sz="2000" b="1" dirty="0"/>
          </a:p>
        </p:txBody>
      </p:sp>
      <p:pic>
        <p:nvPicPr>
          <p:cNvPr id="4" name="Picture 2" descr="Continuing from the last slide four images of the same chessboard displays five queens placed on board and back tracking a queen’s position. The board highlights the avoided spots that fall in the range of attack of the queens as dark spots and blue spots indicate the range of attack of a queen. The first chessboard from left is labeled, e) The five queens can attack all of column 6. The five queens are placed at the following positions: First queen: 1,1; second queen: 2,4; third queen: 2,2; fourth queen: 4,5 (this queen is highlighted); fifth queen: 5,3. The second chessboard labeled, f) Backtracking to column 5 to try another square for the queen, displays the highlighted queen in the first chessboard in a different position. Rest of the queens are placed at the same position. The position is changed to 8,5. Third image of the chessboard is labeled, (g) Backtracking to column 4 to try another square for the queen. In this board again the position of the highlighted queen is changed to 7,4. The second queen placed in the position, 2,4 is removed from the board and the spot is highlighted. Fourth image of the chessboard labeled, (h) Considering column 5 again, displays the highlighted queen in row 2 of column 5. The removed queen in the earlier image is now placed at seventh row of fourth colum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 y="2362012"/>
            <a:ext cx="7951788"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677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Eight Queens </a:t>
            </a:r>
            <a:r>
              <a:rPr lang="en-US" altLang="en-US" dirty="0" smtClean="0"/>
              <a:t>Problem </a:t>
            </a:r>
            <a:r>
              <a:rPr lang="en-US" altLang="en-US" sz="2000" b="0" dirty="0" smtClean="0"/>
              <a:t>(5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508518"/>
          </a:xfrm>
        </p:spPr>
        <p:txBody>
          <a:bodyPr/>
          <a:lstStyle/>
          <a:p>
            <a:pPr marL="0" indent="0">
              <a:buNone/>
            </a:pPr>
            <a:r>
              <a:rPr lang="en-US" altLang="en-US" sz="2000" dirty="0"/>
              <a:t>Pseudocode describes the algorithm for placing </a:t>
            </a:r>
            <a:r>
              <a:rPr lang="en-US" altLang="en-US" sz="2000" dirty="0" smtClean="0"/>
              <a:t>queens</a:t>
            </a:r>
            <a:endParaRPr lang="en-US" altLang="en-US" sz="2000" dirty="0"/>
          </a:p>
        </p:txBody>
      </p:sp>
      <p:pic>
        <p:nvPicPr>
          <p:cNvPr id="4" name="Picture 6" descr="Computer code has 28 lines. The lines read as follows. Line 1. forward slash forward slash Places queens in eight columns. Line 2. place Queens left parenthesis queen colon Queen comma row colon integer comma column colon integer right parenthesis colon boolean. Line 3. left brace. Line 4, indented once. if left parenthesis column right angle bracket Board underscore Size right parenthesis. Line 5, indented twice. The problem is solved. Line 6, indented once. else. Line 7, indented once. left brace. Line 8, indented twice. while left parenthesis unconsidered squares exist in the given column and the problem is unsolved right parenthesis. Line 9, indented twice. left brace. Line 10, indented 3 times. Find the next square in the given column that is not under attack by a queen in an earlier column. Line 11, indented 3 times. if left parenthesis such a square exists right parenthesis. Line 12, indented 3 times. left brace. Line 13, indented 4 times. Place a queen in the squa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600617"/>
            <a:ext cx="61722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861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Eight Queens </a:t>
            </a:r>
            <a:r>
              <a:rPr lang="en-US" altLang="en-US" dirty="0" smtClean="0"/>
              <a:t>Problem </a:t>
            </a:r>
            <a:r>
              <a:rPr lang="en-US" altLang="en-US" sz="2000" b="0" dirty="0" smtClean="0"/>
              <a:t>(6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71196"/>
          </a:xfrm>
        </p:spPr>
        <p:txBody>
          <a:bodyPr/>
          <a:lstStyle/>
          <a:p>
            <a:pPr marL="0" indent="0">
              <a:buNone/>
            </a:pPr>
            <a:r>
              <a:rPr lang="en-US" altLang="en-US" sz="2000" dirty="0"/>
              <a:t>Pseudocode describes the algorithm for placing </a:t>
            </a:r>
            <a:r>
              <a:rPr lang="en-US" altLang="en-US" sz="2000" dirty="0" smtClean="0"/>
              <a:t>queens</a:t>
            </a:r>
            <a:endParaRPr lang="en-US" altLang="en-US" sz="2000" dirty="0"/>
          </a:p>
        </p:txBody>
      </p:sp>
      <p:pic>
        <p:nvPicPr>
          <p:cNvPr id="4" name="Picture 2" descr="The computer code continues. Line 14, indented 4 times. forward slash forward slash Try next column. Line 15, indented 4 times. if left parenthesis exclamation point place Queens left parenthesis a new queen comma first Row comma column plus 1 right parenthesis right parenthesis. Line 16, indented 4 times. left brace. Line 17, indented 5 times. forward slash forward slash No queen is possible in the next column. Line 18, indented 5 times. Delete the new queen. Line 19, indented 5 times. Move the last queen that was placed on the board to the next row in that column. Line 20, indented 4 times. right brace. Line 21, indented 3 times. else. Line 9, indented 3 times. left brace. Line 22, indented 4 times. forward slash forward slash Delete the new queen. Line 23, indented 4 times. return true. Line 24, indented 3 times. right brace. Line 25, indented twice. right brace. Line 26, indented once. right brace. Line 27. right brace. Line 28.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443065"/>
            <a:ext cx="6000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286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Eight Queens </a:t>
            </a:r>
            <a:r>
              <a:rPr lang="en-US" altLang="en-US" dirty="0" smtClean="0"/>
              <a:t>Problem </a:t>
            </a:r>
            <a:r>
              <a:rPr lang="en-US" altLang="en-US" sz="2000" b="0" dirty="0" smtClean="0"/>
              <a:t>(7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000" b="1" dirty="0" smtClean="0"/>
              <a:t>Figure </a:t>
            </a:r>
            <a:r>
              <a:rPr lang="en-US" altLang="en-US" sz="2000" b="1" dirty="0"/>
              <a:t>5-8 </a:t>
            </a:r>
            <a:r>
              <a:rPr lang="en-US" altLang="en-US" sz="2000" dirty="0"/>
              <a:t>A solution to the Eight Queens </a:t>
            </a:r>
            <a:r>
              <a:rPr lang="en-US" altLang="en-US" sz="2000" dirty="0" smtClean="0"/>
              <a:t>problem</a:t>
            </a:r>
            <a:endParaRPr lang="en-US" altLang="en-US" sz="2000" dirty="0"/>
          </a:p>
        </p:txBody>
      </p:sp>
      <p:pic>
        <p:nvPicPr>
          <p:cNvPr id="4" name="Picture 2" descr="A chessboard displays the position of eight queens placed on the board. The board has 8 rows and 8 columns. The queens and their positions are as follows: First Queen:1,1; Second Queen:2,7; Third Queen:5,5; Fourth Queen:8,8; Fifth Queen: 2,2; Sixth Queen: 4,4; Seventh Queen: 6,6; and Eighth Queen: 3,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2348364"/>
            <a:ext cx="35623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03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Recursion and Mathematical Induction</a:t>
            </a:r>
            <a:endParaRPr lang="en-US" dirty="0"/>
          </a:p>
        </p:txBody>
      </p:sp>
      <p:sp>
        <p:nvSpPr>
          <p:cNvPr id="3" name="Text Placeholder 2"/>
          <p:cNvSpPr>
            <a:spLocks noGrp="1"/>
          </p:cNvSpPr>
          <p:nvPr>
            <p:ph type="body" idx="1"/>
          </p:nvPr>
        </p:nvSpPr>
        <p:spPr/>
        <p:txBody>
          <a:bodyPr/>
          <a:lstStyle/>
          <a:p>
            <a:pPr eaLnBrk="1" hangingPunct="1"/>
            <a:r>
              <a:rPr lang="en-US" altLang="en-US" sz="2400" dirty="0"/>
              <a:t>Recursion solves a problem </a:t>
            </a:r>
            <a:r>
              <a:rPr lang="en-US" altLang="en-US" sz="2400" dirty="0" smtClean="0"/>
              <a:t>by</a:t>
            </a:r>
            <a:endParaRPr lang="en-US" altLang="en-US" sz="2400" dirty="0"/>
          </a:p>
          <a:p>
            <a:pPr lvl="1" eaLnBrk="1" hangingPunct="1"/>
            <a:r>
              <a:rPr lang="en-US" altLang="en-US" sz="2400" dirty="0"/>
              <a:t>Specifying a solution to one or more base </a:t>
            </a:r>
            <a:r>
              <a:rPr lang="en-US" altLang="en-US" sz="2400" dirty="0" smtClean="0"/>
              <a:t>cases</a:t>
            </a:r>
            <a:endParaRPr lang="en-US" altLang="en-US" sz="2400" dirty="0"/>
          </a:p>
          <a:p>
            <a:pPr lvl="1" eaLnBrk="1" hangingPunct="1"/>
            <a:r>
              <a:rPr lang="en-US" altLang="en-US" sz="2400" dirty="0"/>
              <a:t>Then demonstrating how to derive solution to </a:t>
            </a:r>
            <a:r>
              <a:rPr lang="en-US" altLang="en-US" sz="2400" dirty="0" smtClean="0"/>
              <a:t>problem </a:t>
            </a:r>
            <a:r>
              <a:rPr lang="en-US" altLang="en-US" sz="2400" dirty="0"/>
              <a:t>of arbitrary </a:t>
            </a:r>
            <a:r>
              <a:rPr lang="en-US" altLang="en-US" sz="2400" dirty="0" smtClean="0"/>
              <a:t>size</a:t>
            </a:r>
            <a:endParaRPr lang="en-US" altLang="en-US" sz="2400" dirty="0"/>
          </a:p>
          <a:p>
            <a:pPr lvl="1" eaLnBrk="1" hangingPunct="1"/>
            <a:r>
              <a:rPr lang="en-US" altLang="en-US" sz="2400" dirty="0"/>
              <a:t>From solutions to smaller problems of same type.</a:t>
            </a:r>
          </a:p>
          <a:p>
            <a:pPr eaLnBrk="1" hangingPunct="1"/>
            <a:r>
              <a:rPr lang="en-US" altLang="en-US" sz="2400" dirty="0"/>
              <a:t>Can use induction to </a:t>
            </a:r>
            <a:r>
              <a:rPr lang="en-US" altLang="en-US" sz="2400" dirty="0" smtClean="0"/>
              <a:t>prove</a:t>
            </a:r>
            <a:endParaRPr lang="en-US" altLang="en-US" sz="2400" dirty="0"/>
          </a:p>
          <a:p>
            <a:pPr lvl="1" eaLnBrk="1" hangingPunct="1"/>
            <a:r>
              <a:rPr lang="en-US" altLang="en-US" sz="2400" dirty="0"/>
              <a:t>Recursive algorithm either is </a:t>
            </a:r>
            <a:r>
              <a:rPr lang="en-US" altLang="en-US" sz="2400" dirty="0" smtClean="0"/>
              <a:t>correct</a:t>
            </a:r>
            <a:endParaRPr lang="en-US" altLang="en-US" sz="2400" dirty="0"/>
          </a:p>
          <a:p>
            <a:pPr lvl="1" eaLnBrk="1" hangingPunct="1"/>
            <a:r>
              <a:rPr lang="en-US" altLang="en-US" sz="2400" dirty="0"/>
              <a:t>Or performs certain amount of </a:t>
            </a:r>
            <a:r>
              <a:rPr lang="en-US" altLang="en-US" sz="2400" dirty="0" smtClean="0"/>
              <a:t>work</a:t>
            </a:r>
            <a:endParaRPr lang="en-US" altLang="en-US" sz="2400" dirty="0"/>
          </a:p>
        </p:txBody>
      </p:sp>
    </p:spTree>
    <p:extLst>
      <p:ext uri="{BB962C8B-B14F-4D97-AF65-F5344CB8AC3E}">
        <p14:creationId xmlns:p14="http://schemas.microsoft.com/office/powerpoint/2010/main" val="1149595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Correctness of Recursive Factorial </a:t>
            </a:r>
            <a:r>
              <a:rPr lang="en-US" altLang="en-US" dirty="0" smtClean="0"/>
              <a:t>Function </a:t>
            </a:r>
            <a:r>
              <a:rPr lang="en-US" altLang="en-US" sz="2000" b="0" dirty="0" smtClean="0"/>
              <a:t>(1 </a:t>
            </a:r>
            <a:r>
              <a:rPr lang="en-US" altLang="en-US" sz="2000" b="0" dirty="0"/>
              <a:t>of 2)</a:t>
            </a:r>
            <a:endParaRPr lang="en-US" sz="2000" dirty="0"/>
          </a:p>
        </p:txBody>
      </p:sp>
      <p:sp>
        <p:nvSpPr>
          <p:cNvPr id="3" name="Text Placeholder 2"/>
          <p:cNvSpPr>
            <a:spLocks noGrp="1"/>
          </p:cNvSpPr>
          <p:nvPr>
            <p:ph type="body" idx="1"/>
          </p:nvPr>
        </p:nvSpPr>
        <p:spPr>
          <a:xfrm>
            <a:off x="457200" y="1600200"/>
            <a:ext cx="8229600" cy="489857"/>
          </a:xfrm>
        </p:spPr>
        <p:txBody>
          <a:bodyPr/>
          <a:lstStyle/>
          <a:p>
            <a:pPr marL="0" indent="0">
              <a:buNone/>
            </a:pPr>
            <a:r>
              <a:rPr lang="en-US" altLang="en-US" sz="2000" dirty="0"/>
              <a:t>Pseudocode describes recursive function that computes </a:t>
            </a:r>
            <a:r>
              <a:rPr lang="en-US" altLang="en-US" sz="2000" dirty="0" smtClean="0"/>
              <a:t>factorial</a:t>
            </a:r>
            <a:endParaRPr lang="en-US" altLang="en-US" sz="2000" dirty="0"/>
          </a:p>
        </p:txBody>
      </p:sp>
      <p:pic>
        <p:nvPicPr>
          <p:cNvPr id="4" name="Picture 6" descr="Computer code has 7 lines. The lines read as follows. Line 1. fact left parenthesis n colon integer right parenthesis colon integer. Line 2. left brace. Line 3, indented once. if left parenthesis n is 0 right parenthesis. Line 4, indented twice. return 1. Line 5, indented once. else. Line 6, indented twice. return n asterisk fact left parenthesis n minus 1 right parenthesis. Line 7.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953" y="2373233"/>
            <a:ext cx="3798093" cy="202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57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chor="b"/>
          <a:lstStyle/>
          <a:p>
            <a:r>
              <a:rPr lang="en-US" altLang="en-US" dirty="0"/>
              <a:t>Correctness of Recursive Factorial </a:t>
            </a:r>
            <a:r>
              <a:rPr lang="en-US" altLang="en-US" dirty="0" smtClean="0"/>
              <a:t>Function </a:t>
            </a:r>
            <a:r>
              <a:rPr lang="en-US" altLang="en-US" sz="2000" b="0" dirty="0" smtClean="0"/>
              <a:t>(2 of 2)</a:t>
            </a:r>
            <a:endParaRPr lang="en-US" sz="2000" dirty="0"/>
          </a:p>
        </p:txBody>
      </p:sp>
      <p:sp>
        <p:nvSpPr>
          <p:cNvPr id="11" name="Text Placeholder 10"/>
          <p:cNvSpPr>
            <a:spLocks noGrp="1"/>
          </p:cNvSpPr>
          <p:nvPr>
            <p:ph type="body" idx="1"/>
          </p:nvPr>
        </p:nvSpPr>
        <p:spPr>
          <a:xfrm>
            <a:off x="457200" y="1600200"/>
            <a:ext cx="8229600" cy="508819"/>
          </a:xfrm>
        </p:spPr>
        <p:txBody>
          <a:bodyPr/>
          <a:lstStyle/>
          <a:p>
            <a:r>
              <a:rPr lang="en-US" altLang="en-US" sz="2400" dirty="0"/>
              <a:t>Inductive </a:t>
            </a:r>
            <a:r>
              <a:rPr lang="en-US" altLang="en-US" sz="2400" dirty="0" smtClean="0"/>
              <a:t>hypothesis</a:t>
            </a:r>
            <a:endParaRPr lang="en-US" altLang="en-US" sz="2400" dirty="0"/>
          </a:p>
        </p:txBody>
      </p:sp>
      <p:graphicFrame>
        <p:nvGraphicFramePr>
          <p:cNvPr id="2" name="Object 1" descr="Computer code reads, factorial left parenthesis k right parenthesis equals k exclamation point equals k times left parenthesis k minus 1 right parenthesis times left parenthesis k minus 2 right parenthesis times and so on till times 2 times 1."/>
          <p:cNvGraphicFramePr>
            <a:graphicFrameLocks noChangeAspect="1"/>
          </p:cNvGraphicFramePr>
          <p:nvPr>
            <p:extLst>
              <p:ext uri="{D42A27DB-BD31-4B8C-83A1-F6EECF244321}">
                <p14:modId xmlns:p14="http://schemas.microsoft.com/office/powerpoint/2010/main" val="2546435682"/>
              </p:ext>
            </p:extLst>
          </p:nvPr>
        </p:nvGraphicFramePr>
        <p:xfrm>
          <a:off x="1569213" y="2415315"/>
          <a:ext cx="6005571" cy="415975"/>
        </p:xfrm>
        <a:graphic>
          <a:graphicData uri="http://schemas.openxmlformats.org/presentationml/2006/ole">
            <mc:AlternateContent xmlns:mc="http://schemas.openxmlformats.org/markup-compatibility/2006">
              <mc:Choice xmlns:v="urn:schemas-microsoft-com:vml" Requires="v">
                <p:oleObj spid="_x0000_s7273" name="Equation" r:id="rId3" imgW="2933640" imgH="203040" progId="Equation.DSMT4">
                  <p:embed/>
                </p:oleObj>
              </mc:Choice>
              <mc:Fallback>
                <p:oleObj name="Equation" r:id="rId3" imgW="2933640" imgH="203040" progId="Equation.DSMT4">
                  <p:embed/>
                  <p:pic>
                    <p:nvPicPr>
                      <p:cNvPr id="0" name=""/>
                      <p:cNvPicPr/>
                      <p:nvPr/>
                    </p:nvPicPr>
                    <p:blipFill>
                      <a:blip r:embed="rId4"/>
                      <a:stretch>
                        <a:fillRect/>
                      </a:stretch>
                    </p:blipFill>
                    <p:spPr>
                      <a:xfrm>
                        <a:off x="1569213" y="2415315"/>
                        <a:ext cx="6005571" cy="415975"/>
                      </a:xfrm>
                      <a:prstGeom prst="rect">
                        <a:avLst/>
                      </a:prstGeom>
                    </p:spPr>
                  </p:pic>
                </p:oleObj>
              </mc:Fallback>
            </mc:AlternateContent>
          </a:graphicData>
        </a:graphic>
      </p:graphicFrame>
      <p:sp>
        <p:nvSpPr>
          <p:cNvPr id="12" name="Text Placeholder 11"/>
          <p:cNvSpPr>
            <a:spLocks noGrp="1"/>
          </p:cNvSpPr>
          <p:nvPr>
            <p:ph type="body" idx="2"/>
          </p:nvPr>
        </p:nvSpPr>
        <p:spPr>
          <a:xfrm>
            <a:off x="457200" y="3137586"/>
            <a:ext cx="8229600" cy="506361"/>
          </a:xfrm>
        </p:spPr>
        <p:txBody>
          <a:bodyPr/>
          <a:lstStyle/>
          <a:p>
            <a:r>
              <a:rPr lang="en-US" altLang="en-US" sz="2400" dirty="0"/>
              <a:t>Inductive </a:t>
            </a:r>
            <a:r>
              <a:rPr lang="en-US" altLang="en-US" sz="2400" dirty="0" smtClean="0"/>
              <a:t>conclusion</a:t>
            </a:r>
            <a:endParaRPr lang="en-US" altLang="en-US" sz="2400" dirty="0"/>
          </a:p>
        </p:txBody>
      </p:sp>
      <p:graphicFrame>
        <p:nvGraphicFramePr>
          <p:cNvPr id="8" name="Object 7" descr="Computer code reads, factorial left parenthesis k plus 1 right parenthesis equals left parenthesis k plus 1 right parenthesis times k times left parenthesis k minus 1 right parenthesis times left parenthesis k minus 2 right parenthesis times and so on till times 2 times 1. "/>
          <p:cNvGraphicFramePr>
            <a:graphicFrameLocks noChangeAspect="1"/>
          </p:cNvGraphicFramePr>
          <p:nvPr>
            <p:extLst>
              <p:ext uri="{D42A27DB-BD31-4B8C-83A1-F6EECF244321}">
                <p14:modId xmlns:p14="http://schemas.microsoft.com/office/powerpoint/2010/main" val="3784059365"/>
              </p:ext>
            </p:extLst>
          </p:nvPr>
        </p:nvGraphicFramePr>
        <p:xfrm>
          <a:off x="1101723" y="3950243"/>
          <a:ext cx="6940550" cy="415925"/>
        </p:xfrm>
        <a:graphic>
          <a:graphicData uri="http://schemas.openxmlformats.org/presentationml/2006/ole">
            <mc:AlternateContent xmlns:mc="http://schemas.openxmlformats.org/markup-compatibility/2006">
              <mc:Choice xmlns:v="urn:schemas-microsoft-com:vml" Requires="v">
                <p:oleObj spid="_x0000_s7274" name="Equation" r:id="rId5" imgW="3390840" imgH="203040" progId="Equation.DSMT4">
                  <p:embed/>
                </p:oleObj>
              </mc:Choice>
              <mc:Fallback>
                <p:oleObj name="Equation" r:id="rId5" imgW="3390840" imgH="203040" progId="Equation.DSMT4">
                  <p:embed/>
                  <p:pic>
                    <p:nvPicPr>
                      <p:cNvPr id="2" name="Object 1"/>
                      <p:cNvPicPr/>
                      <p:nvPr/>
                    </p:nvPicPr>
                    <p:blipFill>
                      <a:blip r:embed="rId6"/>
                      <a:stretch>
                        <a:fillRect/>
                      </a:stretch>
                    </p:blipFill>
                    <p:spPr>
                      <a:xfrm>
                        <a:off x="1101723" y="3950243"/>
                        <a:ext cx="6940550" cy="415925"/>
                      </a:xfrm>
                      <a:prstGeom prst="rect">
                        <a:avLst/>
                      </a:prstGeom>
                    </p:spPr>
                  </p:pic>
                </p:oleObj>
              </mc:Fallback>
            </mc:AlternateContent>
          </a:graphicData>
        </a:graphic>
      </p:graphicFrame>
    </p:spTree>
    <p:extLst>
      <p:ext uri="{BB962C8B-B14F-4D97-AF65-F5344CB8AC3E}">
        <p14:creationId xmlns:p14="http://schemas.microsoft.com/office/powerpoint/2010/main" val="308566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Cost of Towers of </a:t>
            </a:r>
            <a:r>
              <a:rPr lang="en-US" altLang="en-US" dirty="0" smtClean="0"/>
              <a:t>Hanoi </a:t>
            </a:r>
            <a:r>
              <a:rPr lang="en-US" altLang="en-US" sz="2000" b="0" dirty="0" smtClean="0"/>
              <a:t>(1 </a:t>
            </a:r>
            <a:r>
              <a:rPr lang="en-US" altLang="en-US" sz="2000" b="0" dirty="0"/>
              <a:t>of 2)</a:t>
            </a:r>
            <a:endParaRPr lang="en-US" sz="2000" dirty="0"/>
          </a:p>
        </p:txBody>
      </p:sp>
      <p:sp>
        <p:nvSpPr>
          <p:cNvPr id="5" name="Text Placeholder 4"/>
          <p:cNvSpPr>
            <a:spLocks noGrp="1"/>
          </p:cNvSpPr>
          <p:nvPr>
            <p:ph type="body" idx="1"/>
          </p:nvPr>
        </p:nvSpPr>
        <p:spPr>
          <a:xfrm>
            <a:off x="457200" y="1600201"/>
            <a:ext cx="8229600" cy="487906"/>
          </a:xfrm>
        </p:spPr>
        <p:txBody>
          <a:bodyPr/>
          <a:lstStyle/>
          <a:p>
            <a:r>
              <a:rPr lang="en-US" altLang="en-US" sz="2400" dirty="0"/>
              <a:t>Pseudocode to solution to the Towers of Hanoi </a:t>
            </a:r>
            <a:r>
              <a:rPr lang="en-US" altLang="en-US" sz="2400" dirty="0" smtClean="0"/>
              <a:t>problem</a:t>
            </a:r>
            <a:endParaRPr lang="en-US" altLang="en-US" sz="2400" dirty="0"/>
          </a:p>
        </p:txBody>
      </p:sp>
      <p:pic>
        <p:nvPicPr>
          <p:cNvPr id="7" name="Picture 6" descr="Computer code has 11 lines. The lines read as follows. Line 1. solve Towers left parenthesis count comma source comma destination comma spare right parenthesis. Line 2. left brace. Line 3, indented once. if left parenthesis count is 1 right parenthesis. Line 4, indented twice. Move a disk directly from source to destination. Line 5, indented once. else. Line 6, indented once. left brace. Line 7, indented twice. solve Towers left parenthesis count minus 1 comma source comma spare comma destination right parenthesis. Line 8, indented twice. solve Towers left parenthesis 1 comma source comma destination comma spare right parenthesis. Line 9, indented twice. solve Towers left parenthesis count minus 1 comma spare comma destination comma source right parenthesis. Line 10, indented once. right brace. Line 11.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622" y="2375658"/>
            <a:ext cx="55435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2"/>
          </p:nvPr>
        </p:nvSpPr>
        <p:spPr>
          <a:xfrm>
            <a:off x="457200" y="4977784"/>
            <a:ext cx="8229600" cy="963640"/>
          </a:xfrm>
        </p:spPr>
        <p:txBody>
          <a:bodyPr/>
          <a:lstStyle/>
          <a:p>
            <a:pPr eaLnBrk="1" hangingPunct="1"/>
            <a:r>
              <a:rPr lang="en-US" altLang="en-US" sz="2400" dirty="0"/>
              <a:t>Consider: given </a:t>
            </a:r>
            <a:r>
              <a:rPr lang="en-US" altLang="en-US" sz="2400" i="1" dirty="0"/>
              <a:t>N</a:t>
            </a:r>
            <a:r>
              <a:rPr lang="en-US" altLang="en-US" sz="2400" dirty="0"/>
              <a:t> disks …</a:t>
            </a:r>
          </a:p>
          <a:p>
            <a:pPr lvl="1" eaLnBrk="1" hangingPunct="1"/>
            <a:r>
              <a:rPr lang="en-US" altLang="en-US" sz="2400" dirty="0"/>
              <a:t>How many moves does </a:t>
            </a:r>
            <a:r>
              <a:rPr lang="en-US" altLang="en-US" sz="2400" b="1" dirty="0">
                <a:solidFill>
                  <a:schemeClr val="tx1"/>
                </a:solidFill>
              </a:rPr>
              <a:t>solveTowers </a:t>
            </a:r>
            <a:r>
              <a:rPr lang="en-US" altLang="en-US" sz="2400" dirty="0"/>
              <a:t>make</a:t>
            </a:r>
            <a:r>
              <a:rPr lang="en-US" altLang="en-US" sz="2400" dirty="0" smtClean="0"/>
              <a:t>?</a:t>
            </a:r>
            <a:endParaRPr lang="en-US" altLang="en-US" sz="2400" dirty="0"/>
          </a:p>
        </p:txBody>
      </p:sp>
    </p:spTree>
    <p:extLst>
      <p:ext uri="{BB962C8B-B14F-4D97-AF65-F5344CB8AC3E}">
        <p14:creationId xmlns:p14="http://schemas.microsoft.com/office/powerpoint/2010/main" val="274173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Basics of </a:t>
            </a:r>
            <a:r>
              <a:rPr lang="en-US" altLang="en-US" dirty="0" smtClean="0"/>
              <a:t>Grammars </a:t>
            </a:r>
            <a:r>
              <a:rPr lang="en-US" altLang="en-US" sz="2000" b="0" dirty="0" smtClean="0"/>
              <a:t>(3 </a:t>
            </a:r>
            <a:r>
              <a:rPr lang="en-US" altLang="en-US" sz="2000" b="0" dirty="0"/>
              <a:t>of 5)</a:t>
            </a:r>
            <a:endParaRPr lang="en-US" sz="2000" dirty="0"/>
          </a:p>
        </p:txBody>
      </p:sp>
      <p:sp>
        <p:nvSpPr>
          <p:cNvPr id="3" name="Text Placeholder 2"/>
          <p:cNvSpPr>
            <a:spLocks noGrp="1"/>
          </p:cNvSpPr>
          <p:nvPr>
            <p:ph type="body" idx="1"/>
          </p:nvPr>
        </p:nvSpPr>
        <p:spPr>
          <a:xfrm>
            <a:off x="457200" y="1600200"/>
            <a:ext cx="8229600" cy="909735"/>
          </a:xfrm>
        </p:spPr>
        <p:txBody>
          <a:bodyPr/>
          <a:lstStyle/>
          <a:p>
            <a:pPr marL="0" indent="0">
              <a:buNone/>
            </a:pPr>
            <a:r>
              <a:rPr lang="en-US" altLang="en-US" sz="2400" dirty="0"/>
              <a:t>Pseudocode for a recursive valued function that determines whether a string is in the language C++</a:t>
            </a:r>
            <a:r>
              <a:rPr lang="en-US" altLang="en-US" sz="2400" dirty="0" smtClean="0"/>
              <a:t>Identifiers</a:t>
            </a:r>
            <a:endParaRPr lang="en-US" altLang="en-US" sz="2400" dirty="0"/>
          </a:p>
        </p:txBody>
      </p:sp>
      <p:pic>
        <p:nvPicPr>
          <p:cNvPr id="4" name="Picture 6" descr="Computer code has 13 lines. The lines read as follows. Line 1. forward slash forward slash Returns true if s is a legal C plus plus identifier comma otherwise returns false period. Line 2. is I d left parenthesis s colon string right parenthesis colon boolean. Line 3. left brace. Line 4, indented once. if left parenthesis s is of length 1 right parenthesis forward slash forward slash Base case. Line 5, indented twice. if left parenthesis s is a letter right parenthesis. Line 6, indented 3 times. return true. Line 7, indented twice. else. Line 8, indented 3 times. return false. Line 9, indented once. else if left parenthesis the last character of s is a letter or a digit right parenthesis. Line 10, indented twice. return is I d left parenthesis s minus its last character right parenthesis forward slash forward slash Point X. Line 11, indented once. else. Line 12, indented twice. return false. Line 13.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49" y="2797485"/>
            <a:ext cx="6794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970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Cost of Towers of </a:t>
            </a:r>
            <a:r>
              <a:rPr lang="en-US" altLang="en-US" dirty="0" smtClean="0"/>
              <a:t>Hanoi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a:xfrm>
            <a:off x="457200" y="1600201"/>
            <a:ext cx="8229600" cy="487906"/>
          </a:xfrm>
        </p:spPr>
        <p:txBody>
          <a:bodyPr/>
          <a:lstStyle/>
          <a:p>
            <a:pPr eaLnBrk="1" hangingPunct="1"/>
            <a:r>
              <a:rPr lang="en-US" altLang="en-US" sz="2400" dirty="0" smtClean="0"/>
              <a:t>Claim</a:t>
            </a:r>
            <a:endParaRPr lang="en-US" altLang="en-US" sz="2400" dirty="0"/>
          </a:p>
        </p:txBody>
      </p:sp>
      <p:graphicFrame>
        <p:nvGraphicFramePr>
          <p:cNvPr id="6" name="Object 5" descr="Computer code reads, moves left parenthesis N right parenthesis equals 2 to the power of N minus 1 for all N greater than or equal to 1."/>
          <p:cNvGraphicFramePr>
            <a:graphicFrameLocks noChangeAspect="1"/>
          </p:cNvGraphicFramePr>
          <p:nvPr>
            <p:extLst>
              <p:ext uri="{D42A27DB-BD31-4B8C-83A1-F6EECF244321}">
                <p14:modId xmlns:p14="http://schemas.microsoft.com/office/powerpoint/2010/main" val="2100303743"/>
              </p:ext>
            </p:extLst>
          </p:nvPr>
        </p:nvGraphicFramePr>
        <p:xfrm>
          <a:off x="2059532" y="2354565"/>
          <a:ext cx="4178799" cy="445410"/>
        </p:xfrm>
        <a:graphic>
          <a:graphicData uri="http://schemas.openxmlformats.org/presentationml/2006/ole">
            <mc:AlternateContent xmlns:mc="http://schemas.openxmlformats.org/markup-compatibility/2006">
              <mc:Choice xmlns:v="urn:schemas-microsoft-com:vml" Requires="v">
                <p:oleObj spid="_x0000_s8243" name="Equation" r:id="rId3" imgW="2145960" imgH="228600" progId="Equation.DSMT4">
                  <p:embed/>
                </p:oleObj>
              </mc:Choice>
              <mc:Fallback>
                <p:oleObj name="Equation" r:id="rId3" imgW="2145960" imgH="228600" progId="Equation.DSMT4">
                  <p:embed/>
                  <p:pic>
                    <p:nvPicPr>
                      <p:cNvPr id="0" name=""/>
                      <p:cNvPicPr/>
                      <p:nvPr/>
                    </p:nvPicPr>
                    <p:blipFill>
                      <a:blip r:embed="rId4"/>
                      <a:stretch>
                        <a:fillRect/>
                      </a:stretch>
                    </p:blipFill>
                    <p:spPr>
                      <a:xfrm>
                        <a:off x="2059532" y="2354565"/>
                        <a:ext cx="4178799" cy="445410"/>
                      </a:xfrm>
                      <a:prstGeom prst="rect">
                        <a:avLst/>
                      </a:prstGeom>
                    </p:spPr>
                  </p:pic>
                </p:oleObj>
              </mc:Fallback>
            </mc:AlternateContent>
          </a:graphicData>
        </a:graphic>
      </p:graphicFrame>
      <p:sp>
        <p:nvSpPr>
          <p:cNvPr id="4" name="Text Placeholder 3"/>
          <p:cNvSpPr>
            <a:spLocks noGrp="1"/>
          </p:cNvSpPr>
          <p:nvPr>
            <p:ph type="body" idx="2"/>
          </p:nvPr>
        </p:nvSpPr>
        <p:spPr>
          <a:xfrm>
            <a:off x="457200" y="3066434"/>
            <a:ext cx="8229600" cy="2934930"/>
          </a:xfrm>
        </p:spPr>
        <p:txBody>
          <a:bodyPr/>
          <a:lstStyle/>
          <a:p>
            <a:pPr eaLnBrk="1" hangingPunct="1"/>
            <a:r>
              <a:rPr lang="en-US" altLang="en-US" sz="2400" dirty="0" smtClean="0"/>
              <a:t>Basis</a:t>
            </a:r>
            <a:endParaRPr lang="en-US" altLang="en-US" sz="2400" dirty="0"/>
          </a:p>
          <a:p>
            <a:pPr lvl="1" eaLnBrk="1" hangingPunct="1"/>
            <a:r>
              <a:rPr lang="en-US" altLang="en-US" sz="2400" dirty="0"/>
              <a:t>Show that the property is true for N = 1</a:t>
            </a:r>
          </a:p>
          <a:p>
            <a:pPr eaLnBrk="1" hangingPunct="1"/>
            <a:r>
              <a:rPr lang="en-US" altLang="en-US" sz="2400" dirty="0"/>
              <a:t>Inductive </a:t>
            </a:r>
            <a:r>
              <a:rPr lang="en-US" altLang="en-US" sz="2400" dirty="0" smtClean="0"/>
              <a:t>hypothesis</a:t>
            </a:r>
            <a:endParaRPr lang="en-US" altLang="en-US" sz="2400" dirty="0"/>
          </a:p>
          <a:p>
            <a:pPr lvl="1" eaLnBrk="1" hangingPunct="1"/>
            <a:r>
              <a:rPr lang="en-US" altLang="en-US" sz="2400" dirty="0"/>
              <a:t>Assume that property is true for N = k</a:t>
            </a:r>
          </a:p>
          <a:p>
            <a:pPr eaLnBrk="1" hangingPunct="1"/>
            <a:r>
              <a:rPr lang="en-US" altLang="en-US" sz="2400" dirty="0"/>
              <a:t>Inductive conclusion</a:t>
            </a:r>
          </a:p>
          <a:p>
            <a:pPr lvl="1" eaLnBrk="1" hangingPunct="1"/>
            <a:r>
              <a:rPr lang="en-US" altLang="en-US" sz="2400" dirty="0"/>
              <a:t>Show that property is true for N = k + </a:t>
            </a:r>
            <a:r>
              <a:rPr lang="en-US" altLang="en-US" sz="2400" dirty="0" smtClean="0"/>
              <a:t>1</a:t>
            </a:r>
            <a:endParaRPr lang="en-US" altLang="en-US" sz="2400" dirty="0"/>
          </a:p>
        </p:txBody>
      </p:sp>
    </p:spTree>
    <p:extLst>
      <p:ext uri="{BB962C8B-B14F-4D97-AF65-F5344CB8AC3E}">
        <p14:creationId xmlns:p14="http://schemas.microsoft.com/office/powerpoint/2010/main" val="671422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Basics of </a:t>
            </a:r>
            <a:r>
              <a:rPr lang="en-US" altLang="en-US" dirty="0" smtClean="0"/>
              <a:t>Grammars </a:t>
            </a:r>
            <a:r>
              <a:rPr lang="en-US" altLang="en-US" sz="2000" b="0" dirty="0" smtClean="0"/>
              <a:t>(4 </a:t>
            </a:r>
            <a:r>
              <a:rPr lang="en-US" altLang="en-US" sz="2000" b="0" dirty="0"/>
              <a:t>of 5)</a:t>
            </a:r>
            <a:endParaRPr lang="en-US" sz="2000"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sz="2000" b="1" dirty="0" smtClean="0"/>
              <a:t>Figure </a:t>
            </a:r>
            <a:r>
              <a:rPr lang="en-US" sz="2000" b="1" dirty="0"/>
              <a:t>5-2 </a:t>
            </a:r>
            <a:r>
              <a:rPr lang="en-US" sz="2000" dirty="0"/>
              <a:t>Trace of </a:t>
            </a:r>
            <a:r>
              <a:rPr lang="en-US" sz="2000" b="1" dirty="0" smtClean="0">
                <a:solidFill>
                  <a:schemeClr val="tx1"/>
                </a:solidFill>
              </a:rPr>
              <a:t>i</a:t>
            </a:r>
            <a:r>
              <a:rPr lang="en-US" sz="100" b="1" dirty="0" smtClean="0">
                <a:solidFill>
                  <a:schemeClr val="tx1"/>
                </a:solidFill>
              </a:rPr>
              <a:t> </a:t>
            </a:r>
            <a:r>
              <a:rPr lang="en-US" sz="2000" b="1" dirty="0" smtClean="0">
                <a:solidFill>
                  <a:schemeClr val="tx1"/>
                </a:solidFill>
              </a:rPr>
              <a:t>s</a:t>
            </a:r>
            <a:r>
              <a:rPr lang="en-US" sz="100" b="1" dirty="0" smtClean="0">
                <a:solidFill>
                  <a:schemeClr val="tx1"/>
                </a:solidFill>
              </a:rPr>
              <a:t> </a:t>
            </a:r>
            <a:r>
              <a:rPr lang="en-US" sz="2000" b="1" dirty="0" smtClean="0">
                <a:solidFill>
                  <a:schemeClr val="tx1"/>
                </a:solidFill>
              </a:rPr>
              <a:t>I</a:t>
            </a:r>
            <a:r>
              <a:rPr lang="en-US" sz="100" b="1" dirty="0" smtClean="0">
                <a:solidFill>
                  <a:schemeClr val="tx1"/>
                </a:solidFill>
              </a:rPr>
              <a:t> </a:t>
            </a:r>
            <a:r>
              <a:rPr lang="en-US" sz="2000" b="1" dirty="0" smtClean="0">
                <a:solidFill>
                  <a:schemeClr val="tx1"/>
                </a:solidFill>
              </a:rPr>
              <a:t>d(“A2B”)</a:t>
            </a:r>
            <a:endParaRPr lang="en-US" sz="2000" b="1" dirty="0">
              <a:solidFill>
                <a:schemeClr val="tx1"/>
              </a:solidFill>
            </a:endParaRPr>
          </a:p>
        </p:txBody>
      </p:sp>
      <p:pic>
        <p:nvPicPr>
          <p:cNvPr id="4" name="Picture 2" descr="The initial call is made and the function begins execution. s equals double quote A 2 B double quote. At point X, a recursive call is made and the new invocation of is I d begins execution. s equals double quote A 2 B double quote. A recursive call is made at point X which executes, s equals double quote A 2 double quote. At point X, a recursive call is made and the new invocation of is I d begins execution: s equals double quote A 2 B double quote, a recursive call is made at point X which executes, s equals double quote A 2 double quote, a recursive call is made at point X which executes, s equals double quote A double quo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348364"/>
            <a:ext cx="6600825" cy="360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90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Basics of </a:t>
            </a:r>
            <a:r>
              <a:rPr lang="en-US" altLang="en-US" dirty="0" smtClean="0"/>
              <a:t>Grammars </a:t>
            </a:r>
            <a:r>
              <a:rPr lang="en-US" altLang="en-US" sz="2000" b="0" dirty="0" smtClean="0"/>
              <a:t>(5 </a:t>
            </a:r>
            <a:r>
              <a:rPr lang="en-US" altLang="en-US" sz="2000" b="0" dirty="0"/>
              <a:t>of 5)</a:t>
            </a:r>
            <a:endParaRPr lang="en-US" sz="2000"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sz="2000" b="1" dirty="0" smtClean="0"/>
              <a:t>Figure </a:t>
            </a:r>
            <a:r>
              <a:rPr lang="en-US" sz="2000" b="1" dirty="0"/>
              <a:t>5-2 </a:t>
            </a:r>
            <a:r>
              <a:rPr lang="en-US" sz="2000" b="1" dirty="0" smtClean="0"/>
              <a:t>[continued]</a:t>
            </a:r>
            <a:endParaRPr lang="en-US" sz="2000" b="1" dirty="0">
              <a:solidFill>
                <a:schemeClr val="tx1"/>
              </a:solidFill>
            </a:endParaRPr>
          </a:p>
        </p:txBody>
      </p:sp>
      <p:pic>
        <p:nvPicPr>
          <p:cNvPr id="4" name="Picture 2" descr="This is the base case, so this invocation of is I d completes: s equals double quote A 2 B double quote. A recursive call is made at point X, which executes, s equals double quote A 2 double quote true. A recursive call is made at point X which executes, s equals double quote A double quote return true. The value is returned to the calling function, which completes execution: s equals double quote A 2 B double quote true. A recursive call is made at point X, which executes, s equals double quote A 2 double quote return true. A recursive call is made at point X which executes, s equals double quote A double quote return true. The value is returned to the calling function, which completes execution: s equals double A 2 B double quote return true. The word return is labeled, true. s equals double quote A 2 double quote return true. s equals double quote A double quote return 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478" y="2443898"/>
            <a:ext cx="7081044" cy="331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8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Simple </a:t>
            </a:r>
            <a:r>
              <a:rPr lang="en-US" altLang="en-US" dirty="0" smtClean="0"/>
              <a:t>Languages </a:t>
            </a:r>
            <a:r>
              <a:rPr lang="en-US" altLang="en-US" sz="2000" b="0" dirty="0"/>
              <a:t>(1 of </a:t>
            </a:r>
            <a:r>
              <a:rPr lang="en-US" altLang="en-US" sz="2000" b="0" dirty="0" smtClean="0"/>
              <a:t>2)</a:t>
            </a:r>
            <a:endParaRPr lang="en-US" sz="2000" dirty="0"/>
          </a:p>
        </p:txBody>
      </p:sp>
      <p:sp>
        <p:nvSpPr>
          <p:cNvPr id="4" name="Text Placeholder 3"/>
          <p:cNvSpPr>
            <a:spLocks noGrp="1"/>
          </p:cNvSpPr>
          <p:nvPr>
            <p:ph type="body" idx="1"/>
          </p:nvPr>
        </p:nvSpPr>
        <p:spPr>
          <a:xfrm>
            <a:off x="457200" y="1600201"/>
            <a:ext cx="8229600" cy="528392"/>
          </a:xfrm>
        </p:spPr>
        <p:txBody>
          <a:bodyPr/>
          <a:lstStyle/>
          <a:p>
            <a:r>
              <a:rPr lang="en-US" altLang="en-US" sz="2400" dirty="0" smtClean="0"/>
              <a:t>Palindromes</a:t>
            </a:r>
            <a:endParaRPr lang="en-US" altLang="en-US" sz="2400" dirty="0"/>
          </a:p>
        </p:txBody>
      </p:sp>
      <p:pic>
        <p:nvPicPr>
          <p:cNvPr id="6" name="Picture 2" descr="Computer code reads, Palindromes equals left brace string s colon s reads the same left to right as right to left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625" y="2181066"/>
            <a:ext cx="6786751" cy="55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2"/>
          </p:nvPr>
        </p:nvSpPr>
        <p:spPr>
          <a:xfrm>
            <a:off x="457200" y="2790507"/>
            <a:ext cx="8229600" cy="1923336"/>
          </a:xfrm>
        </p:spPr>
        <p:txBody>
          <a:bodyPr/>
          <a:lstStyle/>
          <a:p>
            <a:pPr eaLnBrk="1" hangingPunct="1"/>
            <a:r>
              <a:rPr lang="en-US" altLang="en-US" sz="2400" dirty="0"/>
              <a:t>Recursive definition of palindrome</a:t>
            </a:r>
          </a:p>
          <a:p>
            <a:pPr lvl="1" eaLnBrk="1" hangingPunct="1"/>
            <a:r>
              <a:rPr lang="en-US" altLang="en-US" sz="2400" dirty="0"/>
              <a:t>The first and last characters of </a:t>
            </a:r>
            <a:r>
              <a:rPr lang="en-US" altLang="en-US" sz="2400" i="1" dirty="0"/>
              <a:t>s </a:t>
            </a:r>
            <a:r>
              <a:rPr lang="en-US" altLang="en-US" sz="2400" dirty="0"/>
              <a:t>are the same</a:t>
            </a:r>
          </a:p>
          <a:p>
            <a:pPr lvl="1" eaLnBrk="1" hangingPunct="1"/>
            <a:r>
              <a:rPr lang="en-US" altLang="en-US" sz="2400" i="1" dirty="0"/>
              <a:t>s </a:t>
            </a:r>
            <a:r>
              <a:rPr lang="en-US" altLang="en-US" sz="2400" dirty="0"/>
              <a:t>minus its first and last characters is a palindrome</a:t>
            </a:r>
          </a:p>
          <a:p>
            <a:pPr eaLnBrk="1" hangingPunct="1"/>
            <a:r>
              <a:rPr lang="en-US" altLang="en-US" sz="2400" dirty="0"/>
              <a:t>Grammar for the language of </a:t>
            </a:r>
            <a:r>
              <a:rPr lang="en-US" altLang="en-US" sz="2400" dirty="0" smtClean="0"/>
              <a:t>palindromes</a:t>
            </a:r>
            <a:endParaRPr lang="en-US" altLang="en-US" sz="2400" dirty="0"/>
          </a:p>
        </p:txBody>
      </p:sp>
      <p:pic>
        <p:nvPicPr>
          <p:cNvPr id="7" name="Picture 4" descr="Computer code has 2 lines. The lines read as follows. Line 1. Left angle bracket p a l right angle bracket equals empty string pipe left angle bracket c h right angle bracket pipe a left angle bracket p a l right angle bracket a pipe b left angle bracket p a l right angle bracket b pipe period period period pipe Z left angle bracket p a l right angle bracket Z. Line 2. Left angle bracket c h right angle bracket equals a pipe b pipe period period period pipe z pipe A pipe B pipe period period period pipe Z.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92" y="4766316"/>
            <a:ext cx="6858614" cy="8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37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Simple </a:t>
            </a:r>
            <a:r>
              <a:rPr lang="en-US" altLang="en-US" dirty="0" smtClean="0"/>
              <a:t>Languages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a:xfrm>
            <a:off x="457200" y="1600201"/>
            <a:ext cx="2949677" cy="533400"/>
          </a:xfrm>
        </p:spPr>
        <p:txBody>
          <a:bodyPr/>
          <a:lstStyle/>
          <a:p>
            <a:r>
              <a:rPr lang="en-US" altLang="en-US" sz="2400" dirty="0"/>
              <a:t>Strings of the form</a:t>
            </a:r>
            <a:endParaRPr lang="en-US" sz="2400" dirty="0"/>
          </a:p>
        </p:txBody>
      </p:sp>
      <p:graphicFrame>
        <p:nvGraphicFramePr>
          <p:cNvPr id="9" name="Object 8" descr="A to the power n B to the power n."/>
          <p:cNvGraphicFramePr>
            <a:graphicFrameLocks noChangeAspect="1"/>
          </p:cNvGraphicFramePr>
          <p:nvPr>
            <p:extLst>
              <p:ext uri="{D42A27DB-BD31-4B8C-83A1-F6EECF244321}">
                <p14:modId xmlns:p14="http://schemas.microsoft.com/office/powerpoint/2010/main" val="1679086834"/>
              </p:ext>
            </p:extLst>
          </p:nvPr>
        </p:nvGraphicFramePr>
        <p:xfrm>
          <a:off x="3317021" y="1671855"/>
          <a:ext cx="671088" cy="358033"/>
        </p:xfrm>
        <a:graphic>
          <a:graphicData uri="http://schemas.openxmlformats.org/presentationml/2006/ole">
            <mc:AlternateContent xmlns:mc="http://schemas.openxmlformats.org/markup-compatibility/2006">
              <mc:Choice xmlns:v="urn:schemas-microsoft-com:vml" Requires="v">
                <p:oleObj spid="_x0000_s3862" name="Equation" r:id="rId3" imgW="355320" imgH="190440" progId="Equation.DSMT4">
                  <p:embed/>
                </p:oleObj>
              </mc:Choice>
              <mc:Fallback>
                <p:oleObj name="Equation" r:id="rId3" imgW="355320" imgH="190440" progId="Equation.DSMT4">
                  <p:embed/>
                  <p:pic>
                    <p:nvPicPr>
                      <p:cNvPr id="0" name=""/>
                      <p:cNvPicPr/>
                      <p:nvPr/>
                    </p:nvPicPr>
                    <p:blipFill>
                      <a:blip r:embed="rId4"/>
                      <a:stretch>
                        <a:fillRect/>
                      </a:stretch>
                    </p:blipFill>
                    <p:spPr>
                      <a:xfrm>
                        <a:off x="3317021" y="1671855"/>
                        <a:ext cx="671088" cy="358033"/>
                      </a:xfrm>
                      <a:prstGeom prst="rect">
                        <a:avLst/>
                      </a:prstGeom>
                    </p:spPr>
                  </p:pic>
                </p:oleObj>
              </mc:Fallback>
            </mc:AlternateContent>
          </a:graphicData>
        </a:graphic>
      </p:graphicFrame>
      <p:pic>
        <p:nvPicPr>
          <p:cNvPr id="11" name="Picture 2" descr="Computer code reads, A, n, B, n equals left brace string s colon s is of the form A to the power n B to the power n for some n greater than or equal to 0 right br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25" y="2313062"/>
            <a:ext cx="5571151" cy="55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sz="quarter" idx="13"/>
          </p:nvPr>
        </p:nvSpPr>
        <p:spPr>
          <a:xfrm>
            <a:off x="457200" y="3080854"/>
            <a:ext cx="4070555" cy="558800"/>
          </a:xfrm>
        </p:spPr>
        <p:txBody>
          <a:bodyPr/>
          <a:lstStyle/>
          <a:p>
            <a:pPr marL="255600"/>
            <a:r>
              <a:rPr lang="en-US" altLang="en-US" sz="2400" dirty="0"/>
              <a:t>Grammar for the language</a:t>
            </a:r>
            <a:endParaRPr lang="en-US" sz="2400" dirty="0"/>
          </a:p>
        </p:txBody>
      </p:sp>
      <p:graphicFrame>
        <p:nvGraphicFramePr>
          <p:cNvPr id="10" name="Object 9" descr="A to the n power B to the n power is"/>
          <p:cNvGraphicFramePr>
            <a:graphicFrameLocks noChangeAspect="1"/>
          </p:cNvGraphicFramePr>
          <p:nvPr>
            <p:extLst>
              <p:ext uri="{D42A27DB-BD31-4B8C-83A1-F6EECF244321}">
                <p14:modId xmlns:p14="http://schemas.microsoft.com/office/powerpoint/2010/main" val="1667589311"/>
              </p:ext>
            </p:extLst>
          </p:nvPr>
        </p:nvGraphicFramePr>
        <p:xfrm>
          <a:off x="4394200" y="3138171"/>
          <a:ext cx="1016000" cy="400050"/>
        </p:xfrm>
        <a:graphic>
          <a:graphicData uri="http://schemas.openxmlformats.org/presentationml/2006/ole">
            <mc:AlternateContent xmlns:mc="http://schemas.openxmlformats.org/markup-compatibility/2006">
              <mc:Choice xmlns:v="urn:schemas-microsoft-com:vml" Requires="v">
                <p:oleObj spid="_x0000_s3863" name="Equation" r:id="rId6" imgW="520560" imgH="203040" progId="Equation.DSMT4">
                  <p:embed/>
                </p:oleObj>
              </mc:Choice>
              <mc:Fallback>
                <p:oleObj name="Equation" r:id="rId6" imgW="520560" imgH="203040" progId="Equation.DSMT4">
                  <p:embed/>
                  <p:pic>
                    <p:nvPicPr>
                      <p:cNvPr id="9" name="Object 8"/>
                      <p:cNvPicPr/>
                      <p:nvPr/>
                    </p:nvPicPr>
                    <p:blipFill>
                      <a:blip r:embed="rId7"/>
                      <a:stretch>
                        <a:fillRect/>
                      </a:stretch>
                    </p:blipFill>
                    <p:spPr>
                      <a:xfrm>
                        <a:off x="4394200" y="3138171"/>
                        <a:ext cx="1016000" cy="400050"/>
                      </a:xfrm>
                      <a:prstGeom prst="rect">
                        <a:avLst/>
                      </a:prstGeom>
                    </p:spPr>
                  </p:pic>
                </p:oleObj>
              </mc:Fallback>
            </mc:AlternateContent>
          </a:graphicData>
        </a:graphic>
      </p:graphicFrame>
      <p:pic>
        <p:nvPicPr>
          <p:cNvPr id="12" name="Picture 3" descr="Computer code reads, left angle bracket legal underscore word right angle bracket equals empty string pipe A left angle bracket legal underscore word right angle bracket 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2175" y="3789122"/>
            <a:ext cx="48196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36542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8901</TotalTime>
  <Words>1279</Words>
  <Application>Microsoft Office PowerPoint</Application>
  <PresentationFormat>On-screen Show (4:3)</PresentationFormat>
  <Paragraphs>176</Paragraphs>
  <Slides>51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9" baseType="lpstr">
      <vt:lpstr>Arial</vt:lpstr>
      <vt:lpstr>Calibri</vt:lpstr>
      <vt:lpstr>Noto Sans Symbols</vt:lpstr>
      <vt:lpstr>Times New Roman</vt:lpstr>
      <vt:lpstr>Verdana</vt:lpstr>
      <vt:lpstr>508 Lecture</vt:lpstr>
      <vt:lpstr>1_508 Lecture</vt:lpstr>
      <vt:lpstr>Equation</vt:lpstr>
      <vt:lpstr>Data Abstraction &amp; Problem Solving with C++: Walls and Mirrors</vt:lpstr>
      <vt:lpstr>Defining Languages</vt:lpstr>
      <vt:lpstr>The Basics of Grammars (1 of 5)</vt:lpstr>
      <vt:lpstr>The Basics of Grammars (2 of 5)</vt:lpstr>
      <vt:lpstr>The Basics of Grammars (3 of 5)</vt:lpstr>
      <vt:lpstr>The Basics of Grammars (4 of 5)</vt:lpstr>
      <vt:lpstr>The Basics of Grammars (5 of 5)</vt:lpstr>
      <vt:lpstr>Two Simple Languages (1 of 2)</vt:lpstr>
      <vt:lpstr>Two Simple Languages (2 of 2)</vt:lpstr>
      <vt:lpstr>Algebraic Expressions</vt:lpstr>
      <vt:lpstr>Kinds of Algebraic Expressions (1 of 2)</vt:lpstr>
      <vt:lpstr>Kinds of Algebraic Expressions (2 of 2)</vt:lpstr>
      <vt:lpstr>Prefix Expressions (1 of 11)</vt:lpstr>
      <vt:lpstr>Prefix Expressions (2 of 11)</vt:lpstr>
      <vt:lpstr>Prefix Expressions (3 of 11)</vt:lpstr>
      <vt:lpstr>Prefix Expressions (4 of 11)</vt:lpstr>
      <vt:lpstr>Prefix Expressions (5 of 11)</vt:lpstr>
      <vt:lpstr>Prefix Expressions (6 of 11)</vt:lpstr>
      <vt:lpstr>Prefix Expressions (7 of 11)</vt:lpstr>
      <vt:lpstr>Prefix Expressions (8 of 11)</vt:lpstr>
      <vt:lpstr>Prefix Expressions (9 of 11)</vt:lpstr>
      <vt:lpstr>Prefix Expressions (10 of 11)</vt:lpstr>
      <vt:lpstr>Prefix Expressions (11 of 11)</vt:lpstr>
      <vt:lpstr>Postfix Expressions (1 of 2)</vt:lpstr>
      <vt:lpstr>Postfix Expressions (2 of 2)</vt:lpstr>
      <vt:lpstr>Fully Parenthesized Expressions</vt:lpstr>
      <vt:lpstr>Backtracking</vt:lpstr>
      <vt:lpstr>Searching for an Airline Route (1 of 11)</vt:lpstr>
      <vt:lpstr>Searching for an Airline Route (2 of 11)</vt:lpstr>
      <vt:lpstr>Searching for an Airline Route (3 of 11)</vt:lpstr>
      <vt:lpstr>Searching for an Airline Route (4 of 11)</vt:lpstr>
      <vt:lpstr>Searching for an Airline Route (5 of 11)</vt:lpstr>
      <vt:lpstr>Searching for an Airline Route (6 of 11)</vt:lpstr>
      <vt:lpstr>Searching for an Airline Route (7 of 11)</vt:lpstr>
      <vt:lpstr>Searching for an Airline Route (8 of 11)</vt:lpstr>
      <vt:lpstr>Searching for an Airline Route (9 of 11)</vt:lpstr>
      <vt:lpstr>Searching for an Airline Route (10 of 11)</vt:lpstr>
      <vt:lpstr>Searching for an Airline Route (11 of 11)</vt:lpstr>
      <vt:lpstr>The Eight Queens Problem (1 of 7)</vt:lpstr>
      <vt:lpstr>The Eight Queens Problem (2 of 7)</vt:lpstr>
      <vt:lpstr>The Eight Queens Problem (3 of 7)</vt:lpstr>
      <vt:lpstr>The Eight Queens Problem (4 of 7)</vt:lpstr>
      <vt:lpstr>The Eight Queens Problem (5 of 7)</vt:lpstr>
      <vt:lpstr>The Eight Queens Problem (6 of 7)</vt:lpstr>
      <vt:lpstr>The Eight Queens Problem (7 of 7)</vt:lpstr>
      <vt:lpstr>Relationship Between Recursion and Mathematical Induction</vt:lpstr>
      <vt:lpstr>Correctness of Recursive Factorial Function (1 of 2)</vt:lpstr>
      <vt:lpstr>Correctness of Recursive Factorial Function (2 of 2)</vt:lpstr>
      <vt:lpstr>The Cost of Towers of Hanoi (1 of 2)</vt:lpstr>
      <vt:lpstr>The Cost of Towers of Hanoi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1059</cp:revision>
  <dcterms:modified xsi:type="dcterms:W3CDTF">2018-04-06T12:45:13Z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