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29"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22" userDrawn="1">
          <p15:clr>
            <a:srgbClr val="A4A3A4"/>
          </p15:clr>
        </p15:guide>
        <p15:guide id="2" pos="2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2892" autoAdjust="0"/>
  </p:normalViewPr>
  <p:slideViewPr>
    <p:cSldViewPr snapToGrid="0" snapToObjects="1">
      <p:cViewPr varScale="1">
        <p:scale>
          <a:sx n="61" d="100"/>
          <a:sy n="61" d="100"/>
        </p:scale>
        <p:origin x="744" y="60"/>
      </p:cViewPr>
      <p:guideLst>
        <p:guide orient="horz" pos="822"/>
        <p:guide pos="272"/>
      </p:guideLst>
    </p:cSldViewPr>
  </p:slideViewPr>
  <p:outlineViewPr>
    <p:cViewPr>
      <p:scale>
        <a:sx n="33" d="100"/>
        <a:sy n="33" d="100"/>
      </p:scale>
      <p:origin x="0" y="-139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a:t>
            </a:r>
            <a:r>
              <a:rPr lang="en-US" altLang="en-US" sz="1200" smtClean="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200" smtClean="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smtClean="0">
                <a:solidFill>
                  <a:schemeClr val="tx1"/>
                </a:solidFill>
                <a:latin typeface="Verdana"/>
                <a:ea typeface="Verdana" panose="020B0604030504040204" pitchFamily="34" charset="0"/>
                <a:cs typeface="Verdana" panose="020B0604030504040204" pitchFamily="34" charset="0"/>
              </a:rPr>
              <a:t>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6" r:id="rId8"/>
    <p:sldLayoutId id="2147483667"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30.png"/><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a:t>
            </a:r>
            <a:r>
              <a:rPr lang="en-US" sz="100" dirty="0" smtClean="0"/>
              <a:t> </a:t>
            </a:r>
            <a:r>
              <a:rPr lang="en-US" dirty="0" smtClean="0"/>
              <a:t>+</a:t>
            </a:r>
            <a:r>
              <a:rPr lang="en-US" sz="100" dirty="0" smtClean="0"/>
              <a:t> </a:t>
            </a:r>
            <a:r>
              <a:rPr lang="en-US" dirty="0" smtClean="0"/>
              <a:t>+: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algn="ctr">
              <a:defRPr/>
            </a:pPr>
            <a:r>
              <a:rPr lang="en-US" b="1" dirty="0">
                <a:latin typeface="+mn-lt"/>
              </a:rPr>
              <a:t>Chapter 6</a:t>
            </a:r>
          </a:p>
        </p:txBody>
      </p:sp>
      <p:sp>
        <p:nvSpPr>
          <p:cNvPr id="5" name="Text Placeholder 4"/>
          <p:cNvSpPr>
            <a:spLocks noGrp="1"/>
          </p:cNvSpPr>
          <p:nvPr>
            <p:ph type="body" idx="3"/>
          </p:nvPr>
        </p:nvSpPr>
        <p:spPr>
          <a:xfrm>
            <a:off x="4773168" y="3114461"/>
            <a:ext cx="3913631" cy="1796752"/>
          </a:xfrm>
        </p:spPr>
        <p:txBody>
          <a:bodyPr/>
          <a:lstStyle/>
          <a:p>
            <a:pPr algn="ctr" eaLnBrk="1" hangingPunct="1"/>
            <a:r>
              <a:rPr lang="en-US" altLang="en-US" dirty="0" smtClean="0">
                <a:latin typeface="+mn-lt"/>
              </a:rPr>
              <a:t>Stacks</a:t>
            </a: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a:t>
            </a:r>
            <a:r>
              <a:rPr lang="en-US" altLang="en-US" sz="1200" dirty="0">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n-IN" sz="1200" dirty="0">
                <a:solidFill>
                  <a:schemeClr val="tx1"/>
                </a:solidFill>
                <a:latin typeface="Verdana" panose="020B0604030504040204" pitchFamily="34" charset="0"/>
                <a:ea typeface="Verdana" panose="020B0604030504040204" pitchFamily="34" charset="0"/>
                <a:cs typeface="Verdana" panose="020B0604030504040204" pitchFamily="34" charset="0"/>
              </a:rPr>
              <a:t>2017, 2013, 2007</a:t>
            </a:r>
            <a:r>
              <a:rPr lang="en-US" altLang="en-US" sz="1200" dirty="0">
                <a:solidFill>
                  <a:schemeClr val="tx1"/>
                </a:solidFill>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Specifications for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Stack </a:t>
            </a:r>
            <a:r>
              <a:rPr lang="en-US" altLang="en-US" sz="2000" b="0" dirty="0"/>
              <a:t>(4 of </a:t>
            </a:r>
            <a:r>
              <a:rPr lang="en-US" altLang="en-US" sz="2000" b="0" dirty="0" smtClean="0"/>
              <a:t>6)</a:t>
            </a:r>
            <a:endParaRPr lang="en-US" sz="2000" b="0" dirty="0"/>
          </a:p>
        </p:txBody>
      </p:sp>
      <p:sp>
        <p:nvSpPr>
          <p:cNvPr id="4" name="Text Placeholder 3"/>
          <p:cNvSpPr>
            <a:spLocks noGrp="1"/>
          </p:cNvSpPr>
          <p:nvPr>
            <p:ph type="body" idx="1"/>
          </p:nvPr>
        </p:nvSpPr>
        <p:spPr>
          <a:xfrm>
            <a:off x="457200" y="1600200"/>
            <a:ext cx="8229600" cy="528403"/>
          </a:xfrm>
        </p:spPr>
        <p:txBody>
          <a:bodyPr anchor="t"/>
          <a:lstStyle/>
          <a:p>
            <a:pPr marL="0" indent="0">
              <a:buNone/>
            </a:pPr>
            <a:r>
              <a:rPr lang="en-US" altLang="en-US" sz="2400" b="1" dirty="0" smtClean="0"/>
              <a:t>Listing 6-1</a:t>
            </a:r>
            <a:r>
              <a:rPr lang="en-US" altLang="en-US" sz="2400" dirty="0" smtClean="0"/>
              <a:t> </a:t>
            </a:r>
            <a:r>
              <a:rPr lang="en-US" altLang="en-US" sz="2400" dirty="0"/>
              <a:t>A </a:t>
            </a:r>
            <a:r>
              <a:rPr lang="en-US" altLang="en-US" sz="2400" dirty="0" smtClean="0"/>
              <a:t>C++ </a:t>
            </a:r>
            <a:r>
              <a:rPr lang="en-US" altLang="en-US" sz="2400" dirty="0"/>
              <a:t>interface for </a:t>
            </a:r>
            <a:r>
              <a:rPr lang="en-US" altLang="en-US" sz="2400" dirty="0" smtClean="0"/>
              <a:t>stacks</a:t>
            </a:r>
          </a:p>
        </p:txBody>
      </p:sp>
      <p:pic>
        <p:nvPicPr>
          <p:cNvPr id="5" name="Picture 6" descr="Computer code has 35 lines. The lines read as follows. Line 1. forward slash asterisk asterisk at sign file Stack Interface period h asterisk forward slash. Line 2. hash if n d e f STACK underscore INTERFACE underscore. Line 3. Hash define STACK underscore INTERFACE underscore. Line 4. blank. Line 5. template left angle bracket class Item Type right angle bracket. Line 6. class Stack Interface. Line 7. left brace. Line 8. public colon. Line 9, indented once. forward slash asterisk asterisk Sees whether this stack is empty period. Line 10, indented twice. at sign return True if the stack is empty comma or false if not period asterisk forward slash. Line 11, indented twice. virtual b o o l is Empty left parenthesis right parenthesis c o n s t equals 0 semicolon. Line 12. blank. Line 13, indented twice. forward slash asterisk asterisk Adds a new entry to the top of this stack period. Line 14, indented twice. at sign post If the operation was successful comma new Entry is at the top of the stack period. Line 15, indented twice. at sign p a r a m new Entry The object to be added as a new entry period. Line 16, indented twice. at sign return True if the addition is successful or false if not period asterisk forward slash. Line 17, indented once. virtual b o o l push left parenthesis c o n s t Item Type ampersand new Entry right parenthesis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6781" y="2468589"/>
            <a:ext cx="6670437" cy="336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903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Specifications for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Stack </a:t>
            </a:r>
            <a:r>
              <a:rPr lang="en-US" altLang="en-US" sz="2000" b="0" dirty="0"/>
              <a:t>(5 of </a:t>
            </a:r>
            <a:r>
              <a:rPr lang="en-US" altLang="en-US" sz="2000" b="0" dirty="0" smtClean="0"/>
              <a:t>6)</a:t>
            </a:r>
            <a:endParaRPr lang="en-US" sz="2000" b="0" dirty="0"/>
          </a:p>
        </p:txBody>
      </p:sp>
      <p:sp>
        <p:nvSpPr>
          <p:cNvPr id="4" name="Text Placeholder 3"/>
          <p:cNvSpPr>
            <a:spLocks noGrp="1"/>
          </p:cNvSpPr>
          <p:nvPr>
            <p:ph type="body" idx="1"/>
          </p:nvPr>
        </p:nvSpPr>
        <p:spPr>
          <a:xfrm>
            <a:off x="457200" y="1600200"/>
            <a:ext cx="8229600" cy="468443"/>
          </a:xfrm>
        </p:spPr>
        <p:txBody>
          <a:bodyPr anchor="t"/>
          <a:lstStyle/>
          <a:p>
            <a:pPr marL="0" indent="0">
              <a:buNone/>
            </a:pPr>
            <a:r>
              <a:rPr lang="en-US" altLang="en-US" sz="2400" b="1" dirty="0" smtClean="0"/>
              <a:t>Listing 6-1 [Continued]</a:t>
            </a:r>
            <a:endParaRPr lang="en-US" sz="2400" b="1" dirty="0"/>
          </a:p>
        </p:txBody>
      </p:sp>
      <p:pic>
        <p:nvPicPr>
          <p:cNvPr id="5" name="Picture 2" descr="The computer code continues. Line 18. blank. Line 19, indented once. forward slash asterisk asterisk Removes the top of this stack period. Line 20, indented twice. at sign post If the operation was successful comma the top of the stack. Line 21. has been removed period. Line 22, indented twice. at sign return True if the removal is successful or false if not period asterisk forward slash. Line 23, indented once. virtual b o o l pop left parenthesis right parenthesis equals 0 semicolon. Line 24. blank. Line 25, indented once. forward slash asterisk asterisk Returns a copy of the top of this stack period. Line 26, indented twice. at sign pre The stack is not empty period. Line 27, indented twice. at sign post A copy of the top of the stack has been returned comma and. Line 28, indented 3 times. the stack is unchanged period. Line 29, indented twice. at sign return A copy of the top of the stack period asterisk forward slash. Line 30, indented once. virtual Item Type peek left parenthesis right parenthesis c o n s t equals 0 semicolon. Line 31. blank. Line 32, indented once. forward slash asterisk asterisk Destroys this stack and frees its assigned memory period asterisk forward slash. Line 33, indented once. virtual tilde Stack Interface left parenthesis right parenthesis left brace right brace. Line 34. right brace semicolon forward slash forward slash end Stack Interface. Line 35.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252" y="2356193"/>
            <a:ext cx="6309495" cy="3595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460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Specifications for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Stack </a:t>
            </a:r>
            <a:r>
              <a:rPr lang="en-US" altLang="en-US" sz="2000" b="0" dirty="0"/>
              <a:t>(6 of 6)</a:t>
            </a:r>
            <a:endParaRPr lang="en-US" sz="2000" b="0" dirty="0"/>
          </a:p>
        </p:txBody>
      </p:sp>
      <p:sp>
        <p:nvSpPr>
          <p:cNvPr id="3" name="Text Placeholder 2"/>
          <p:cNvSpPr>
            <a:spLocks noGrp="1"/>
          </p:cNvSpPr>
          <p:nvPr>
            <p:ph type="body" idx="1"/>
          </p:nvPr>
        </p:nvSpPr>
        <p:spPr>
          <a:xfrm>
            <a:off x="457200" y="1600201"/>
            <a:ext cx="2885607" cy="918148"/>
          </a:xfrm>
        </p:spPr>
        <p:txBody>
          <a:bodyPr/>
          <a:lstStyle/>
          <a:p>
            <a:pPr marL="255600" indent="-255600">
              <a:spcBef>
                <a:spcPts val="1500"/>
              </a:spcBef>
              <a:buFont typeface="Arial" panose="020B0604020202020204" pitchFamily="34" charset="0"/>
              <a:buChar char="•"/>
            </a:pPr>
            <a:r>
              <a:rPr lang="en-US" altLang="en-US" sz="2400" dirty="0"/>
              <a:t>Axioms </a:t>
            </a:r>
            <a:r>
              <a:rPr lang="en-US" altLang="en-US" sz="2400" dirty="0" smtClean="0"/>
              <a:t>for multiplication</a:t>
            </a:r>
            <a:endParaRPr lang="en-US" altLang="en-US" sz="2400" dirty="0"/>
          </a:p>
        </p:txBody>
      </p:sp>
      <p:pic>
        <p:nvPicPr>
          <p:cNvPr id="6" name="Picture 2" descr="A set of algebraic expressions. Start expression Left parenthesis a times b right parenthesis times c equals a times left parenthesis b times c right parenthesis end expression. Start expression a times b equals b times a end expression. Start expression a times 1 equals a end expression. Start expression a times 0 equals 0 end expression."/>
          <p:cNvPicPr>
            <a:picLocks noChangeAspect="1" noChangeArrowheads="1"/>
          </p:cNvPicPr>
          <p:nvPr/>
        </p:nvPicPr>
        <p:blipFill rotWithShape="1">
          <a:blip r:embed="rId2">
            <a:extLst>
              <a:ext uri="{28A0092B-C50C-407E-A947-70E740481C1C}">
                <a14:useLocalDpi xmlns:a14="http://schemas.microsoft.com/office/drawing/2010/main" val="0"/>
              </a:ext>
            </a:extLst>
          </a:blip>
          <a:srcRect l="6727"/>
          <a:stretch/>
        </p:blipFill>
        <p:spPr bwMode="auto">
          <a:xfrm>
            <a:off x="3657654" y="1600201"/>
            <a:ext cx="2909333" cy="1580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type="body" idx="2"/>
          </p:nvPr>
        </p:nvSpPr>
        <p:spPr>
          <a:xfrm>
            <a:off x="457200" y="3527691"/>
            <a:ext cx="2885607" cy="984354"/>
          </a:xfrm>
        </p:spPr>
        <p:txBody>
          <a:bodyPr/>
          <a:lstStyle/>
          <a:p>
            <a:pPr marL="255600" indent="-255600"/>
            <a:r>
              <a:rPr lang="en-US" altLang="en-US" sz="2400" dirty="0"/>
              <a:t>Axioms </a:t>
            </a:r>
            <a:r>
              <a:rPr lang="en-US" altLang="en-US" sz="2400" dirty="0" smtClean="0"/>
              <a:t>for A</a:t>
            </a:r>
            <a:r>
              <a:rPr lang="en-US" altLang="en-US" sz="100" dirty="0" smtClean="0"/>
              <a:t> </a:t>
            </a:r>
            <a:r>
              <a:rPr lang="en-US" altLang="en-US" sz="2400" dirty="0" smtClean="0"/>
              <a:t>D</a:t>
            </a:r>
            <a:r>
              <a:rPr lang="en-US" altLang="en-US" sz="100" dirty="0" smtClean="0"/>
              <a:t> </a:t>
            </a:r>
            <a:r>
              <a:rPr lang="en-US" altLang="en-US" sz="2400" dirty="0" smtClean="0"/>
              <a:t>T stack</a:t>
            </a:r>
            <a:endParaRPr lang="en-US" sz="2400" dirty="0"/>
          </a:p>
        </p:txBody>
      </p:sp>
      <p:pic>
        <p:nvPicPr>
          <p:cNvPr id="15" name="Picture 7" descr="Computer code has 7 lines. The lines read as follows. Line 1. Left parenthesis Stack left parenthesis right parenthesis right parenthesis period is Empty left parenthesis right parenthesis equals true. Line 2. left parenthesis Stack left parenthesis right parenthesis right parenthesis period pop left parenthesis right parenthesis equals false. Line 3. left parenthesis Stack left parenthesis right parenthesis right parenthesis period peek left parenthesis right parenthesis equals error. Line 4. left parenthesis a Stack period push left parenthesis item right parenthesis right parenthesis period is Empty left parenthesis right parenthesis equals false. Line 5. left parenthesis a Stack period push left parenthesis item right parenthesis right parenthesis period peek left parenthesis right parenthesis equals item. Line 6. left parenthesis a Stack period push left parenthesis item right parenthesis right parenthesis period pop left parenthesis right parenthesis equals true. Line 7. left parenthesis a Stack period push left parenthesis item right parenthesis right parenthesis period pop left parenthesis right parenthesis rightwards double arrow sign a Stack.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54" y="3527691"/>
            <a:ext cx="4622213" cy="2083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045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605"/>
            <a:ext cx="8229600" cy="1097279"/>
          </a:xfrm>
        </p:spPr>
        <p:txBody>
          <a:bodyPr/>
          <a:lstStyle/>
          <a:p>
            <a:r>
              <a:rPr lang="en-US" altLang="en-US" dirty="0"/>
              <a:t>Checking for Balanced </a:t>
            </a:r>
            <a:r>
              <a:rPr lang="en-US" altLang="en-US" dirty="0" smtClean="0"/>
              <a:t>Braces </a:t>
            </a:r>
            <a:r>
              <a:rPr lang="en-US" altLang="en-US" sz="2000" b="0" dirty="0" smtClean="0"/>
              <a:t>(1 of 5)</a:t>
            </a:r>
            <a:endParaRPr lang="en-US" sz="2000" b="0" dirty="0"/>
          </a:p>
        </p:txBody>
      </p:sp>
      <p:sp>
        <p:nvSpPr>
          <p:cNvPr id="4" name="Text Placeholder 3"/>
          <p:cNvSpPr>
            <a:spLocks noGrp="1"/>
          </p:cNvSpPr>
          <p:nvPr>
            <p:ph type="body" idx="1"/>
          </p:nvPr>
        </p:nvSpPr>
        <p:spPr/>
        <p:txBody>
          <a:bodyPr/>
          <a:lstStyle/>
          <a:p>
            <a:r>
              <a:rPr lang="en-US" altLang="en-US" sz="2400" dirty="0"/>
              <a:t>Example of curly braces in </a:t>
            </a:r>
            <a:r>
              <a:rPr lang="en-US" altLang="en-US" sz="2400" dirty="0" smtClean="0"/>
              <a:t>C</a:t>
            </a:r>
            <a:r>
              <a:rPr lang="en-US" altLang="en-US" sz="100" dirty="0" smtClean="0"/>
              <a:t> </a:t>
            </a:r>
            <a:r>
              <a:rPr lang="en-US" altLang="en-US" sz="2400" dirty="0" smtClean="0"/>
              <a:t>+</a:t>
            </a:r>
            <a:r>
              <a:rPr lang="en-US" altLang="en-US" sz="100" dirty="0" smtClean="0"/>
              <a:t> </a:t>
            </a:r>
            <a:r>
              <a:rPr lang="en-US" altLang="en-US" sz="2400" dirty="0" smtClean="0"/>
              <a:t>+ language</a:t>
            </a:r>
            <a:endParaRPr lang="en-US" altLang="en-US" sz="2400" dirty="0"/>
          </a:p>
        </p:txBody>
      </p:sp>
      <p:sp>
        <p:nvSpPr>
          <p:cNvPr id="5" name="Content Placeholder 4"/>
          <p:cNvSpPr>
            <a:spLocks noGrp="1"/>
          </p:cNvSpPr>
          <p:nvPr>
            <p:ph sz="quarter" idx="13"/>
          </p:nvPr>
        </p:nvSpPr>
        <p:spPr>
          <a:xfrm>
            <a:off x="457199" y="2161023"/>
            <a:ext cx="2344057" cy="435999"/>
          </a:xfrm>
        </p:spPr>
        <p:txBody>
          <a:bodyPr/>
          <a:lstStyle/>
          <a:p>
            <a:pPr lvl="1"/>
            <a:r>
              <a:rPr lang="en-US" altLang="en-US" sz="2400" dirty="0" smtClean="0"/>
              <a:t>Balanced</a:t>
            </a:r>
            <a:endParaRPr lang="en-US" altLang="en-US" sz="2400" dirty="0"/>
          </a:p>
        </p:txBody>
      </p:sp>
      <p:pic>
        <p:nvPicPr>
          <p:cNvPr id="10" name="Picture 2" descr="a, b, c left brace d, e, f, g left brace i, j, k right brace left brace l left brace m, n right brace right brace o, p right brace q, 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029" y="2164147"/>
            <a:ext cx="38004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sz="quarter" idx="14"/>
          </p:nvPr>
        </p:nvSpPr>
        <p:spPr>
          <a:xfrm>
            <a:off x="457200" y="2712005"/>
            <a:ext cx="2750457" cy="445300"/>
          </a:xfrm>
        </p:spPr>
        <p:txBody>
          <a:bodyPr/>
          <a:lstStyle/>
          <a:p>
            <a:pPr lvl="1"/>
            <a:r>
              <a:rPr lang="en-US" altLang="en-US" sz="2400" dirty="0"/>
              <a:t>Not </a:t>
            </a:r>
            <a:r>
              <a:rPr lang="en-US" altLang="en-US" sz="2400" dirty="0" smtClean="0"/>
              <a:t>balanced</a:t>
            </a:r>
            <a:endParaRPr lang="en-US" sz="2400" dirty="0"/>
          </a:p>
        </p:txBody>
      </p:sp>
      <p:pic>
        <p:nvPicPr>
          <p:cNvPr id="13" name="Picture 3" descr="a, b, c left brace d, e, f right brace right brace left brace g, h, i, j left brace K, l right brace m"/>
          <p:cNvPicPr>
            <a:picLocks noChangeAspect="1" noChangeArrowheads="1"/>
          </p:cNvPicPr>
          <p:nvPr/>
        </p:nvPicPr>
        <p:blipFill rotWithShape="1">
          <a:blip r:embed="rId3">
            <a:extLst>
              <a:ext uri="{28A0092B-C50C-407E-A947-70E740481C1C}">
                <a14:useLocalDpi xmlns:a14="http://schemas.microsoft.com/office/drawing/2010/main" val="0"/>
              </a:ext>
            </a:extLst>
          </a:blip>
          <a:srcRect l="6402" t="9806"/>
          <a:stretch/>
        </p:blipFill>
        <p:spPr bwMode="auto">
          <a:xfrm>
            <a:off x="3207895" y="2788176"/>
            <a:ext cx="2915285" cy="532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sz="quarter" idx="17"/>
          </p:nvPr>
        </p:nvSpPr>
        <p:spPr>
          <a:xfrm>
            <a:off x="457200" y="3279994"/>
            <a:ext cx="8229600" cy="1683657"/>
          </a:xfrm>
        </p:spPr>
        <p:txBody>
          <a:bodyPr/>
          <a:lstStyle/>
          <a:p>
            <a:r>
              <a:rPr lang="en-US" altLang="en-US" sz="2400" dirty="0"/>
              <a:t>Requirements for balanced braces</a:t>
            </a:r>
          </a:p>
          <a:p>
            <a:pPr lvl="1"/>
            <a:r>
              <a:rPr lang="en-US" altLang="en-US" sz="2400" dirty="0"/>
              <a:t>For each </a:t>
            </a:r>
            <a:r>
              <a:rPr lang="en-US" altLang="en-US" sz="2400" b="1" dirty="0"/>
              <a:t>}</a:t>
            </a:r>
            <a:r>
              <a:rPr lang="en-US" altLang="en-US" sz="2400" dirty="0"/>
              <a:t>, must match an already encountered </a:t>
            </a:r>
            <a:r>
              <a:rPr lang="en-US" altLang="en-US" sz="2400" b="1" dirty="0" smtClean="0"/>
              <a:t>{</a:t>
            </a:r>
            <a:endParaRPr lang="en-US" altLang="en-US" sz="2400" dirty="0"/>
          </a:p>
          <a:p>
            <a:pPr lvl="1"/>
            <a:r>
              <a:rPr lang="en-US" altLang="en-US" sz="2400" dirty="0"/>
              <a:t>At end of string, must have matched each </a:t>
            </a:r>
            <a:r>
              <a:rPr lang="en-US" altLang="en-US" sz="2400" b="1" dirty="0" smtClean="0"/>
              <a:t>{</a:t>
            </a:r>
            <a:endParaRPr lang="en-US" altLang="en-US" sz="2400" dirty="0"/>
          </a:p>
        </p:txBody>
      </p:sp>
    </p:spTree>
    <p:extLst>
      <p:ext uri="{BB962C8B-B14F-4D97-AF65-F5344CB8AC3E}">
        <p14:creationId xmlns:p14="http://schemas.microsoft.com/office/powerpoint/2010/main" val="422118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Checking for Balanced </a:t>
            </a:r>
            <a:r>
              <a:rPr lang="en-US" altLang="en-US" dirty="0" smtClean="0"/>
              <a:t>Braces </a:t>
            </a:r>
            <a:r>
              <a:rPr lang="en-US" altLang="en-US" sz="2000" b="0" dirty="0" smtClean="0"/>
              <a:t>(2 of 5)</a:t>
            </a:r>
            <a:endParaRPr lang="en-US" sz="2000" b="0" dirty="0"/>
          </a:p>
        </p:txBody>
      </p:sp>
      <p:sp>
        <p:nvSpPr>
          <p:cNvPr id="3" name="Text Placeholder 2"/>
          <p:cNvSpPr>
            <a:spLocks noGrp="1"/>
          </p:cNvSpPr>
          <p:nvPr>
            <p:ph type="body" idx="1"/>
          </p:nvPr>
        </p:nvSpPr>
        <p:spPr>
          <a:xfrm>
            <a:off x="457200" y="1600201"/>
            <a:ext cx="8229600" cy="509954"/>
          </a:xfrm>
        </p:spPr>
        <p:txBody>
          <a:bodyPr/>
          <a:lstStyle/>
          <a:p>
            <a:pPr marL="0" indent="0">
              <a:buNone/>
            </a:pPr>
            <a:r>
              <a:rPr lang="en-US" altLang="en-US" sz="2400" dirty="0"/>
              <a:t>Initial draft of a solution</a:t>
            </a:r>
            <a:r>
              <a:rPr lang="en-US" altLang="en-US" sz="2400" dirty="0" smtClean="0"/>
              <a:t>.</a:t>
            </a:r>
            <a:endParaRPr lang="en-US" altLang="en-US" sz="2400" dirty="0"/>
          </a:p>
        </p:txBody>
      </p:sp>
      <p:pic>
        <p:nvPicPr>
          <p:cNvPr id="4" name="Picture 2" descr="Computer code has 7 lines. The lines read as follows. Line 1. for left parenthesis each character in the string right parenthesis. Line 2. left brace. Line 3, indented once. if left parenthesis the character is a single quote left brace single quote right parenthesis. Line 4, indented twice. a Stack period push left parenthesis single quote left brace single quote right parenthesis. Line 5, indented once. else if left parenthesis the character is a single quote right brace single quote right parenthesis. Line 6, indented twice. a Stack period pop left parenthesis right parenthesis. Line 7.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11" y="2650724"/>
            <a:ext cx="6266378" cy="3004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36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Checking for Balanced </a:t>
            </a:r>
            <a:r>
              <a:rPr lang="en-US" altLang="en-US" dirty="0" smtClean="0"/>
              <a:t>Braces </a:t>
            </a:r>
            <a:r>
              <a:rPr lang="en-US" altLang="en-US" sz="2000" b="0" dirty="0" smtClean="0"/>
              <a:t>(3 of 5)</a:t>
            </a:r>
            <a:endParaRPr lang="en-US" sz="2000" b="0" dirty="0"/>
          </a:p>
        </p:txBody>
      </p:sp>
      <p:sp>
        <p:nvSpPr>
          <p:cNvPr id="3" name="Text Placeholder 2"/>
          <p:cNvSpPr>
            <a:spLocks noGrp="1"/>
          </p:cNvSpPr>
          <p:nvPr>
            <p:ph type="body" idx="1"/>
          </p:nvPr>
        </p:nvSpPr>
        <p:spPr>
          <a:xfrm>
            <a:off x="457200" y="1600200"/>
            <a:ext cx="8229600" cy="479809"/>
          </a:xfrm>
        </p:spPr>
        <p:txBody>
          <a:bodyPr/>
          <a:lstStyle/>
          <a:p>
            <a:pPr marL="0" indent="0">
              <a:buNone/>
            </a:pPr>
            <a:r>
              <a:rPr lang="en-US" altLang="en-US" sz="2400" dirty="0"/>
              <a:t>Detailed pseudocode solution</a:t>
            </a:r>
            <a:r>
              <a:rPr lang="en-US" altLang="en-US" sz="2400" dirty="0" smtClean="0"/>
              <a:t>.</a:t>
            </a:r>
            <a:endParaRPr lang="en-US" altLang="en-US" sz="2400" dirty="0"/>
          </a:p>
        </p:txBody>
      </p:sp>
      <p:pic>
        <p:nvPicPr>
          <p:cNvPr id="5" name="Picture 6" descr="Computer code has 32 lines. The lines read as follows. Line 1. forward slash forward slash Checks the string a String to verify that braces match period. Line 2. forward slash forward slash Returns true if a String contains matching braces comma false otherwise period. Line 3. check Braces left parenthesis a String colon string right parenthesis colon boolean. Line 4. left brace. Line 5, indented once. a Stack equals a new empty stack. Line 6, indented once. balanced So Far equals true. Line 7, indented once. i equals 0 forward slash forward slash Tracks character position in string. Line 8, indented once. while left parenthesis balanced So Far and i left angle bracket length of a String right parenthesis. Line 9, indented once. left brace. Line 10, indented twice. c h equals character at position i in a string. Line 11, indented twice. I plus plus. Line 12, indented twice. forward slash forward slash Push an open brace. Line 13, indented twice. if left parenthesis c h is a single quote left brace single quote right parenthesis. Line 14, indented 3 times. a Stack period push left parenthesis single quote left brace single quote right parenthesis. Line 15, indented twice. forward slash forward slash Close brace. Line 16, indented twice. else if left parenthesis c h is a single quote right brace single quote right parenthesis. Line 17, indented twice. lef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168" y="2271304"/>
            <a:ext cx="6165664" cy="398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168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Checking for Balanced </a:t>
            </a:r>
            <a:r>
              <a:rPr lang="en-US" altLang="en-US" dirty="0" smtClean="0"/>
              <a:t>Braces </a:t>
            </a:r>
            <a:r>
              <a:rPr lang="en-US" altLang="en-US" sz="2000" b="0" dirty="0" smtClean="0"/>
              <a:t>(4 of 5)</a:t>
            </a:r>
            <a:endParaRPr lang="en-US" sz="2000" b="0" dirty="0"/>
          </a:p>
        </p:txBody>
      </p:sp>
      <p:sp>
        <p:nvSpPr>
          <p:cNvPr id="3" name="Text Placeholder 2"/>
          <p:cNvSpPr>
            <a:spLocks noGrp="1"/>
          </p:cNvSpPr>
          <p:nvPr>
            <p:ph type="body" idx="1"/>
          </p:nvPr>
        </p:nvSpPr>
        <p:spPr>
          <a:xfrm>
            <a:off x="457200" y="1600201"/>
            <a:ext cx="8229600" cy="580292"/>
          </a:xfrm>
        </p:spPr>
        <p:txBody>
          <a:bodyPr/>
          <a:lstStyle/>
          <a:p>
            <a:pPr marL="0" indent="0">
              <a:buNone/>
            </a:pPr>
            <a:r>
              <a:rPr lang="en-US" altLang="en-US" sz="2400" dirty="0"/>
              <a:t>Detailed pseudocode solution</a:t>
            </a:r>
            <a:r>
              <a:rPr lang="en-US" altLang="en-US" sz="2400" dirty="0" smtClean="0"/>
              <a:t>.</a:t>
            </a:r>
            <a:endParaRPr lang="en-US" altLang="en-US" sz="2400" dirty="0"/>
          </a:p>
        </p:txBody>
      </p:sp>
      <p:pic>
        <p:nvPicPr>
          <p:cNvPr id="5" name="Picture 2" descr="The computer code continues. Line 18. forward slash forward slash Close brace. Line 19. else if left parenthesis c h is a single quote right brace single quote right parenthesis. Line 20. left brace. Line 21, indented once. if left parenthesis exclamation point a Stack period Is Empty left parenthesis right parenthesis right parenthesis. Line 22, indented twice. a Stack period pop left parenthesis right parenthesis forward slash forward slash Pop a matching open brace. Line 23, indented once. else forward slash forward slash No matching open brace. Line 24, indented twice. balanced So Far equals false. Line 25, indented once. right brace. Line 26, indented once. forward slash forward slash Ignore all characters other than braces. Line 27. right brace. Line 28. if left parenthesis balanced So Far and a Stack period Is Empty left parenthesis right parenthesis right parenthesis. Line 29, indented once. a String has balanced braces. Line 30. else. Line 31, indented once. a String does not have balanced braces. Line 32.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628" y="2435487"/>
            <a:ext cx="6268744" cy="386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291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9605"/>
            <a:ext cx="8229600" cy="1097279"/>
          </a:xfrm>
        </p:spPr>
        <p:txBody>
          <a:bodyPr anchor="b"/>
          <a:lstStyle/>
          <a:p>
            <a:r>
              <a:rPr lang="en-US" altLang="en-US" dirty="0"/>
              <a:t>Checking for Balanced </a:t>
            </a:r>
            <a:r>
              <a:rPr lang="en-US" altLang="en-US" dirty="0" smtClean="0"/>
              <a:t>Braces </a:t>
            </a:r>
            <a:r>
              <a:rPr lang="en-US" altLang="en-US" sz="2000" b="0" dirty="0" smtClean="0"/>
              <a:t>(5 of 5)</a:t>
            </a:r>
            <a:endParaRPr lang="en-US" sz="2000" b="0" dirty="0"/>
          </a:p>
        </p:txBody>
      </p:sp>
      <p:sp>
        <p:nvSpPr>
          <p:cNvPr id="3" name="Text Placeholder 2"/>
          <p:cNvSpPr>
            <a:spLocks noGrp="1"/>
          </p:cNvSpPr>
          <p:nvPr>
            <p:ph type="body" idx="1"/>
          </p:nvPr>
        </p:nvSpPr>
        <p:spPr>
          <a:xfrm>
            <a:off x="457200" y="1600201"/>
            <a:ext cx="8229600" cy="918148"/>
          </a:xfrm>
        </p:spPr>
        <p:txBody>
          <a:bodyPr/>
          <a:lstStyle/>
          <a:p>
            <a:pPr marL="0" indent="0">
              <a:buNone/>
            </a:pPr>
            <a:r>
              <a:rPr lang="en-US" altLang="en-US" sz="2400" b="1" dirty="0" smtClean="0"/>
              <a:t>Figure 6-3</a:t>
            </a:r>
            <a:r>
              <a:rPr lang="en-US" altLang="en-US" sz="2400" dirty="0" smtClean="0"/>
              <a:t> </a:t>
            </a:r>
            <a:r>
              <a:rPr lang="en-US" altLang="en-US" sz="2400" dirty="0"/>
              <a:t>Traces of algorithm that checks for balanced </a:t>
            </a:r>
            <a:r>
              <a:rPr lang="en-US" altLang="en-US" sz="2400" dirty="0" smtClean="0"/>
              <a:t>braces</a:t>
            </a:r>
            <a:endParaRPr lang="en-US" altLang="en-US" sz="2400" dirty="0"/>
          </a:p>
        </p:txBody>
      </p:sp>
      <p:pic>
        <p:nvPicPr>
          <p:cNvPr id="4" name="Picture 2" descr="Traces of Algorithm checks for balanced braces with input string, and Stack as algorithm executes. The first input string displays left brace a left brace b right brace c right brace, the corresponding stacks are executed and displayed inside four vertical rectangle boxes. The first box displays a single left brace, second box displays a stack of two left braces, third box displays a single left brace and the fourth box is empty. Legend beside the stacks display the following details: 1. push Left brace, 2. push left brace, 3. pop, 4. pop Stack empty denotes balanced. The second input string displays, left brace a left brace b, c right brace. The corresponding stack is executed in three boxes. First box contains a single left brace, second box contains a stack of two left brace and the third box contains a single left brace. Legend beside the stack reads, 1. push left brace, 2. push left brace, 3. pop Stack not empty denotes not balanced. Third input string displays, left brace a, b right brace c right brace, the corresponding stack executed displays two boxes. First box contains a left brace and the second box is empty. Legend beside the stack reads, 1. push left brace, 2. pop Stack empty when double quote right brace double quote encountered denotes not balance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74" y="2683241"/>
            <a:ext cx="7422251" cy="3409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256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381"/>
            <a:ext cx="8229600" cy="1097279"/>
          </a:xfrm>
        </p:spPr>
        <p:txBody>
          <a:bodyPr/>
          <a:lstStyle/>
          <a:p>
            <a:r>
              <a:rPr lang="en-US" altLang="en-US" dirty="0"/>
              <a:t>Recognizing Strings in a </a:t>
            </a:r>
            <a:r>
              <a:rPr lang="en-US" altLang="en-US" dirty="0" smtClean="0"/>
              <a:t>Language </a:t>
            </a:r>
            <a:r>
              <a:rPr lang="en-US" altLang="en-US" sz="2000" b="0" dirty="0" smtClean="0"/>
              <a:t>(1 of 3)</a:t>
            </a:r>
            <a:endParaRPr lang="en-US" sz="2000" b="0" dirty="0"/>
          </a:p>
        </p:txBody>
      </p:sp>
      <p:sp>
        <p:nvSpPr>
          <p:cNvPr id="4" name="Text Placeholder 3"/>
          <p:cNvSpPr>
            <a:spLocks noGrp="1"/>
          </p:cNvSpPr>
          <p:nvPr>
            <p:ph type="body" idx="1"/>
          </p:nvPr>
        </p:nvSpPr>
        <p:spPr>
          <a:xfrm>
            <a:off x="457200" y="1600201"/>
            <a:ext cx="8229600" cy="1847538"/>
          </a:xfrm>
        </p:spPr>
        <p:txBody>
          <a:bodyPr/>
          <a:lstStyle/>
          <a:p>
            <a:r>
              <a:rPr lang="en-US" altLang="en-US" sz="2400" dirty="0"/>
              <a:t>Given a definition of a language, </a:t>
            </a:r>
            <a:r>
              <a:rPr lang="en-US" altLang="en-US" sz="2400" i="1" dirty="0"/>
              <a:t>L</a:t>
            </a:r>
            <a:endParaRPr lang="en-US" altLang="en-US" sz="2400" dirty="0"/>
          </a:p>
          <a:p>
            <a:pPr lvl="1"/>
            <a:r>
              <a:rPr lang="en-US" altLang="en-US" sz="2400" dirty="0"/>
              <a:t>Special palindromes</a:t>
            </a:r>
          </a:p>
          <a:p>
            <a:pPr lvl="1"/>
            <a:r>
              <a:rPr lang="en-US" altLang="en-US" sz="2400" dirty="0"/>
              <a:t>Special middle character $</a:t>
            </a:r>
          </a:p>
          <a:p>
            <a:pPr lvl="1"/>
            <a:r>
              <a:rPr lang="en-US" altLang="en-US" sz="2400" dirty="0" smtClean="0"/>
              <a:t>Example</a:t>
            </a:r>
            <a:endParaRPr lang="en-US" altLang="en-US" sz="2400" i="1" dirty="0"/>
          </a:p>
        </p:txBody>
      </p:sp>
      <p:graphicFrame>
        <p:nvGraphicFramePr>
          <p:cNvPr id="5" name="Object 4" descr="A B C dollar sign C B A epsilon L comma but A B dollar sign A B does not epsilon L."/>
          <p:cNvGraphicFramePr>
            <a:graphicFrameLocks noChangeAspect="1"/>
          </p:cNvGraphicFramePr>
          <p:nvPr>
            <p:extLst>
              <p:ext uri="{D42A27DB-BD31-4B8C-83A1-F6EECF244321}">
                <p14:modId xmlns:p14="http://schemas.microsoft.com/office/powerpoint/2010/main" val="3095502218"/>
              </p:ext>
            </p:extLst>
          </p:nvPr>
        </p:nvGraphicFramePr>
        <p:xfrm>
          <a:off x="2557566" y="3027633"/>
          <a:ext cx="3812804" cy="353034"/>
        </p:xfrm>
        <a:graphic>
          <a:graphicData uri="http://schemas.openxmlformats.org/presentationml/2006/ole">
            <mc:AlternateContent xmlns:mc="http://schemas.openxmlformats.org/markup-compatibility/2006">
              <mc:Choice xmlns:v="urn:schemas-microsoft-com:vml" Requires="v">
                <p:oleObj spid="_x0000_s4116" name="Equation" r:id="rId3" imgW="2057400" imgH="190440" progId="Equation.DSMT4">
                  <p:embed/>
                </p:oleObj>
              </mc:Choice>
              <mc:Fallback>
                <p:oleObj name="Equation" r:id="rId3" imgW="2057400" imgH="190440" progId="Equation.DSMT4">
                  <p:embed/>
                  <p:pic>
                    <p:nvPicPr>
                      <p:cNvPr id="0" name=""/>
                      <p:cNvPicPr/>
                      <p:nvPr/>
                    </p:nvPicPr>
                    <p:blipFill>
                      <a:blip r:embed="rId4"/>
                      <a:stretch>
                        <a:fillRect/>
                      </a:stretch>
                    </p:blipFill>
                    <p:spPr>
                      <a:xfrm>
                        <a:off x="2557566" y="3027633"/>
                        <a:ext cx="3812804" cy="353034"/>
                      </a:xfrm>
                      <a:prstGeom prst="rect">
                        <a:avLst/>
                      </a:prstGeom>
                    </p:spPr>
                  </p:pic>
                </p:oleObj>
              </mc:Fallback>
            </mc:AlternateContent>
          </a:graphicData>
        </a:graphic>
      </p:graphicFrame>
      <p:sp>
        <p:nvSpPr>
          <p:cNvPr id="3" name="Text Placeholder 2"/>
          <p:cNvSpPr>
            <a:spLocks noGrp="1"/>
          </p:cNvSpPr>
          <p:nvPr>
            <p:ph type="body" idx="2"/>
          </p:nvPr>
        </p:nvSpPr>
        <p:spPr>
          <a:xfrm>
            <a:off x="457200" y="3447739"/>
            <a:ext cx="8229600" cy="2163763"/>
          </a:xfrm>
        </p:spPr>
        <p:txBody>
          <a:bodyPr/>
          <a:lstStyle/>
          <a:p>
            <a:r>
              <a:rPr lang="en-US" altLang="en-US" sz="2400" dirty="0"/>
              <a:t>A stack is useful in determining whether a given string is in a language</a:t>
            </a:r>
          </a:p>
          <a:p>
            <a:pPr lvl="1"/>
            <a:r>
              <a:rPr lang="en-US" altLang="en-US" sz="2400" dirty="0"/>
              <a:t>Traverse first half of string</a:t>
            </a:r>
          </a:p>
          <a:p>
            <a:pPr lvl="1"/>
            <a:r>
              <a:rPr lang="en-US" altLang="en-US" sz="2400" dirty="0"/>
              <a:t>Push each character onto stack</a:t>
            </a:r>
          </a:p>
          <a:p>
            <a:pPr lvl="1"/>
            <a:r>
              <a:rPr lang="en-US" altLang="en-US" sz="2400" dirty="0"/>
              <a:t>Reach $, undo, pop character, match or </a:t>
            </a:r>
            <a:r>
              <a:rPr lang="en-US" altLang="en-US" sz="2400" dirty="0" smtClean="0"/>
              <a:t>not</a:t>
            </a:r>
            <a:endParaRPr lang="en-US" altLang="en-US" sz="2400" dirty="0"/>
          </a:p>
        </p:txBody>
      </p:sp>
    </p:spTree>
    <p:extLst>
      <p:ext uri="{BB962C8B-B14F-4D97-AF65-F5344CB8AC3E}">
        <p14:creationId xmlns:p14="http://schemas.microsoft.com/office/powerpoint/2010/main" val="243607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Recognizing Strings in a </a:t>
            </a:r>
            <a:r>
              <a:rPr lang="en-US" altLang="en-US" dirty="0" smtClean="0"/>
              <a:t>Language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1"/>
            <a:ext cx="8229600" cy="560196"/>
          </a:xfrm>
        </p:spPr>
        <p:txBody>
          <a:bodyPr anchor="t"/>
          <a:lstStyle/>
          <a:p>
            <a:pPr marL="0" indent="0">
              <a:buNone/>
            </a:pPr>
            <a:r>
              <a:rPr lang="en-US" altLang="en-US" sz="2400" dirty="0"/>
              <a:t>Algorithm to recognize string in language </a:t>
            </a:r>
            <a:r>
              <a:rPr lang="en-US" altLang="en-US" sz="2400" i="1" dirty="0" smtClean="0"/>
              <a:t>L</a:t>
            </a:r>
            <a:endParaRPr lang="en-US" altLang="en-US" sz="2400" dirty="0"/>
          </a:p>
        </p:txBody>
      </p:sp>
      <p:pic>
        <p:nvPicPr>
          <p:cNvPr id="4" name="Picture 2" descr="Computer code has 38 lines. The lines read as follows. Line 1. forward slash forward slash Checks the string a String to verify that it is in language L period. Line 2. forward slash forward slash Returns true if a String is in L comma false otherwise period. Line 3. Recognize String left parenthesis a String colon string right parenthesis colon boolean. Line 4. left brace. Line 5, indented once. a Stack equals a new empty stack. Line 6, indented once. forward slash forward slash Push the characters that are before the dollar sign left parenthesis that is comma the characters in s right parenthesis onto the stack. Line 7, indented once. i equals 0 forward slash forward slash Tracks character position in string. Line 8, indented once. c h equals character at position i in a String. Line 9, indented once. while left parenthesis c h is not a single quote dollar sign single quote right parenthesis. Line 10, indented once. left brace. Line 11, indented twice. a Stack period push left parenthesis c h right parenthesis. Line 12, indented twice. i plus plus. Line 13, indented twice. c h equals character at position i in a String. Line 14, indented once. right brace. Line 15, indented once. forward slash forward slash Skip the dollar sign. Line 16, indented once. i plus plus. Line 17, indented once. forward slash forward slash Match the reverse of s. Line 18, indented once. in Language equals true forward slash forward slash Assume string is in language. Line 19, indented once. while left parenthesis in Language and i left angle bracket length of a String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472" y="2238547"/>
            <a:ext cx="6561056" cy="381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925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Abstract Data Type Stack</a:t>
            </a:r>
            <a:endParaRPr lang="en-US" dirty="0"/>
          </a:p>
        </p:txBody>
      </p:sp>
      <p:sp>
        <p:nvSpPr>
          <p:cNvPr id="3" name="Text Placeholder 2"/>
          <p:cNvSpPr>
            <a:spLocks noGrp="1"/>
          </p:cNvSpPr>
          <p:nvPr>
            <p:ph type="body" idx="1"/>
          </p:nvPr>
        </p:nvSpPr>
        <p:spPr/>
        <p:txBody>
          <a:bodyPr/>
          <a:lstStyle/>
          <a:p>
            <a:r>
              <a:rPr lang="en-US" altLang="en-US" sz="2400" dirty="0"/>
              <a:t>Operations on a </a:t>
            </a:r>
            <a:r>
              <a:rPr lang="en-US" altLang="en-US" sz="2400" dirty="0" smtClean="0"/>
              <a:t>stack</a:t>
            </a:r>
            <a:endParaRPr lang="en-US" altLang="en-US" sz="2400" dirty="0"/>
          </a:p>
          <a:p>
            <a:pPr lvl="1"/>
            <a:r>
              <a:rPr lang="en-US" altLang="en-US" sz="2400" dirty="0"/>
              <a:t>Last-in</a:t>
            </a:r>
            <a:r>
              <a:rPr lang="en-US" altLang="en-US" sz="2400" dirty="0" smtClean="0"/>
              <a:t>,</a:t>
            </a:r>
            <a:endParaRPr lang="en-US" altLang="en-US" sz="2400" dirty="0"/>
          </a:p>
          <a:p>
            <a:pPr lvl="1"/>
            <a:r>
              <a:rPr lang="en-US" altLang="en-US" sz="2400" dirty="0"/>
              <a:t>First-out behavior.</a:t>
            </a:r>
          </a:p>
          <a:p>
            <a:r>
              <a:rPr lang="en-US" altLang="en-US" sz="2400" dirty="0"/>
              <a:t>Applications demonstrated</a:t>
            </a:r>
          </a:p>
          <a:p>
            <a:pPr lvl="1"/>
            <a:r>
              <a:rPr lang="en-US" altLang="en-US" sz="2400" dirty="0"/>
              <a:t>Evaluating algebraic expressions</a:t>
            </a:r>
          </a:p>
          <a:p>
            <a:pPr lvl="1"/>
            <a:r>
              <a:rPr lang="en-US" altLang="en-US" sz="2400" dirty="0"/>
              <a:t>Searching for a path between two </a:t>
            </a:r>
            <a:r>
              <a:rPr lang="en-US" altLang="en-US" sz="2400" dirty="0" smtClean="0"/>
              <a:t>points</a:t>
            </a:r>
            <a:endParaRPr lang="en-US" altLang="en-US" sz="2400" dirty="0"/>
          </a:p>
        </p:txBody>
      </p:sp>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Recognizing Strings </a:t>
            </a:r>
            <a:r>
              <a:rPr lang="en-US" altLang="en-US" dirty="0" smtClean="0"/>
              <a:t>in </a:t>
            </a:r>
            <a:r>
              <a:rPr lang="en-US" altLang="en-US" dirty="0"/>
              <a:t>a </a:t>
            </a:r>
            <a:r>
              <a:rPr lang="en-US" altLang="en-US" dirty="0" smtClean="0"/>
              <a:t>Language </a:t>
            </a:r>
            <a:r>
              <a:rPr lang="en-US" altLang="en-US" sz="2000" b="0" dirty="0" smtClean="0"/>
              <a:t>(3 of 3)</a:t>
            </a:r>
            <a:endParaRPr lang="en-US" sz="2000" b="0" dirty="0"/>
          </a:p>
        </p:txBody>
      </p:sp>
      <p:sp>
        <p:nvSpPr>
          <p:cNvPr id="3" name="Text Placeholder 2"/>
          <p:cNvSpPr>
            <a:spLocks noGrp="1"/>
          </p:cNvSpPr>
          <p:nvPr>
            <p:ph type="body" idx="1"/>
          </p:nvPr>
        </p:nvSpPr>
        <p:spPr>
          <a:xfrm>
            <a:off x="457200" y="1600200"/>
            <a:ext cx="8229600" cy="540099"/>
          </a:xfrm>
        </p:spPr>
        <p:txBody>
          <a:bodyPr anchor="t"/>
          <a:lstStyle/>
          <a:p>
            <a:pPr marL="0" indent="0">
              <a:buNone/>
            </a:pPr>
            <a:r>
              <a:rPr lang="en-US" altLang="en-US" sz="2400" dirty="0"/>
              <a:t>Algorithm to recognize string in language </a:t>
            </a:r>
            <a:r>
              <a:rPr lang="en-US" altLang="en-US" sz="2400" i="1" dirty="0" smtClean="0"/>
              <a:t>L</a:t>
            </a:r>
            <a:endParaRPr lang="en-US" altLang="en-US" sz="2400" dirty="0"/>
          </a:p>
        </p:txBody>
      </p:sp>
      <p:pic>
        <p:nvPicPr>
          <p:cNvPr id="4" name="Picture 2" descr="The computer code continues. Line 20, indented once. left brace. Line 21, indented twice. if left parenthesis exclamation point a Stack period is Empty left parenthesis right parenthesis right parenthesis. Line 22, indented twice. left brace. Line 23, indented 3 times. stack Top equals a Stack period peek left parenthesis right parenthesis. Line 24, indented 3 times. a Stack period pop left parenthesis right parenthesis. Line 25, indented 3 times. c h equals character at position i in a String. Line 26, indented 3 times. if left parenthesis stack Top equals c h right parenthesis. Line 27, indented 4 times. i plus plus forward slash forward slash Characters match. Line 28, indented 3 times. else. Line 29, indented 4 times. in Language equals false forward slash forward slash Characters do not match left parenthesis top of stack is not c h right parenthesis. Line 30, indented twice. right brace. Line 31, indented twice. else. Line 32, indented 3 times. in Language equals false forward slash forward slash Stack is empty left parenthesis first half of string is shorter forward slash forward slash than second half right parenthesis. Line 33, indented once. right brace. Line 34, indented once. if left parenthesis in Language and a Stack period is Empty left parenthesis right parenthesis right parenthesis. Line 35, indented twice. a String is in language. Line 36, indented once. else. Line 37, indented twice. a String is not in language. Line 38.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67" y="2320464"/>
            <a:ext cx="6579266" cy="391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795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Stacks with Algebraic Expressions</a:t>
            </a:r>
            <a:endParaRPr lang="en-US" dirty="0"/>
          </a:p>
        </p:txBody>
      </p:sp>
      <p:sp>
        <p:nvSpPr>
          <p:cNvPr id="4" name="Text Placeholder 3"/>
          <p:cNvSpPr>
            <a:spLocks noGrp="1"/>
          </p:cNvSpPr>
          <p:nvPr>
            <p:ph type="body" idx="1"/>
          </p:nvPr>
        </p:nvSpPr>
        <p:spPr/>
        <p:txBody>
          <a:bodyPr/>
          <a:lstStyle/>
          <a:p>
            <a:r>
              <a:rPr lang="en-US" altLang="en-US" sz="2400" dirty="0"/>
              <a:t>Strategy</a:t>
            </a:r>
          </a:p>
          <a:p>
            <a:pPr lvl="1"/>
            <a:r>
              <a:rPr lang="en-US" altLang="en-US" sz="2400" dirty="0"/>
              <a:t>Develop algorithm to evaluate postfix</a:t>
            </a:r>
          </a:p>
          <a:p>
            <a:pPr lvl="1"/>
            <a:r>
              <a:rPr lang="en-US" altLang="en-US" sz="2400" dirty="0"/>
              <a:t>Develop algorithm to transform infix to postfix</a:t>
            </a:r>
          </a:p>
          <a:p>
            <a:r>
              <a:rPr lang="en-US" altLang="en-US" sz="2400" dirty="0"/>
              <a:t>These give us capability to evaluate infix expressions</a:t>
            </a:r>
          </a:p>
          <a:p>
            <a:pPr lvl="1"/>
            <a:r>
              <a:rPr lang="en-US" altLang="en-US" sz="2400" dirty="0"/>
              <a:t>This strategy easier than </a:t>
            </a:r>
            <a:r>
              <a:rPr lang="en-US" altLang="en-US" sz="2400" b="1" dirty="0"/>
              <a:t>directly</a:t>
            </a:r>
            <a:r>
              <a:rPr lang="en-US" altLang="en-US" sz="2400" dirty="0"/>
              <a:t> evaluating infix </a:t>
            </a:r>
            <a:r>
              <a:rPr lang="en-US" altLang="en-US" sz="2400" dirty="0" smtClean="0"/>
              <a:t>expression</a:t>
            </a:r>
            <a:endParaRPr lang="en-US" altLang="en-US" sz="2400" dirty="0"/>
          </a:p>
        </p:txBody>
      </p:sp>
    </p:spTree>
    <p:extLst>
      <p:ext uri="{BB962C8B-B14F-4D97-AF65-F5344CB8AC3E}">
        <p14:creationId xmlns:p14="http://schemas.microsoft.com/office/powerpoint/2010/main" val="2739114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Evaluating Postfix </a:t>
            </a:r>
            <a:r>
              <a:rPr lang="en-US" altLang="en-US" dirty="0" smtClean="0"/>
              <a:t>Expressions </a:t>
            </a:r>
            <a:r>
              <a:rPr lang="en-US" altLang="en-US" sz="2000" b="0" dirty="0" smtClean="0"/>
              <a:t>(1 of 3)</a:t>
            </a:r>
            <a:endParaRPr lang="en-US" sz="2000" b="0" dirty="0"/>
          </a:p>
        </p:txBody>
      </p:sp>
      <p:sp>
        <p:nvSpPr>
          <p:cNvPr id="17" name="Content Placeholder 16"/>
          <p:cNvSpPr>
            <a:spLocks noGrp="1"/>
          </p:cNvSpPr>
          <p:nvPr>
            <p:ph sz="quarter" idx="16"/>
          </p:nvPr>
        </p:nvSpPr>
        <p:spPr>
          <a:xfrm>
            <a:off x="457200" y="1480457"/>
            <a:ext cx="2561771" cy="500743"/>
          </a:xfrm>
        </p:spPr>
        <p:txBody>
          <a:bodyPr/>
          <a:lstStyle/>
          <a:p>
            <a:r>
              <a:rPr lang="en-US" altLang="en-US" sz="2400" dirty="0"/>
              <a:t>Infix </a:t>
            </a:r>
            <a:r>
              <a:rPr lang="en-US" altLang="en-US" sz="2400" dirty="0" smtClean="0"/>
              <a:t>expression</a:t>
            </a:r>
          </a:p>
        </p:txBody>
      </p:sp>
      <p:graphicFrame>
        <p:nvGraphicFramePr>
          <p:cNvPr id="19" name="Object 18" descr="2 multiplied by left parenthesis 3 plus 4 right parenthesis"/>
          <p:cNvGraphicFramePr>
            <a:graphicFrameLocks noChangeAspect="1"/>
          </p:cNvGraphicFramePr>
          <p:nvPr>
            <p:extLst>
              <p:ext uri="{D42A27DB-BD31-4B8C-83A1-F6EECF244321}">
                <p14:modId xmlns:p14="http://schemas.microsoft.com/office/powerpoint/2010/main" val="1936835570"/>
              </p:ext>
            </p:extLst>
          </p:nvPr>
        </p:nvGraphicFramePr>
        <p:xfrm>
          <a:off x="3375790" y="1506513"/>
          <a:ext cx="1446444" cy="535717"/>
        </p:xfrm>
        <a:graphic>
          <a:graphicData uri="http://schemas.openxmlformats.org/presentationml/2006/ole">
            <mc:AlternateContent xmlns:mc="http://schemas.openxmlformats.org/markup-compatibility/2006">
              <mc:Choice xmlns:v="urn:schemas-microsoft-com:vml" Requires="v">
                <p:oleObj spid="_x0000_s2503" name="Equation" r:id="rId3" imgW="685800" imgH="253800" progId="Equation.DSMT4">
                  <p:embed/>
                </p:oleObj>
              </mc:Choice>
              <mc:Fallback>
                <p:oleObj name="Equation" r:id="rId3" imgW="685800" imgH="253800" progId="Equation.DSMT4">
                  <p:embed/>
                  <p:pic>
                    <p:nvPicPr>
                      <p:cNvPr id="0" name=""/>
                      <p:cNvPicPr/>
                      <p:nvPr/>
                    </p:nvPicPr>
                    <p:blipFill>
                      <a:blip r:embed="rId4"/>
                      <a:stretch>
                        <a:fillRect/>
                      </a:stretch>
                    </p:blipFill>
                    <p:spPr>
                      <a:xfrm>
                        <a:off x="3375790" y="1506513"/>
                        <a:ext cx="1446444" cy="535717"/>
                      </a:xfrm>
                      <a:prstGeom prst="rect">
                        <a:avLst/>
                      </a:prstGeom>
                    </p:spPr>
                  </p:pic>
                </p:oleObj>
              </mc:Fallback>
            </mc:AlternateContent>
          </a:graphicData>
        </a:graphic>
      </p:graphicFrame>
      <p:sp>
        <p:nvSpPr>
          <p:cNvPr id="5" name="Content Placeholder 4"/>
          <p:cNvSpPr>
            <a:spLocks noGrp="1"/>
          </p:cNvSpPr>
          <p:nvPr>
            <p:ph sz="quarter" idx="13"/>
          </p:nvPr>
        </p:nvSpPr>
        <p:spPr>
          <a:xfrm>
            <a:off x="457200" y="1981200"/>
            <a:ext cx="2895600" cy="515257"/>
          </a:xfrm>
        </p:spPr>
        <p:txBody>
          <a:bodyPr/>
          <a:lstStyle/>
          <a:p>
            <a:r>
              <a:rPr lang="en-US" altLang="en-US" sz="2400" dirty="0"/>
              <a:t>Equivalent postfix</a:t>
            </a:r>
          </a:p>
        </p:txBody>
      </p:sp>
      <p:graphicFrame>
        <p:nvGraphicFramePr>
          <p:cNvPr id="23" name="Object 22" descr="2 3 4 plus asterisk"/>
          <p:cNvGraphicFramePr>
            <a:graphicFrameLocks noChangeAspect="1"/>
          </p:cNvGraphicFramePr>
          <p:nvPr>
            <p:extLst>
              <p:ext uri="{D42A27DB-BD31-4B8C-83A1-F6EECF244321}">
                <p14:modId xmlns:p14="http://schemas.microsoft.com/office/powerpoint/2010/main" val="1947328844"/>
              </p:ext>
            </p:extLst>
          </p:nvPr>
        </p:nvGraphicFramePr>
        <p:xfrm>
          <a:off x="3363894" y="2051494"/>
          <a:ext cx="1379464" cy="394134"/>
        </p:xfrm>
        <a:graphic>
          <a:graphicData uri="http://schemas.openxmlformats.org/presentationml/2006/ole">
            <mc:AlternateContent xmlns:mc="http://schemas.openxmlformats.org/markup-compatibility/2006">
              <mc:Choice xmlns:v="urn:schemas-microsoft-com:vml" Requires="v">
                <p:oleObj spid="_x0000_s2504" name="Equation" r:id="rId5" imgW="622080" imgH="177480" progId="Equation.DSMT4">
                  <p:embed/>
                </p:oleObj>
              </mc:Choice>
              <mc:Fallback>
                <p:oleObj name="Equation" r:id="rId5" imgW="622080" imgH="177480" progId="Equation.DSMT4">
                  <p:embed/>
                  <p:pic>
                    <p:nvPicPr>
                      <p:cNvPr id="0" name=""/>
                      <p:cNvPicPr/>
                      <p:nvPr/>
                    </p:nvPicPr>
                    <p:blipFill>
                      <a:blip r:embed="rId6"/>
                      <a:stretch>
                        <a:fillRect/>
                      </a:stretch>
                    </p:blipFill>
                    <p:spPr>
                      <a:xfrm>
                        <a:off x="3363894" y="2051494"/>
                        <a:ext cx="1379464" cy="394134"/>
                      </a:xfrm>
                      <a:prstGeom prst="rect">
                        <a:avLst/>
                      </a:prstGeom>
                    </p:spPr>
                  </p:pic>
                </p:oleObj>
              </mc:Fallback>
            </mc:AlternateContent>
          </a:graphicData>
        </a:graphic>
      </p:graphicFrame>
      <p:sp>
        <p:nvSpPr>
          <p:cNvPr id="3" name="Text Placeholder 2"/>
          <p:cNvSpPr>
            <a:spLocks noGrp="1"/>
          </p:cNvSpPr>
          <p:nvPr>
            <p:ph type="body" idx="1"/>
          </p:nvPr>
        </p:nvSpPr>
        <p:spPr>
          <a:xfrm>
            <a:off x="457200" y="2496458"/>
            <a:ext cx="8229600" cy="3106056"/>
          </a:xfrm>
        </p:spPr>
        <p:txBody>
          <a:bodyPr/>
          <a:lstStyle/>
          <a:p>
            <a:pPr lvl="1" indent="-284400"/>
            <a:r>
              <a:rPr lang="en-US" altLang="en-US" sz="2400" dirty="0" smtClean="0"/>
              <a:t>Operator </a:t>
            </a:r>
            <a:r>
              <a:rPr lang="en-US" altLang="en-US" sz="2400" dirty="0"/>
              <a:t>in postfix applies to two operands immediately preceding</a:t>
            </a:r>
          </a:p>
          <a:p>
            <a:r>
              <a:rPr lang="en-US" altLang="en-US" sz="2400" dirty="0"/>
              <a:t>Assumptions for our algorithm</a:t>
            </a:r>
          </a:p>
          <a:p>
            <a:pPr lvl="1" indent="-284400"/>
            <a:r>
              <a:rPr lang="en-US" altLang="en-US" sz="2400" dirty="0"/>
              <a:t>Given string is correct postfix</a:t>
            </a:r>
          </a:p>
          <a:p>
            <a:pPr lvl="1" indent="-284400"/>
            <a:r>
              <a:rPr lang="en-US" altLang="en-US" sz="2400" dirty="0"/>
              <a:t>No unary, no exponentiation operators</a:t>
            </a:r>
          </a:p>
          <a:p>
            <a:pPr lvl="1" indent="-284400"/>
            <a:r>
              <a:rPr lang="en-US" altLang="en-US" sz="2400" dirty="0"/>
              <a:t>Operands are single lowercase letters, </a:t>
            </a:r>
            <a:r>
              <a:rPr lang="en-US" altLang="en-US" sz="2400" dirty="0" smtClean="0"/>
              <a:t>integers</a:t>
            </a:r>
            <a:endParaRPr lang="en-US" altLang="en-US" sz="2400" dirty="0"/>
          </a:p>
        </p:txBody>
      </p:sp>
    </p:spTree>
    <p:extLst>
      <p:ext uri="{BB962C8B-B14F-4D97-AF65-F5344CB8AC3E}">
        <p14:creationId xmlns:p14="http://schemas.microsoft.com/office/powerpoint/2010/main" val="43000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Evaluating Postfix </a:t>
            </a:r>
            <a:r>
              <a:rPr lang="en-US" altLang="en-US" dirty="0" smtClean="0"/>
              <a:t>Expressions </a:t>
            </a:r>
            <a:r>
              <a:rPr lang="en-US" altLang="en-US" sz="2000" b="0" dirty="0" smtClean="0"/>
              <a:t>(2 of 3)</a:t>
            </a:r>
            <a:endParaRPr lang="en-US" sz="2000" b="0" dirty="0"/>
          </a:p>
        </p:txBody>
      </p:sp>
      <p:sp>
        <p:nvSpPr>
          <p:cNvPr id="4" name="Text Placeholder 3"/>
          <p:cNvSpPr>
            <a:spLocks noGrp="1"/>
          </p:cNvSpPr>
          <p:nvPr>
            <p:ph type="body" idx="1"/>
          </p:nvPr>
        </p:nvSpPr>
        <p:spPr>
          <a:xfrm>
            <a:off x="457200" y="1600201"/>
            <a:ext cx="8229600" cy="813216"/>
          </a:xfrm>
        </p:spPr>
        <p:txBody>
          <a:bodyPr/>
          <a:lstStyle/>
          <a:p>
            <a:pPr marL="0" indent="0">
              <a:buNone/>
            </a:pPr>
            <a:r>
              <a:rPr lang="en-US" altLang="en-US" sz="2400" b="1" dirty="0" smtClean="0"/>
              <a:t>Figure 6-4</a:t>
            </a:r>
            <a:r>
              <a:rPr lang="en-US" altLang="en-US" sz="2400" dirty="0" smtClean="0"/>
              <a:t> </a:t>
            </a:r>
            <a:r>
              <a:rPr lang="en-US" altLang="en-US" sz="2400" dirty="0"/>
              <a:t>The effect of a postfix calculator on a stack when evaluating the </a:t>
            </a:r>
            <a:r>
              <a:rPr lang="en-US" altLang="en-US" sz="2400" dirty="0" smtClean="0"/>
              <a:t>expression</a:t>
            </a:r>
            <a:endParaRPr lang="en-US" altLang="en-US" sz="2400" dirty="0"/>
          </a:p>
        </p:txBody>
      </p:sp>
      <p:graphicFrame>
        <p:nvGraphicFramePr>
          <p:cNvPr id="12" name="Object 11" descr="2 times left parenthesis 3 + 4 right parenthesis"/>
          <p:cNvGraphicFramePr>
            <a:graphicFrameLocks noChangeAspect="1"/>
          </p:cNvGraphicFramePr>
          <p:nvPr>
            <p:extLst>
              <p:ext uri="{D42A27DB-BD31-4B8C-83A1-F6EECF244321}">
                <p14:modId xmlns:p14="http://schemas.microsoft.com/office/powerpoint/2010/main" val="1109606905"/>
              </p:ext>
            </p:extLst>
          </p:nvPr>
        </p:nvGraphicFramePr>
        <p:xfrm>
          <a:off x="5016310" y="2066769"/>
          <a:ext cx="1185427" cy="439044"/>
        </p:xfrm>
        <a:graphic>
          <a:graphicData uri="http://schemas.openxmlformats.org/presentationml/2006/ole">
            <mc:AlternateContent xmlns:mc="http://schemas.openxmlformats.org/markup-compatibility/2006">
              <mc:Choice xmlns:v="urn:schemas-microsoft-com:vml" Requires="v">
                <p:oleObj spid="_x0000_s3295" name="Equation" r:id="rId3" imgW="685800" imgH="253800" progId="Equation.DSMT4">
                  <p:embed/>
                </p:oleObj>
              </mc:Choice>
              <mc:Fallback>
                <p:oleObj name="Equation" r:id="rId3" imgW="685800" imgH="253800" progId="Equation.DSMT4">
                  <p:embed/>
                  <p:pic>
                    <p:nvPicPr>
                      <p:cNvPr id="0" name=""/>
                      <p:cNvPicPr/>
                      <p:nvPr/>
                    </p:nvPicPr>
                    <p:blipFill>
                      <a:blip r:embed="rId4"/>
                      <a:stretch>
                        <a:fillRect/>
                      </a:stretch>
                    </p:blipFill>
                    <p:spPr>
                      <a:xfrm>
                        <a:off x="5016310" y="2066769"/>
                        <a:ext cx="1185427" cy="439044"/>
                      </a:xfrm>
                      <a:prstGeom prst="rect">
                        <a:avLst/>
                      </a:prstGeom>
                    </p:spPr>
                  </p:pic>
                </p:oleObj>
              </mc:Fallback>
            </mc:AlternateContent>
          </a:graphicData>
        </a:graphic>
      </p:graphicFrame>
      <p:pic>
        <p:nvPicPr>
          <p:cNvPr id="5" name="Picture 2" descr="A table for evaluating postfix expressions has 5 rows and 3 columns. The columns have the following headings from left to right. Key entered, Calculator action, Stack (bottom to top). The row entries are as follows. Row 1. 2, push 2, 2. Row 2. 3, push 3, 2,3. Row 3. 4, push 4, 2,3,4. Row 4. +, Step 1: operand 2 equals peek, Step 2: pop, Step 3: operand 1 equals peek, Step 4: pop, Step 5: result = operand 1 + operand 2, Step 6: push result, stack for step 1: 2,3,4. Stack for step 2: 2,3. Stack for step 3: 2,3. Stack for step 4: 2, Stack for step 5: empty. Stack for step 6: 2,7. Row 5. asterisk, Step 1: operand 2 = peek (7), Step 2: pop, Step 3: operand 1 = peek (2), Step 4: pop, Step 5: result = operand 1 asterisk operand 2 (14), Step 5: push result, Stack for step 1: 2,7. Stack for step 2: 2. Stack for step 3: 2. Stack for step 4: empty. Stack for step 5: empty. Stack for step 6: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706" y="2611028"/>
            <a:ext cx="5588744" cy="355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738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Evaluating Postfix </a:t>
            </a:r>
            <a:r>
              <a:rPr lang="en-US" altLang="en-US" dirty="0" smtClean="0"/>
              <a:t>Expressions </a:t>
            </a:r>
            <a:r>
              <a:rPr lang="en-US" altLang="en-US" sz="2000" b="0" dirty="0" smtClean="0"/>
              <a:t>(3 of 3)</a:t>
            </a:r>
            <a:endParaRPr lang="en-US" sz="2000" b="0" dirty="0"/>
          </a:p>
        </p:txBody>
      </p:sp>
      <p:sp>
        <p:nvSpPr>
          <p:cNvPr id="4" name="Text Placeholder 3"/>
          <p:cNvSpPr>
            <a:spLocks noGrp="1"/>
          </p:cNvSpPr>
          <p:nvPr>
            <p:ph type="body" idx="1"/>
          </p:nvPr>
        </p:nvSpPr>
        <p:spPr>
          <a:xfrm>
            <a:off x="457200" y="1600201"/>
            <a:ext cx="8229600" cy="580292"/>
          </a:xfrm>
        </p:spPr>
        <p:txBody>
          <a:bodyPr anchor="t"/>
          <a:lstStyle/>
          <a:p>
            <a:pPr marL="0" indent="0">
              <a:buNone/>
            </a:pPr>
            <a:r>
              <a:rPr lang="en-US" altLang="en-US" sz="2400" dirty="0"/>
              <a:t>A pseudocode algorithm that evaluates postfix </a:t>
            </a:r>
            <a:r>
              <a:rPr lang="en-US" altLang="en-US" sz="2400" dirty="0" smtClean="0"/>
              <a:t>expressions</a:t>
            </a:r>
            <a:endParaRPr lang="en-US" altLang="en-US" sz="2400" dirty="0"/>
          </a:p>
        </p:txBody>
      </p:sp>
      <p:pic>
        <p:nvPicPr>
          <p:cNvPr id="5" name="Picture 2" descr="Computer code has 15 lines. The lines read as follows. Line 1. for left parenthesis each character c h in the string right parenthesis. Line 2. left brace. Line 3, indented once. if left parenthesis c h is an operand right parenthesis. Line 4, indented twice. Push the value of the operand c h onto the stack. Line 5, indented once. else forward slash forward slash c h is an operator named op. Line 6, indented once. left brace. Line 7, indented twice. forward slash forward slash Evaluate and push the result. Line 8, indented twice. operand 2 equals top of stack. Line 9, indented twice. Pop the stack. Line 10, indented twice. operand 1 equals top of stack. Line 11, indented twice. Pop the stack. Line 12, indented twice. result equals operand 1 o p operand 2. Line 13, indented twice. Push result onto the stack. Line 14, indented once. right brace. Line 15.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815" y="2268665"/>
            <a:ext cx="5546369" cy="412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662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Infix to </a:t>
            </a:r>
            <a:r>
              <a:rPr lang="en-US" altLang="en-US" dirty="0" smtClean="0"/>
              <a:t>Postfix </a:t>
            </a:r>
            <a:r>
              <a:rPr lang="en-US" altLang="en-US" sz="2000" b="0" dirty="0" smtClean="0"/>
              <a:t>(1 of 6)</a:t>
            </a:r>
            <a:endParaRPr lang="en-US" sz="2000" b="0" dirty="0"/>
          </a:p>
        </p:txBody>
      </p:sp>
      <p:sp>
        <p:nvSpPr>
          <p:cNvPr id="3" name="Text Placeholder 2"/>
          <p:cNvSpPr>
            <a:spLocks noGrp="1"/>
          </p:cNvSpPr>
          <p:nvPr>
            <p:ph type="body" idx="1"/>
          </p:nvPr>
        </p:nvSpPr>
        <p:spPr/>
        <p:txBody>
          <a:bodyPr/>
          <a:lstStyle/>
          <a:p>
            <a:r>
              <a:rPr lang="en-US" altLang="en-US" sz="2400" dirty="0"/>
              <a:t>Important facts</a:t>
            </a:r>
          </a:p>
          <a:p>
            <a:pPr lvl="1"/>
            <a:r>
              <a:rPr lang="en-US" altLang="en-US" sz="2400" dirty="0"/>
              <a:t>Operands always stay in same order with respect to one another.</a:t>
            </a:r>
          </a:p>
          <a:p>
            <a:pPr lvl="1"/>
            <a:r>
              <a:rPr lang="en-US" altLang="en-US" sz="2400" dirty="0"/>
              <a:t>Operator will move only “to the right” with respect to the operands</a:t>
            </a:r>
            <a:r>
              <a:rPr lang="en-US" altLang="en-US" sz="2400" dirty="0" smtClean="0"/>
              <a:t>;</a:t>
            </a:r>
            <a:endParaRPr lang="en-US" altLang="en-US" sz="2400" dirty="0"/>
          </a:p>
          <a:p>
            <a:pPr lvl="2"/>
            <a:r>
              <a:rPr lang="en-US" altLang="en-US" dirty="0"/>
              <a:t>If in the infix expression the operand </a:t>
            </a:r>
            <a:r>
              <a:rPr lang="en-US" altLang="en-US" i="1" dirty="0"/>
              <a:t>x </a:t>
            </a:r>
            <a:r>
              <a:rPr lang="en-US" altLang="en-US" dirty="0"/>
              <a:t>precedes the operator </a:t>
            </a:r>
            <a:r>
              <a:rPr lang="en-US" altLang="en-US" i="1" dirty="0"/>
              <a:t>op</a:t>
            </a:r>
            <a:r>
              <a:rPr lang="en-US" altLang="en-US" i="1" dirty="0" smtClean="0"/>
              <a:t>,</a:t>
            </a:r>
            <a:endParaRPr lang="en-US" altLang="en-US" dirty="0"/>
          </a:p>
          <a:p>
            <a:pPr lvl="2"/>
            <a:r>
              <a:rPr lang="en-US" altLang="en-US" dirty="0"/>
              <a:t>Also true that in the postfix expression the operand </a:t>
            </a:r>
            <a:r>
              <a:rPr lang="en-US" altLang="en-US" i="1" dirty="0"/>
              <a:t>x </a:t>
            </a:r>
            <a:r>
              <a:rPr lang="en-US" altLang="en-US" dirty="0"/>
              <a:t>precedes the operator </a:t>
            </a:r>
            <a:r>
              <a:rPr lang="en-US" altLang="en-US" i="1" dirty="0" smtClean="0"/>
              <a:t>op</a:t>
            </a:r>
            <a:r>
              <a:rPr lang="en-US" altLang="en-US" dirty="0" smtClean="0"/>
              <a:t>.</a:t>
            </a:r>
            <a:endParaRPr lang="en-US" altLang="en-US" dirty="0"/>
          </a:p>
          <a:p>
            <a:pPr lvl="1"/>
            <a:r>
              <a:rPr lang="en-US" altLang="en-US" sz="2400" dirty="0"/>
              <a:t>All parentheses are removed</a:t>
            </a:r>
            <a:r>
              <a:rPr lang="en-US" altLang="en-US" sz="2400" dirty="0" smtClean="0"/>
              <a:t>.</a:t>
            </a:r>
            <a:endParaRPr lang="en-US" altLang="en-US" sz="2400" dirty="0"/>
          </a:p>
        </p:txBody>
      </p:sp>
    </p:spTree>
    <p:extLst>
      <p:ext uri="{BB962C8B-B14F-4D97-AF65-F5344CB8AC3E}">
        <p14:creationId xmlns:p14="http://schemas.microsoft.com/office/powerpoint/2010/main" val="3894568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Infix to </a:t>
            </a:r>
            <a:r>
              <a:rPr lang="en-US" altLang="en-US" dirty="0" smtClean="0"/>
              <a:t>Postfix </a:t>
            </a:r>
            <a:r>
              <a:rPr lang="en-US" altLang="en-US" sz="2000" b="0" dirty="0" smtClean="0"/>
              <a:t>(2 of 6)</a:t>
            </a:r>
            <a:endParaRPr lang="en-US" sz="2000" b="0" dirty="0"/>
          </a:p>
        </p:txBody>
      </p:sp>
      <p:sp>
        <p:nvSpPr>
          <p:cNvPr id="5" name="Text Placeholder 4"/>
          <p:cNvSpPr>
            <a:spLocks noGrp="1"/>
          </p:cNvSpPr>
          <p:nvPr>
            <p:ph type="body" idx="1"/>
          </p:nvPr>
        </p:nvSpPr>
        <p:spPr>
          <a:xfrm>
            <a:off x="457200" y="1600201"/>
            <a:ext cx="8229600" cy="580292"/>
          </a:xfrm>
        </p:spPr>
        <p:txBody>
          <a:bodyPr anchor="t"/>
          <a:lstStyle/>
          <a:p>
            <a:pPr marL="0" indent="0">
              <a:buNone/>
            </a:pPr>
            <a:r>
              <a:rPr lang="en-US" altLang="en-US" sz="2400" dirty="0"/>
              <a:t>First draft of algorithm to convert infix to </a:t>
            </a:r>
            <a:r>
              <a:rPr lang="en-US" altLang="en-US" sz="2400" dirty="0" smtClean="0"/>
              <a:t>postfix</a:t>
            </a:r>
            <a:endParaRPr lang="en-US" altLang="en-US" sz="2400" dirty="0"/>
          </a:p>
        </p:txBody>
      </p:sp>
      <p:pic>
        <p:nvPicPr>
          <p:cNvPr id="6" name="Picture 3" descr="Computer code has 16 lines. The lines read as follows. Line 1. Initialize postfix E x p to the empty string. Line 2. for left parenthesis each character c h in the infix expression right parenthesis. Line 3. left brace. Line 4, indented once. switch left parenthesis c h right parenthesis. Line 5, indented once. left brace. Line 6, indented twice. case c h is an operand colon. Line 7, indented 3 times. Append c h to the end of postfix E x p. Line 8, indented 3 times. break. Line 9, indented twice. case c h is an operator colon. Line 10, indented 3 times. Save c h until you know where to place it. Line 11, indented 3 times. break. Line 12, indented twice. case c h is a single quote left parenthesis single quote or a single quote right parenthesis single quote colon. Line 13, indented 3 times. Discard c h. Line 14, indented 3 times. break. Line 15, indented once. right brace. Line 16.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2339972"/>
            <a:ext cx="55435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255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Infix to </a:t>
            </a:r>
            <a:r>
              <a:rPr lang="en-US" altLang="en-US" dirty="0" smtClean="0"/>
              <a:t>Postfix </a:t>
            </a:r>
            <a:r>
              <a:rPr lang="en-US" altLang="en-US" sz="2000" b="0" dirty="0" smtClean="0"/>
              <a:t>(3 of 6)</a:t>
            </a:r>
            <a:endParaRPr lang="en-US" sz="2000" b="0" dirty="0"/>
          </a:p>
        </p:txBody>
      </p:sp>
      <p:sp>
        <p:nvSpPr>
          <p:cNvPr id="4" name="Text Placeholder 3"/>
          <p:cNvSpPr>
            <a:spLocks noGrp="1"/>
          </p:cNvSpPr>
          <p:nvPr>
            <p:ph type="body" idx="1"/>
          </p:nvPr>
        </p:nvSpPr>
        <p:spPr/>
        <p:txBody>
          <a:bodyPr/>
          <a:lstStyle/>
          <a:p>
            <a:r>
              <a:rPr lang="en-US" altLang="en-US" sz="2400" dirty="0"/>
              <a:t>Determining where to place operators in postfix expression</a:t>
            </a:r>
          </a:p>
          <a:p>
            <a:pPr lvl="1"/>
            <a:r>
              <a:rPr lang="en-US" altLang="en-US" sz="2400" dirty="0"/>
              <a:t>Parentheses</a:t>
            </a:r>
          </a:p>
          <a:p>
            <a:pPr lvl="1"/>
            <a:r>
              <a:rPr lang="en-US" altLang="en-US" sz="2400" dirty="0"/>
              <a:t>Operator precedence</a:t>
            </a:r>
          </a:p>
          <a:p>
            <a:pPr lvl="1"/>
            <a:r>
              <a:rPr lang="en-US" altLang="en-US" sz="2400" dirty="0"/>
              <a:t>Left-to-right association</a:t>
            </a:r>
          </a:p>
          <a:p>
            <a:r>
              <a:rPr lang="en-US" altLang="en-US" sz="2400" dirty="0"/>
              <a:t>Note difficulty</a:t>
            </a:r>
          </a:p>
          <a:p>
            <a:pPr lvl="1"/>
            <a:r>
              <a:rPr lang="en-US" altLang="en-US" sz="2400" dirty="0"/>
              <a:t>Infix expression not always fully parenthesized</a:t>
            </a:r>
          </a:p>
          <a:p>
            <a:pPr lvl="1"/>
            <a:r>
              <a:rPr lang="en-US" altLang="en-US" sz="2400" dirty="0"/>
              <a:t>Precedence and left-to-right association also affect </a:t>
            </a:r>
            <a:r>
              <a:rPr lang="en-US" altLang="en-US" sz="2400" dirty="0" smtClean="0"/>
              <a:t>results</a:t>
            </a:r>
            <a:endParaRPr lang="en-US" altLang="en-US" sz="2400" dirty="0"/>
          </a:p>
        </p:txBody>
      </p:sp>
    </p:spTree>
    <p:extLst>
      <p:ext uri="{BB962C8B-B14F-4D97-AF65-F5344CB8AC3E}">
        <p14:creationId xmlns:p14="http://schemas.microsoft.com/office/powerpoint/2010/main" val="3215699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Infix to </a:t>
            </a:r>
            <a:r>
              <a:rPr lang="en-US" altLang="en-US" dirty="0" smtClean="0"/>
              <a:t>Postfix </a:t>
            </a:r>
            <a:r>
              <a:rPr lang="en-US" altLang="en-US" sz="2000" b="0" dirty="0" smtClean="0"/>
              <a:t>(4 of 6)</a:t>
            </a:r>
            <a:endParaRPr lang="en-US" dirty="0"/>
          </a:p>
        </p:txBody>
      </p:sp>
      <p:sp>
        <p:nvSpPr>
          <p:cNvPr id="4" name="Text Placeholder 3"/>
          <p:cNvSpPr>
            <a:spLocks noGrp="1"/>
          </p:cNvSpPr>
          <p:nvPr>
            <p:ph type="body" idx="1"/>
          </p:nvPr>
        </p:nvSpPr>
        <p:spPr/>
        <p:txBody>
          <a:bodyPr/>
          <a:lstStyle/>
          <a:p>
            <a:pPr marL="0" indent="0">
              <a:buNone/>
            </a:pPr>
            <a:r>
              <a:rPr lang="en-US" altLang="en-US" sz="2400" b="1" dirty="0"/>
              <a:t>Figure 6-5 </a:t>
            </a:r>
            <a:r>
              <a:rPr lang="en-US" altLang="en-US" sz="2400" dirty="0"/>
              <a:t>A trace of the algorithm that converts the </a:t>
            </a:r>
            <a:r>
              <a:rPr lang="en-US" altLang="en-US" sz="2400" dirty="0" smtClean="0"/>
              <a:t>infix</a:t>
            </a:r>
            <a:endParaRPr lang="en-US" sz="2400" dirty="0"/>
          </a:p>
        </p:txBody>
      </p:sp>
      <p:sp>
        <p:nvSpPr>
          <p:cNvPr id="22" name="Content Placeholder 21"/>
          <p:cNvSpPr>
            <a:spLocks noGrp="1"/>
          </p:cNvSpPr>
          <p:nvPr>
            <p:ph sz="quarter" idx="15"/>
          </p:nvPr>
        </p:nvSpPr>
        <p:spPr>
          <a:xfrm>
            <a:off x="457200" y="2079214"/>
            <a:ext cx="1791325" cy="550863"/>
          </a:xfrm>
        </p:spPr>
        <p:txBody>
          <a:bodyPr anchor="t"/>
          <a:lstStyle/>
          <a:p>
            <a:pPr marL="0" indent="0">
              <a:buNone/>
            </a:pPr>
            <a:r>
              <a:rPr lang="en-US" altLang="en-US" sz="2400" dirty="0"/>
              <a:t>expression</a:t>
            </a:r>
            <a:endParaRPr lang="en-US" sz="2400" dirty="0"/>
          </a:p>
        </p:txBody>
      </p:sp>
      <p:graphicFrame>
        <p:nvGraphicFramePr>
          <p:cNvPr id="25" name="Object 24" descr="a minus left parenthesis b plus c times d right parenthesis over e"/>
          <p:cNvGraphicFramePr>
            <a:graphicFrameLocks noChangeAspect="1"/>
          </p:cNvGraphicFramePr>
          <p:nvPr>
            <p:extLst>
              <p:ext uri="{D42A27DB-BD31-4B8C-83A1-F6EECF244321}">
                <p14:modId xmlns:p14="http://schemas.microsoft.com/office/powerpoint/2010/main" val="3165625531"/>
              </p:ext>
            </p:extLst>
          </p:nvPr>
        </p:nvGraphicFramePr>
        <p:xfrm>
          <a:off x="2184400" y="2192338"/>
          <a:ext cx="2189163" cy="377825"/>
        </p:xfrm>
        <a:graphic>
          <a:graphicData uri="http://schemas.openxmlformats.org/presentationml/2006/ole">
            <mc:AlternateContent xmlns:mc="http://schemas.openxmlformats.org/markup-compatibility/2006">
              <mc:Choice xmlns:v="urn:schemas-microsoft-com:vml" Requires="v">
                <p:oleObj spid="_x0000_s1262" name="Equation" r:id="rId3" imgW="1079280" imgH="203040" progId="Equation.DSMT4">
                  <p:embed/>
                </p:oleObj>
              </mc:Choice>
              <mc:Fallback>
                <p:oleObj name="Equation" r:id="rId3" imgW="1079280" imgH="203040" progId="Equation.DSMT4">
                  <p:embed/>
                  <p:pic>
                    <p:nvPicPr>
                      <p:cNvPr id="7" name="Object 6"/>
                      <p:cNvPicPr/>
                      <p:nvPr/>
                    </p:nvPicPr>
                    <p:blipFill>
                      <a:blip r:embed="rId4"/>
                      <a:stretch>
                        <a:fillRect/>
                      </a:stretch>
                    </p:blipFill>
                    <p:spPr>
                      <a:xfrm>
                        <a:off x="2184400" y="2192338"/>
                        <a:ext cx="2189163" cy="377825"/>
                      </a:xfrm>
                      <a:prstGeom prst="rect">
                        <a:avLst/>
                      </a:prstGeom>
                    </p:spPr>
                  </p:pic>
                </p:oleObj>
              </mc:Fallback>
            </mc:AlternateContent>
          </a:graphicData>
        </a:graphic>
      </p:graphicFrame>
      <p:sp>
        <p:nvSpPr>
          <p:cNvPr id="23" name="Content Placeholder 22"/>
          <p:cNvSpPr>
            <a:spLocks noGrp="1"/>
          </p:cNvSpPr>
          <p:nvPr>
            <p:ph sz="quarter" idx="16"/>
          </p:nvPr>
        </p:nvSpPr>
        <p:spPr>
          <a:xfrm>
            <a:off x="4497588" y="2065803"/>
            <a:ext cx="2241030" cy="461056"/>
          </a:xfrm>
        </p:spPr>
        <p:txBody>
          <a:bodyPr/>
          <a:lstStyle/>
          <a:p>
            <a:pPr marL="0" indent="0">
              <a:buNone/>
            </a:pPr>
            <a:r>
              <a:rPr lang="en-US" altLang="en-US" sz="2400" dirty="0"/>
              <a:t>to postfix form</a:t>
            </a:r>
            <a:endParaRPr lang="en-US" sz="2400" dirty="0"/>
          </a:p>
        </p:txBody>
      </p:sp>
      <p:pic>
        <p:nvPicPr>
          <p:cNvPr id="26" name="Picture 2" descr="An algorithm table that converts the infix expression a minus b plus c times d over e, into postfix form has 14 rows and 3 columns. The columns have the following headings from left to right. c h, Operator Stack top to bottom, postfix E x p. The row entries are as follows. Row 1. a, blank, a. Row 2. hyphen, minus, a. Row 3. Left parenthesis, left parenthesis minus, a. Row 4. b, left parenthesis minus, a b. Row 5. +, + left parenthesis minus, a b. Row 6. c, + left parenthesis minus, a b c. Row 7. asterisk, asterisk + left parenthesis minus, a b c. Row 8. d, asterisk + left parenthesis minus, a b c d. Row 9. Right parenthesis, + left parenthesis minus, a b c d asterisk. Move operators from stack to postfix e x p until double quote left parenthesis double quote. Row 10. blank, left parenthesis minus, a b c d asterisk +. Row 11. blank, minus, a b c d asterisk +. Row 12. divided, divided minus, a b c d asterisk +. Row 13. e, divided minus, a b c d asterisk + e. Copy operators from stack to postfix e x p. Row 15. blank, blank, a b c d asterisk + e divided minu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4655" y="2689402"/>
            <a:ext cx="5774689" cy="3546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5593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Infix to </a:t>
            </a:r>
            <a:r>
              <a:rPr lang="en-US" altLang="en-US" dirty="0" smtClean="0"/>
              <a:t>Postfix </a:t>
            </a:r>
            <a:r>
              <a:rPr lang="en-US" altLang="en-US" sz="2000" b="0" dirty="0" smtClean="0"/>
              <a:t>(5 of 6)</a:t>
            </a:r>
            <a:endParaRPr lang="en-US" sz="2000" b="0" dirty="0"/>
          </a:p>
        </p:txBody>
      </p:sp>
      <p:sp>
        <p:nvSpPr>
          <p:cNvPr id="3" name="Text Placeholder 2"/>
          <p:cNvSpPr>
            <a:spLocks noGrp="1"/>
          </p:cNvSpPr>
          <p:nvPr>
            <p:ph type="body" idx="1"/>
          </p:nvPr>
        </p:nvSpPr>
        <p:spPr>
          <a:xfrm>
            <a:off x="457200" y="1600201"/>
            <a:ext cx="8229600" cy="469760"/>
          </a:xfrm>
        </p:spPr>
        <p:txBody>
          <a:bodyPr anchor="t"/>
          <a:lstStyle/>
          <a:p>
            <a:pPr marL="0" indent="0">
              <a:buNone/>
            </a:pPr>
            <a:r>
              <a:rPr lang="en-US" altLang="en-US" sz="2400" dirty="0"/>
              <a:t>Pseudocode algorithm that converts infix to </a:t>
            </a:r>
            <a:r>
              <a:rPr lang="en-US" altLang="en-US" sz="2400" dirty="0" smtClean="0"/>
              <a:t>postfix</a:t>
            </a:r>
            <a:endParaRPr lang="en-US" altLang="en-US" sz="2400" dirty="0"/>
          </a:p>
        </p:txBody>
      </p:sp>
      <p:pic>
        <p:nvPicPr>
          <p:cNvPr id="4" name="Picture 6" descr="Computer code has 35 lines. The lines read as follows. Line 1. for left parenthesis each character c h in the infix expression right parenthesis. Line 2. left brace. Line 3, indented once. switch left parenthesis c h right parenthesis. Line 4, indented once. left brace. Line 5, indented twice. case operand colon forward slash forward slash Append operand to end of postfix expression, step 1. Line 6, indented 3 times. postfix E x p equals postfix E x p dot c h. Line 7, indented 3 times. break. Line 8, indented twice. case single quote left parenthesis single quote colon forward slash forward slash Save single quote left parenthesis single quote on stack, step 2. Line 9, indented 3 times. operator Stack period push left parenthesis c h right parenthesis. Line 10, indented 3 times. break. Line 11, indented twice. case operator colon forward slash forward slash Process stack operators of greater precedence, step 3. Line 12, indented 3 times. while left parenthesis exclamation point operator Stack period is Empty left parenthesis right parenthesis and operator Stack period peek left parenthesis right parenthesis is not a single quote left parenthesis single quote and. Line 13, indented 4 times. precedence left parenthesis c h right parenthesis left angle bracket equals precedence left parenthesis operator Stack period peek left parenthesis right parenthesis right parenthesis right parenthesis. Line 14, indented 3 times. left brace. Line 15, indented 4 times. Append operator Stack period peek left parenthesis right parenthesis to the end of postfix E x p. Line 16, indented 4 times. operator Stack period pop left parenthesis right parenthesis. Line 17, indented 3 times. right brace. Line 18, indented 3 times. operator Stack period push left parenthesis c h right parenthesis forward slash forward slash Save the operator. Line 19, indented 3 times. break. Line 20, indented twice. case single quote right parenthesis single quote colon forward slash forward slash Pop stack until matching single quote left parenthesis single quote dash step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370" y="2184296"/>
            <a:ext cx="7379937" cy="394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986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Developing an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During the Design of a </a:t>
            </a:r>
            <a:r>
              <a:rPr lang="en-US" altLang="en-US" dirty="0" smtClean="0"/>
              <a:t>Solution </a:t>
            </a:r>
            <a:r>
              <a:rPr lang="en-US" altLang="en-US" sz="2000" b="0" dirty="0" smtClean="0"/>
              <a:t>(1 of 4)</a:t>
            </a:r>
            <a:endParaRPr lang="en-US" sz="2000" b="0" dirty="0"/>
          </a:p>
        </p:txBody>
      </p:sp>
      <p:sp>
        <p:nvSpPr>
          <p:cNvPr id="13" name="Text Placeholder 12"/>
          <p:cNvSpPr>
            <a:spLocks noGrp="1"/>
          </p:cNvSpPr>
          <p:nvPr>
            <p:ph type="body" idx="1"/>
          </p:nvPr>
        </p:nvSpPr>
        <p:spPr>
          <a:xfrm>
            <a:off x="457200" y="1600201"/>
            <a:ext cx="8229600" cy="959294"/>
          </a:xfrm>
        </p:spPr>
        <p:txBody>
          <a:bodyPr/>
          <a:lstStyle/>
          <a:p>
            <a:r>
              <a:rPr lang="en-US" altLang="en-US" sz="2400" dirty="0"/>
              <a:t>Consider typing a line of text on a keyboard</a:t>
            </a:r>
          </a:p>
          <a:p>
            <a:pPr lvl="1" indent="-284400"/>
            <a:r>
              <a:rPr lang="en-US" altLang="en-US" sz="2400" dirty="0"/>
              <a:t>Use of backspace key to make </a:t>
            </a:r>
            <a:r>
              <a:rPr lang="en-US" altLang="en-US" sz="2400" dirty="0" smtClean="0"/>
              <a:t>corrections</a:t>
            </a:r>
            <a:endParaRPr lang="en-US" altLang="en-US" sz="2400" dirty="0"/>
          </a:p>
        </p:txBody>
      </p:sp>
      <p:sp>
        <p:nvSpPr>
          <p:cNvPr id="15" name="Content Placeholder 14"/>
          <p:cNvSpPr>
            <a:spLocks noGrp="1"/>
          </p:cNvSpPr>
          <p:nvPr>
            <p:ph sz="quarter" idx="14"/>
          </p:nvPr>
        </p:nvSpPr>
        <p:spPr>
          <a:xfrm>
            <a:off x="457200" y="2657323"/>
            <a:ext cx="2213429" cy="475351"/>
          </a:xfrm>
        </p:spPr>
        <p:txBody>
          <a:bodyPr/>
          <a:lstStyle/>
          <a:p>
            <a:pPr lvl="1"/>
            <a:r>
              <a:rPr lang="en-US" altLang="en-US" sz="2400" dirty="0"/>
              <a:t>You </a:t>
            </a:r>
            <a:r>
              <a:rPr lang="en-US" altLang="en-US" sz="2400" dirty="0" smtClean="0"/>
              <a:t>type</a:t>
            </a:r>
            <a:endParaRPr lang="en-US" altLang="en-US" sz="2400" dirty="0"/>
          </a:p>
        </p:txBody>
      </p:sp>
      <p:pic>
        <p:nvPicPr>
          <p:cNvPr id="5" name="Picture 2" descr="a, b, c, c leftwards arrow d, d, d, e leftwards arrow, leftwards arrow, leftwards arrow, e g, leftwards arrow, f, 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534" y="2682778"/>
            <a:ext cx="2977727" cy="58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Content Placeholder 15"/>
          <p:cNvSpPr>
            <a:spLocks noGrp="1"/>
          </p:cNvSpPr>
          <p:nvPr>
            <p:ph sz="quarter" idx="15"/>
          </p:nvPr>
        </p:nvSpPr>
        <p:spPr>
          <a:xfrm>
            <a:off x="457200" y="3478274"/>
            <a:ext cx="3984171" cy="488221"/>
          </a:xfrm>
        </p:spPr>
        <p:txBody>
          <a:bodyPr/>
          <a:lstStyle/>
          <a:p>
            <a:pPr lvl="1"/>
            <a:r>
              <a:rPr lang="en-US" altLang="en-US" sz="2400" dirty="0"/>
              <a:t>Corrected input will be</a:t>
            </a:r>
            <a:endParaRPr lang="en-US" dirty="0"/>
          </a:p>
        </p:txBody>
      </p:sp>
      <p:pic>
        <p:nvPicPr>
          <p:cNvPr id="6" name="Picture 3" descr="a, b, c, d, e, f, and 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3568" y="3527300"/>
            <a:ext cx="1186696" cy="487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Content Placeholder 16"/>
          <p:cNvSpPr>
            <a:spLocks noGrp="1"/>
          </p:cNvSpPr>
          <p:nvPr>
            <p:ph sz="quarter" idx="16"/>
          </p:nvPr>
        </p:nvSpPr>
        <p:spPr>
          <a:xfrm>
            <a:off x="457200" y="4191267"/>
            <a:ext cx="8229600" cy="627476"/>
          </a:xfrm>
        </p:spPr>
        <p:txBody>
          <a:bodyPr/>
          <a:lstStyle/>
          <a:p>
            <a:r>
              <a:rPr lang="en-US" altLang="en-US" sz="2400" dirty="0"/>
              <a:t>Must decide how to store the input line</a:t>
            </a:r>
            <a:r>
              <a:rPr lang="en-US" altLang="en-US" sz="2400" dirty="0" smtClean="0"/>
              <a:t>.</a:t>
            </a:r>
            <a:endParaRPr lang="en-US" altLang="en-US" sz="2400" dirty="0"/>
          </a:p>
        </p:txBody>
      </p:sp>
    </p:spTree>
    <p:extLst>
      <p:ext uri="{BB962C8B-B14F-4D97-AF65-F5344CB8AC3E}">
        <p14:creationId xmlns:p14="http://schemas.microsoft.com/office/powerpoint/2010/main" val="520504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Infix to </a:t>
            </a:r>
            <a:r>
              <a:rPr lang="en-US" altLang="en-US" dirty="0" smtClean="0"/>
              <a:t>Postfix </a:t>
            </a:r>
            <a:r>
              <a:rPr lang="en-US" altLang="en-US" sz="2000" b="0" dirty="0" smtClean="0"/>
              <a:t>(6 of 6)</a:t>
            </a:r>
            <a:endParaRPr lang="en-US" sz="2000" b="0" dirty="0"/>
          </a:p>
        </p:txBody>
      </p:sp>
      <p:sp>
        <p:nvSpPr>
          <p:cNvPr id="3" name="Text Placeholder 2"/>
          <p:cNvSpPr>
            <a:spLocks noGrp="1"/>
          </p:cNvSpPr>
          <p:nvPr>
            <p:ph type="body" idx="1"/>
          </p:nvPr>
        </p:nvSpPr>
        <p:spPr>
          <a:xfrm>
            <a:off x="457200" y="1600201"/>
            <a:ext cx="8229600" cy="520002"/>
          </a:xfrm>
        </p:spPr>
        <p:txBody>
          <a:bodyPr anchor="t"/>
          <a:lstStyle/>
          <a:p>
            <a:pPr marL="0" indent="0">
              <a:buNone/>
            </a:pPr>
            <a:r>
              <a:rPr lang="en-US" altLang="en-US" sz="2400" dirty="0"/>
              <a:t>Pseudocode algorithm that converts infix to </a:t>
            </a:r>
            <a:r>
              <a:rPr lang="en-US" altLang="en-US" sz="2400" dirty="0" smtClean="0"/>
              <a:t>postfix</a:t>
            </a:r>
            <a:endParaRPr lang="en-US" altLang="en-US" sz="2400" dirty="0"/>
          </a:p>
        </p:txBody>
      </p:sp>
      <p:pic>
        <p:nvPicPr>
          <p:cNvPr id="4" name="Picture 2" descr="The computer code continues. Line 21, indented 3 times. while left parenthesis operator Stack period peek left parenthesis right parenthesis is not a single quote left parenthesis single quote right parenthesis. Line 22, indented 3 times. left brace. Line 23, indented 4 times. Append operator Stack period peek left parenthesis right parenthesis to the end of postfix E x p. Line 24, indented 4 times. operator Stack period pop left parenthesis right parenthesis. Line 25, indented 3 times. right brace. Line 26, indented 3 times. operator Stack period pop left parenthesis right parenthesis forward slash forward slash Remove the open parenthesis. Line 27, indented 3 times. break. Line 28, indented once. right brace. Line 29. right brace. Line 30. forward slash forward slash Append to postfix E x p the operators remaining in the stack dash step 5. Line 31. while left parenthesis exclamation point operator Stack period is Empty left parenthesis right parenthesis right parenthesis. Line 32. left brace. Line 33, indented once. Append operator Stack period peek left parenthesis right parenthesis to the end of postfix E x p. Line 34, indented once. operator Stack period pop left parenthesis right parenthesis. Line 3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305" y="2274856"/>
            <a:ext cx="7691389" cy="3851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052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(1 of 12)</a:t>
            </a:r>
            <a:endParaRPr lang="en-US" sz="2000" b="0" dirty="0"/>
          </a:p>
        </p:txBody>
      </p:sp>
      <p:sp>
        <p:nvSpPr>
          <p:cNvPr id="3" name="Text Placeholder 2"/>
          <p:cNvSpPr>
            <a:spLocks noGrp="1"/>
          </p:cNvSpPr>
          <p:nvPr>
            <p:ph type="body" idx="1"/>
          </p:nvPr>
        </p:nvSpPr>
        <p:spPr>
          <a:xfrm>
            <a:off x="457200" y="1600201"/>
            <a:ext cx="8229600" cy="588364"/>
          </a:xfrm>
        </p:spPr>
        <p:txBody>
          <a:bodyPr anchor="t"/>
          <a:lstStyle/>
          <a:p>
            <a:pPr marL="0" indent="0">
              <a:buNone/>
            </a:pPr>
            <a:r>
              <a:rPr lang="en-US" altLang="en-US" sz="2400" b="1" dirty="0" smtClean="0"/>
              <a:t>Figure 6-6</a:t>
            </a:r>
            <a:r>
              <a:rPr lang="en-US" altLang="en-US" sz="2400" dirty="0" smtClean="0"/>
              <a:t> </a:t>
            </a:r>
            <a:r>
              <a:rPr lang="en-US" altLang="en-US" sz="2400" dirty="0"/>
              <a:t>A flight </a:t>
            </a:r>
            <a:r>
              <a:rPr lang="en-US" altLang="en-US" sz="2400" dirty="0" smtClean="0"/>
              <a:t>map</a:t>
            </a:r>
            <a:endParaRPr lang="en-US" altLang="en-US" sz="2400" dirty="0"/>
          </a:p>
        </p:txBody>
      </p:sp>
      <p:pic>
        <p:nvPicPr>
          <p:cNvPr id="4" name="Picture 6" descr="A flight map displays the airline route between the destinations, P, Q, R, S, T, W, X, Y, and Z. The routes represented by arrows are as follows: P to R, P to W, Q to X, R to X, S to T, T to W, W to S, W to Y, Y to R, Y to Z.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091" y="2326214"/>
            <a:ext cx="6137818" cy="370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6173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(2 of 12)</a:t>
            </a:r>
            <a:endParaRPr lang="en-US" sz="2000" b="0" dirty="0"/>
          </a:p>
        </p:txBody>
      </p:sp>
      <p:sp>
        <p:nvSpPr>
          <p:cNvPr id="3" name="Text Placeholder 2"/>
          <p:cNvSpPr>
            <a:spLocks noGrp="1"/>
          </p:cNvSpPr>
          <p:nvPr>
            <p:ph type="body" idx="1"/>
          </p:nvPr>
        </p:nvSpPr>
        <p:spPr>
          <a:xfrm>
            <a:off x="457200" y="1600201"/>
            <a:ext cx="8229600" cy="469760"/>
          </a:xfrm>
        </p:spPr>
        <p:txBody>
          <a:bodyPr anchor="t"/>
          <a:lstStyle/>
          <a:p>
            <a:pPr marL="0" indent="0">
              <a:buNone/>
            </a:pPr>
            <a:r>
              <a:rPr lang="en-US" altLang="en-US" sz="2400" dirty="0"/>
              <a:t>Recall recursive search strategy</a:t>
            </a:r>
            <a:r>
              <a:rPr lang="en-US" altLang="en-US" sz="2400" dirty="0" smtClean="0"/>
              <a:t>.</a:t>
            </a:r>
            <a:endParaRPr lang="en-US" altLang="en-US" sz="2400" dirty="0"/>
          </a:p>
        </p:txBody>
      </p:sp>
      <p:pic>
        <p:nvPicPr>
          <p:cNvPr id="4" name="Picture 6" descr="Computer code has 9 lines. The lines read as follows. Line 1. To fly from the origin to the destination. Line 2. left brace. Line 3, indented once. Select a city C adjacent to the origin. Line 4, indented once. Fly from the origin to city C. Line 5, indented once. if left parenthesis C is the destination city right parenthesis. Line 6, indented twice. Terminate dash the destination is reached. Line 7, indented once. else. Line 8, indented twice. Fly from city C to the destination. Line 9.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560" y="2357512"/>
            <a:ext cx="6200880" cy="296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019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Stack to Search a Flight </a:t>
            </a:r>
            <a:r>
              <a:rPr lang="en-US" altLang="en-US" dirty="0" smtClean="0"/>
              <a:t>Map </a:t>
            </a:r>
            <a:r>
              <a:rPr lang="en-US" altLang="en-US" sz="2000" b="0" dirty="0" smtClean="0"/>
              <a:t>(3 of 12)</a:t>
            </a:r>
            <a:endParaRPr lang="en-US" sz="2000" b="0" dirty="0"/>
          </a:p>
        </p:txBody>
      </p:sp>
      <p:sp>
        <p:nvSpPr>
          <p:cNvPr id="4" name="Text Placeholder 3"/>
          <p:cNvSpPr>
            <a:spLocks noGrp="1"/>
          </p:cNvSpPr>
          <p:nvPr>
            <p:ph type="body" idx="1"/>
          </p:nvPr>
        </p:nvSpPr>
        <p:spPr/>
        <p:txBody>
          <a:bodyPr/>
          <a:lstStyle/>
          <a:p>
            <a:pPr eaLnBrk="1" hangingPunct="1"/>
            <a:r>
              <a:rPr lang="en-US" altLang="en-US" sz="2400" dirty="0"/>
              <a:t>Possible outcomes of exhaustive search </a:t>
            </a:r>
            <a:r>
              <a:rPr lang="en-US" altLang="en-US" sz="2400" dirty="0" smtClean="0"/>
              <a:t>strategy</a:t>
            </a:r>
            <a:endParaRPr lang="en-US" altLang="en-US" sz="2400" dirty="0"/>
          </a:p>
        </p:txBody>
      </p:sp>
      <p:sp>
        <p:nvSpPr>
          <p:cNvPr id="7" name="Content Placeholder 6"/>
          <p:cNvSpPr>
            <a:spLocks noGrp="1"/>
          </p:cNvSpPr>
          <p:nvPr>
            <p:ph sz="quarter" idx="16"/>
          </p:nvPr>
        </p:nvSpPr>
        <p:spPr>
          <a:xfrm>
            <a:off x="457200" y="2177845"/>
            <a:ext cx="8229600" cy="1749578"/>
          </a:xfrm>
        </p:spPr>
        <p:txBody>
          <a:bodyPr/>
          <a:lstStyle/>
          <a:p>
            <a:pPr marL="740664" lvl="1" indent="-429768" eaLnBrk="1" hangingPunct="1">
              <a:buFont typeface="+mj-lt"/>
              <a:buAutoNum type="arabicPeriod"/>
            </a:pPr>
            <a:r>
              <a:rPr lang="en-US" altLang="en-US" sz="2400" dirty="0" smtClean="0"/>
              <a:t>Reach </a:t>
            </a:r>
            <a:r>
              <a:rPr lang="en-US" altLang="en-US" sz="2400" dirty="0"/>
              <a:t>destination city, decide possible to fly from origin to destination</a:t>
            </a:r>
          </a:p>
          <a:p>
            <a:pPr marL="740664" lvl="1" indent="-429768" eaLnBrk="1" hangingPunct="1">
              <a:buFont typeface="+mj-lt"/>
              <a:buAutoNum type="arabicPeriod"/>
            </a:pPr>
            <a:r>
              <a:rPr lang="en-US" altLang="en-US" sz="2400" dirty="0" smtClean="0"/>
              <a:t>Reach </a:t>
            </a:r>
            <a:r>
              <a:rPr lang="en-US" altLang="en-US" sz="2400" dirty="0"/>
              <a:t>a city, </a:t>
            </a:r>
            <a:r>
              <a:rPr lang="en-US" altLang="en-US" sz="2400" i="1" dirty="0"/>
              <a:t>C</a:t>
            </a:r>
            <a:r>
              <a:rPr lang="en-US" altLang="en-US" sz="2400" dirty="0"/>
              <a:t> from which no departing flights</a:t>
            </a:r>
          </a:p>
          <a:p>
            <a:pPr marL="740664" lvl="1" indent="-429768" eaLnBrk="1" hangingPunct="1">
              <a:buFont typeface="+mj-lt"/>
              <a:buAutoNum type="arabicPeriod"/>
            </a:pPr>
            <a:r>
              <a:rPr lang="en-US" altLang="en-US" sz="2400" dirty="0" smtClean="0"/>
              <a:t>You </a:t>
            </a:r>
            <a:r>
              <a:rPr lang="en-US" altLang="en-US" sz="2400" dirty="0"/>
              <a:t>go around in </a:t>
            </a:r>
            <a:r>
              <a:rPr lang="en-US" altLang="en-US" sz="2400" dirty="0" smtClean="0"/>
              <a:t>circles</a:t>
            </a:r>
            <a:endParaRPr lang="en-US" altLang="en-US" sz="2400" dirty="0"/>
          </a:p>
        </p:txBody>
      </p:sp>
      <p:sp>
        <p:nvSpPr>
          <p:cNvPr id="8" name="Content Placeholder 7"/>
          <p:cNvSpPr>
            <a:spLocks noGrp="1"/>
          </p:cNvSpPr>
          <p:nvPr>
            <p:ph sz="quarter" idx="17"/>
          </p:nvPr>
        </p:nvSpPr>
        <p:spPr>
          <a:xfrm>
            <a:off x="457200" y="3984079"/>
            <a:ext cx="8229600" cy="500063"/>
          </a:xfrm>
        </p:spPr>
        <p:txBody>
          <a:bodyPr/>
          <a:lstStyle/>
          <a:p>
            <a:pPr eaLnBrk="1" hangingPunct="1"/>
            <a:r>
              <a:rPr lang="en-US" altLang="en-US" sz="2400" dirty="0"/>
              <a:t>Use backtracking to recover from a wrong choice (2 or 3</a:t>
            </a:r>
            <a:r>
              <a:rPr lang="en-US" altLang="en-US" sz="2400" dirty="0" smtClean="0"/>
              <a:t>)</a:t>
            </a:r>
            <a:endParaRPr lang="en-US" altLang="en-US" sz="2400" dirty="0"/>
          </a:p>
        </p:txBody>
      </p:sp>
    </p:spTree>
    <p:extLst>
      <p:ext uri="{BB962C8B-B14F-4D97-AF65-F5344CB8AC3E}">
        <p14:creationId xmlns:p14="http://schemas.microsoft.com/office/powerpoint/2010/main" val="2732468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Stack to Search a Flight </a:t>
            </a:r>
            <a:r>
              <a:rPr lang="en-US" altLang="en-US" dirty="0" smtClean="0"/>
              <a:t>Map </a:t>
            </a:r>
            <a:r>
              <a:rPr lang="en-US" altLang="en-US" sz="2000" b="0" dirty="0" smtClean="0"/>
              <a:t>(4 of 12)</a:t>
            </a:r>
            <a:endParaRPr lang="en-US" sz="2000" b="0" dirty="0"/>
          </a:p>
        </p:txBody>
      </p:sp>
      <p:sp>
        <p:nvSpPr>
          <p:cNvPr id="6" name="Text Placeholder 5"/>
          <p:cNvSpPr>
            <a:spLocks noGrp="1"/>
          </p:cNvSpPr>
          <p:nvPr>
            <p:ph type="body" idx="1"/>
          </p:nvPr>
        </p:nvSpPr>
        <p:spPr>
          <a:xfrm>
            <a:off x="457200" y="1600200"/>
            <a:ext cx="8229600" cy="844323"/>
          </a:xfrm>
        </p:spPr>
        <p:txBody>
          <a:bodyPr/>
          <a:lstStyle/>
          <a:p>
            <a:r>
              <a:rPr lang="en-US" altLang="en-US" sz="2400" dirty="0"/>
              <a:t>Strategy requires information about order in which it visits </a:t>
            </a:r>
            <a:r>
              <a:rPr lang="en-US" altLang="en-US" sz="2400" dirty="0" smtClean="0"/>
              <a:t>cities</a:t>
            </a:r>
          </a:p>
        </p:txBody>
      </p:sp>
      <p:sp>
        <p:nvSpPr>
          <p:cNvPr id="3" name="Text Placeholder 2"/>
          <p:cNvSpPr>
            <a:spLocks noGrp="1"/>
          </p:cNvSpPr>
          <p:nvPr>
            <p:ph type="body" idx="2"/>
          </p:nvPr>
        </p:nvSpPr>
        <p:spPr>
          <a:xfrm>
            <a:off x="457200" y="2613285"/>
            <a:ext cx="8229600" cy="519659"/>
          </a:xfrm>
        </p:spPr>
        <p:txBody>
          <a:bodyPr/>
          <a:lstStyle/>
          <a:p>
            <a:pPr marL="0" indent="0">
              <a:buNone/>
            </a:pPr>
            <a:r>
              <a:rPr lang="en-US" altLang="en-US" sz="2400" b="1" dirty="0"/>
              <a:t>Figure 6-7 </a:t>
            </a:r>
            <a:r>
              <a:rPr lang="en-US" altLang="en-US" sz="2400" dirty="0"/>
              <a:t>The stack of cities as you travel from P to </a:t>
            </a:r>
            <a:r>
              <a:rPr lang="en-US" altLang="en-US" sz="2400" dirty="0" smtClean="0"/>
              <a:t>W</a:t>
            </a:r>
            <a:endParaRPr lang="en-US" altLang="en-US" sz="2400" dirty="0"/>
          </a:p>
        </p:txBody>
      </p:sp>
      <p:pic>
        <p:nvPicPr>
          <p:cNvPr id="12" name="Picture 2" descr="Six vertical rectangular boxes containing stacks from a to f display the stack of cities representing the travel from P to W. Stack a contains P, stack b has R and P with R on top, stack c has a stack of X, R, P from top to bottom, d has R and P with R on top, e has P, and f has W and P with W on 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072" y="3551345"/>
            <a:ext cx="437991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1849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Stack to Search a Flight </a:t>
            </a:r>
            <a:r>
              <a:rPr lang="en-US" altLang="en-US" dirty="0" smtClean="0"/>
              <a:t>Map </a:t>
            </a:r>
            <a:r>
              <a:rPr lang="en-US" altLang="en-US" sz="2000" b="0" dirty="0" smtClean="0"/>
              <a:t>(5 of 12)</a:t>
            </a:r>
            <a:endParaRPr lang="en-US" sz="2000" b="0" dirty="0"/>
          </a:p>
        </p:txBody>
      </p:sp>
      <p:sp>
        <p:nvSpPr>
          <p:cNvPr id="4" name="Text Placeholder 3"/>
          <p:cNvSpPr>
            <a:spLocks noGrp="1"/>
          </p:cNvSpPr>
          <p:nvPr>
            <p:ph type="body" idx="1"/>
          </p:nvPr>
        </p:nvSpPr>
        <p:spPr/>
        <p:txBody>
          <a:bodyPr/>
          <a:lstStyle/>
          <a:p>
            <a:r>
              <a:rPr lang="en-US" altLang="en-US" sz="2400" dirty="0"/>
              <a:t>Stack will contain directed path from</a:t>
            </a:r>
          </a:p>
          <a:p>
            <a:pPr lvl="1"/>
            <a:r>
              <a:rPr lang="en-US" altLang="en-US" sz="2400" dirty="0"/>
              <a:t>Origin city at bottom to …</a:t>
            </a:r>
          </a:p>
          <a:p>
            <a:pPr lvl="1"/>
            <a:r>
              <a:rPr lang="en-US" altLang="en-US" sz="2400" dirty="0"/>
              <a:t>Current visited city at top</a:t>
            </a:r>
          </a:p>
          <a:p>
            <a:r>
              <a:rPr lang="en-US" altLang="en-US" sz="2400" dirty="0"/>
              <a:t>When to backtrack</a:t>
            </a:r>
          </a:p>
          <a:p>
            <a:pPr lvl="1"/>
            <a:r>
              <a:rPr lang="en-US" altLang="en-US" sz="2400" dirty="0"/>
              <a:t>No flights out of current city</a:t>
            </a:r>
          </a:p>
          <a:p>
            <a:pPr lvl="1"/>
            <a:r>
              <a:rPr lang="en-US" altLang="en-US" sz="2400" dirty="0"/>
              <a:t>Top of stack city already somewhere in the </a:t>
            </a:r>
            <a:r>
              <a:rPr lang="en-US" altLang="en-US" sz="2400" dirty="0" smtClean="0"/>
              <a:t>stack</a:t>
            </a:r>
            <a:endParaRPr lang="en-US" altLang="en-US" sz="2400" dirty="0"/>
          </a:p>
        </p:txBody>
      </p:sp>
    </p:spTree>
    <p:extLst>
      <p:ext uri="{BB962C8B-B14F-4D97-AF65-F5344CB8AC3E}">
        <p14:creationId xmlns:p14="http://schemas.microsoft.com/office/powerpoint/2010/main" val="265341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(6 of 12)</a:t>
            </a:r>
            <a:endParaRPr lang="en-US" sz="2000" b="0" dirty="0"/>
          </a:p>
        </p:txBody>
      </p:sp>
      <p:sp>
        <p:nvSpPr>
          <p:cNvPr id="3" name="Text Placeholder 2"/>
          <p:cNvSpPr>
            <a:spLocks noGrp="1"/>
          </p:cNvSpPr>
          <p:nvPr>
            <p:ph type="body" idx="1"/>
          </p:nvPr>
        </p:nvSpPr>
        <p:spPr>
          <a:xfrm>
            <a:off x="457200" y="1600200"/>
            <a:ext cx="8229600" cy="528403"/>
          </a:xfrm>
        </p:spPr>
        <p:txBody>
          <a:bodyPr anchor="t"/>
          <a:lstStyle/>
          <a:p>
            <a:pPr marL="0" indent="0">
              <a:buNone/>
            </a:pPr>
            <a:r>
              <a:rPr lang="en-US" altLang="en-US" sz="2400" b="1" dirty="0" smtClean="0"/>
              <a:t>Figure 6-8</a:t>
            </a:r>
            <a:r>
              <a:rPr lang="en-US" altLang="en-US" sz="2400" dirty="0" smtClean="0"/>
              <a:t> </a:t>
            </a:r>
            <a:r>
              <a:rPr lang="en-US" altLang="en-US" sz="2400" dirty="0"/>
              <a:t>The effect of revisits on the stack of </a:t>
            </a:r>
            <a:r>
              <a:rPr lang="en-US" altLang="en-US" sz="2400" dirty="0" smtClean="0"/>
              <a:t>cities</a:t>
            </a:r>
            <a:endParaRPr lang="en-US" altLang="en-US" sz="2400" dirty="0"/>
          </a:p>
        </p:txBody>
      </p:sp>
      <p:pic>
        <p:nvPicPr>
          <p:cNvPr id="4" name="Picture 2" descr="Two stacks of a flight map search, a and b display the cities where revisits are allowed and cities where revisits are not allowed. Stack a lists the following cities where revisits are allowed from top to bottom: Y, W, T, S, W, P. Cities W, T, S are highlighted in pale blue. W is highlighted in dark blue. Stack b lists the cities, where revisits are not allowed. Y, W, and P are listed from which city, W is highligh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483" y="2259809"/>
            <a:ext cx="3771035" cy="402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564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(7 of 12)</a:t>
            </a:r>
            <a:endParaRPr lang="en-US" sz="2000" b="0" dirty="0"/>
          </a:p>
        </p:txBody>
      </p:sp>
      <p:sp>
        <p:nvSpPr>
          <p:cNvPr id="3" name="Text Placeholder 2"/>
          <p:cNvSpPr>
            <a:spLocks noGrp="1"/>
          </p:cNvSpPr>
          <p:nvPr>
            <p:ph type="body" idx="1"/>
          </p:nvPr>
        </p:nvSpPr>
        <p:spPr>
          <a:xfrm>
            <a:off x="457200" y="1600200"/>
            <a:ext cx="8229600" cy="479809"/>
          </a:xfrm>
        </p:spPr>
        <p:txBody>
          <a:bodyPr anchor="t"/>
          <a:lstStyle/>
          <a:p>
            <a:pPr marL="0" indent="0">
              <a:buNone/>
            </a:pPr>
            <a:r>
              <a:rPr lang="en-US" altLang="en-US" sz="2400" dirty="0"/>
              <a:t>Final draft of algorithm</a:t>
            </a:r>
            <a:r>
              <a:rPr lang="en-US" altLang="en-US" sz="2400" dirty="0" smtClean="0"/>
              <a:t>.</a:t>
            </a:r>
            <a:endParaRPr lang="en-US" altLang="en-US" sz="2400" dirty="0"/>
          </a:p>
        </p:txBody>
      </p:sp>
      <p:pic>
        <p:nvPicPr>
          <p:cNvPr id="4" name="Picture 6" descr="Computer code has 25 lines. The lines read as follows. Line 1. forward slash forward slash Searches for a sequence of flights from origin City to destination City. Line 2. Search S left parenthesis origin City colon City comma destination City colon City right parenthesis colon boolean. Line 3. left brace. Line 4, indented once. city Stack equals a new empty stack. Line 5, indented once. Clear marks on all cities. Line 6, indented once. city Stack period push left parenthesis origin City right parenthesis forward slash forward slash Push origin onto the stack. Line 7, indented once. Mark the origin as visited. Line 8, indented once. while left parenthesis exclamation point city Stack period is Empty left parenthesis right parenthesis and destination City is not at the top of the stack right parenthesis. Line 9. left brace. Line 10, indented twice. forward slash forward slash Loop invariant colon The stack contains a directed path from the origin city at. Line 11, indented twice. forward slash forward slash the bottom of the stack to the city at the top of the stack. Line 12, indented twice. if left parenthesis no flights exist from the city on the top of the stack to unvisited cities right parenthesis. Line 13, indented 3 times. city Stack period pop left parenthesis right parenthesis forward slash forward slash Backtrack. Line 14, indented twice. els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36" y="2551124"/>
            <a:ext cx="7397527" cy="3102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975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(8 of 12)</a:t>
            </a:r>
            <a:endParaRPr lang="en-US" sz="2000" b="0" dirty="0"/>
          </a:p>
        </p:txBody>
      </p:sp>
      <p:sp>
        <p:nvSpPr>
          <p:cNvPr id="3" name="Text Placeholder 2"/>
          <p:cNvSpPr>
            <a:spLocks noGrp="1"/>
          </p:cNvSpPr>
          <p:nvPr>
            <p:ph type="body" idx="1"/>
          </p:nvPr>
        </p:nvSpPr>
        <p:spPr>
          <a:xfrm>
            <a:off x="457200" y="1600200"/>
            <a:ext cx="8229600" cy="489857"/>
          </a:xfrm>
        </p:spPr>
        <p:txBody>
          <a:bodyPr anchor="t"/>
          <a:lstStyle/>
          <a:p>
            <a:pPr marL="0" indent="0">
              <a:buNone/>
            </a:pPr>
            <a:r>
              <a:rPr lang="en-US" altLang="en-US" sz="2400" dirty="0"/>
              <a:t>Final draft of algorithm</a:t>
            </a:r>
            <a:r>
              <a:rPr lang="en-US" altLang="en-US" sz="2400" dirty="0" smtClean="0"/>
              <a:t>.</a:t>
            </a:r>
            <a:endParaRPr lang="en-US" altLang="en-US" sz="2400" dirty="0"/>
          </a:p>
        </p:txBody>
      </p:sp>
      <p:pic>
        <p:nvPicPr>
          <p:cNvPr id="4" name="Picture 2" descr="The computer code continues. Line 15, indented twice. left brace. Line 16, indented 3 times. Select an unvisited destination city C for a flight from the city on the top of the stack. Line 17, indented 3 times. city Stack period push left parenthesis C right parenthesis. Line 18, indented 3 times. Mark C as visited. Line 19, indented twice. right brace. Line 20, indented once. right brace. Line 21, indented once. if left parenthesis city Stack period is Empty left parenthesis right parenthesis right parenthesis. Line 22, indented twice. return false forward slash forward slash No path exists. Line 23, indented once. else. Line 24, indented twice. return true forward slash forward slash Path exists. Line 25.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46" y="2518023"/>
            <a:ext cx="8256490" cy="2874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4216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(9 of 12)</a:t>
            </a:r>
            <a:endParaRPr lang="en-US" sz="2000" b="0" dirty="0"/>
          </a:p>
        </p:txBody>
      </p:sp>
      <p:sp>
        <p:nvSpPr>
          <p:cNvPr id="3" name="Text Placeholder 2"/>
          <p:cNvSpPr>
            <a:spLocks noGrp="1"/>
          </p:cNvSpPr>
          <p:nvPr>
            <p:ph type="body" idx="1"/>
          </p:nvPr>
        </p:nvSpPr>
        <p:spPr>
          <a:xfrm>
            <a:off x="457200" y="1600201"/>
            <a:ext cx="8229600" cy="1011238"/>
          </a:xfrm>
        </p:spPr>
        <p:txBody>
          <a:bodyPr/>
          <a:lstStyle/>
          <a:p>
            <a:pPr marL="0" indent="0">
              <a:buNone/>
            </a:pPr>
            <a:r>
              <a:rPr lang="en-US" altLang="en-US" sz="2400" b="1" dirty="0" smtClean="0"/>
              <a:t>Figure 6-9</a:t>
            </a:r>
            <a:r>
              <a:rPr lang="en-US" altLang="en-US" sz="2400" dirty="0" smtClean="0"/>
              <a:t> </a:t>
            </a:r>
            <a:r>
              <a:rPr lang="en-US" altLang="en-US" sz="2400" dirty="0"/>
              <a:t>A trace of the search </a:t>
            </a:r>
            <a:r>
              <a:rPr lang="en-US" altLang="en-US" sz="2400" dirty="0" smtClean="0"/>
              <a:t>algorithm, given </a:t>
            </a:r>
            <a:r>
              <a:rPr lang="en-US" altLang="en-US" sz="2400" dirty="0"/>
              <a:t>the flight map in Figure </a:t>
            </a:r>
            <a:r>
              <a:rPr lang="en-US" altLang="en-US" sz="2400" dirty="0" smtClean="0"/>
              <a:t>6-6 (see slide 31)</a:t>
            </a:r>
            <a:endParaRPr lang="en-US" altLang="en-US" sz="2400" dirty="0"/>
          </a:p>
        </p:txBody>
      </p:sp>
      <p:pic>
        <p:nvPicPr>
          <p:cNvPr id="4" name="Picture 2" descr="A table on using stack to search a flight map displays 12 rows and 3 columns. The columns have the following headings from left to right. Action, Reason, Contents of stack, top to bottom. The row entries are as follows. Row 1. Push P, Initialize, P. Row 2. Push R, Next unvisited adjacent city, R P. Row 3. Push X, Next unvisited adjacent city, X R P. Row 4. Pop X, No unvisited adjacent city, R P. Row 5. Pop R, No unvisited adjacent city, P. Row 6. Push W, Next unvisited adjacent city, W P. Row 7. Push S, Next unvisited adjacent city, S W P. Row 8. Push T, Next unvisited adjacent city, T S W P. Row 9. Pop T, No unvisited adjacent city, S W P. Row 10. Pop S, No unvisited adjacent city, W P. Row 11. Push Y, Next unvisited adjacent city, Y W P. Row 12. Push Z, Next unvisited adjacent city, Z Y W 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236" y="2793634"/>
            <a:ext cx="7161527" cy="3150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617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Developing an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During the Design of a </a:t>
            </a:r>
            <a:r>
              <a:rPr lang="en-US" altLang="en-US" dirty="0" smtClean="0"/>
              <a:t>Solution </a:t>
            </a:r>
            <a:r>
              <a:rPr lang="en-US" altLang="en-US" sz="2000" b="0" dirty="0" smtClean="0"/>
              <a:t>(2 of 4)</a:t>
            </a:r>
            <a:endParaRPr lang="en-US" sz="2000" b="0" dirty="0"/>
          </a:p>
        </p:txBody>
      </p:sp>
      <p:pic>
        <p:nvPicPr>
          <p:cNvPr id="4" name="Picture 6" descr="Computer code has 9 lines. The lines read as follows. Line 1. forward slash forward slash Read the line comma correcting mistakes along the way. Line 2. while left parenthesis not end of line right parenthesis. Line 3. left brace. Line 4, indented once. Read a new character c h. Line 5, indented once. if left parenthesis c h is not a single quote leftwards arrow single quote right parenthesis. Line 6, indented twice. Add c h to the A D T. Line 7, indented once. else. Line 8, indented twice. Remove from the A D T left parenthesis and discard right parenthesis the item that was added most recently. Line 9.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54" y="1580849"/>
            <a:ext cx="8090492" cy="2633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4267200"/>
            <a:ext cx="8229600" cy="2046513"/>
          </a:xfrm>
        </p:spPr>
        <p:txBody>
          <a:bodyPr/>
          <a:lstStyle/>
          <a:p>
            <a:r>
              <a:rPr lang="en-US" altLang="en-US" sz="2400" dirty="0"/>
              <a:t>Initial draft of solution.</a:t>
            </a:r>
          </a:p>
          <a:p>
            <a:r>
              <a:rPr lang="en-US" altLang="en-US" sz="2400" dirty="0"/>
              <a:t>Two required operations</a:t>
            </a:r>
          </a:p>
          <a:p>
            <a:pPr lvl="1"/>
            <a:r>
              <a:rPr lang="en-US" altLang="en-US" sz="2400" dirty="0"/>
              <a:t>Add new item to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a:t>
            </a:r>
            <a:endParaRPr lang="en-US" sz="2400" dirty="0"/>
          </a:p>
          <a:p>
            <a:pPr lvl="1"/>
            <a:r>
              <a:rPr lang="en-US" altLang="en-US" sz="2400" dirty="0" smtClean="0"/>
              <a:t>Remove </a:t>
            </a:r>
            <a:r>
              <a:rPr lang="en-US" altLang="en-US" sz="2400" dirty="0"/>
              <a:t>item added most </a:t>
            </a:r>
            <a:r>
              <a:rPr lang="en-US" altLang="en-US" sz="2400" dirty="0" smtClean="0"/>
              <a:t>recently</a:t>
            </a:r>
            <a:endParaRPr lang="en-US" sz="2400" dirty="0"/>
          </a:p>
        </p:txBody>
      </p:sp>
    </p:spTree>
    <p:extLst>
      <p:ext uri="{BB962C8B-B14F-4D97-AF65-F5344CB8AC3E}">
        <p14:creationId xmlns:p14="http://schemas.microsoft.com/office/powerpoint/2010/main" val="14375561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(10 of 12)</a:t>
            </a:r>
            <a:endParaRPr lang="en-US" sz="2000" b="0" dirty="0"/>
          </a:p>
        </p:txBody>
      </p:sp>
      <p:sp>
        <p:nvSpPr>
          <p:cNvPr id="3" name="Text Placeholder 2"/>
          <p:cNvSpPr>
            <a:spLocks noGrp="1"/>
          </p:cNvSpPr>
          <p:nvPr>
            <p:ph type="body" idx="1"/>
          </p:nvPr>
        </p:nvSpPr>
        <p:spPr>
          <a:xfrm>
            <a:off x="457200" y="1600200"/>
            <a:ext cx="8229600" cy="499905"/>
          </a:xfrm>
        </p:spPr>
        <p:txBody>
          <a:bodyPr/>
          <a:lstStyle/>
          <a:p>
            <a:pPr marL="0" indent="0">
              <a:buNone/>
            </a:pPr>
            <a:r>
              <a:rPr lang="en-US" altLang="en-US" sz="2400" dirty="0" smtClean="0"/>
              <a:t>C++ </a:t>
            </a:r>
            <a:r>
              <a:rPr lang="en-US" altLang="en-US" sz="2400" dirty="0"/>
              <a:t>implementation of </a:t>
            </a:r>
            <a:r>
              <a:rPr lang="en-US" altLang="en-US" sz="2400" b="1" dirty="0"/>
              <a:t>searchS</a:t>
            </a:r>
          </a:p>
        </p:txBody>
      </p:sp>
      <p:pic>
        <p:nvPicPr>
          <p:cNvPr id="4" name="Picture 6" descr="Computer code has 26 lines. The lines read as follows. Line 1. B o o l Map colon colon is Path left parenthesis City origin City comma City destination City right parenthesis. Line 2. left brace. Line 3, indented once. Stack city Stack semicolon. Line 4, indented once. un visit All left parenthesis right parenthesis semicolon forward slash forward slash Clear marks on all cities. Line 5, indented once. forward slash forward slash Push origin city onto city Stack and mark it as visited. Line 6, indented once. city Stack period push left parenthesis origin City right parenthesis semicolon. Line 7, indented once. mark Visited left parenthesis origin City right parenthesis semicolon. Line 8, indented once. City top City equals city Stack period peek left parenthesis right parenthesis semicolon. Line 9, indented once. while left parenthesis exclamation point city Stack period is Empty left parenthesis right parenthesis ampersand ampersand left parenthesis top City exclamation point equals destination City right parenthesis right parenthesis. Line 10, indented once. left brace. Line 11, indented twice. forward slash forward slash The stack contains a directed path from the origin city. Line 12, indented twice. forward slash forward slash at the bottom of the stack to the city at the top of the stack. Line 13, indented twice. forward slash forward slash Find an unvisited city adjacent to the city on the top of the stack. Line 14, indented twice. City next City equals get Next City left parenthesis top City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956" y="2292551"/>
            <a:ext cx="7304088" cy="356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3556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(11 of 12)</a:t>
            </a:r>
            <a:endParaRPr lang="en-US" sz="2000" b="0" dirty="0"/>
          </a:p>
        </p:txBody>
      </p:sp>
      <p:sp>
        <p:nvSpPr>
          <p:cNvPr id="3" name="Text Placeholder 2"/>
          <p:cNvSpPr>
            <a:spLocks noGrp="1"/>
          </p:cNvSpPr>
          <p:nvPr>
            <p:ph type="body" idx="1"/>
          </p:nvPr>
        </p:nvSpPr>
        <p:spPr>
          <a:xfrm>
            <a:off x="457200" y="1600200"/>
            <a:ext cx="8229600" cy="530051"/>
          </a:xfrm>
        </p:spPr>
        <p:txBody>
          <a:bodyPr/>
          <a:lstStyle/>
          <a:p>
            <a:pPr marL="0" indent="0">
              <a:buNone/>
            </a:pPr>
            <a:r>
              <a:rPr lang="en-US" altLang="en-US" sz="2400" dirty="0" smtClean="0"/>
              <a:t>C++ </a:t>
            </a:r>
            <a:r>
              <a:rPr lang="en-US" altLang="en-US" sz="2400" dirty="0"/>
              <a:t>implementation of </a:t>
            </a:r>
            <a:r>
              <a:rPr lang="en-US" altLang="en-US" sz="2400" b="1" dirty="0"/>
              <a:t>searchS</a:t>
            </a:r>
          </a:p>
        </p:txBody>
      </p:sp>
      <p:pic>
        <p:nvPicPr>
          <p:cNvPr id="4" name="Picture 2" descr="The computer code continues. Line 15, indented twice. if left parenthesis next City equals equals NO underscore CITY right parenthesis. Line 16, indented 3 times. city Stack period pop left parenthesis right parenthesis semicolon forward slash forward slash No city found semicolon backtrack. Line 17, indented twice. else forward slash forward slash Visit city. Line 18, indented twice. left brace. Line 19, indented 3 times. city Stack period push left parenthesis next City right parenthesis semicolon. Line 20, indented 3 times. mark Visited left parenthesis next City right parenthesis semicolon. Line 21, indented twice. right brace forward slash forward slash end if. Line 22, indented twice. if left parenthesis exclamation point city Stack period is Empty left parenthesis right parenthesis right parenthesis. Line 23, indented 3 times. top City equals city Stack period peek left parenthesis right parenthesis semicolon. Line 24. right brace forward slash forward slash end while. Line 25. return exclamation point city Stack period is Empty left parenthesis right parenthesis semicolon. Line 26. right brace forward slash forward slash end is Pat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831" y="2589213"/>
            <a:ext cx="6764337"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0492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Using Stack to Search a Flight </a:t>
            </a:r>
            <a:r>
              <a:rPr lang="en-US" altLang="en-US" dirty="0" smtClean="0"/>
              <a:t>Map </a:t>
            </a:r>
            <a:r>
              <a:rPr lang="en-US" altLang="en-US" sz="2000" b="0" dirty="0" smtClean="0"/>
              <a:t>(12 of 12)</a:t>
            </a:r>
            <a:endParaRPr lang="en-US" sz="2000" b="0" dirty="0"/>
          </a:p>
        </p:txBody>
      </p:sp>
      <p:sp>
        <p:nvSpPr>
          <p:cNvPr id="3" name="Text Placeholder 2"/>
          <p:cNvSpPr>
            <a:spLocks noGrp="1"/>
          </p:cNvSpPr>
          <p:nvPr>
            <p:ph type="body" idx="1"/>
          </p:nvPr>
        </p:nvSpPr>
        <p:spPr>
          <a:xfrm>
            <a:off x="457200" y="1600200"/>
            <a:ext cx="8229600" cy="513413"/>
          </a:xfrm>
        </p:spPr>
        <p:txBody>
          <a:bodyPr/>
          <a:lstStyle/>
          <a:p>
            <a:pPr marL="0" indent="0">
              <a:buNone/>
            </a:pPr>
            <a:r>
              <a:rPr lang="en-US" altLang="en-US" sz="2400" b="1" dirty="0"/>
              <a:t>Figure 6-10 </a:t>
            </a:r>
            <a:r>
              <a:rPr lang="en-US" altLang="en-US" sz="2400" dirty="0"/>
              <a:t>Flight map for Checkpoint Question </a:t>
            </a:r>
            <a:r>
              <a:rPr lang="en-US" altLang="en-US" sz="2400" dirty="0" smtClean="0"/>
              <a:t>8</a:t>
            </a:r>
            <a:endParaRPr lang="en-US" altLang="en-US" sz="2400" dirty="0"/>
          </a:p>
        </p:txBody>
      </p:sp>
      <p:pic>
        <p:nvPicPr>
          <p:cNvPr id="4" name="Picture 2" descr="A flight map displays the airline route between the destination points, A, B, C, D, E, F, G, H, and I. The Airline routes between the points are denoted by arrows which are as follows : A to B, A to C, B to H, C to B, C to D, C to E, D to H, D to F, E to I, F to I, F to G, G to C, H to G, and I to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590" y="2401163"/>
            <a:ext cx="4836819" cy="3294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9869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Relationship Between </a:t>
            </a:r>
            <a:r>
              <a:rPr lang="en-US" altLang="en-US" dirty="0" smtClean="0"/>
              <a:t>Stacks </a:t>
            </a:r>
            <a:r>
              <a:rPr lang="en-US" altLang="en-US" dirty="0"/>
              <a:t>and </a:t>
            </a:r>
            <a:r>
              <a:rPr lang="en-US" altLang="en-US" dirty="0" smtClean="0"/>
              <a:t>Recursion </a:t>
            </a:r>
            <a:r>
              <a:rPr lang="en-US" altLang="en-US" sz="2000" b="0" dirty="0" smtClean="0"/>
              <a:t>(1 of 3)</a:t>
            </a:r>
            <a:endParaRPr lang="en-US" sz="2000" b="0" dirty="0"/>
          </a:p>
        </p:txBody>
      </p:sp>
      <p:sp>
        <p:nvSpPr>
          <p:cNvPr id="4" name="Text Placeholder 3"/>
          <p:cNvSpPr>
            <a:spLocks noGrp="1"/>
          </p:cNvSpPr>
          <p:nvPr>
            <p:ph type="body" idx="1"/>
          </p:nvPr>
        </p:nvSpPr>
        <p:spPr/>
        <p:txBody>
          <a:bodyPr/>
          <a:lstStyle/>
          <a:p>
            <a:r>
              <a:rPr lang="en-US" altLang="en-US" sz="2400" dirty="0"/>
              <a:t>Key aspects of common strategy</a:t>
            </a:r>
          </a:p>
          <a:p>
            <a:pPr lvl="1"/>
            <a:r>
              <a:rPr lang="en-US" altLang="en-US" sz="2400" dirty="0"/>
              <a:t>Visiting a new city</a:t>
            </a:r>
          </a:p>
          <a:p>
            <a:pPr lvl="1"/>
            <a:r>
              <a:rPr lang="en-US" altLang="en-US" sz="2400" dirty="0"/>
              <a:t>Backtracking</a:t>
            </a:r>
          </a:p>
          <a:p>
            <a:pPr lvl="1"/>
            <a:r>
              <a:rPr lang="en-US" altLang="en-US" sz="2400" dirty="0" smtClean="0"/>
              <a:t>Termination</a:t>
            </a:r>
            <a:endParaRPr lang="en-US" altLang="en-US" sz="2400" dirty="0"/>
          </a:p>
        </p:txBody>
      </p:sp>
    </p:spTree>
    <p:extLst>
      <p:ext uri="{BB962C8B-B14F-4D97-AF65-F5344CB8AC3E}">
        <p14:creationId xmlns:p14="http://schemas.microsoft.com/office/powerpoint/2010/main" val="3969079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Relationship </a:t>
            </a:r>
            <a:r>
              <a:rPr lang="en-US" altLang="en-US" dirty="0" smtClean="0"/>
              <a:t>Between Stacks </a:t>
            </a:r>
            <a:r>
              <a:rPr lang="en-US" altLang="en-US" dirty="0"/>
              <a:t>and </a:t>
            </a:r>
            <a:r>
              <a:rPr lang="en-US" altLang="en-US" dirty="0" smtClean="0"/>
              <a:t>Recursion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1"/>
            <a:ext cx="8229600" cy="948128"/>
          </a:xfrm>
        </p:spPr>
        <p:txBody>
          <a:bodyPr/>
          <a:lstStyle/>
          <a:p>
            <a:pPr marL="0" indent="0">
              <a:buNone/>
            </a:pPr>
            <a:r>
              <a:rPr lang="en-US" altLang="en-US" sz="2400" b="1" dirty="0" smtClean="0"/>
              <a:t>Figure 6-11</a:t>
            </a:r>
            <a:r>
              <a:rPr lang="en-US" altLang="en-US" sz="2400" dirty="0" smtClean="0"/>
              <a:t> </a:t>
            </a:r>
            <a:r>
              <a:rPr lang="en-US" altLang="en-US" sz="2400" dirty="0"/>
              <a:t>Visiting city </a:t>
            </a:r>
            <a:r>
              <a:rPr lang="en-US" altLang="en-US" sz="2400" dirty="0" smtClean="0"/>
              <a:t>P, </a:t>
            </a:r>
            <a:r>
              <a:rPr lang="en-US" altLang="en-US" sz="2400" dirty="0"/>
              <a:t>then </a:t>
            </a:r>
            <a:r>
              <a:rPr lang="en-US" altLang="en-US" sz="2400" dirty="0" smtClean="0"/>
              <a:t>R, </a:t>
            </a:r>
            <a:r>
              <a:rPr lang="en-US" altLang="en-US" sz="2400" dirty="0"/>
              <a:t>then </a:t>
            </a:r>
            <a:r>
              <a:rPr lang="en-US" altLang="en-US" sz="2400" dirty="0" smtClean="0"/>
              <a:t>X: (</a:t>
            </a:r>
            <a:r>
              <a:rPr lang="en-US" altLang="en-US" sz="2400" dirty="0"/>
              <a:t>a) box trace versus (b) </a:t>
            </a:r>
            <a:r>
              <a:rPr lang="en-US" altLang="en-US" sz="2400" dirty="0" smtClean="0"/>
              <a:t>stack</a:t>
            </a:r>
            <a:endParaRPr lang="en-US" altLang="en-US" sz="2400" dirty="0"/>
          </a:p>
        </p:txBody>
      </p:sp>
      <p:pic>
        <p:nvPicPr>
          <p:cNvPr id="4" name="Picture 2" descr="Two part diagram illustrates the relationship between stacks and recursion and displays a box trace of recursive search and a stack based search. Diagram a displays the box trace of recursive search in the following order: Box 1 displays, origin City = P and destination City = Z, box 2 displays, origin City = R, destination City = Z and the third box which is highlighted displays, origin City = X and destination City = Z. Diagram b displays the following stacks, Stack 1 displays P labeled Top, Stack 2 displays R and P with R on Top and Stack 3 displays X, R and P with X on 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91" y="2835880"/>
            <a:ext cx="7633017" cy="222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8367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Relationship </a:t>
            </a:r>
            <a:r>
              <a:rPr lang="en-US" altLang="en-US" dirty="0" smtClean="0"/>
              <a:t>Between Stacks </a:t>
            </a:r>
            <a:r>
              <a:rPr lang="en-US" altLang="en-US" dirty="0"/>
              <a:t>and </a:t>
            </a:r>
            <a:r>
              <a:rPr lang="en-US" altLang="en-US" dirty="0" smtClean="0"/>
              <a:t>Recursion </a:t>
            </a:r>
            <a:r>
              <a:rPr lang="en-US" altLang="en-US" sz="2000" b="0" dirty="0" smtClean="0"/>
              <a:t>(3 of 3)</a:t>
            </a:r>
            <a:endParaRPr lang="en-US" sz="2000" b="0" dirty="0"/>
          </a:p>
        </p:txBody>
      </p:sp>
      <p:sp>
        <p:nvSpPr>
          <p:cNvPr id="3" name="Text Placeholder 2"/>
          <p:cNvSpPr>
            <a:spLocks noGrp="1"/>
          </p:cNvSpPr>
          <p:nvPr>
            <p:ph type="body" idx="1"/>
          </p:nvPr>
        </p:nvSpPr>
        <p:spPr>
          <a:xfrm>
            <a:off x="457200" y="1600201"/>
            <a:ext cx="8229600" cy="918148"/>
          </a:xfrm>
        </p:spPr>
        <p:txBody>
          <a:bodyPr/>
          <a:lstStyle/>
          <a:p>
            <a:pPr marL="0" indent="0">
              <a:buNone/>
            </a:pPr>
            <a:r>
              <a:rPr lang="en-US" altLang="en-US" sz="2400" b="1" dirty="0" smtClean="0"/>
              <a:t>Figure 6-12</a:t>
            </a:r>
            <a:r>
              <a:rPr lang="en-US" altLang="en-US" sz="2400" dirty="0" smtClean="0"/>
              <a:t> </a:t>
            </a:r>
            <a:r>
              <a:rPr lang="en-US" altLang="en-US" sz="2400" dirty="0"/>
              <a:t>Backtracking from city X to R to </a:t>
            </a:r>
            <a:r>
              <a:rPr lang="en-US" altLang="en-US" sz="2400" dirty="0" smtClean="0"/>
              <a:t>P: (</a:t>
            </a:r>
            <a:r>
              <a:rPr lang="en-US" altLang="en-US" sz="2400" dirty="0"/>
              <a:t>a) box trace versus (b) </a:t>
            </a:r>
            <a:r>
              <a:rPr lang="en-US" altLang="en-US" sz="2400" dirty="0" smtClean="0"/>
              <a:t>stack</a:t>
            </a:r>
            <a:endParaRPr lang="en-US" altLang="en-US" sz="2400" dirty="0"/>
          </a:p>
        </p:txBody>
      </p:sp>
      <p:pic>
        <p:nvPicPr>
          <p:cNvPr id="4" name="Picture 6" descr="Two part diagram illustrate the relationship between stacks and Recursion. Diagram a displays Box trace of recursive search as follows: A rightward arrow points to the boxes, box 1 displays origin City equals P, destination City equals Z. This box has a bold border. Box 2 is outlined with dashed lines and displays origin City equals R, destination City equals Z. Box 3 is also outlined with dashed lines and displays origin City equals X, destination City equals Z. A double leftwards arrow between diagram a and b indicates Backtrack. Diagram b displays four vertical rectangles that represent Stack based search. First rectangle is empty, Second rectangle contains P labeled Top, third rectangle contains the stack R, P with R on Top, fourth rectangle contains X, R, and P with X on 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63" y="2805900"/>
            <a:ext cx="7506073" cy="2297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110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Developing an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During the Design of a </a:t>
            </a:r>
            <a:r>
              <a:rPr lang="en-US" altLang="en-US" dirty="0" smtClean="0"/>
              <a:t>Solution </a:t>
            </a:r>
            <a:r>
              <a:rPr lang="en-US" altLang="en-US" sz="2000" b="0" dirty="0" smtClean="0"/>
              <a:t>(3 of 4)</a:t>
            </a:r>
            <a:endParaRPr lang="en-US" sz="2000" b="0" dirty="0"/>
          </a:p>
        </p:txBody>
      </p:sp>
      <p:pic>
        <p:nvPicPr>
          <p:cNvPr id="4" name="Picture 6" descr="Computer code has 11 lines. The lines read as follows. Line 1. forward slash forward slash Read the line comma correcting mistakes along the way. Line 2. while left parenthesis not end of line right parenthesis. Line 3. left brace. Line 4, indented once. Read a new character c h. Line 5, indented once. if left parenthesis c h is not a single quote leftwards arrow single quote right parenthesis. Line 6, indented twice. Add c h to the A D T. Line 7, indented once. else if left parenthesis the A D T is not empty right parenthesis. Line 8, indented twice. Remove from the A D T left parenthesis and discard right parenthesis the item that was added most recently. Line 9, indented once. else. Line 10, indented twice. Ignore the single quote leftwards arrow single quote. Line 11.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009" y="1544324"/>
            <a:ext cx="8301982" cy="2983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4595957"/>
            <a:ext cx="8229600" cy="1539424"/>
          </a:xfrm>
        </p:spPr>
        <p:txBody>
          <a:bodyPr/>
          <a:lstStyle/>
          <a:p>
            <a:r>
              <a:rPr lang="en-US" altLang="en-US" sz="2400" dirty="0"/>
              <a:t>Read and correct algorithm.</a:t>
            </a:r>
          </a:p>
          <a:p>
            <a:r>
              <a:rPr lang="en-US" altLang="en-US" sz="2400" dirty="0"/>
              <a:t>Third operation required</a:t>
            </a:r>
          </a:p>
          <a:p>
            <a:pPr lvl="1"/>
            <a:r>
              <a:rPr lang="en-US" altLang="en-US" sz="2400" dirty="0"/>
              <a:t>See whether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is </a:t>
            </a:r>
            <a:r>
              <a:rPr lang="en-US" altLang="en-US" sz="2400" dirty="0" smtClean="0"/>
              <a:t>empty</a:t>
            </a:r>
            <a:endParaRPr lang="en-US" sz="2400" dirty="0"/>
          </a:p>
        </p:txBody>
      </p:sp>
    </p:spTree>
    <p:extLst>
      <p:ext uri="{BB962C8B-B14F-4D97-AF65-F5344CB8AC3E}">
        <p14:creationId xmlns:p14="http://schemas.microsoft.com/office/powerpoint/2010/main" val="121265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Developing an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During the Design of a </a:t>
            </a:r>
            <a:r>
              <a:rPr lang="en-US" altLang="en-US" dirty="0" smtClean="0"/>
              <a:t>Solution </a:t>
            </a:r>
            <a:r>
              <a:rPr lang="en-US" altLang="en-US" sz="2000" b="0" dirty="0" smtClean="0"/>
              <a:t>(4 of 4)</a:t>
            </a:r>
            <a:endParaRPr lang="en-US" sz="2000" b="0" dirty="0"/>
          </a:p>
        </p:txBody>
      </p:sp>
      <p:pic>
        <p:nvPicPr>
          <p:cNvPr id="4" name="Picture 6" descr="Computer code has 7 lines. The lines read as follows. Line 1. forward slash forward slash Display the line in reverse order. Line 2. while left parenthesis the A D T is not empty right parenthesis. Line 3. left brace. Line 4, indented once. Get a copy of the item that was added to the A D T most recently and assign it to c h. Line 5, indented once. Display c h. Line 6, indented once. Remove from the A D T and discard the item that was added most recently. Line 7. right brac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68" y="1778355"/>
            <a:ext cx="7706663" cy="181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a:xfrm>
            <a:off x="457200" y="3784427"/>
            <a:ext cx="8229600" cy="1882093"/>
          </a:xfrm>
        </p:spPr>
        <p:txBody>
          <a:bodyPr/>
          <a:lstStyle/>
          <a:p>
            <a:r>
              <a:rPr lang="en-US" altLang="en-US" sz="2400" dirty="0"/>
              <a:t>Write-backward algorithm</a:t>
            </a:r>
          </a:p>
          <a:p>
            <a:r>
              <a:rPr lang="en-US" altLang="en-US" sz="2400" dirty="0"/>
              <a:t>Fourth operation required</a:t>
            </a:r>
          </a:p>
          <a:p>
            <a:pPr lvl="1"/>
            <a:r>
              <a:rPr lang="en-US" altLang="en-US" sz="2400" dirty="0"/>
              <a:t>Get item that was added to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most recently</a:t>
            </a:r>
            <a:r>
              <a:rPr lang="en-US" altLang="en-US" sz="2400" dirty="0" smtClean="0"/>
              <a:t>.</a:t>
            </a:r>
            <a:endParaRPr lang="en-US" sz="2400" dirty="0"/>
          </a:p>
        </p:txBody>
      </p:sp>
    </p:spTree>
    <p:extLst>
      <p:ext uri="{BB962C8B-B14F-4D97-AF65-F5344CB8AC3E}">
        <p14:creationId xmlns:p14="http://schemas.microsoft.com/office/powerpoint/2010/main" val="177966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Specifications for the </a:t>
            </a:r>
            <a:r>
              <a:rPr lang="en-US" altLang="en-US" dirty="0" smtClean="0">
                <a:solidFill>
                  <a:schemeClr val="tx2"/>
                </a:solidFill>
              </a:rPr>
              <a:t>A</a:t>
            </a:r>
            <a:r>
              <a:rPr lang="en-US" altLang="en-US" sz="100" dirty="0" smtClean="0">
                <a:solidFill>
                  <a:schemeClr val="tx2"/>
                </a:solidFill>
              </a:rPr>
              <a:t> </a:t>
            </a:r>
            <a:r>
              <a:rPr lang="en-US" altLang="en-US" dirty="0" smtClean="0">
                <a:solidFill>
                  <a:schemeClr val="tx2"/>
                </a:solidFill>
              </a:rPr>
              <a:t>D</a:t>
            </a:r>
            <a:r>
              <a:rPr lang="en-US" altLang="en-US" sz="100" dirty="0" smtClean="0">
                <a:solidFill>
                  <a:schemeClr val="tx2"/>
                </a:solidFill>
              </a:rPr>
              <a:t> </a:t>
            </a:r>
            <a:r>
              <a:rPr lang="en-US" altLang="en-US" dirty="0" smtClean="0">
                <a:solidFill>
                  <a:schemeClr val="tx2"/>
                </a:solidFill>
              </a:rPr>
              <a:t>T </a:t>
            </a:r>
            <a:r>
              <a:rPr lang="en-US" altLang="en-US" dirty="0">
                <a:solidFill>
                  <a:schemeClr val="tx2"/>
                </a:solidFill>
              </a:rPr>
              <a:t>Stack </a:t>
            </a:r>
            <a:r>
              <a:rPr lang="en-US" altLang="en-US" sz="2000" b="0" dirty="0">
                <a:solidFill>
                  <a:schemeClr val="tx2"/>
                </a:solidFill>
              </a:rPr>
              <a:t>(1 of </a:t>
            </a:r>
            <a:r>
              <a:rPr lang="en-US" altLang="en-US" sz="2000" b="0" dirty="0" smtClean="0">
                <a:solidFill>
                  <a:schemeClr val="tx2"/>
                </a:solidFill>
              </a:rPr>
              <a:t>6)</a:t>
            </a:r>
            <a:endParaRPr lang="en-US" sz="2000" b="0" dirty="0">
              <a:solidFill>
                <a:schemeClr val="tx2"/>
              </a:solidFill>
            </a:endParaRPr>
          </a:p>
        </p:txBody>
      </p:sp>
      <p:sp>
        <p:nvSpPr>
          <p:cNvPr id="3" name="Text Placeholder 2"/>
          <p:cNvSpPr>
            <a:spLocks noGrp="1"/>
          </p:cNvSpPr>
          <p:nvPr>
            <p:ph type="body" idx="1"/>
          </p:nvPr>
        </p:nvSpPr>
        <p:spPr/>
        <p:txBody>
          <a:bodyPr/>
          <a:lstStyle/>
          <a:p>
            <a:r>
              <a:rPr lang="en-US" altLang="en-US" sz="2400" dirty="0"/>
              <a:t>See whether stack is empty.</a:t>
            </a:r>
          </a:p>
          <a:p>
            <a:r>
              <a:rPr lang="en-US" altLang="en-US" sz="2400" dirty="0"/>
              <a:t>Add new item to the stack.</a:t>
            </a:r>
          </a:p>
          <a:p>
            <a:r>
              <a:rPr lang="en-US" altLang="en-US" sz="2400" dirty="0"/>
              <a:t>Remove </a:t>
            </a:r>
            <a:r>
              <a:rPr lang="en-US" altLang="en-US" sz="2400" dirty="0" smtClean="0"/>
              <a:t>from and </a:t>
            </a:r>
            <a:r>
              <a:rPr lang="en-US" altLang="en-US" sz="2400" dirty="0"/>
              <a:t>discard </a:t>
            </a:r>
            <a:r>
              <a:rPr lang="en-US" altLang="en-US" sz="2400" dirty="0" smtClean="0"/>
              <a:t>stack item </a:t>
            </a:r>
            <a:r>
              <a:rPr lang="en-US" altLang="en-US" sz="2400" dirty="0"/>
              <a:t>that was added most recently.</a:t>
            </a:r>
          </a:p>
          <a:p>
            <a:r>
              <a:rPr lang="en-US" altLang="en-US" sz="2400" dirty="0"/>
              <a:t>Get copy of item that was added to stack most recently</a:t>
            </a:r>
            <a:r>
              <a:rPr lang="en-US" altLang="en-US" sz="2400" dirty="0" smtClean="0"/>
              <a:t>.</a:t>
            </a:r>
            <a:endParaRPr lang="en-US" altLang="en-US" sz="2400" dirty="0"/>
          </a:p>
        </p:txBody>
      </p:sp>
    </p:spTree>
    <p:extLst>
      <p:ext uri="{BB962C8B-B14F-4D97-AF65-F5344CB8AC3E}">
        <p14:creationId xmlns:p14="http://schemas.microsoft.com/office/powerpoint/2010/main" val="296074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2"/>
                </a:solidFill>
              </a:rPr>
              <a:t>Specifications for the A</a:t>
            </a:r>
            <a:r>
              <a:rPr lang="en-US" altLang="en-US" sz="100" dirty="0">
                <a:solidFill>
                  <a:schemeClr val="tx2"/>
                </a:solidFill>
              </a:rPr>
              <a:t> </a:t>
            </a:r>
            <a:r>
              <a:rPr lang="en-US" altLang="en-US" dirty="0">
                <a:solidFill>
                  <a:schemeClr val="tx2"/>
                </a:solidFill>
              </a:rPr>
              <a:t>D</a:t>
            </a:r>
            <a:r>
              <a:rPr lang="en-US" altLang="en-US" sz="100" dirty="0">
                <a:solidFill>
                  <a:schemeClr val="tx2"/>
                </a:solidFill>
              </a:rPr>
              <a:t> </a:t>
            </a:r>
            <a:r>
              <a:rPr lang="en-US" altLang="en-US" dirty="0">
                <a:solidFill>
                  <a:schemeClr val="tx2"/>
                </a:solidFill>
              </a:rPr>
              <a:t>T Stack </a:t>
            </a:r>
            <a:r>
              <a:rPr lang="en-US" altLang="en-US" sz="2000" b="0" dirty="0" smtClean="0">
                <a:solidFill>
                  <a:schemeClr val="tx2"/>
                </a:solidFill>
              </a:rPr>
              <a:t>(2 </a:t>
            </a:r>
            <a:r>
              <a:rPr lang="en-US" altLang="en-US" sz="2000" b="0" dirty="0">
                <a:solidFill>
                  <a:schemeClr val="tx2"/>
                </a:solidFill>
              </a:rPr>
              <a:t>of </a:t>
            </a:r>
            <a:r>
              <a:rPr lang="en-US" altLang="en-US" sz="2000" b="0" dirty="0" smtClean="0">
                <a:solidFill>
                  <a:schemeClr val="tx2"/>
                </a:solidFill>
              </a:rPr>
              <a:t>6)</a:t>
            </a:r>
            <a:endParaRPr lang="en-US" sz="2000" b="0" dirty="0"/>
          </a:p>
        </p:txBody>
      </p:sp>
      <p:sp>
        <p:nvSpPr>
          <p:cNvPr id="3" name="Text Placeholder 2"/>
          <p:cNvSpPr>
            <a:spLocks noGrp="1"/>
          </p:cNvSpPr>
          <p:nvPr>
            <p:ph type="body" idx="1"/>
          </p:nvPr>
        </p:nvSpPr>
        <p:spPr>
          <a:xfrm>
            <a:off x="457200" y="1600200"/>
            <a:ext cx="8229600" cy="559907"/>
          </a:xfrm>
        </p:spPr>
        <p:txBody>
          <a:bodyPr/>
          <a:lstStyle/>
          <a:p>
            <a:pPr marL="0" indent="0">
              <a:buNone/>
            </a:pPr>
            <a:r>
              <a:rPr lang="en-US" altLang="en-US" sz="2400" b="1" dirty="0"/>
              <a:t>Figure 6-1</a:t>
            </a:r>
            <a:r>
              <a:rPr lang="en-US" altLang="en-US" sz="2400" dirty="0"/>
              <a:t> A stack of cafeteria </a:t>
            </a:r>
            <a:r>
              <a:rPr lang="en-US" altLang="en-US" sz="2400" dirty="0" smtClean="0"/>
              <a:t>plates</a:t>
            </a:r>
            <a:endParaRPr lang="en-US" altLang="en-US" sz="2400" dirty="0"/>
          </a:p>
        </p:txBody>
      </p:sp>
      <p:pic>
        <p:nvPicPr>
          <p:cNvPr id="4" name="Picture 2" descr="A diagram of a cafeteria plate holder displays stacks of plates inside the holder. The plate holder has a spring beneath the surface where the plates are plac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355" y="2555166"/>
            <a:ext cx="2383422" cy="2814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2"/>
          </p:nvPr>
        </p:nvSpPr>
        <p:spPr>
          <a:xfrm>
            <a:off x="4062334" y="3304034"/>
            <a:ext cx="4369633" cy="1316729"/>
          </a:xfrm>
        </p:spPr>
        <p:txBody>
          <a:bodyPr/>
          <a:lstStyle/>
          <a:p>
            <a:pPr marL="0" indent="0">
              <a:buNone/>
            </a:pPr>
            <a:r>
              <a:rPr lang="en-US" altLang="en-US" sz="2400" dirty="0"/>
              <a:t>L</a:t>
            </a:r>
            <a:r>
              <a:rPr lang="en-US" altLang="en-US" sz="100" dirty="0"/>
              <a:t> </a:t>
            </a:r>
            <a:r>
              <a:rPr lang="en-US" altLang="en-US" sz="2400" dirty="0"/>
              <a:t>I</a:t>
            </a:r>
            <a:r>
              <a:rPr lang="en-US" altLang="en-US" sz="100" dirty="0"/>
              <a:t> </a:t>
            </a:r>
            <a:r>
              <a:rPr lang="en-US" altLang="en-US" sz="2400" dirty="0"/>
              <a:t>F</a:t>
            </a:r>
            <a:r>
              <a:rPr lang="en-US" altLang="en-US" sz="100" dirty="0"/>
              <a:t> </a:t>
            </a:r>
            <a:r>
              <a:rPr lang="en-US" altLang="en-US" sz="2400" dirty="0"/>
              <a:t>O: The last item inserted onto a stack is the first item </a:t>
            </a:r>
            <a:r>
              <a:rPr lang="en-US" altLang="en-US" sz="2400" dirty="0" smtClean="0"/>
              <a:t>out</a:t>
            </a:r>
            <a:endParaRPr lang="en-US" altLang="en-US" sz="2400" dirty="0"/>
          </a:p>
        </p:txBody>
      </p:sp>
    </p:spTree>
    <p:extLst>
      <p:ext uri="{BB962C8B-B14F-4D97-AF65-F5344CB8AC3E}">
        <p14:creationId xmlns:p14="http://schemas.microsoft.com/office/powerpoint/2010/main" val="9585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t>Specifications for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Stack </a:t>
            </a:r>
            <a:r>
              <a:rPr lang="en-US" altLang="en-US" sz="2000" b="0" dirty="0"/>
              <a:t>(3 of </a:t>
            </a:r>
            <a:r>
              <a:rPr lang="en-US" altLang="en-US" sz="2000" b="0" dirty="0" smtClean="0"/>
              <a:t>6)</a:t>
            </a:r>
            <a:endParaRPr lang="en-US" sz="2000" b="0" dirty="0"/>
          </a:p>
        </p:txBody>
      </p:sp>
      <p:sp>
        <p:nvSpPr>
          <p:cNvPr id="4" name="Text Placeholder 3"/>
          <p:cNvSpPr>
            <a:spLocks noGrp="1"/>
          </p:cNvSpPr>
          <p:nvPr>
            <p:ph type="body" idx="1"/>
          </p:nvPr>
        </p:nvSpPr>
        <p:spPr>
          <a:xfrm>
            <a:off x="457200" y="1600201"/>
            <a:ext cx="8229600" cy="558384"/>
          </a:xfrm>
        </p:spPr>
        <p:txBody>
          <a:bodyPr/>
          <a:lstStyle/>
          <a:p>
            <a:pPr marL="0" indent="0">
              <a:buNone/>
            </a:pPr>
            <a:r>
              <a:rPr lang="en-US" altLang="en-US" sz="2400" b="1" dirty="0" smtClean="0"/>
              <a:t>Figure 6-2</a:t>
            </a:r>
            <a:r>
              <a:rPr lang="en-US" altLang="en-US" sz="2400" dirty="0" smtClean="0"/>
              <a:t> U</a:t>
            </a:r>
            <a:r>
              <a:rPr lang="en-US" altLang="en-US" sz="100" dirty="0" smtClean="0"/>
              <a:t> </a:t>
            </a:r>
            <a:r>
              <a:rPr lang="en-US" altLang="en-US" sz="2400" dirty="0" smtClean="0"/>
              <a:t>M</a:t>
            </a:r>
            <a:r>
              <a:rPr lang="en-US" altLang="en-US" sz="100" dirty="0" smtClean="0"/>
              <a:t> </a:t>
            </a:r>
            <a:r>
              <a:rPr lang="en-US" altLang="en-US" sz="2400" dirty="0" smtClean="0"/>
              <a:t>L </a:t>
            </a:r>
            <a:r>
              <a:rPr lang="en-US" altLang="en-US" sz="2400" dirty="0"/>
              <a:t>diagram for the class </a:t>
            </a:r>
            <a:r>
              <a:rPr lang="en-US" altLang="en-US" sz="2400" b="1" dirty="0"/>
              <a:t>Stack</a:t>
            </a:r>
          </a:p>
        </p:txBody>
      </p:sp>
      <p:pic>
        <p:nvPicPr>
          <p:cNvPr id="5" name="Picture 2" descr="A U M L diagram for the class Stack displays the following functions, plus is Empty left parenthesis right parenthesis colon boolean, plus push left parenthesis new Entry colon Item Type right parenthesis: boolean, plus pop left parenthesis right parenthesis colon boolean, plus peek left parenthesis right parenthesis colon Item Type. The member variable section of the class is emp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520" y="2755912"/>
            <a:ext cx="5414959" cy="2650751"/>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65205539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8894</TotalTime>
  <Words>1305</Words>
  <Application>Microsoft Office PowerPoint</Application>
  <PresentationFormat>On-screen Show (4:3)</PresentationFormat>
  <Paragraphs>168</Paragraphs>
  <Slides>46</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3" baseType="lpstr">
      <vt:lpstr>Arial</vt:lpstr>
      <vt:lpstr>Noto Sans Symbols</vt:lpstr>
      <vt:lpstr>Times New Roman</vt:lpstr>
      <vt:lpstr>Verdana</vt:lpstr>
      <vt:lpstr>508 Lecture</vt:lpstr>
      <vt:lpstr>1_508 Lecture</vt:lpstr>
      <vt:lpstr>Equation</vt:lpstr>
      <vt:lpstr>Data Abstraction &amp; Problem Solving with C + +: Walls and Mirrors</vt:lpstr>
      <vt:lpstr>The Abstract Data Type Stack</vt:lpstr>
      <vt:lpstr>Developing an A D T During the Design of a Solution (1 of 4)</vt:lpstr>
      <vt:lpstr>Developing an A D T During the Design of a Solution (2 of 4)</vt:lpstr>
      <vt:lpstr>Developing an A D T During the Design of a Solution (3 of 4)</vt:lpstr>
      <vt:lpstr>Developing an A D T During the Design of a Solution (4 of 4)</vt:lpstr>
      <vt:lpstr>Specifications for the A D T Stack (1 of 6)</vt:lpstr>
      <vt:lpstr>Specifications for the A D T Stack (2 of 6)</vt:lpstr>
      <vt:lpstr>Specifications for the A D T Stack (3 of 6)</vt:lpstr>
      <vt:lpstr>Specifications for the A D T Stack (4 of 6)</vt:lpstr>
      <vt:lpstr>Specifications for the A D T Stack (5 of 6)</vt:lpstr>
      <vt:lpstr>Specifications for the A D T Stack (6 of 6)</vt:lpstr>
      <vt:lpstr>Checking for Balanced Braces (1 of 5)</vt:lpstr>
      <vt:lpstr>Checking for Balanced Braces (2 of 5)</vt:lpstr>
      <vt:lpstr>Checking for Balanced Braces (3 of 5)</vt:lpstr>
      <vt:lpstr>Checking for Balanced Braces (4 of 5)</vt:lpstr>
      <vt:lpstr>Checking for Balanced Braces (5 of 5)</vt:lpstr>
      <vt:lpstr>Recognizing Strings in a Language (1 of 3)</vt:lpstr>
      <vt:lpstr>Recognizing Strings in a Language (2 of 3)</vt:lpstr>
      <vt:lpstr>Recognizing Strings in a Language (3 of 3)</vt:lpstr>
      <vt:lpstr>Using Stacks with Algebraic Expressions</vt:lpstr>
      <vt:lpstr>Evaluating Postfix Expressions (1 of 3)</vt:lpstr>
      <vt:lpstr>Evaluating Postfix Expressions (2 of 3)</vt:lpstr>
      <vt:lpstr>Evaluating Postfix Expressions (3 of 3)</vt:lpstr>
      <vt:lpstr>Infix to Postfix (1 of 6)</vt:lpstr>
      <vt:lpstr>Infix to Postfix (2 of 6)</vt:lpstr>
      <vt:lpstr>Infix to Postfix (3 of 6)</vt:lpstr>
      <vt:lpstr>Infix to Postfix (4 of 6)</vt:lpstr>
      <vt:lpstr>Infix to Postfix (5 of 6)</vt:lpstr>
      <vt:lpstr>Infix to Postfix (6 of 6)</vt:lpstr>
      <vt:lpstr>Using Stack to Search a Flight Map (1 of 12)</vt:lpstr>
      <vt:lpstr>Using Stack to Search a Flight Map (2 of 12)</vt:lpstr>
      <vt:lpstr>Using Stack to Search a Flight Map (3 of 12)</vt:lpstr>
      <vt:lpstr>Using Stack to Search a Flight Map (4 of 12)</vt:lpstr>
      <vt:lpstr>Using Stack to Search a Flight Map (5 of 12)</vt:lpstr>
      <vt:lpstr>Using Stack to Search a Flight Map (6 of 12)</vt:lpstr>
      <vt:lpstr>Using Stack to Search a Flight Map (7 of 12)</vt:lpstr>
      <vt:lpstr>Using Stack to Search a Flight Map (8 of 12)</vt:lpstr>
      <vt:lpstr>Using Stack to Search a Flight Map (9 of 12)</vt:lpstr>
      <vt:lpstr>Using Stack to Search a Flight Map (10 of 12)</vt:lpstr>
      <vt:lpstr>Using Stack to Search a Flight Map (11 of 12)</vt:lpstr>
      <vt:lpstr>Using Stack to Search a Flight Map (12 of 12)</vt:lpstr>
      <vt:lpstr>Relationship Between Stacks and Recursion (1 of 3)</vt:lpstr>
      <vt:lpstr>Relationship Between Stacks and Recursion (2 of 3)</vt:lpstr>
      <vt:lpstr>Relationship Between Stacks and Recursion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Windows User</cp:lastModifiedBy>
  <cp:revision>1014</cp:revision>
  <dcterms:modified xsi:type="dcterms:W3CDTF">2018-04-27T05:38:56Z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