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4"/>
  </p:notesMasterIdLst>
  <p:handoutMasterIdLst>
    <p:handoutMasterId r:id="rId25"/>
  </p:handoutMasterIdLst>
  <p:sldIdLst>
    <p:sldId id="332"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29"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91" autoAdjust="0"/>
    <p:restoredTop sz="93976" autoAdjust="0"/>
  </p:normalViewPr>
  <p:slideViewPr>
    <p:cSldViewPr snapToGrid="0" snapToObjects="1">
      <p:cViewPr varScale="1">
        <p:scale>
          <a:sx n="101" d="100"/>
          <a:sy n="101" d="100"/>
        </p:scale>
        <p:origin x="1674" y="102"/>
      </p:cViewPr>
      <p:guideLst>
        <p:guide orient="horz" pos="2183"/>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2017, 2013,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229600" cy="1045386"/>
          </a:xfrm>
        </p:spPr>
        <p:txBody>
          <a:bodyPr anchor="b"/>
          <a:lstStyle/>
          <a:p>
            <a:pPr>
              <a:defRPr/>
            </a:pPr>
            <a:r>
              <a:rPr lang="en-US" dirty="0"/>
              <a:t>Data Abstraction &amp; Problem Solving with </a:t>
            </a:r>
            <a:r>
              <a:rPr lang="en-US" dirty="0" smtClean="0"/>
              <a:t>C++: </a:t>
            </a:r>
            <a:r>
              <a:rPr lang="en-US" dirty="0"/>
              <a:t>Walls </a:t>
            </a:r>
            <a:r>
              <a:rPr lang="en-US" dirty="0" smtClean="0"/>
              <a:t>and </a:t>
            </a:r>
            <a:r>
              <a:rPr lang="en-US" dirty="0"/>
              <a:t>Mirrors</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260756"/>
            <a:ext cx="8229600" cy="478970"/>
          </a:xfrm>
        </p:spPr>
        <p:txBody>
          <a:bodyPr/>
          <a:lstStyle/>
          <a:p>
            <a:r>
              <a:rPr lang="en-US" dirty="0" smtClean="0">
                <a:latin typeface="+mn-lt"/>
              </a:rPr>
              <a:t>Seventh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7</a:t>
            </a:r>
            <a:endParaRPr lang="en-US" b="1" dirty="0">
              <a:latin typeface="+mn-lt"/>
            </a:endParaRPr>
          </a:p>
        </p:txBody>
      </p:sp>
      <p:sp>
        <p:nvSpPr>
          <p:cNvPr id="5" name="Text Placeholder 4"/>
          <p:cNvSpPr>
            <a:spLocks noGrp="1"/>
          </p:cNvSpPr>
          <p:nvPr>
            <p:ph type="body" idx="3"/>
          </p:nvPr>
        </p:nvSpPr>
        <p:spPr>
          <a:xfrm>
            <a:off x="4773168" y="3114461"/>
            <a:ext cx="3913631" cy="1796752"/>
          </a:xfrm>
        </p:spPr>
        <p:txBody>
          <a:bodyPr/>
          <a:lstStyle/>
          <a:p>
            <a:pPr algn="ctr" eaLnBrk="1" hangingPunct="1"/>
            <a:r>
              <a:rPr lang="en-US" altLang="en-US" dirty="0">
                <a:latin typeface="+mn-lt"/>
              </a:rPr>
              <a:t>Implementations </a:t>
            </a:r>
            <a:r>
              <a:rPr lang="en-US" altLang="en-US" dirty="0" smtClean="0">
                <a:latin typeface="+mn-lt"/>
              </a:rPr>
              <a:t>of the A</a:t>
            </a:r>
            <a:r>
              <a:rPr lang="en-US" altLang="en-US" sz="100" dirty="0" smtClean="0">
                <a:latin typeface="+mn-lt"/>
              </a:rPr>
              <a:t> </a:t>
            </a:r>
            <a:r>
              <a:rPr lang="en-US" altLang="en-US" dirty="0" smtClean="0">
                <a:latin typeface="+mn-lt"/>
              </a:rPr>
              <a:t>D</a:t>
            </a:r>
            <a:r>
              <a:rPr lang="en-US" altLang="en-US" sz="100" dirty="0" smtClean="0">
                <a:latin typeface="+mn-lt"/>
              </a:rPr>
              <a:t> </a:t>
            </a:r>
            <a:r>
              <a:rPr lang="en-US" altLang="en-US" dirty="0" smtClean="0">
                <a:latin typeface="+mn-lt"/>
              </a:rPr>
              <a:t>T </a:t>
            </a:r>
            <a:r>
              <a:rPr lang="en-US" altLang="en-US" dirty="0">
                <a:latin typeface="+mn-lt"/>
              </a:rPr>
              <a:t>Stack</a:t>
            </a:r>
            <a:endParaRPr lang="en-US" altLang="en-US" dirty="0">
              <a:latin typeface="+mn-lt"/>
              <a:cs typeface="Verdana" panose="020B0604030504040204" pitchFamily="34" charset="0"/>
            </a:endParaRPr>
          </a:p>
        </p:txBody>
      </p:sp>
      <p:pic>
        <p:nvPicPr>
          <p:cNvPr id="9" name="Picture 8" descr="Front Cover: Data Abstraction &amp; Problem Solving with C++: Walls and Mirrors Seventh Edition by Carrano and Henry."/>
          <p:cNvPicPr/>
          <p:nvPr/>
        </p:nvPicPr>
        <p:blipFill>
          <a:blip r:embed="rId3">
            <a:extLst>
              <a:ext uri="{28A0092B-C50C-407E-A947-70E740481C1C}">
                <a14:useLocalDpi xmlns:a14="http://schemas.microsoft.com/office/drawing/2010/main" val="0"/>
              </a:ext>
            </a:extLst>
          </a:blip>
          <a:srcRect/>
          <a:stretch>
            <a:fillRect/>
          </a:stretch>
        </p:blipFill>
        <p:spPr bwMode="auto">
          <a:xfrm>
            <a:off x="761120" y="1879948"/>
            <a:ext cx="3460639" cy="4230949"/>
          </a:xfrm>
          <a:prstGeom prst="rect">
            <a:avLst/>
          </a:prstGeom>
          <a:noFill/>
          <a:ln w="9525">
            <a:solidFill>
              <a:schemeClr val="tx1"/>
            </a:solidFill>
          </a:ln>
        </p:spPr>
      </p:pic>
      <p:sp>
        <p:nvSpPr>
          <p:cNvPr id="8"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2017, 2013, 2007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Link-Based </a:t>
            </a:r>
            <a:r>
              <a:rPr lang="en-US" altLang="en-US" dirty="0" smtClean="0"/>
              <a:t>Implementation </a:t>
            </a:r>
            <a:r>
              <a:rPr lang="en-US" altLang="en-US" sz="2000" b="0" dirty="0" smtClean="0"/>
              <a:t>(2 </a:t>
            </a:r>
            <a:r>
              <a:rPr lang="en-US" altLang="en-US" sz="2000" b="0" dirty="0"/>
              <a:t>of 9)</a:t>
            </a:r>
            <a:endParaRPr lang="en-US" dirty="0"/>
          </a:p>
        </p:txBody>
      </p:sp>
      <p:sp>
        <p:nvSpPr>
          <p:cNvPr id="6" name="Text Placeholder 5"/>
          <p:cNvSpPr>
            <a:spLocks noGrp="1"/>
          </p:cNvSpPr>
          <p:nvPr>
            <p:ph type="body" idx="1"/>
          </p:nvPr>
        </p:nvSpPr>
        <p:spPr>
          <a:xfrm>
            <a:off x="457200" y="1600200"/>
            <a:ext cx="8229600" cy="479323"/>
          </a:xfrm>
        </p:spPr>
        <p:txBody>
          <a:bodyPr/>
          <a:lstStyle/>
          <a:p>
            <a:pPr marL="0" indent="0">
              <a:buNone/>
            </a:pPr>
            <a:r>
              <a:rPr lang="en-US" altLang="en-US" sz="2000" b="1" dirty="0" smtClean="0"/>
              <a:t>Listing </a:t>
            </a:r>
            <a:r>
              <a:rPr lang="en-US" altLang="en-US" sz="2000" b="1" dirty="0"/>
              <a:t>7-3 </a:t>
            </a:r>
            <a:r>
              <a:rPr lang="en-US" altLang="en-US" sz="2000" dirty="0"/>
              <a:t>The header file for the class </a:t>
            </a:r>
            <a:r>
              <a:rPr lang="en-US" altLang="en-US" sz="2000" b="1" dirty="0" smtClean="0">
                <a:solidFill>
                  <a:schemeClr val="tx1"/>
                </a:solidFill>
              </a:rPr>
              <a:t>LinkedStack</a:t>
            </a:r>
            <a:endParaRPr lang="en-US" sz="2000" b="1" dirty="0">
              <a:solidFill>
                <a:schemeClr val="tx1"/>
              </a:solidFill>
            </a:endParaRPr>
          </a:p>
        </p:txBody>
      </p:sp>
      <p:pic>
        <p:nvPicPr>
          <p:cNvPr id="4" name="Picture 6" descr="Computer code has 31 lines. The lines read as follows. Line 1. forward slash asterisk asterisk ADT stack colon Link dash based implementation period. Line 2. 2 at sign file Linked Stack period h asterisk forward slash. Line 3. blank. Line 4. 4 hash if n d e f LINKED underscore STACK underscore. Line 5. 5 hash define LINKED underscore STACK underscore. Line 6. blank. Line 7. hash include double quote Stack Interface period h double quote. Line 8. hash include double quote Node period h double quote. Line 9. blank. Line 10. template left angle bracket class Item Type right angle bracket. Line 11. class Linked Stack colon public Stack Interface left angle bracket Item Type right angle bracket. Line 12. left brace. Line 13. private colon. Line 14, indented once. Node left angle bracket Item Type right angle bracket asterisk top P t r semicolon forward slash forward slash Pointer to first node in the chain semicolon. Line 15, indented 4 times. forward slash forward slash this node contains the stack's top. Line 16. blank. "/>
          <p:cNvPicPr>
            <a:picLocks noChangeAspect="1" noChangeArrowheads="1"/>
          </p:cNvPicPr>
          <p:nvPr/>
        </p:nvPicPr>
        <p:blipFill>
          <a:blip r:embed="rId2"/>
          <a:srcRect/>
          <a:stretch>
            <a:fillRect/>
          </a:stretch>
        </p:blipFill>
        <p:spPr bwMode="auto">
          <a:xfrm>
            <a:off x="1119573" y="2367073"/>
            <a:ext cx="6904854" cy="3657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7171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Link-Based </a:t>
            </a:r>
            <a:r>
              <a:rPr lang="en-US" altLang="en-US" dirty="0" smtClean="0"/>
              <a:t>Implementation </a:t>
            </a:r>
            <a:r>
              <a:rPr lang="en-US" altLang="en-US" sz="2000" b="0" dirty="0" smtClean="0"/>
              <a:t>(3 </a:t>
            </a:r>
            <a:r>
              <a:rPr lang="en-US" altLang="en-US" sz="2000" b="0" dirty="0"/>
              <a:t>of 9)</a:t>
            </a:r>
            <a:endParaRPr lang="en-US" dirty="0"/>
          </a:p>
        </p:txBody>
      </p:sp>
      <p:sp>
        <p:nvSpPr>
          <p:cNvPr id="3" name="Text Placeholder 2"/>
          <p:cNvSpPr>
            <a:spLocks noGrp="1"/>
          </p:cNvSpPr>
          <p:nvPr>
            <p:ph type="body" idx="1"/>
          </p:nvPr>
        </p:nvSpPr>
        <p:spPr>
          <a:xfrm>
            <a:off x="457200" y="1600201"/>
            <a:ext cx="8229600" cy="523568"/>
          </a:xfrm>
        </p:spPr>
        <p:txBody>
          <a:bodyPr/>
          <a:lstStyle/>
          <a:p>
            <a:pPr marL="0" indent="0">
              <a:buNone/>
            </a:pPr>
            <a:r>
              <a:rPr lang="en-US" altLang="en-US" sz="2000" b="1" dirty="0" smtClean="0"/>
              <a:t>Listing </a:t>
            </a:r>
            <a:r>
              <a:rPr lang="en-US" altLang="en-US" sz="2000" b="1" dirty="0"/>
              <a:t>7-3 </a:t>
            </a:r>
            <a:r>
              <a:rPr lang="en-US" altLang="en-US" sz="2000" b="1" dirty="0" smtClean="0"/>
              <a:t>[Continued]</a:t>
            </a:r>
            <a:endParaRPr lang="en-US" sz="2000" b="1" dirty="0"/>
          </a:p>
        </p:txBody>
      </p:sp>
      <p:pic>
        <p:nvPicPr>
          <p:cNvPr id="4" name="Picture 2" descr="The computer code continues. Line 17. public colon. Line 18. forward slash forward slash Constructors and destructor colon. Line 19, indented twice. Linked Stack left parenthesis right parenthesis semicolon forward slash forward slash Default constructor. Line 20, indented twice. Linked Stack left parenthesis c o n s t Linked Stack left angle bracket Item Type right angle bracket ampersand a Stack right parenthesis semicolon forward slash forward slash Copy constructor. Line 21, indented twice. virtual tilde Linked Stack left parenthesis right parenthesis semicolon forward slash forward slash Destructor. Line 22. blank. Line 23. forward slash forward slash Stack operations colon. Line 24, indented twice. b o o l is Empty left parenthesis right parenthesis c o n s t semicolon. Line 25, indented twice. b o o l push left parenthesis c o n s t Item Type ampersand new Item right parenthesis semicolon. Line 26, indented twice. b o o l pop left parenthesis right parenthesis semicolon. Line 27, indented twice. Item Type peek left parenthesis right parenthesis c o n s t semicolon. Line 28. right brace semicolon forward slash forward slash end Linked Stack. Line 29. blank. Line 30. hash include double quote Linked Stack period c p p double quote. Line 31. hash end if."/>
          <p:cNvPicPr>
            <a:picLocks noChangeAspect="1" noChangeArrowheads="1"/>
          </p:cNvPicPr>
          <p:nvPr/>
        </p:nvPicPr>
        <p:blipFill>
          <a:blip r:embed="rId2"/>
          <a:srcRect/>
          <a:stretch>
            <a:fillRect/>
          </a:stretch>
        </p:blipFill>
        <p:spPr bwMode="auto">
          <a:xfrm>
            <a:off x="898942" y="2411320"/>
            <a:ext cx="7346116" cy="3662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6055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Link-Based </a:t>
            </a:r>
            <a:r>
              <a:rPr lang="en-US" altLang="en-US" dirty="0" smtClean="0"/>
              <a:t>Implementation </a:t>
            </a:r>
            <a:r>
              <a:rPr lang="en-US" altLang="en-US" sz="2000" b="0" dirty="0" smtClean="0"/>
              <a:t>(4 </a:t>
            </a:r>
            <a:r>
              <a:rPr lang="en-US" altLang="en-US" sz="2000" b="0" dirty="0"/>
              <a:t>of 9)</a:t>
            </a:r>
            <a:endParaRPr lang="en-US" dirty="0"/>
          </a:p>
        </p:txBody>
      </p:sp>
      <p:sp>
        <p:nvSpPr>
          <p:cNvPr id="3" name="Text Placeholder 2"/>
          <p:cNvSpPr>
            <a:spLocks noGrp="1"/>
          </p:cNvSpPr>
          <p:nvPr>
            <p:ph type="body" idx="1"/>
          </p:nvPr>
        </p:nvSpPr>
        <p:spPr>
          <a:xfrm>
            <a:off x="457200" y="1600201"/>
            <a:ext cx="8229600" cy="523568"/>
          </a:xfrm>
        </p:spPr>
        <p:txBody>
          <a:bodyPr/>
          <a:lstStyle/>
          <a:p>
            <a:pPr marL="0" indent="0">
              <a:buNone/>
            </a:pPr>
            <a:r>
              <a:rPr lang="en-US" altLang="en-US" sz="2000" b="1" dirty="0" smtClean="0"/>
              <a:t>Listing </a:t>
            </a:r>
            <a:r>
              <a:rPr lang="en-US" altLang="en-US" sz="2000" b="1" dirty="0"/>
              <a:t>7-4</a:t>
            </a:r>
            <a:r>
              <a:rPr lang="en-US" altLang="en-US" sz="2000" dirty="0"/>
              <a:t> The implementation file for the class </a:t>
            </a:r>
            <a:r>
              <a:rPr lang="en-US" altLang="en-US" sz="2000" dirty="0" smtClean="0"/>
              <a:t>LinkedStack</a:t>
            </a:r>
            <a:endParaRPr lang="en-US" sz="2000" dirty="0"/>
          </a:p>
        </p:txBody>
      </p:sp>
      <p:pic>
        <p:nvPicPr>
          <p:cNvPr id="4" name="Picture 6" descr="Computer code. The code has 103 lines. The lines read as follows. Line 1. forward slash asterisk asterisk at sign file Linked Stack period c p p asterisk forward slash. Line 2. hash include left angle bracket cassert right angle bracket forward slash forward slash For assert. Line 3. hash include double quote Linked Stack period h double quote forward slash forward slash Header file. Line 4. blank. Line 5. template left angle bracket class Item Type right angle bracket. Line 6. Linked Stack left angle bracket Item Type right angle bracket colon colon Linked Stack left parenthesis right parenthesis colon top P t r left parenthesis null p t r right parenthesis. Line 7. left brace. Line 8. right brace forward slash forward slash end default constructor. Line 9. blank. Line 10. template left angle bracket class Item Type right angle bracket. Line 11. Linked Stack left angle bracket Item Type right angle bracket colon colon Linked Stack left parenthesis c o n s t Linked Stack left angle bracket Item Type right angle bracket ampersand a Stack right parenthesis. Line 12. left brace. Line 13, indented once. forward slash forward slash Point to nodes in original chain. Line 14, indented once. Node left angle bracket Item Type right angle bracket asterisk o r i g Chain P t r equals a Stack period top P t r semicolon. "/>
          <p:cNvPicPr>
            <a:picLocks noChangeAspect="1" noChangeArrowheads="1"/>
          </p:cNvPicPr>
          <p:nvPr/>
        </p:nvPicPr>
        <p:blipFill>
          <a:blip r:embed="rId2"/>
          <a:srcRect/>
          <a:stretch>
            <a:fillRect/>
          </a:stretch>
        </p:blipFill>
        <p:spPr bwMode="auto">
          <a:xfrm>
            <a:off x="950641" y="2411320"/>
            <a:ext cx="7242053" cy="317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1470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Link-Based </a:t>
            </a:r>
            <a:r>
              <a:rPr lang="en-US" altLang="en-US" dirty="0" smtClean="0"/>
              <a:t>Implementation </a:t>
            </a:r>
            <a:r>
              <a:rPr lang="en-US" altLang="en-US" sz="2000" b="0" dirty="0" smtClean="0"/>
              <a:t>(5 </a:t>
            </a:r>
            <a:r>
              <a:rPr lang="en-US" altLang="en-US" sz="2000" b="0" dirty="0"/>
              <a:t>of 9)</a:t>
            </a:r>
            <a:endParaRPr lang="en-US" dirty="0"/>
          </a:p>
        </p:txBody>
      </p:sp>
      <p:sp>
        <p:nvSpPr>
          <p:cNvPr id="3" name="Text Placeholder 2"/>
          <p:cNvSpPr>
            <a:spLocks noGrp="1"/>
          </p:cNvSpPr>
          <p:nvPr>
            <p:ph type="body" idx="1"/>
          </p:nvPr>
        </p:nvSpPr>
        <p:spPr>
          <a:xfrm>
            <a:off x="457200" y="1600201"/>
            <a:ext cx="8229600" cy="464574"/>
          </a:xfrm>
        </p:spPr>
        <p:txBody>
          <a:bodyPr/>
          <a:lstStyle/>
          <a:p>
            <a:pPr marL="0" indent="0">
              <a:buNone/>
            </a:pPr>
            <a:r>
              <a:rPr lang="en-US" altLang="en-US" sz="2000" b="1" dirty="0" smtClean="0"/>
              <a:t>Listing 7-4 [Continued]</a:t>
            </a:r>
            <a:endParaRPr lang="en-US" sz="2000" b="1" dirty="0"/>
          </a:p>
        </p:txBody>
      </p:sp>
      <p:pic>
        <p:nvPicPr>
          <p:cNvPr id="4" name="Picture 2" descr="The computer code continues. Line 15. if left parenthesis o r i g Chain P t r equals equals null p t r right parenthesis. Line 16, indented once. top P t r equals null p t r semicolon forward slash forward slash Original stack is empty. Line 17. else. Line 18. left brace. Line 19, indented once. forward slash forward slash Copy first node. Line 20, indented once. top P t r equals new Node left angle bracket Item Type right angle bracket left parenthesis right parenthesis semicolon. Line 21, indented once. top P t r rightward arrow set Item left parenthesis o r i g Chain P t r rightward arrow get Item left parenthesis right parenthesis right parenthesis semicolon. Line 22. blank. Line 23, indented once. forward slash forward slash Point to first node in new chain. Line 24, indented once. Node left angle bracket Item Type right angle bracket asterisk new Chain P t r equals top P t r semicolon. Line 25. blank. Line 26, indented once. forward slash forward slash Advance original dash chain pointer. Line 27, indented once. o r i g Chain P t r equals o r i g Chain P t r rightward arrow get Next left parenthesis right parenthesis semicolon. Line 28. blank. Line 29, indented once. forward slash forward slash Copy remaining nodes. Line 30, indented once. while left parenthesis o r i g Chain P t r exclamation point equals null p t r right parenthesis. Line 31. left brace. Line 32, indented twice. forward slash forward slash Get next item from original chain. Line 33, indented twice. Item Type next Item equals o r i g Chain P t r rightward arrow get Item left parenthesis right parenthesis semicolon. Line 34. blank. "/>
          <p:cNvPicPr>
            <a:picLocks noChangeAspect="1" noChangeArrowheads="1"/>
          </p:cNvPicPr>
          <p:nvPr/>
        </p:nvPicPr>
        <p:blipFill>
          <a:blip r:embed="rId2"/>
          <a:srcRect/>
          <a:stretch>
            <a:fillRect/>
          </a:stretch>
        </p:blipFill>
        <p:spPr bwMode="auto">
          <a:xfrm>
            <a:off x="1942656" y="2352326"/>
            <a:ext cx="5258687" cy="3690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9467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Link-Based </a:t>
            </a:r>
            <a:r>
              <a:rPr lang="en-US" altLang="en-US" dirty="0" smtClean="0"/>
              <a:t>Implementation </a:t>
            </a:r>
            <a:r>
              <a:rPr lang="en-US" altLang="en-US" sz="2000" b="0" dirty="0" smtClean="0"/>
              <a:t>(6 </a:t>
            </a:r>
            <a:r>
              <a:rPr lang="en-US" altLang="en-US" sz="2000" b="0" dirty="0"/>
              <a:t>of 9)</a:t>
            </a:r>
            <a:endParaRPr lang="en-US" dirty="0"/>
          </a:p>
        </p:txBody>
      </p:sp>
      <p:sp>
        <p:nvSpPr>
          <p:cNvPr id="3" name="Text Placeholder 2"/>
          <p:cNvSpPr>
            <a:spLocks noGrp="1"/>
          </p:cNvSpPr>
          <p:nvPr>
            <p:ph type="body" idx="1"/>
          </p:nvPr>
        </p:nvSpPr>
        <p:spPr>
          <a:xfrm>
            <a:off x="457200" y="1600200"/>
            <a:ext cx="8229600" cy="479323"/>
          </a:xfrm>
        </p:spPr>
        <p:txBody>
          <a:bodyPr/>
          <a:lstStyle/>
          <a:p>
            <a:pPr marL="0" indent="0">
              <a:buNone/>
            </a:pPr>
            <a:r>
              <a:rPr lang="en-US" altLang="en-US" sz="2000" b="1" dirty="0" smtClean="0"/>
              <a:t>Listing </a:t>
            </a:r>
            <a:r>
              <a:rPr lang="en-US" altLang="en-US" sz="2000" b="1" dirty="0"/>
              <a:t>7-4 [Continued</a:t>
            </a:r>
            <a:r>
              <a:rPr lang="en-US" altLang="en-US" sz="2000" b="1" dirty="0" smtClean="0"/>
              <a:t>]</a:t>
            </a:r>
            <a:endParaRPr lang="en-US" sz="2000" b="1" dirty="0"/>
          </a:p>
        </p:txBody>
      </p:sp>
      <p:pic>
        <p:nvPicPr>
          <p:cNvPr id="4" name="Picture 2" descr="The computer code continues. Line 35, indented twice. forward slash forward slash Create a new node containing the next item. Line 36, indented twice. Node left angle bracket Item Type right angle bracket asterisk new Node P t r equals new Node left angle bracket Item Type right angle bracket left parenthesis next Item right parenthesis semicolon. Line 37. blank. Line 38, indented twice. forward slash forward slash Link new node to end of new chain. Line 39, indented twice. new Chain P t r rightward arrow set Next left parenthesis new Node P t r right parenthesis semicolon. Line 40. blank. Line 41, indented twice. forward slash forward slash Advance pointer to new last node. Line 42, indented twice. new Chain P t r equals new Chain P t r rightward arrow get Next left parenthesis right parenthesis semicolon. Line 43. blank. Line 44, indented twice. forward slash forward slash Advance original dash chain pointer. Line 45, indented twice. o r i g Chain P t r equals o r i g Chain P t r rightward arrow get Next left parenthesis right parenthesis semicolon. Line 46, indented once. right brace forward slash forward slash end while. Line 47, indented once. new Chain P t r rightward arrow set Next left parenthesis null p t r right parenthesis semicolon forward slash forward slash Flag end of chain. Line 48. right brace forward slash forward slash end if. Line 49. right brace forward slash forward slash end copy constructor. Line 50. blank. "/>
          <p:cNvPicPr>
            <a:picLocks noChangeAspect="1" noChangeArrowheads="1"/>
          </p:cNvPicPr>
          <p:nvPr/>
        </p:nvPicPr>
        <p:blipFill>
          <a:blip r:embed="rId2"/>
          <a:srcRect/>
          <a:stretch>
            <a:fillRect/>
          </a:stretch>
        </p:blipFill>
        <p:spPr bwMode="auto">
          <a:xfrm>
            <a:off x="950471" y="2238256"/>
            <a:ext cx="7243057" cy="3932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877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Link-Based </a:t>
            </a:r>
            <a:r>
              <a:rPr lang="en-US" altLang="en-US" dirty="0" smtClean="0"/>
              <a:t>Implementation </a:t>
            </a:r>
            <a:r>
              <a:rPr lang="en-US" altLang="en-US" sz="2000" b="0" dirty="0" smtClean="0"/>
              <a:t>(7 </a:t>
            </a:r>
            <a:r>
              <a:rPr lang="en-US" altLang="en-US" sz="2000" b="0" dirty="0"/>
              <a:t>of 9)</a:t>
            </a:r>
            <a:endParaRPr lang="en-US" dirty="0"/>
          </a:p>
        </p:txBody>
      </p:sp>
      <p:sp>
        <p:nvSpPr>
          <p:cNvPr id="3" name="Text Placeholder 2"/>
          <p:cNvSpPr>
            <a:spLocks noGrp="1"/>
          </p:cNvSpPr>
          <p:nvPr>
            <p:ph type="body" idx="1"/>
          </p:nvPr>
        </p:nvSpPr>
        <p:spPr>
          <a:xfrm>
            <a:off x="457200" y="1600200"/>
            <a:ext cx="8229600" cy="479323"/>
          </a:xfrm>
        </p:spPr>
        <p:txBody>
          <a:bodyPr/>
          <a:lstStyle/>
          <a:p>
            <a:pPr marL="0" indent="0">
              <a:buNone/>
            </a:pPr>
            <a:r>
              <a:rPr lang="en-US" altLang="en-US" sz="2000" b="1" dirty="0" smtClean="0"/>
              <a:t>Listing 7-4 </a:t>
            </a:r>
            <a:r>
              <a:rPr lang="en-US" altLang="en-US" sz="2000" b="1" dirty="0"/>
              <a:t>[Continued</a:t>
            </a:r>
            <a:r>
              <a:rPr lang="en-US" altLang="en-US" sz="2000" b="1" dirty="0" smtClean="0"/>
              <a:t>]</a:t>
            </a:r>
            <a:endParaRPr lang="en-US" sz="2000" b="1" dirty="0"/>
          </a:p>
        </p:txBody>
      </p:sp>
      <p:pic>
        <p:nvPicPr>
          <p:cNvPr id="4" name="Picture 2" descr="The computer code continues. Line 51. template left angle bracket class Item Type right angle bracket. Line 52. Linked Stack left angle bracket Item Type right angle bracket colon colon tilde Linked Stack left parenthesis right parenthesis. Line 53. left brace. Line 54, indented once. forward slash forward slash Pop until stack is empty. Line 55, indented once. while left parenthesis exclamation point is Empty left parenthesis right parenthesis right parenthesis. Line 56, indented twice. pop left parenthesis right parenthesis semicolon. Line 57. right brace forward slash forward slash end destructor. Line 58. blank. Line 59. template left angle bracket class Item Type right angle bracket. Line 60. B o o l Linked Stack left angle bracket Item Type right angle bracket colon colon push left parenthesis c o n s t Item Type ampersand new Item right parenthesis. Line 61. left brace. Line 62, indented once. Node left angle bracket Item Type right angle bracket asterisk new Node P t r equals new Node left angle bracket Item Type right angle bracket left parenthesis new Item comma top P t r right parenthesis semicolon. Line 63, indented once. top P t r equals new Node P t r semicolon. Line 64, indented once. new Node P t r equals null p t r semicolon. Line 65, indented once. return true semicolon. Line 66. right brace forward slash forward slash end push. Line 67. blank."/>
          <p:cNvPicPr>
            <a:picLocks noChangeAspect="1" noChangeArrowheads="1"/>
          </p:cNvPicPr>
          <p:nvPr/>
        </p:nvPicPr>
        <p:blipFill>
          <a:blip r:embed="rId2"/>
          <a:srcRect/>
          <a:stretch>
            <a:fillRect/>
          </a:stretch>
        </p:blipFill>
        <p:spPr bwMode="auto">
          <a:xfrm>
            <a:off x="1305325" y="2270976"/>
            <a:ext cx="6533350" cy="3682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0280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Link-Based </a:t>
            </a:r>
            <a:r>
              <a:rPr lang="en-US" altLang="en-US" dirty="0" smtClean="0"/>
              <a:t>Implementation </a:t>
            </a:r>
            <a:r>
              <a:rPr lang="en-US" altLang="en-US" sz="2000" b="0" dirty="0" smtClean="0"/>
              <a:t>(8 </a:t>
            </a:r>
            <a:r>
              <a:rPr lang="en-US" altLang="en-US" sz="2000" b="0" dirty="0"/>
              <a:t>of 9)</a:t>
            </a:r>
            <a:endParaRPr lang="en-US" dirty="0"/>
          </a:p>
        </p:txBody>
      </p:sp>
      <p:sp>
        <p:nvSpPr>
          <p:cNvPr id="3" name="Text Placeholder 2"/>
          <p:cNvSpPr>
            <a:spLocks noGrp="1"/>
          </p:cNvSpPr>
          <p:nvPr>
            <p:ph type="body" idx="1"/>
          </p:nvPr>
        </p:nvSpPr>
        <p:spPr>
          <a:xfrm>
            <a:off x="457200" y="1600200"/>
            <a:ext cx="8229600" cy="479323"/>
          </a:xfrm>
        </p:spPr>
        <p:txBody>
          <a:bodyPr/>
          <a:lstStyle/>
          <a:p>
            <a:pPr marL="0" indent="0">
              <a:buNone/>
            </a:pPr>
            <a:r>
              <a:rPr lang="en-US" altLang="en-US" sz="2000" b="1" dirty="0" smtClean="0"/>
              <a:t>Listing </a:t>
            </a:r>
            <a:r>
              <a:rPr lang="en-US" altLang="en-US" sz="2000" b="1" dirty="0"/>
              <a:t>7-4 [Continued</a:t>
            </a:r>
            <a:r>
              <a:rPr lang="en-US" altLang="en-US" sz="2000" b="1" dirty="0" smtClean="0"/>
              <a:t>]</a:t>
            </a:r>
            <a:endParaRPr lang="en-US" sz="2000" b="1" dirty="0"/>
          </a:p>
        </p:txBody>
      </p:sp>
      <p:pic>
        <p:nvPicPr>
          <p:cNvPr id="4" name="Picture 2" descr="The computer code continues. Line 68. template left angle bracket class Item Type right angle bracket. Line 69. B o o l Linked Stack left angle bracket Item Type right angle bracket colon colon pop left parenthesis right parenthesis. Line 70. left brace. Line 71, indented once. b o o l result equals false semicolon. Line 72, indented once. if left parenthesis exclamation point is Empty left parenthesis right parenthesis right parenthesis. Line 73, indented once. left brace. Line 74, indented twice. forward slash forward slash Stack is not empty semicolon delete top. Line 75, indented twice. Node left angle bracket Item Type right angle bracket asterisk node To Delete P t r equals top P t r semicolon. Line 76, indented twice. top P t r equals top P t r rightward arrow get Next left parenthesis right parenthesis semicolon. Line 77. blank. Line 78, indented twice. forward slash forward slash Return deleted node to system. Line 79, indented twice. node To Delete P t r rightward arrow set Next left parenthesis null p t r right parenthesis semicolon. Line 80, indented twice. delete node To Delete P t r semicolon. Line 81, indented twice. node To Delete P t r equals null p t r semicolon. Line 82. blank. Line 83, indented twice. result equals true semicolon. Line 84. right brace forward slash forward slash end if. Line 85. blank. "/>
          <p:cNvPicPr>
            <a:picLocks noChangeAspect="1" noChangeArrowheads="1"/>
          </p:cNvPicPr>
          <p:nvPr/>
        </p:nvPicPr>
        <p:blipFill>
          <a:blip r:embed="rId2"/>
          <a:srcRect/>
          <a:stretch>
            <a:fillRect/>
          </a:stretch>
        </p:blipFill>
        <p:spPr bwMode="auto">
          <a:xfrm>
            <a:off x="1725674" y="2249086"/>
            <a:ext cx="5692652" cy="4061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4689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Link-Based </a:t>
            </a:r>
            <a:r>
              <a:rPr lang="en-US" altLang="en-US" dirty="0" smtClean="0"/>
              <a:t>Implementation </a:t>
            </a:r>
            <a:r>
              <a:rPr lang="en-US" altLang="en-US" sz="2000" b="0" dirty="0" smtClean="0"/>
              <a:t>(9 </a:t>
            </a:r>
            <a:r>
              <a:rPr lang="en-US" altLang="en-US" sz="2000" b="0" dirty="0"/>
              <a:t>of 9)</a:t>
            </a:r>
            <a:endParaRPr lang="en-US" dirty="0"/>
          </a:p>
        </p:txBody>
      </p:sp>
      <p:sp>
        <p:nvSpPr>
          <p:cNvPr id="3" name="Text Placeholder 2"/>
          <p:cNvSpPr>
            <a:spLocks noGrp="1"/>
          </p:cNvSpPr>
          <p:nvPr>
            <p:ph type="body" idx="1"/>
          </p:nvPr>
        </p:nvSpPr>
        <p:spPr>
          <a:xfrm>
            <a:off x="457200" y="1600200"/>
            <a:ext cx="8229600" cy="435077"/>
          </a:xfrm>
        </p:spPr>
        <p:txBody>
          <a:bodyPr/>
          <a:lstStyle/>
          <a:p>
            <a:pPr marL="0" indent="0">
              <a:buNone/>
            </a:pPr>
            <a:r>
              <a:rPr lang="en-US" altLang="en-US" sz="2000" b="1" dirty="0" smtClean="0"/>
              <a:t>Listing </a:t>
            </a:r>
            <a:r>
              <a:rPr lang="en-US" altLang="en-US" sz="2000" b="1" dirty="0"/>
              <a:t>7-4 [Continued</a:t>
            </a:r>
            <a:r>
              <a:rPr lang="en-US" altLang="en-US" sz="2000" b="1" dirty="0" smtClean="0"/>
              <a:t>]</a:t>
            </a:r>
            <a:endParaRPr lang="en-US" sz="2000" b="1" dirty="0"/>
          </a:p>
        </p:txBody>
      </p:sp>
      <p:pic>
        <p:nvPicPr>
          <p:cNvPr id="4" name="Picture 2" descr="The computer code continues. Line 86, indented once. return result semicolon. Line 87. right brace forward slash forward slash end pop. Line 88. blank. Line 89. template left angle bracket class Item Type right angle bracket. Line 90. Item Type Linked Stack left angle bracket Item Type right angle bracket colon colon peek left parenthesis right parenthesis const. Line 91. left brace. Line 92, indented once. assert left parenthesis exclamation point is Empty left parenthesis right parenthesis right parenthesis semicolon forward slash forward slash Enforce precondition during debugging. Line 93. blank. Line 94, indented once. forward slash forward slash Stack is not empty semicolon return top. Line 95, indented once. return top P t r rightward arrow get Item left parenthesis right parenthesis semicolon. Line 96. right brace forward slash forward slash end peek. Line 97. blank. Line 98. template left angle bracket class Item Type right angle bracket. Line 99. B o o l Linked Stack left angle bracket Item Type right angle bracket colon colon is Empty left parenthesis right parenthesis const. Line 100. left brace. Line 101, indented once. return top P t r equals equals null p t r semicolon. Line 102. right brace forward slash forward slash end is Empty. Line 103. forward slash forward slash end of implementation file."/>
          <p:cNvPicPr>
            <a:picLocks noChangeAspect="1" noChangeArrowheads="1"/>
          </p:cNvPicPr>
          <p:nvPr/>
        </p:nvPicPr>
        <p:blipFill>
          <a:blip r:embed="rId2"/>
          <a:srcRect/>
          <a:stretch>
            <a:fillRect/>
          </a:stretch>
        </p:blipFill>
        <p:spPr bwMode="auto">
          <a:xfrm>
            <a:off x="1465032" y="2322827"/>
            <a:ext cx="6213935" cy="3727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535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Implementations That Use </a:t>
            </a:r>
            <a:r>
              <a:rPr lang="en-US" altLang="en-US" dirty="0" smtClean="0"/>
              <a:t>Exceptions </a:t>
            </a:r>
            <a:r>
              <a:rPr lang="en-US" altLang="en-US" sz="2000" b="0" dirty="0" smtClean="0"/>
              <a:t>(1 of 3)</a:t>
            </a:r>
            <a:endParaRPr lang="en-US" sz="2000" b="0" dirty="0"/>
          </a:p>
        </p:txBody>
      </p:sp>
      <p:sp>
        <p:nvSpPr>
          <p:cNvPr id="3" name="Text Placeholder 2"/>
          <p:cNvSpPr>
            <a:spLocks noGrp="1"/>
          </p:cNvSpPr>
          <p:nvPr>
            <p:ph type="body" idx="1"/>
          </p:nvPr>
        </p:nvSpPr>
        <p:spPr/>
        <p:txBody>
          <a:bodyPr/>
          <a:lstStyle/>
          <a:p>
            <a:pPr>
              <a:buFont typeface="Arial" charset="0"/>
              <a:buChar char="•"/>
              <a:defRPr/>
            </a:pPr>
            <a:r>
              <a:rPr lang="en-US" sz="2400" dirty="0"/>
              <a:t>Method </a:t>
            </a:r>
            <a:r>
              <a:rPr lang="en-US" sz="2400" b="1" dirty="0">
                <a:solidFill>
                  <a:schemeClr val="tx1"/>
                </a:solidFill>
              </a:rPr>
              <a:t>peek</a:t>
            </a:r>
            <a:r>
              <a:rPr lang="en-US" sz="2400" dirty="0"/>
              <a:t> does not expect client to look at top of an empty stack</a:t>
            </a:r>
          </a:p>
          <a:p>
            <a:pPr lvl="1">
              <a:buFont typeface="Arial" charset="0"/>
              <a:buChar char="–"/>
              <a:defRPr/>
            </a:pPr>
            <a:r>
              <a:rPr lang="en-US" sz="2400" b="1" dirty="0">
                <a:solidFill>
                  <a:schemeClr val="tx1"/>
                </a:solidFill>
              </a:rPr>
              <a:t>assert</a:t>
            </a:r>
            <a:r>
              <a:rPr lang="en-US" sz="2400" dirty="0"/>
              <a:t> statement merely issues error message, and halts execution</a:t>
            </a:r>
          </a:p>
          <a:p>
            <a:pPr>
              <a:buFont typeface="Arial" charset="0"/>
              <a:buChar char="•"/>
              <a:defRPr/>
            </a:pPr>
            <a:r>
              <a:rPr lang="en-US" sz="2400" dirty="0"/>
              <a:t>Consider having </a:t>
            </a:r>
            <a:r>
              <a:rPr lang="en-US" sz="2400" b="1" dirty="0">
                <a:solidFill>
                  <a:schemeClr val="tx1"/>
                </a:solidFill>
              </a:rPr>
              <a:t>peek</a:t>
            </a:r>
            <a:r>
              <a:rPr lang="en-US" sz="2400" dirty="0"/>
              <a:t> throw an exception</a:t>
            </a:r>
          </a:p>
          <a:p>
            <a:pPr lvl="1">
              <a:buFont typeface="Arial" charset="0"/>
              <a:buChar char="–"/>
              <a:defRPr/>
            </a:pPr>
            <a:r>
              <a:rPr lang="en-US" sz="2400" dirty="0"/>
              <a:t>Listings follow on next </a:t>
            </a:r>
            <a:r>
              <a:rPr lang="en-US" sz="2400" dirty="0" smtClean="0"/>
              <a:t>slides</a:t>
            </a:r>
            <a:endParaRPr lang="en-US" sz="2400" dirty="0"/>
          </a:p>
        </p:txBody>
      </p:sp>
    </p:spTree>
    <p:extLst>
      <p:ext uri="{BB962C8B-B14F-4D97-AF65-F5344CB8AC3E}">
        <p14:creationId xmlns:p14="http://schemas.microsoft.com/office/powerpoint/2010/main" val="392892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Implementations That Use Exceptions </a:t>
            </a:r>
            <a:r>
              <a:rPr lang="en-US" altLang="en-US" sz="2000" b="0" dirty="0" smtClean="0"/>
              <a:t>(2 </a:t>
            </a:r>
            <a:r>
              <a:rPr lang="en-US" altLang="en-US" sz="2000" b="0" dirty="0"/>
              <a:t>of 3)</a:t>
            </a:r>
            <a:endParaRPr lang="en-US" dirty="0"/>
          </a:p>
        </p:txBody>
      </p:sp>
      <p:sp>
        <p:nvSpPr>
          <p:cNvPr id="3" name="Text Placeholder 2"/>
          <p:cNvSpPr>
            <a:spLocks noGrp="1"/>
          </p:cNvSpPr>
          <p:nvPr>
            <p:ph type="body" idx="1"/>
          </p:nvPr>
        </p:nvSpPr>
        <p:spPr>
          <a:xfrm>
            <a:off x="457200" y="1600200"/>
            <a:ext cx="8229600" cy="508819"/>
          </a:xfrm>
        </p:spPr>
        <p:txBody>
          <a:bodyPr/>
          <a:lstStyle/>
          <a:p>
            <a:pPr marL="0" indent="0">
              <a:buNone/>
            </a:pPr>
            <a:r>
              <a:rPr lang="en-US" altLang="en-US" sz="2000" b="1" dirty="0" smtClean="0"/>
              <a:t>Listing 7-5 </a:t>
            </a:r>
            <a:r>
              <a:rPr lang="en-US" altLang="en-US" sz="2000" dirty="0" smtClean="0"/>
              <a:t>The header file for the class </a:t>
            </a:r>
            <a:r>
              <a:rPr lang="en-US" altLang="en-US" sz="2000" b="1" dirty="0" smtClean="0">
                <a:solidFill>
                  <a:schemeClr val="tx1"/>
                </a:solidFill>
              </a:rPr>
              <a:t>PrecondViolatedExcep</a:t>
            </a:r>
            <a:endParaRPr lang="en-US" sz="2000" b="1" dirty="0">
              <a:solidFill>
                <a:schemeClr val="tx1"/>
              </a:solidFill>
            </a:endParaRPr>
          </a:p>
        </p:txBody>
      </p:sp>
      <p:pic>
        <p:nvPicPr>
          <p:cNvPr id="4" name="Picture 6" descr="Computer code has 14 lines. The lines read as follows. Line 1. forward slash asterisk asterisk at sign file Pre, c o n d Violated Except period h asterisk forward slash. Line 2. hash if n d e f PRECOND underscore VIOLATED underscore EXCEPT underscore. Line 3. hash define PRECOND underscore VIOLATED underscore EXCEPT underscore. Line 4. blank. Line 5. hash include left angle bracket s t d except right angle bracket. Line 6. hash include left angle bracket string right angle bracket. Line 7. blank. Line 8. class Pre c o n d Violated Except colon public s t d colon colon logic underscore error. Line 9. left brace. Line 10. public colon. Line 11, indented once. Pre c o n d Violated Except left parenthesis c o n s t, s t d colon colon string ampersand message equals double quote double quote right parenthesis semicolon. Line 12. right brace semicolon forward slash forward slash end Pre c o n d Violated Except. Line 13. blank. Line 14. hash end if. "/>
          <p:cNvPicPr>
            <a:picLocks noChangeAspect="1" noChangeArrowheads="1"/>
          </p:cNvPicPr>
          <p:nvPr/>
        </p:nvPicPr>
        <p:blipFill>
          <a:blip r:embed="rId2"/>
          <a:srcRect t="1489"/>
          <a:stretch>
            <a:fillRect/>
          </a:stretch>
        </p:blipFill>
        <p:spPr bwMode="auto">
          <a:xfrm>
            <a:off x="1067593" y="2311707"/>
            <a:ext cx="7008813" cy="352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5947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An Array-Based </a:t>
            </a:r>
            <a:r>
              <a:rPr lang="en-US" altLang="en-US" dirty="0" smtClean="0"/>
              <a:t>Implementation </a:t>
            </a:r>
            <a:r>
              <a:rPr lang="en-US" altLang="en-US" sz="2000" b="0" dirty="0" smtClean="0"/>
              <a:t>(1 of 7)</a:t>
            </a:r>
            <a:endParaRPr lang="en-US" sz="2000" b="0" dirty="0"/>
          </a:p>
        </p:txBody>
      </p:sp>
      <p:sp>
        <p:nvSpPr>
          <p:cNvPr id="3" name="Text Placeholder 2"/>
          <p:cNvSpPr>
            <a:spLocks noGrp="1"/>
          </p:cNvSpPr>
          <p:nvPr>
            <p:ph type="body" idx="1"/>
          </p:nvPr>
        </p:nvSpPr>
        <p:spPr>
          <a:xfrm>
            <a:off x="457200" y="1600200"/>
            <a:ext cx="8229600" cy="428625"/>
          </a:xfrm>
        </p:spPr>
        <p:txBody>
          <a:bodyPr/>
          <a:lstStyle/>
          <a:p>
            <a:pPr marL="0" indent="0">
              <a:buNone/>
            </a:pPr>
            <a:r>
              <a:rPr lang="en-US" altLang="en-US" sz="2000" b="1" dirty="0" smtClean="0"/>
              <a:t>Figure 7-1 </a:t>
            </a:r>
            <a:r>
              <a:rPr lang="en-US" altLang="en-US" sz="2000" dirty="0"/>
              <a:t>Using an array to store a stack’s </a:t>
            </a:r>
            <a:r>
              <a:rPr lang="en-US" altLang="en-US" sz="2000" dirty="0" smtClean="0"/>
              <a:t>entries</a:t>
            </a:r>
            <a:endParaRPr lang="en-US" dirty="0"/>
          </a:p>
        </p:txBody>
      </p:sp>
      <p:pic>
        <p:nvPicPr>
          <p:cNvPr id="5" name="Picture 6" descr="Two part diagram illustrates an array based implementation of stack entries. Diagram a displays a preliminary sketch of a vertical array with array indices from 0 to 4 starting from bottom to top order. Indices have the following entries: 2: 30, 1: 20, and 0:10. Indices 3 and 4 are empty and highlighted. Diagram b displays the implementation details with a horizontal array. Array indices 0, 1, 2 are displayed with the following entries. 0: 10, 1: 20, 2: 30. The array continues with entry of items in each index that follows. A label below the array reads, Default underscore capacity dash 1. Stack entry in Index 2 represents the top element of the stac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37" y="2316375"/>
            <a:ext cx="7604125"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3127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Implementations That Use Exceptions </a:t>
            </a:r>
            <a:r>
              <a:rPr lang="en-US" altLang="en-US" sz="2000" b="0" dirty="0" smtClean="0"/>
              <a:t>(3 </a:t>
            </a:r>
            <a:r>
              <a:rPr lang="en-US" altLang="en-US" sz="2000" b="0" dirty="0"/>
              <a:t>of 3)</a:t>
            </a:r>
            <a:endParaRPr lang="en-US" dirty="0"/>
          </a:p>
        </p:txBody>
      </p:sp>
      <p:sp>
        <p:nvSpPr>
          <p:cNvPr id="3" name="Text Placeholder 2"/>
          <p:cNvSpPr>
            <a:spLocks noGrp="1"/>
          </p:cNvSpPr>
          <p:nvPr>
            <p:ph type="body" idx="1"/>
          </p:nvPr>
        </p:nvSpPr>
        <p:spPr>
          <a:xfrm>
            <a:off x="457200" y="1600201"/>
            <a:ext cx="8229600" cy="523568"/>
          </a:xfrm>
        </p:spPr>
        <p:txBody>
          <a:bodyPr/>
          <a:lstStyle/>
          <a:p>
            <a:pPr marL="0" indent="0" eaLnBrk="1" hangingPunct="1">
              <a:buNone/>
            </a:pPr>
            <a:r>
              <a:rPr lang="en-US" altLang="en-US" sz="2000" b="1" dirty="0" smtClean="0"/>
              <a:t>Listing </a:t>
            </a:r>
            <a:r>
              <a:rPr lang="en-US" altLang="en-US" sz="2000" b="1" dirty="0"/>
              <a:t>7-6 </a:t>
            </a:r>
            <a:r>
              <a:rPr lang="en-US" altLang="en-US" sz="2000" dirty="0"/>
              <a:t>Implementation file for the class </a:t>
            </a:r>
            <a:r>
              <a:rPr lang="en-US" altLang="en-US" sz="2000" b="1" dirty="0">
                <a:solidFill>
                  <a:schemeClr val="tx1"/>
                </a:solidFill>
              </a:rPr>
              <a:t>PrecondViolatedExcep</a:t>
            </a:r>
          </a:p>
        </p:txBody>
      </p:sp>
      <p:pic>
        <p:nvPicPr>
          <p:cNvPr id="4" name="Picture 6" descr="Computer code has 7 lines. The lines read as follows. Line 1. forward slash asterisk asterisk at sign file Pre c o n d Violated Except period c p p asterisk forward slash. Line 2. hash include double quote Pre c o n d Violated Except period h double quote. Line 3. blank. Line 4. Pre c o n d Violated Except colon colon Pre c o n d Violated Except left parenthesis c o n s t s t d colon colon string ampersand message right parenthesis. Line 5, indented once. colon s t d colon colon logic underscore error left parenthesis double quote Precondition Violated Exception colon double quote plus message right parenthesis. Line 6. left brace. Line 7. right brace forward slash forward slash end constructor. "/>
          <p:cNvPicPr>
            <a:picLocks noChangeAspect="1" noChangeArrowheads="1"/>
          </p:cNvPicPr>
          <p:nvPr/>
        </p:nvPicPr>
        <p:blipFill>
          <a:blip r:embed="rId2"/>
          <a:srcRect/>
          <a:stretch>
            <a:fillRect/>
          </a:stretch>
        </p:blipFill>
        <p:spPr bwMode="auto">
          <a:xfrm>
            <a:off x="661988" y="2360920"/>
            <a:ext cx="7910512" cy="187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8293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An Array-Based Implementation </a:t>
            </a:r>
            <a:r>
              <a:rPr lang="en-US" altLang="en-US" sz="2000" b="0" dirty="0" smtClean="0"/>
              <a:t>(2 </a:t>
            </a:r>
            <a:r>
              <a:rPr lang="en-US" altLang="en-US" sz="2000" b="0" dirty="0"/>
              <a:t>of 7)</a:t>
            </a:r>
            <a:endParaRPr lang="en-US" dirty="0"/>
          </a:p>
        </p:txBody>
      </p:sp>
      <p:sp>
        <p:nvSpPr>
          <p:cNvPr id="3" name="Text Placeholder 2"/>
          <p:cNvSpPr>
            <a:spLocks noGrp="1"/>
          </p:cNvSpPr>
          <p:nvPr>
            <p:ph type="body" idx="1"/>
          </p:nvPr>
        </p:nvSpPr>
        <p:spPr>
          <a:xfrm>
            <a:off x="457200" y="1600201"/>
            <a:ext cx="8229600" cy="464574"/>
          </a:xfrm>
        </p:spPr>
        <p:txBody>
          <a:bodyPr/>
          <a:lstStyle/>
          <a:p>
            <a:pPr marL="0" indent="0">
              <a:buNone/>
            </a:pPr>
            <a:r>
              <a:rPr lang="en-US" altLang="en-US" sz="2000" b="1" dirty="0"/>
              <a:t>Listing 7-1 </a:t>
            </a:r>
            <a:r>
              <a:rPr lang="en-US" altLang="en-US" sz="2000" dirty="0"/>
              <a:t>The header file for an array-based </a:t>
            </a:r>
            <a:r>
              <a:rPr lang="en-US" altLang="en-US" sz="2000" dirty="0" smtClean="0"/>
              <a:t>stack</a:t>
            </a:r>
            <a:endParaRPr lang="en-US" sz="2000" dirty="0"/>
          </a:p>
        </p:txBody>
      </p:sp>
      <p:pic>
        <p:nvPicPr>
          <p:cNvPr id="4" name="Picture 6" descr="Computer code has 25 lines. The lines read as follows. Line 1. forward slash asterisk asterisk A D T stack colon Array dash based implementation period. Line 2. at sign file Array Stack period h asterisk forward slash. Line 3. blank. Line 4. Hash if n d e f ARRAY underscore STACK underscore. Line 5. hash define ARRAY underscore STACK underscore. Line 6. blank. Line 7. hash include double quote Stack Interface period h double quote. Line 8. blank. Line 9. template left angle bracket class Item Type right angle bracket. Line 10. class Array Stack colon public Stack Interface left angle bracket Item Type right angle bracket. Line 11. left brace. Line 12. private colon. Line 13, indented once. static c o n s t, i n t DEFAULT underscore CAPACITY equals maximum dash size dash of dash stack semicolon. Line 14, indented once. Item Type items left bracket DEFAULT underscore CAPACITY right bracket semicolon forward slash forward slash Array of stack items. Line 15, indented once. i n t top semicolon forward slash forward slash Index to top of stac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95" y="2286207"/>
            <a:ext cx="7360809" cy="3763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8062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 Array-Based Implementation </a:t>
            </a:r>
            <a:r>
              <a:rPr lang="en-US" altLang="en-US" sz="2000" b="0" dirty="0" smtClean="0"/>
              <a:t>(3 </a:t>
            </a:r>
            <a:r>
              <a:rPr lang="en-US" altLang="en-US" sz="2000" b="0" dirty="0"/>
              <a:t>of 7)</a:t>
            </a:r>
            <a:endParaRPr lang="en-US" dirty="0"/>
          </a:p>
        </p:txBody>
      </p:sp>
      <p:sp>
        <p:nvSpPr>
          <p:cNvPr id="3" name="Text Placeholder 2"/>
          <p:cNvSpPr>
            <a:spLocks noGrp="1"/>
          </p:cNvSpPr>
          <p:nvPr>
            <p:ph type="body" idx="1"/>
          </p:nvPr>
        </p:nvSpPr>
        <p:spPr>
          <a:xfrm>
            <a:off x="457200" y="1600200"/>
            <a:ext cx="8229600" cy="419549"/>
          </a:xfrm>
        </p:spPr>
        <p:txBody>
          <a:bodyPr/>
          <a:lstStyle/>
          <a:p>
            <a:pPr marL="0" indent="0">
              <a:buNone/>
            </a:pPr>
            <a:r>
              <a:rPr lang="en-US" altLang="en-US" sz="2000" b="1" dirty="0"/>
              <a:t>Listing </a:t>
            </a:r>
            <a:r>
              <a:rPr lang="en-US" altLang="en-US" sz="2000" b="1" dirty="0" smtClean="0"/>
              <a:t>7-1 </a:t>
            </a:r>
            <a:r>
              <a:rPr lang="en-US" altLang="en-US" sz="2000" dirty="0" smtClean="0"/>
              <a:t>[Continued]</a:t>
            </a:r>
            <a:endParaRPr lang="en-US" sz="2000" dirty="0"/>
          </a:p>
        </p:txBody>
      </p:sp>
      <p:pic>
        <p:nvPicPr>
          <p:cNvPr id="4" name="Picture 2" descr="The computer code continues. Line 16. public colon. Line 17, indented once. Array Stack left parenthesis right parenthesis semicolon forward slash forward slash Default constructor. Line 18, indented once. b o o l is Empty left parenthesis right parenthesis c o n s t semicolon. Line 19, indented once. b o o l push left parenthesis c o n s t Item Type ampersand new Entry right parenthesis semicolon. Line 20, indented once. b o o l pop left parenthesis right parenthesis semicolon. Line 21, indented once. Item Type peek left parenthesis right parenthesis c o n s t semicolon. Line 22. right brace semicolon forward slash forward slash end Array Stack. Line 23. blank. Line 24. hash include double quote Array Stack period c p p double quote. Line 25. hash end 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995" y="2417955"/>
            <a:ext cx="7792423" cy="281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8306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An Array-Based Implementation </a:t>
            </a:r>
            <a:r>
              <a:rPr lang="en-US" altLang="en-US" sz="2000" b="0" dirty="0" smtClean="0"/>
              <a:t>(4 </a:t>
            </a:r>
            <a:r>
              <a:rPr lang="en-US" altLang="en-US" sz="2000" b="0" dirty="0"/>
              <a:t>of 7)</a:t>
            </a:r>
            <a:endParaRPr lang="en-US" dirty="0"/>
          </a:p>
        </p:txBody>
      </p:sp>
      <p:sp>
        <p:nvSpPr>
          <p:cNvPr id="3" name="Text Placeholder 2"/>
          <p:cNvSpPr>
            <a:spLocks noGrp="1"/>
          </p:cNvSpPr>
          <p:nvPr>
            <p:ph type="body" idx="1"/>
          </p:nvPr>
        </p:nvSpPr>
        <p:spPr>
          <a:xfrm>
            <a:off x="457200" y="1600201"/>
            <a:ext cx="8229600" cy="449826"/>
          </a:xfrm>
        </p:spPr>
        <p:txBody>
          <a:bodyPr/>
          <a:lstStyle/>
          <a:p>
            <a:pPr marL="0" indent="0">
              <a:buNone/>
            </a:pPr>
            <a:r>
              <a:rPr lang="en-US" altLang="en-US" sz="2000" b="1" dirty="0" smtClean="0"/>
              <a:t>Listing </a:t>
            </a:r>
            <a:r>
              <a:rPr lang="en-US" altLang="en-US" sz="2000" b="1" dirty="0"/>
              <a:t>7-2</a:t>
            </a:r>
            <a:r>
              <a:rPr lang="en-US" altLang="en-US" sz="2000" dirty="0"/>
              <a:t> The implementation file for an array-based </a:t>
            </a:r>
            <a:r>
              <a:rPr lang="en-US" altLang="en-US" sz="2000" dirty="0" smtClean="0"/>
              <a:t>stack</a:t>
            </a:r>
            <a:endParaRPr lang="en-US" sz="2000" dirty="0"/>
          </a:p>
        </p:txBody>
      </p:sp>
      <p:pic>
        <p:nvPicPr>
          <p:cNvPr id="4" name="Picture 6" descr="Computer code has 53 lines. The lines read as follows. Line 1. forward slash asterisk asterisk at sign file Array Stack period c p p asterisk forward slash. Line 2. blank. Line 3. hash include left angle bracket cassert right angle bracket forward slash forward slash For assert. Line 4. hash include double quote Array Stack period h double quote forward slash forward slash Header file. Line 5. blank. Line 6. template left angle bracket class Item Type right angle bracket. Line 7. Array Stack left angle bracket Item Type right angle bracket colon colon Array Stack left parenthesis right parenthesis colon top left parenthesis −1 right parenthesis. Line 8. left brace. Line 9. right brace forward slash forward slash end default constructor. Line 10. blank. Line 11. forward slash forward slash Copy constructor and destructor are supplied by the compiler. Line 12. blank. Line 13. template left angle bracket class Item Type right angle bracket. Line 14. b o o l Array Stack left angle bracket Item Type right angle bracket colon colon is Empty left parenthesis right parenthesis const. Line 15. left brace. Line 16, indented once. return top left angle bracket 0 semicolon. Line 17. right brace forward slash forward slash end is Empty. Line 18. blank. Line 19. template left angle bracket class Item Type right angle bracket. Line 20. b o o l Array Stack left angle bracket Item Type right angle bracket colon colon push left parenthesis c o n s t Item Type ampersand new Entry right parenthesis. "/>
          <p:cNvPicPr>
            <a:picLocks noChangeAspect="1" noChangeArrowheads="1"/>
          </p:cNvPicPr>
          <p:nvPr/>
        </p:nvPicPr>
        <p:blipFill>
          <a:blip r:embed="rId2"/>
          <a:srcRect/>
          <a:stretch>
            <a:fillRect/>
          </a:stretch>
        </p:blipFill>
        <p:spPr bwMode="auto">
          <a:xfrm>
            <a:off x="1629213" y="2337578"/>
            <a:ext cx="5885573" cy="3688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7194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 Array-Based Implementation </a:t>
            </a:r>
            <a:r>
              <a:rPr lang="en-US" altLang="en-US" sz="2000" b="0" dirty="0" smtClean="0"/>
              <a:t>(5 </a:t>
            </a:r>
            <a:r>
              <a:rPr lang="en-US" altLang="en-US" sz="2000" b="0" dirty="0"/>
              <a:t>of 7)</a:t>
            </a:r>
            <a:endParaRPr lang="en-US" dirty="0"/>
          </a:p>
        </p:txBody>
      </p:sp>
      <p:sp>
        <p:nvSpPr>
          <p:cNvPr id="3" name="Text Placeholder 2"/>
          <p:cNvSpPr>
            <a:spLocks noGrp="1"/>
          </p:cNvSpPr>
          <p:nvPr>
            <p:ph type="body" idx="1"/>
          </p:nvPr>
        </p:nvSpPr>
        <p:spPr>
          <a:xfrm>
            <a:off x="457200" y="1600201"/>
            <a:ext cx="8229600" cy="538316"/>
          </a:xfrm>
        </p:spPr>
        <p:txBody>
          <a:bodyPr/>
          <a:lstStyle/>
          <a:p>
            <a:pPr marL="0" indent="0">
              <a:buNone/>
            </a:pPr>
            <a:r>
              <a:rPr lang="en-US" altLang="en-US" sz="2000" b="1" dirty="0" smtClean="0"/>
              <a:t>Listing </a:t>
            </a:r>
            <a:r>
              <a:rPr lang="en-US" altLang="en-US" sz="2000" b="1" dirty="0"/>
              <a:t>7-2 [Continued]</a:t>
            </a:r>
            <a:endParaRPr lang="en-US" sz="2000" b="1" dirty="0"/>
          </a:p>
        </p:txBody>
      </p:sp>
      <p:pic>
        <p:nvPicPr>
          <p:cNvPr id="4" name="Picture 2" descr="The computer code continues. Line 21. left brace. Line 22, indented once. b o o l result equals false semicolon. Line 23, indented once. if left parenthesis top left angle bracket DEFAULT underscore CAPACITY − 1 right parenthesis forward slash forward slash Does stack have room for new Entry question mark. Line 24, indented once. left brace. Line 25, indented twice. top plus plus semicolon. Line 26, indented twice. items left bracket top right bracket equals new Entry semicolon. Line 27, indented twice. result equals true semicolon. Line 28, indented once. right brace forward slash forward slash end if. Line 29. blank. Line 30, indented once. return result semicolon. Line 31. right brace forward slash forward slash end push. Line 32. template left angle bracket class Item Type right angle bracket. Line 33. b o o l Array Stack left angle bracket Item Type right angle bracket colon colon pop left parenthesis right parenthesis. Line 34. left brace. Line 35, indented once. b o o l result equals false semicolon. Line 36, indented once. if left parenthesis exclamation point is Empty left parenthesis right parenthesis right parenthesis. Line 37, indented once. left brace. Line 38, indented twice. top minus minus semicolon. Line 39, indented twice. result equals true semicolon. "/>
          <p:cNvPicPr>
            <a:picLocks noChangeAspect="1" noChangeArrowheads="1"/>
          </p:cNvPicPr>
          <p:nvPr/>
        </p:nvPicPr>
        <p:blipFill rotWithShape="1">
          <a:blip r:embed="rId2"/>
          <a:srcRect t="2777"/>
          <a:stretch/>
        </p:blipFill>
        <p:spPr bwMode="auto">
          <a:xfrm>
            <a:off x="1438024" y="2245377"/>
            <a:ext cx="6594978" cy="3968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879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An Array-Based Implementation </a:t>
            </a:r>
            <a:r>
              <a:rPr lang="en-US" altLang="en-US" sz="2000" b="0" dirty="0" smtClean="0"/>
              <a:t>(6 </a:t>
            </a:r>
            <a:r>
              <a:rPr lang="en-US" altLang="en-US" sz="2000" b="0" dirty="0"/>
              <a:t>of 7)</a:t>
            </a:r>
            <a:endParaRPr lang="en-US" dirty="0"/>
          </a:p>
        </p:txBody>
      </p:sp>
      <p:sp>
        <p:nvSpPr>
          <p:cNvPr id="3" name="Text Placeholder 2"/>
          <p:cNvSpPr>
            <a:spLocks noGrp="1"/>
          </p:cNvSpPr>
          <p:nvPr>
            <p:ph type="body" idx="1"/>
          </p:nvPr>
        </p:nvSpPr>
        <p:spPr>
          <a:xfrm>
            <a:off x="457200" y="1600200"/>
            <a:ext cx="8229600" cy="479323"/>
          </a:xfrm>
        </p:spPr>
        <p:txBody>
          <a:bodyPr/>
          <a:lstStyle/>
          <a:p>
            <a:pPr marL="0" indent="0">
              <a:buNone/>
            </a:pPr>
            <a:r>
              <a:rPr lang="en-US" altLang="en-US" sz="2000" b="1" dirty="0" smtClean="0"/>
              <a:t>Listing </a:t>
            </a:r>
            <a:r>
              <a:rPr lang="en-US" altLang="en-US" sz="2000" b="1" dirty="0"/>
              <a:t>7-2 [Continued]</a:t>
            </a:r>
            <a:endParaRPr lang="en-US" sz="2000" b="1" dirty="0"/>
          </a:p>
        </p:txBody>
      </p:sp>
      <p:pic>
        <p:nvPicPr>
          <p:cNvPr id="4" name="Picture 2" descr="The computer code continues. Line 40, indented once. right brace forward slash forward slash end if. Line 41. blank. Line 42, indented once. return result semicolon. Line 43. right brace forward slash forward slash end pop. Line 44. blank. Line 45. template left angle bracket class Item Type right angle bracket. Line 46. Item Type Array Stack left angle bracket Item Type right angle bracket colon colon peek left parenthesis right parenthesis const. Line 47. left brace. Line 48, indented once. assert left parenthesis exclamation point is Empty left parenthesis right parenthesis right parenthesis semicolon forward slash forward slash Enforce precondition during debugging. Line 49. blank. Line 50, indented once. forward slash forward slash Stack is not empty semicolon return top. Line 51, indented once. return items left bracket top right bracket semicolon. Line 52. right brace forward slash forward slash end peek. Line 53. forward slash forward slash end of implementation file."/>
          <p:cNvPicPr>
            <a:picLocks noChangeAspect="1" noChangeArrowheads="1"/>
          </p:cNvPicPr>
          <p:nvPr/>
        </p:nvPicPr>
        <p:blipFill>
          <a:blip r:embed="rId2"/>
          <a:srcRect/>
          <a:stretch>
            <a:fillRect/>
          </a:stretch>
        </p:blipFill>
        <p:spPr bwMode="auto">
          <a:xfrm>
            <a:off x="952085" y="2326149"/>
            <a:ext cx="7427156" cy="3621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4304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 Array-Based Implementation </a:t>
            </a:r>
            <a:r>
              <a:rPr lang="en-US" altLang="en-US" sz="2000" b="0" dirty="0" smtClean="0"/>
              <a:t>(7 </a:t>
            </a:r>
            <a:r>
              <a:rPr lang="en-US" altLang="en-US" sz="2000" b="0" dirty="0"/>
              <a:t>of 7)</a:t>
            </a:r>
            <a:endParaRPr lang="en-US" dirty="0"/>
          </a:p>
        </p:txBody>
      </p:sp>
      <p:sp>
        <p:nvSpPr>
          <p:cNvPr id="3" name="Text Placeholder 2"/>
          <p:cNvSpPr>
            <a:spLocks noGrp="1"/>
          </p:cNvSpPr>
          <p:nvPr>
            <p:ph type="body" idx="1"/>
          </p:nvPr>
        </p:nvSpPr>
        <p:spPr/>
        <p:txBody>
          <a:bodyPr/>
          <a:lstStyle/>
          <a:p>
            <a:pPr eaLnBrk="1" hangingPunct="1">
              <a:defRPr/>
            </a:pPr>
            <a:r>
              <a:rPr lang="en-US" altLang="en-US" sz="2400" dirty="0">
                <a:solidFill>
                  <a:schemeClr val="tx1"/>
                </a:solidFill>
              </a:rPr>
              <a:t>Protecting the </a:t>
            </a:r>
            <a:r>
              <a:rPr lang="en-US" altLang="en-US" sz="2400" dirty="0" smtClean="0">
                <a:solidFill>
                  <a:schemeClr val="tx1"/>
                </a:solidFill>
              </a:rPr>
              <a:t>A</a:t>
            </a:r>
            <a:r>
              <a:rPr lang="en-US" altLang="en-US" sz="100" dirty="0" smtClean="0">
                <a:solidFill>
                  <a:schemeClr val="tx1"/>
                </a:solidFill>
              </a:rPr>
              <a:t> </a:t>
            </a:r>
            <a:r>
              <a:rPr lang="en-US" altLang="en-US" sz="2400" dirty="0" smtClean="0">
                <a:solidFill>
                  <a:schemeClr val="tx1"/>
                </a:solidFill>
              </a:rPr>
              <a:t>D</a:t>
            </a:r>
            <a:r>
              <a:rPr lang="en-US" altLang="en-US" sz="100" dirty="0" smtClean="0">
                <a:solidFill>
                  <a:schemeClr val="tx1"/>
                </a:solidFill>
              </a:rPr>
              <a:t> </a:t>
            </a:r>
            <a:r>
              <a:rPr lang="en-US" altLang="en-US" sz="2400" dirty="0" smtClean="0">
                <a:solidFill>
                  <a:schemeClr val="tx1"/>
                </a:solidFill>
              </a:rPr>
              <a:t>T</a:t>
            </a:r>
            <a:r>
              <a:rPr lang="ja-JP" altLang="en-US" sz="2400" dirty="0">
                <a:solidFill>
                  <a:schemeClr val="tx1"/>
                </a:solidFill>
              </a:rPr>
              <a:t>’</a:t>
            </a:r>
            <a:r>
              <a:rPr lang="en-US" altLang="ja-JP" sz="2400" dirty="0">
                <a:solidFill>
                  <a:schemeClr val="tx1"/>
                </a:solidFill>
              </a:rPr>
              <a:t>s walls</a:t>
            </a:r>
          </a:p>
          <a:p>
            <a:pPr lvl="1" eaLnBrk="1" hangingPunct="1">
              <a:defRPr/>
            </a:pPr>
            <a:r>
              <a:rPr lang="en-US" altLang="en-US" sz="2400" dirty="0">
                <a:solidFill>
                  <a:schemeClr val="tx1"/>
                </a:solidFill>
              </a:rPr>
              <a:t>Implement stack as a class</a:t>
            </a:r>
          </a:p>
          <a:p>
            <a:pPr lvl="1" eaLnBrk="1" hangingPunct="1">
              <a:defRPr/>
            </a:pPr>
            <a:r>
              <a:rPr lang="en-US" altLang="en-US" sz="2400" dirty="0">
                <a:solidFill>
                  <a:schemeClr val="tx1"/>
                </a:solidFill>
              </a:rPr>
              <a:t>Declaring </a:t>
            </a:r>
            <a:r>
              <a:rPr lang="en-US" altLang="en-US" sz="2400" b="1" dirty="0">
                <a:solidFill>
                  <a:schemeClr val="tx1"/>
                </a:solidFill>
              </a:rPr>
              <a:t>items</a:t>
            </a:r>
            <a:r>
              <a:rPr lang="en-US" altLang="en-US" sz="2400" dirty="0">
                <a:solidFill>
                  <a:schemeClr val="tx1"/>
                </a:solidFill>
                <a:effectLst>
                  <a:outerShdw blurRad="38100" dist="38100" dir="2700000" algn="tl">
                    <a:srgbClr val="C0C0C0"/>
                  </a:outerShdw>
                </a:effectLst>
              </a:rPr>
              <a:t> </a:t>
            </a:r>
            <a:r>
              <a:rPr lang="en-US" altLang="en-US" sz="2400" dirty="0">
                <a:solidFill>
                  <a:schemeClr val="tx1"/>
                </a:solidFill>
              </a:rPr>
              <a:t>and top as </a:t>
            </a:r>
            <a:r>
              <a:rPr lang="en-US" altLang="en-US" sz="2400" b="1" dirty="0">
                <a:solidFill>
                  <a:schemeClr val="tx1"/>
                </a:solidFill>
              </a:rPr>
              <a:t>private</a:t>
            </a:r>
          </a:p>
          <a:p>
            <a:pPr eaLnBrk="1" hangingPunct="1">
              <a:defRPr/>
            </a:pPr>
            <a:r>
              <a:rPr lang="en-US" altLang="en-US" sz="2400" dirty="0">
                <a:solidFill>
                  <a:schemeClr val="tx1"/>
                </a:solidFill>
              </a:rPr>
              <a:t>Note</a:t>
            </a:r>
          </a:p>
          <a:p>
            <a:pPr lvl="1" eaLnBrk="1" hangingPunct="1">
              <a:defRPr/>
            </a:pPr>
            <a:r>
              <a:rPr lang="en-US" altLang="en-US" sz="2400" b="1" dirty="0">
                <a:solidFill>
                  <a:schemeClr val="tx1"/>
                </a:solidFill>
              </a:rPr>
              <a:t>push</a:t>
            </a:r>
            <a:r>
              <a:rPr lang="en-US" altLang="en-US" sz="2400" dirty="0">
                <a:solidFill>
                  <a:schemeClr val="tx1"/>
                </a:solidFill>
              </a:rPr>
              <a:t> receives </a:t>
            </a:r>
            <a:r>
              <a:rPr lang="en-US" altLang="en-US" sz="2400" b="1" dirty="0">
                <a:solidFill>
                  <a:schemeClr val="tx1"/>
                </a:solidFill>
              </a:rPr>
              <a:t>newEntry</a:t>
            </a:r>
            <a:r>
              <a:rPr lang="en-US" altLang="en-US" sz="2400" dirty="0">
                <a:solidFill>
                  <a:schemeClr val="tx1"/>
                </a:solidFill>
              </a:rPr>
              <a:t> as constant </a:t>
            </a:r>
            <a:r>
              <a:rPr lang="en-US" altLang="en-US" sz="2400" dirty="0" smtClean="0">
                <a:solidFill>
                  <a:schemeClr val="tx1"/>
                </a:solidFill>
              </a:rPr>
              <a:t>reference argument</a:t>
            </a:r>
            <a:endParaRPr lang="en-US" altLang="en-US" sz="2400" dirty="0">
              <a:solidFill>
                <a:schemeClr val="tx1"/>
              </a:solidFill>
            </a:endParaRPr>
          </a:p>
          <a:p>
            <a:pPr lvl="1" eaLnBrk="1" hangingPunct="1">
              <a:defRPr/>
            </a:pPr>
            <a:r>
              <a:rPr lang="en-US" altLang="en-US" sz="2400" b="1" dirty="0">
                <a:solidFill>
                  <a:schemeClr val="tx1"/>
                </a:solidFill>
              </a:rPr>
              <a:t>push</a:t>
            </a:r>
            <a:r>
              <a:rPr lang="en-US" altLang="en-US" sz="2400" dirty="0">
                <a:solidFill>
                  <a:schemeClr val="tx1"/>
                </a:solidFill>
              </a:rPr>
              <a:t> uses </a:t>
            </a:r>
            <a:r>
              <a:rPr lang="en-US" altLang="en-US" sz="2400" b="1" dirty="0">
                <a:solidFill>
                  <a:schemeClr val="tx1"/>
                </a:solidFill>
              </a:rPr>
              <a:t>newEntry</a:t>
            </a:r>
            <a:r>
              <a:rPr lang="en-US" altLang="en-US" sz="2400" dirty="0">
                <a:solidFill>
                  <a:schemeClr val="tx1"/>
                </a:solidFill>
              </a:rPr>
              <a:t> as an alias … no copy </a:t>
            </a:r>
            <a:r>
              <a:rPr lang="en-US" altLang="en-US" sz="2400" dirty="0" smtClean="0">
                <a:solidFill>
                  <a:schemeClr val="tx1"/>
                </a:solidFill>
              </a:rPr>
              <a:t>made</a:t>
            </a:r>
            <a:endParaRPr lang="en-US" sz="2400" dirty="0">
              <a:solidFill>
                <a:schemeClr val="tx1"/>
              </a:solidFill>
            </a:endParaRPr>
          </a:p>
        </p:txBody>
      </p:sp>
    </p:spTree>
    <p:extLst>
      <p:ext uri="{BB962C8B-B14F-4D97-AF65-F5344CB8AC3E}">
        <p14:creationId xmlns:p14="http://schemas.microsoft.com/office/powerpoint/2010/main" val="2209065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Link-Based </a:t>
            </a:r>
            <a:r>
              <a:rPr lang="en-US" altLang="en-US" dirty="0" smtClean="0"/>
              <a:t>Implementation </a:t>
            </a:r>
            <a:r>
              <a:rPr lang="en-US" altLang="en-US" sz="2000" b="0" dirty="0" smtClean="0"/>
              <a:t>(1 of 9)</a:t>
            </a:r>
            <a:endParaRPr lang="en-US" sz="2000" b="0" dirty="0"/>
          </a:p>
        </p:txBody>
      </p:sp>
      <p:sp>
        <p:nvSpPr>
          <p:cNvPr id="3" name="Text Placeholder 2"/>
          <p:cNvSpPr>
            <a:spLocks noGrp="1"/>
          </p:cNvSpPr>
          <p:nvPr>
            <p:ph type="body" idx="1"/>
          </p:nvPr>
        </p:nvSpPr>
        <p:spPr>
          <a:xfrm>
            <a:off x="457200" y="1600200"/>
            <a:ext cx="8229600" cy="479323"/>
          </a:xfrm>
        </p:spPr>
        <p:txBody>
          <a:bodyPr/>
          <a:lstStyle/>
          <a:p>
            <a:pPr marL="0" indent="0">
              <a:buNone/>
            </a:pPr>
            <a:r>
              <a:rPr lang="en-US" altLang="en-US" sz="2000" b="1" dirty="0" smtClean="0"/>
              <a:t>Figure 7-2 </a:t>
            </a:r>
            <a:r>
              <a:rPr lang="en-US" altLang="en-US" sz="2000" dirty="0"/>
              <a:t>A link-based implementation of a </a:t>
            </a:r>
            <a:r>
              <a:rPr lang="en-US" altLang="en-US" sz="2000" dirty="0" smtClean="0"/>
              <a:t>stack</a:t>
            </a:r>
            <a:endParaRPr lang="en-US" sz="2000" dirty="0"/>
          </a:p>
        </p:txBody>
      </p:sp>
      <p:pic>
        <p:nvPicPr>
          <p:cNvPr id="6" name="Picture 5" descr="Two part diagram displays link based implementation. The first diagram on the left represents a linked list comprising of a series of nodes with pointers pointing to the next node. A pointer labeled top pointer points to a node in the list. The first node on top has a value 10 in the item part and the pointer of the node points to the next node. The next node has the value 80 in the item part and the pointer points to the next node with a value 60 in the item part. The pointer of this node points to the next node and the list continues so on. The second diagram displays a pointer of node pointing to the next node in the list with the value 5 in the item part and the pointer part of the node is crossed out.  "/>
          <p:cNvPicPr>
            <a:picLocks noChangeAspect="1"/>
          </p:cNvPicPr>
          <p:nvPr/>
        </p:nvPicPr>
        <p:blipFill>
          <a:blip r:embed="rId2"/>
          <a:stretch>
            <a:fillRect/>
          </a:stretch>
        </p:blipFill>
        <p:spPr>
          <a:xfrm>
            <a:off x="2594268" y="2367073"/>
            <a:ext cx="3955462" cy="3790291"/>
          </a:xfrm>
          <a:prstGeom prst="rect">
            <a:avLst/>
          </a:prstGeom>
          <a:effectLst/>
        </p:spPr>
      </p:pic>
    </p:spTree>
    <p:extLst>
      <p:ext uri="{BB962C8B-B14F-4D97-AF65-F5344CB8AC3E}">
        <p14:creationId xmlns:p14="http://schemas.microsoft.com/office/powerpoint/2010/main" val="1285171659"/>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8450</TotalTime>
  <Words>425</Words>
  <Application>Microsoft Office PowerPoint</Application>
  <PresentationFormat>On-screen Show (4:3)</PresentationFormat>
  <Paragraphs>57</Paragraphs>
  <Slides>21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Arial</vt:lpstr>
      <vt:lpstr>Noto Sans Symbols</vt:lpstr>
      <vt:lpstr>Times New Roman</vt:lpstr>
      <vt:lpstr>Verdana</vt:lpstr>
      <vt:lpstr>508 Lecture</vt:lpstr>
      <vt:lpstr>1_508 Lecture</vt:lpstr>
      <vt:lpstr>Data Abstraction &amp; Problem Solving with C++: Walls and Mirrors</vt:lpstr>
      <vt:lpstr>An Array-Based Implementation (1 of 7)</vt:lpstr>
      <vt:lpstr>An Array-Based Implementation (2 of 7)</vt:lpstr>
      <vt:lpstr>An Array-Based Implementation (3 of 7)</vt:lpstr>
      <vt:lpstr>An Array-Based Implementation (4 of 7)</vt:lpstr>
      <vt:lpstr>An Array-Based Implementation (5 of 7)</vt:lpstr>
      <vt:lpstr>An Array-Based Implementation (6 of 7)</vt:lpstr>
      <vt:lpstr>An Array-Based Implementation (7 of 7)</vt:lpstr>
      <vt:lpstr>A Link-Based Implementation (1 of 9)</vt:lpstr>
      <vt:lpstr>A Link-Based Implementation (2 of 9)</vt:lpstr>
      <vt:lpstr>A Link-Based Implementation (3 of 9)</vt:lpstr>
      <vt:lpstr>A Link-Based Implementation (4 of 9)</vt:lpstr>
      <vt:lpstr>A Link-Based Implementation (5 of 9)</vt:lpstr>
      <vt:lpstr>A Link-Based Implementation (6 of 9)</vt:lpstr>
      <vt:lpstr>A Link-Based Implementation (7 of 9)</vt:lpstr>
      <vt:lpstr>A Link-Based Implementation (8 of 9)</vt:lpstr>
      <vt:lpstr>A Link-Based Implementation (9 of 9)</vt:lpstr>
      <vt:lpstr>Implementations That Use Exceptions (1 of 3)</vt:lpstr>
      <vt:lpstr>Implementations That Use Exceptions (2 of 3)</vt:lpstr>
      <vt:lpstr>Implementations That Use Exceptions (3 of 3)</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Abstraction &amp; Problem Solving with C++: Walls and Mirrors, 7e</dc:title>
  <dc:subject>Computer Science</dc:subject>
  <dc:creator>Carrano/Henry</dc:creator>
  <cp:keywords>Data Abstraction</cp:keywords>
  <cp:lastModifiedBy>KV, Suman (Cognizant)</cp:lastModifiedBy>
  <cp:revision>860</cp:revision>
  <dcterms:modified xsi:type="dcterms:W3CDTF">2018-04-06T12:49:29Z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