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70" r:id="rId2"/>
    <p:sldMasterId id="2147483660" r:id="rId3"/>
  </p:sldMasterIdLst>
  <p:notesMasterIdLst>
    <p:notesMasterId r:id="rId23"/>
  </p:notesMasterIdLst>
  <p:handoutMasterIdLst>
    <p:handoutMasterId r:id="rId24"/>
  </p:handoutMasterIdLst>
  <p:sldIdLst>
    <p:sldId id="332" r:id="rId4"/>
    <p:sldId id="334" r:id="rId5"/>
    <p:sldId id="335" r:id="rId6"/>
    <p:sldId id="336" r:id="rId7"/>
    <p:sldId id="337" r:id="rId8"/>
    <p:sldId id="338" r:id="rId9"/>
    <p:sldId id="339" r:id="rId10"/>
    <p:sldId id="340" r:id="rId11"/>
    <p:sldId id="341" r:id="rId12"/>
    <p:sldId id="343" r:id="rId13"/>
    <p:sldId id="344" r:id="rId14"/>
    <p:sldId id="345" r:id="rId15"/>
    <p:sldId id="346" r:id="rId16"/>
    <p:sldId id="347" r:id="rId17"/>
    <p:sldId id="348" r:id="rId18"/>
    <p:sldId id="349" r:id="rId19"/>
    <p:sldId id="350" r:id="rId20"/>
    <p:sldId id="351" r:id="rId21"/>
    <p:sldId id="329"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86496" autoAdjust="0"/>
  </p:normalViewPr>
  <p:slideViewPr>
    <p:cSldViewPr snapToGrid="0" snapToObjects="1">
      <p:cViewPr varScale="1">
        <p:scale>
          <a:sx n="111" d="100"/>
          <a:sy n="111" d="100"/>
        </p:scale>
        <p:origin x="1632" y="114"/>
      </p:cViewPr>
      <p:guideLst>
        <p:guide orient="horz" pos="2160"/>
        <p:guide pos="295"/>
      </p:guideLst>
    </p:cSldViewPr>
  </p:slideViewPr>
  <p:outlineViewPr>
    <p:cViewPr>
      <p:scale>
        <a:sx n="33" d="100"/>
        <a:sy n="33" d="100"/>
      </p:scale>
      <p:origin x="0" y="-102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MathType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available)</a:t>
            </a:r>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1"/>
            <a:ext cx="8229600" cy="92463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9728" y="2812389"/>
            <a:ext cx="8229600" cy="954394"/>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4024576"/>
            <a:ext cx="8229600" cy="8747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62903" y="5179442"/>
            <a:ext cx="8226425" cy="8620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32702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9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0"/>
          <p:cNvSpPr>
            <a:spLocks noGrp="1"/>
          </p:cNvSpPr>
          <p:nvPr>
            <p:ph sz="quarter" idx="23"/>
          </p:nvPr>
        </p:nvSpPr>
        <p:spPr>
          <a:xfrm>
            <a:off x="609600" y="53340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3"/>
          <p:cNvSpPr>
            <a:spLocks noGrp="1"/>
          </p:cNvSpPr>
          <p:nvPr>
            <p:ph sz="quarter" idx="24"/>
          </p:nvPr>
        </p:nvSpPr>
        <p:spPr>
          <a:xfrm>
            <a:off x="609600" y="59642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114988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7FA3"/>
              </a:buClr>
              <a:buSzPct val="100000"/>
              <a:buFont typeface="Arial"/>
              <a:buNone/>
              <a:defRPr sz="2000" b="0" i="0" u="none" strike="noStrike" cap="none">
                <a:solidFill>
                  <a:srgbClr val="007FA3"/>
                </a:solidFill>
                <a:latin typeface="Arial"/>
                <a:ea typeface="Arial"/>
                <a:cs typeface="Arial"/>
                <a:sym typeface="Arial"/>
              </a:defRPr>
            </a:lvl1pPr>
            <a:lvl2pPr marL="0" marR="0" lvl="1"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rgbClr val="007FA3"/>
              </a:buClr>
              <a:buSzPct val="100000"/>
              <a:buFont typeface="Noto Sans Symbols"/>
              <a:buNone/>
              <a:defRPr sz="2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72"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
        <p:nvSpPr>
          <p:cNvPr id="16" name="Shape 16"/>
          <p:cNvSpPr txBox="1"/>
          <p:nvPr/>
        </p:nvSpPr>
        <p:spPr>
          <a:xfrm>
            <a:off x="1600200" y="6442791"/>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2017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301038284"/>
      </p:ext>
    </p:extLst>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image" Target="../media/image10.wmf"/><Relationship Id="rId5" Type="http://schemas.openxmlformats.org/officeDocument/2006/relationships/oleObject" Target="../embeddings/oleObject5.bin"/><Relationship Id="rId10" Type="http://schemas.openxmlformats.org/officeDocument/2006/relationships/oleObject" Target="../embeddings/oleObject8.bin"/><Relationship Id="rId4" Type="http://schemas.openxmlformats.org/officeDocument/2006/relationships/image" Target="../media/image7.wmf"/><Relationship Id="rId9"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2.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3.bin"/><Relationship Id="rId7" Type="http://schemas.openxmlformats.org/officeDocument/2006/relationships/image" Target="../media/image21.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20.wmf"/><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and 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10</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rPr>
              <a:t>Algorithm Efficiency</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10" name="Text Placeholder 5"/>
          <p:cNvSpPr txBox="1">
            <a:spLocks/>
          </p:cNvSpPr>
          <p:nvPr/>
        </p:nvSpPr>
        <p:spPr>
          <a:xfrm>
            <a:off x="2729551" y="6497383"/>
            <a:ext cx="6036720" cy="17199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7FA3"/>
              </a:buClr>
              <a:buSzPct val="100000"/>
              <a:buFont typeface="Arial"/>
              <a:buNone/>
              <a:defRPr sz="2000" b="0" i="0" u="none" strike="noStrike" cap="none">
                <a:solidFill>
                  <a:srgbClr val="007FA3"/>
                </a:solidFill>
                <a:latin typeface="Arial"/>
                <a:ea typeface="Arial"/>
                <a:cs typeface="Arial"/>
                <a:sym typeface="Arial"/>
              </a:defRPr>
            </a:lvl1pPr>
            <a:lvl2pPr marL="0" marR="0" lvl="1"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rgbClr val="007FA3"/>
              </a:buClr>
              <a:buSzPct val="100000"/>
              <a:buFont typeface="Noto Sans Symbols"/>
              <a:buNone/>
              <a:defRPr sz="2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 and Big O </a:t>
            </a:r>
            <a:r>
              <a:rPr lang="en-US" altLang="en-US" dirty="0" smtClean="0"/>
              <a:t>Notation </a:t>
            </a:r>
            <a:r>
              <a:rPr lang="en-US" altLang="en-US" sz="2000" b="0" dirty="0" smtClean="0"/>
              <a:t>(1 of 6)</a:t>
            </a:r>
            <a:endParaRPr lang="en-IN" sz="2000" b="0" dirty="0"/>
          </a:p>
        </p:txBody>
      </p:sp>
      <p:sp>
        <p:nvSpPr>
          <p:cNvPr id="3" name="Text Placeholder 2"/>
          <p:cNvSpPr>
            <a:spLocks noGrp="1"/>
          </p:cNvSpPr>
          <p:nvPr>
            <p:ph type="body" idx="1"/>
          </p:nvPr>
        </p:nvSpPr>
        <p:spPr>
          <a:xfrm>
            <a:off x="457201" y="1600202"/>
            <a:ext cx="4534900" cy="437851"/>
          </a:xfrm>
        </p:spPr>
        <p:txBody>
          <a:bodyPr/>
          <a:lstStyle/>
          <a:p>
            <a:r>
              <a:rPr lang="en-US" altLang="en-US" sz="2400" dirty="0"/>
              <a:t>Algorithm </a:t>
            </a:r>
            <a:r>
              <a:rPr lang="en-US" altLang="en-US" sz="2400" i="1" dirty="0"/>
              <a:t>A </a:t>
            </a:r>
            <a:r>
              <a:rPr lang="en-US" altLang="en-US" sz="2400" dirty="0"/>
              <a:t>is said to be </a:t>
            </a:r>
            <a:r>
              <a:rPr lang="en-US" altLang="en-US" sz="2400" dirty="0" smtClean="0"/>
              <a:t>order</a:t>
            </a:r>
            <a:endParaRPr lang="en-IN" sz="2400" dirty="0"/>
          </a:p>
        </p:txBody>
      </p:sp>
      <p:graphicFrame>
        <p:nvGraphicFramePr>
          <p:cNvPr id="15" name="Object 14" descr="f of n"/>
          <p:cNvGraphicFramePr>
            <a:graphicFrameLocks noChangeAspect="1"/>
          </p:cNvGraphicFramePr>
          <p:nvPr>
            <p:extLst>
              <p:ext uri="{D42A27DB-BD31-4B8C-83A1-F6EECF244321}">
                <p14:modId xmlns:p14="http://schemas.microsoft.com/office/powerpoint/2010/main" val="1366917163"/>
              </p:ext>
            </p:extLst>
          </p:nvPr>
        </p:nvGraphicFramePr>
        <p:xfrm>
          <a:off x="4944467" y="1699912"/>
          <a:ext cx="692437" cy="410334"/>
        </p:xfrm>
        <a:graphic>
          <a:graphicData uri="http://schemas.openxmlformats.org/presentationml/2006/ole">
            <mc:AlternateContent xmlns:mc="http://schemas.openxmlformats.org/markup-compatibility/2006">
              <mc:Choice xmlns:v="urn:schemas-microsoft-com:vml" Requires="v">
                <p:oleObj spid="_x0000_s6297" name="Equation" r:id="rId3" imgW="342720" imgH="203040" progId="Equation.DSMT4">
                  <p:embed/>
                </p:oleObj>
              </mc:Choice>
              <mc:Fallback>
                <p:oleObj name="Equation" r:id="rId3" imgW="342720" imgH="203040" progId="Equation.DSMT4">
                  <p:embed/>
                  <p:pic>
                    <p:nvPicPr>
                      <p:cNvPr id="0" name=""/>
                      <p:cNvPicPr/>
                      <p:nvPr/>
                    </p:nvPicPr>
                    <p:blipFill>
                      <a:blip r:embed="rId4"/>
                      <a:stretch>
                        <a:fillRect/>
                      </a:stretch>
                    </p:blipFill>
                    <p:spPr>
                      <a:xfrm>
                        <a:off x="4944467" y="1699912"/>
                        <a:ext cx="692437" cy="410334"/>
                      </a:xfrm>
                      <a:prstGeom prst="rect">
                        <a:avLst/>
                      </a:prstGeom>
                    </p:spPr>
                  </p:pic>
                </p:oleObj>
              </mc:Fallback>
            </mc:AlternateContent>
          </a:graphicData>
        </a:graphic>
      </p:graphicFrame>
      <p:sp>
        <p:nvSpPr>
          <p:cNvPr id="4" name="Content Placeholder 3"/>
          <p:cNvSpPr>
            <a:spLocks noGrp="1"/>
          </p:cNvSpPr>
          <p:nvPr>
            <p:ph sz="quarter" idx="13"/>
          </p:nvPr>
        </p:nvSpPr>
        <p:spPr>
          <a:xfrm>
            <a:off x="457200" y="2119063"/>
            <a:ext cx="2541580" cy="444067"/>
          </a:xfrm>
        </p:spPr>
        <p:txBody>
          <a:bodyPr/>
          <a:lstStyle/>
          <a:p>
            <a:pPr marL="740664" lvl="1" indent="-284400">
              <a:buFont typeface="Arial" panose="020B0604020202020204" pitchFamily="34" charset="0"/>
              <a:buChar char="–"/>
            </a:pPr>
            <a:r>
              <a:rPr lang="en-US" altLang="en-US" sz="2400" dirty="0" smtClean="0"/>
              <a:t>Denoted </a:t>
            </a:r>
            <a:r>
              <a:rPr lang="en-US" altLang="en-US" sz="2400" dirty="0"/>
              <a:t>as</a:t>
            </a:r>
            <a:endParaRPr lang="en-IN" sz="2400" dirty="0"/>
          </a:p>
        </p:txBody>
      </p:sp>
      <p:graphicFrame>
        <p:nvGraphicFramePr>
          <p:cNvPr id="16" name="Object 15" descr="o of f of n"/>
          <p:cNvGraphicFramePr>
            <a:graphicFrameLocks noChangeAspect="1"/>
          </p:cNvGraphicFramePr>
          <p:nvPr>
            <p:extLst>
              <p:ext uri="{D42A27DB-BD31-4B8C-83A1-F6EECF244321}">
                <p14:modId xmlns:p14="http://schemas.microsoft.com/office/powerpoint/2010/main" val="2291060819"/>
              </p:ext>
            </p:extLst>
          </p:nvPr>
        </p:nvGraphicFramePr>
        <p:xfrm>
          <a:off x="2918538" y="2233504"/>
          <a:ext cx="1030803" cy="423723"/>
        </p:xfrm>
        <a:graphic>
          <a:graphicData uri="http://schemas.openxmlformats.org/presentationml/2006/ole">
            <mc:AlternateContent xmlns:mc="http://schemas.openxmlformats.org/markup-compatibility/2006">
              <mc:Choice xmlns:v="urn:schemas-microsoft-com:vml" Requires="v">
                <p:oleObj spid="_x0000_s6298" name="Equation" r:id="rId5" imgW="495000" imgH="203040" progId="Equation.DSMT4">
                  <p:embed/>
                </p:oleObj>
              </mc:Choice>
              <mc:Fallback>
                <p:oleObj name="Equation" r:id="rId5" imgW="495000" imgH="203040" progId="Equation.DSMT4">
                  <p:embed/>
                  <p:pic>
                    <p:nvPicPr>
                      <p:cNvPr id="0" name=""/>
                      <p:cNvPicPr/>
                      <p:nvPr/>
                    </p:nvPicPr>
                    <p:blipFill>
                      <a:blip r:embed="rId6"/>
                      <a:stretch>
                        <a:fillRect/>
                      </a:stretch>
                    </p:blipFill>
                    <p:spPr>
                      <a:xfrm>
                        <a:off x="2918538" y="2233504"/>
                        <a:ext cx="1030803" cy="423723"/>
                      </a:xfrm>
                      <a:prstGeom prst="rect">
                        <a:avLst/>
                      </a:prstGeom>
                    </p:spPr>
                  </p:pic>
                </p:oleObj>
              </mc:Fallback>
            </mc:AlternateContent>
          </a:graphicData>
        </a:graphic>
      </p:graphicFrame>
      <p:sp>
        <p:nvSpPr>
          <p:cNvPr id="5" name="Content Placeholder 4"/>
          <p:cNvSpPr>
            <a:spLocks noGrp="1"/>
          </p:cNvSpPr>
          <p:nvPr>
            <p:ph sz="quarter" idx="14"/>
          </p:nvPr>
        </p:nvSpPr>
        <p:spPr>
          <a:xfrm>
            <a:off x="457199" y="2652953"/>
            <a:ext cx="2191043" cy="479105"/>
          </a:xfrm>
        </p:spPr>
        <p:txBody>
          <a:bodyPr/>
          <a:lstStyle/>
          <a:p>
            <a:pPr marL="740664" lvl="1" indent="-284400">
              <a:buFont typeface="Arial" panose="020B0604020202020204" pitchFamily="34" charset="0"/>
              <a:buChar char="–"/>
            </a:pPr>
            <a:r>
              <a:rPr lang="en-US" altLang="en-US" sz="2400" dirty="0" smtClean="0"/>
              <a:t>Function</a:t>
            </a:r>
            <a:endParaRPr lang="en-IN" sz="2400" dirty="0"/>
          </a:p>
        </p:txBody>
      </p:sp>
      <p:graphicFrame>
        <p:nvGraphicFramePr>
          <p:cNvPr id="17" name="Object 16" descr="f of n"/>
          <p:cNvGraphicFramePr>
            <a:graphicFrameLocks noChangeAspect="1"/>
          </p:cNvGraphicFramePr>
          <p:nvPr>
            <p:extLst>
              <p:ext uri="{D42A27DB-BD31-4B8C-83A1-F6EECF244321}">
                <p14:modId xmlns:p14="http://schemas.microsoft.com/office/powerpoint/2010/main" val="4034372710"/>
              </p:ext>
            </p:extLst>
          </p:nvPr>
        </p:nvGraphicFramePr>
        <p:xfrm>
          <a:off x="2511763" y="2747307"/>
          <a:ext cx="735037" cy="435578"/>
        </p:xfrm>
        <a:graphic>
          <a:graphicData uri="http://schemas.openxmlformats.org/presentationml/2006/ole">
            <mc:AlternateContent xmlns:mc="http://schemas.openxmlformats.org/markup-compatibility/2006">
              <mc:Choice xmlns:v="urn:schemas-microsoft-com:vml" Requires="v">
                <p:oleObj spid="_x0000_s6299" name="Equation" r:id="rId7" imgW="342720" imgH="203040" progId="Equation.DSMT4">
                  <p:embed/>
                </p:oleObj>
              </mc:Choice>
              <mc:Fallback>
                <p:oleObj name="Equation" r:id="rId7" imgW="342720" imgH="203040" progId="Equation.DSMT4">
                  <p:embed/>
                  <p:pic>
                    <p:nvPicPr>
                      <p:cNvPr id="15" name="Object 14"/>
                      <p:cNvPicPr/>
                      <p:nvPr/>
                    </p:nvPicPr>
                    <p:blipFill>
                      <a:blip r:embed="rId4"/>
                      <a:stretch>
                        <a:fillRect/>
                      </a:stretch>
                    </p:blipFill>
                    <p:spPr>
                      <a:xfrm>
                        <a:off x="2511763" y="2747307"/>
                        <a:ext cx="735037" cy="435578"/>
                      </a:xfrm>
                      <a:prstGeom prst="rect">
                        <a:avLst/>
                      </a:prstGeom>
                    </p:spPr>
                  </p:pic>
                </p:oleObj>
              </mc:Fallback>
            </mc:AlternateContent>
          </a:graphicData>
        </a:graphic>
      </p:graphicFrame>
      <p:sp>
        <p:nvSpPr>
          <p:cNvPr id="6" name="Content Placeholder 5"/>
          <p:cNvSpPr>
            <a:spLocks noGrp="1"/>
          </p:cNvSpPr>
          <p:nvPr>
            <p:ph sz="quarter" idx="15"/>
          </p:nvPr>
        </p:nvSpPr>
        <p:spPr>
          <a:xfrm>
            <a:off x="3218664" y="2649270"/>
            <a:ext cx="5356274" cy="508828"/>
          </a:xfrm>
        </p:spPr>
        <p:txBody>
          <a:bodyPr/>
          <a:lstStyle/>
          <a:p>
            <a:pPr marL="0" lvl="1" indent="0">
              <a:spcBef>
                <a:spcPts val="1500"/>
              </a:spcBef>
              <a:buNone/>
            </a:pPr>
            <a:r>
              <a:rPr lang="en-US" altLang="en-US" sz="2400" dirty="0"/>
              <a:t>called algorithm’s growth rate </a:t>
            </a:r>
            <a:r>
              <a:rPr lang="en-US" altLang="en-US" sz="2400" dirty="0" smtClean="0"/>
              <a:t>function</a:t>
            </a:r>
            <a:endParaRPr lang="en-US" altLang="en-US" sz="2400" dirty="0"/>
          </a:p>
        </p:txBody>
      </p:sp>
      <p:sp>
        <p:nvSpPr>
          <p:cNvPr id="7" name="Content Placeholder 6"/>
          <p:cNvSpPr>
            <a:spLocks noGrp="1"/>
          </p:cNvSpPr>
          <p:nvPr>
            <p:ph sz="quarter" idx="16"/>
          </p:nvPr>
        </p:nvSpPr>
        <p:spPr>
          <a:xfrm>
            <a:off x="457200" y="3179001"/>
            <a:ext cx="6135329" cy="500349"/>
          </a:xfrm>
        </p:spPr>
        <p:txBody>
          <a:bodyPr/>
          <a:lstStyle/>
          <a:p>
            <a:pPr marL="741600" lvl="1" indent="-284400" eaLnBrk="1" hangingPunct="1"/>
            <a:r>
              <a:rPr lang="en-US" altLang="en-US" sz="2400" dirty="0"/>
              <a:t>Notation with capital O denotes </a:t>
            </a:r>
            <a:r>
              <a:rPr lang="en-US" altLang="en-US" sz="2400" b="1" dirty="0"/>
              <a:t>order</a:t>
            </a:r>
          </a:p>
        </p:txBody>
      </p:sp>
      <p:sp>
        <p:nvSpPr>
          <p:cNvPr id="9" name="Content Placeholder 8"/>
          <p:cNvSpPr>
            <a:spLocks noGrp="1"/>
          </p:cNvSpPr>
          <p:nvPr>
            <p:ph sz="quarter" idx="18"/>
          </p:nvPr>
        </p:nvSpPr>
        <p:spPr>
          <a:xfrm>
            <a:off x="457200" y="3993471"/>
            <a:ext cx="4369916" cy="393630"/>
          </a:xfrm>
        </p:spPr>
        <p:txBody>
          <a:bodyPr/>
          <a:lstStyle/>
          <a:p>
            <a:pPr marL="255600" indent="-255600"/>
            <a:r>
              <a:rPr lang="en-US" altLang="en-US" sz="2400" dirty="0" smtClean="0"/>
              <a:t>Algorithm </a:t>
            </a:r>
            <a:r>
              <a:rPr lang="en-US" altLang="en-US" sz="2400" i="1" dirty="0"/>
              <a:t>A</a:t>
            </a:r>
            <a:r>
              <a:rPr lang="en-US" altLang="en-US" sz="2400" dirty="0"/>
              <a:t> of order denoted</a:t>
            </a:r>
            <a:endParaRPr lang="en-IN" sz="2400" dirty="0"/>
          </a:p>
        </p:txBody>
      </p:sp>
      <p:graphicFrame>
        <p:nvGraphicFramePr>
          <p:cNvPr id="18" name="Object 17" descr="o of f of n"/>
          <p:cNvGraphicFramePr>
            <a:graphicFrameLocks noChangeAspect="1"/>
          </p:cNvGraphicFramePr>
          <p:nvPr>
            <p:extLst>
              <p:ext uri="{D42A27DB-BD31-4B8C-83A1-F6EECF244321}">
                <p14:modId xmlns:p14="http://schemas.microsoft.com/office/powerpoint/2010/main" val="1396065858"/>
              </p:ext>
            </p:extLst>
          </p:nvPr>
        </p:nvGraphicFramePr>
        <p:xfrm>
          <a:off x="4759656" y="4083050"/>
          <a:ext cx="1062038" cy="434975"/>
        </p:xfrm>
        <a:graphic>
          <a:graphicData uri="http://schemas.openxmlformats.org/presentationml/2006/ole">
            <mc:AlternateContent xmlns:mc="http://schemas.openxmlformats.org/markup-compatibility/2006">
              <mc:Choice xmlns:v="urn:schemas-microsoft-com:vml" Requires="v">
                <p:oleObj spid="_x0000_s6300" name="Equation" r:id="rId8" imgW="495000" imgH="203040" progId="Equation.DSMT4">
                  <p:embed/>
                </p:oleObj>
              </mc:Choice>
              <mc:Fallback>
                <p:oleObj name="Equation" r:id="rId8" imgW="495000" imgH="203040" progId="Equation.DSMT4">
                  <p:embed/>
                  <p:pic>
                    <p:nvPicPr>
                      <p:cNvPr id="16" name="Object 15"/>
                      <p:cNvPicPr/>
                      <p:nvPr/>
                    </p:nvPicPr>
                    <p:blipFill>
                      <a:blip r:embed="rId9"/>
                      <a:stretch>
                        <a:fillRect/>
                      </a:stretch>
                    </p:blipFill>
                    <p:spPr>
                      <a:xfrm>
                        <a:off x="4759656" y="4083050"/>
                        <a:ext cx="1062038" cy="434975"/>
                      </a:xfrm>
                      <a:prstGeom prst="rect">
                        <a:avLst/>
                      </a:prstGeom>
                    </p:spPr>
                  </p:pic>
                </p:oleObj>
              </mc:Fallback>
            </mc:AlternateContent>
          </a:graphicData>
        </a:graphic>
      </p:graphicFrame>
      <p:sp>
        <p:nvSpPr>
          <p:cNvPr id="13" name="Content Placeholder 12"/>
          <p:cNvSpPr>
            <a:spLocks noGrp="1"/>
          </p:cNvSpPr>
          <p:nvPr>
            <p:ph sz="quarter" idx="22"/>
          </p:nvPr>
        </p:nvSpPr>
        <p:spPr>
          <a:xfrm flipH="1">
            <a:off x="457200" y="4566463"/>
            <a:ext cx="5769619" cy="428105"/>
          </a:xfrm>
        </p:spPr>
        <p:txBody>
          <a:bodyPr/>
          <a:lstStyle/>
          <a:p>
            <a:pPr marL="741600" lvl="1" indent="-284400" eaLnBrk="1" hangingPunct="1"/>
            <a:r>
              <a:rPr lang="en-US" altLang="en-US" sz="2400" dirty="0">
                <a:latin typeface="+mn-lt"/>
              </a:rPr>
              <a:t>Constants </a:t>
            </a:r>
            <a:r>
              <a:rPr lang="en-US" altLang="en-US" sz="2400" i="1" dirty="0">
                <a:latin typeface="+mn-lt"/>
              </a:rPr>
              <a:t>k</a:t>
            </a:r>
            <a:r>
              <a:rPr lang="en-US" altLang="en-US" sz="2400" dirty="0">
                <a:latin typeface="+mn-lt"/>
              </a:rPr>
              <a:t> and </a:t>
            </a:r>
            <a:r>
              <a:rPr lang="en-US" altLang="en-US" sz="2400" i="1" dirty="0">
                <a:latin typeface="+mn-lt"/>
              </a:rPr>
              <a:t>n</a:t>
            </a:r>
            <a:r>
              <a:rPr lang="en-US" altLang="en-US" sz="2400" i="1" baseline="-25000" dirty="0">
                <a:latin typeface="+mn-lt"/>
              </a:rPr>
              <a:t>0</a:t>
            </a:r>
            <a:r>
              <a:rPr lang="en-US" altLang="en-US" sz="2400" i="1" dirty="0">
                <a:latin typeface="+mn-lt"/>
              </a:rPr>
              <a:t> </a:t>
            </a:r>
            <a:r>
              <a:rPr lang="en-US" altLang="en-US" sz="2400" dirty="0">
                <a:latin typeface="+mn-lt"/>
              </a:rPr>
              <a:t>exist such that</a:t>
            </a:r>
          </a:p>
        </p:txBody>
      </p:sp>
      <p:sp>
        <p:nvSpPr>
          <p:cNvPr id="10" name="Content Placeholder 9"/>
          <p:cNvSpPr>
            <a:spLocks noGrp="1"/>
          </p:cNvSpPr>
          <p:nvPr>
            <p:ph sz="quarter" idx="19"/>
          </p:nvPr>
        </p:nvSpPr>
        <p:spPr>
          <a:xfrm>
            <a:off x="457201" y="5073000"/>
            <a:ext cx="4254541" cy="465955"/>
          </a:xfrm>
        </p:spPr>
        <p:txBody>
          <a:bodyPr/>
          <a:lstStyle/>
          <a:p>
            <a:pPr marL="740664" lvl="1" indent="-284400">
              <a:buFont typeface="Arial" panose="020B0604020202020204" pitchFamily="34" charset="0"/>
              <a:buChar char="–"/>
            </a:pPr>
            <a:r>
              <a:rPr lang="en-US" altLang="en-US" sz="2400" i="1" dirty="0">
                <a:latin typeface="+mn-lt"/>
              </a:rPr>
              <a:t>A</a:t>
            </a:r>
            <a:r>
              <a:rPr lang="en-US" altLang="en-US" sz="2400" dirty="0">
                <a:latin typeface="+mn-lt"/>
              </a:rPr>
              <a:t> requires no more than</a:t>
            </a:r>
            <a:endParaRPr lang="en-IN" sz="2400" dirty="0">
              <a:latin typeface="+mn-lt"/>
            </a:endParaRPr>
          </a:p>
        </p:txBody>
      </p:sp>
      <p:graphicFrame>
        <p:nvGraphicFramePr>
          <p:cNvPr id="19" name="Object 18" descr="K times f of n"/>
          <p:cNvGraphicFramePr>
            <a:graphicFrameLocks noChangeAspect="1"/>
          </p:cNvGraphicFramePr>
          <p:nvPr>
            <p:extLst>
              <p:ext uri="{D42A27DB-BD31-4B8C-83A1-F6EECF244321}">
                <p14:modId xmlns:p14="http://schemas.microsoft.com/office/powerpoint/2010/main" val="2072370391"/>
              </p:ext>
            </p:extLst>
          </p:nvPr>
        </p:nvGraphicFramePr>
        <p:xfrm>
          <a:off x="4633304" y="5183599"/>
          <a:ext cx="1035092" cy="403939"/>
        </p:xfrm>
        <a:graphic>
          <a:graphicData uri="http://schemas.openxmlformats.org/presentationml/2006/ole">
            <mc:AlternateContent xmlns:mc="http://schemas.openxmlformats.org/markup-compatibility/2006">
              <mc:Choice xmlns:v="urn:schemas-microsoft-com:vml" Requires="v">
                <p:oleObj spid="_x0000_s6301" name="Equation" r:id="rId10" imgW="520560" imgH="203040" progId="Equation.DSMT4">
                  <p:embed/>
                </p:oleObj>
              </mc:Choice>
              <mc:Fallback>
                <p:oleObj name="Equation" r:id="rId10" imgW="520560" imgH="203040" progId="Equation.DSMT4">
                  <p:embed/>
                  <p:pic>
                    <p:nvPicPr>
                      <p:cNvPr id="0" name=""/>
                      <p:cNvPicPr/>
                      <p:nvPr/>
                    </p:nvPicPr>
                    <p:blipFill>
                      <a:blip r:embed="rId11"/>
                      <a:stretch>
                        <a:fillRect/>
                      </a:stretch>
                    </p:blipFill>
                    <p:spPr>
                      <a:xfrm>
                        <a:off x="4633304" y="5183599"/>
                        <a:ext cx="1035092" cy="403939"/>
                      </a:xfrm>
                      <a:prstGeom prst="rect">
                        <a:avLst/>
                      </a:prstGeom>
                    </p:spPr>
                  </p:pic>
                </p:oleObj>
              </mc:Fallback>
            </mc:AlternateContent>
          </a:graphicData>
        </a:graphic>
      </p:graphicFrame>
      <p:sp>
        <p:nvSpPr>
          <p:cNvPr id="11" name="Content Placeholder 10"/>
          <p:cNvSpPr>
            <a:spLocks noGrp="1"/>
          </p:cNvSpPr>
          <p:nvPr>
            <p:ph sz="quarter" idx="20"/>
          </p:nvPr>
        </p:nvSpPr>
        <p:spPr>
          <a:xfrm>
            <a:off x="5627452" y="5064408"/>
            <a:ext cx="1672475" cy="460479"/>
          </a:xfrm>
        </p:spPr>
        <p:txBody>
          <a:bodyPr/>
          <a:lstStyle/>
          <a:p>
            <a:pPr marL="0" indent="0">
              <a:buNone/>
            </a:pPr>
            <a:r>
              <a:rPr lang="en-US" altLang="en-US" sz="2400" dirty="0">
                <a:latin typeface="+mn-lt"/>
                <a:sym typeface="Symbol" panose="05050102010706020507" pitchFamily="18" charset="2"/>
              </a:rPr>
              <a:t>time units</a:t>
            </a:r>
            <a:endParaRPr lang="en-IN" sz="2400" dirty="0">
              <a:latin typeface="+mn-lt"/>
            </a:endParaRPr>
          </a:p>
        </p:txBody>
      </p:sp>
      <p:sp>
        <p:nvSpPr>
          <p:cNvPr id="12" name="Content Placeholder 11"/>
          <p:cNvSpPr>
            <a:spLocks noGrp="1"/>
          </p:cNvSpPr>
          <p:nvPr>
            <p:ph sz="quarter" idx="21"/>
          </p:nvPr>
        </p:nvSpPr>
        <p:spPr>
          <a:xfrm>
            <a:off x="457201" y="5595887"/>
            <a:ext cx="3622829" cy="489902"/>
          </a:xfrm>
        </p:spPr>
        <p:txBody>
          <a:bodyPr/>
          <a:lstStyle/>
          <a:p>
            <a:pPr marL="740664" lvl="1" indent="-284400">
              <a:buFont typeface="Arial" panose="020B0604020202020204" pitchFamily="34" charset="0"/>
              <a:buChar char="–"/>
            </a:pPr>
            <a:r>
              <a:rPr lang="en-US" altLang="en-US" sz="2400" dirty="0">
                <a:latin typeface="+mn-lt"/>
                <a:sym typeface="Symbol" panose="05050102010706020507" pitchFamily="18" charset="2"/>
              </a:rPr>
              <a:t>For problem of size</a:t>
            </a:r>
            <a:endParaRPr lang="en-IN" sz="2400" dirty="0">
              <a:latin typeface="+mn-lt"/>
            </a:endParaRPr>
          </a:p>
        </p:txBody>
      </p:sp>
      <p:graphicFrame>
        <p:nvGraphicFramePr>
          <p:cNvPr id="20" name="Object 19" descr="n greater than or equal to n sub 0"/>
          <p:cNvGraphicFramePr>
            <a:graphicFrameLocks noChangeAspect="1"/>
          </p:cNvGraphicFramePr>
          <p:nvPr>
            <p:extLst>
              <p:ext uri="{D42A27DB-BD31-4B8C-83A1-F6EECF244321}">
                <p14:modId xmlns:p14="http://schemas.microsoft.com/office/powerpoint/2010/main" val="1005588911"/>
              </p:ext>
            </p:extLst>
          </p:nvPr>
        </p:nvGraphicFramePr>
        <p:xfrm>
          <a:off x="3935316" y="5671752"/>
          <a:ext cx="884381" cy="468201"/>
        </p:xfrm>
        <a:graphic>
          <a:graphicData uri="http://schemas.openxmlformats.org/presentationml/2006/ole">
            <mc:AlternateContent xmlns:mc="http://schemas.openxmlformats.org/markup-compatibility/2006">
              <mc:Choice xmlns:v="urn:schemas-microsoft-com:vml" Requires="v">
                <p:oleObj spid="_x0000_s6302" name="Equation" r:id="rId12" imgW="431640" imgH="228600" progId="Equation.DSMT4">
                  <p:embed/>
                </p:oleObj>
              </mc:Choice>
              <mc:Fallback>
                <p:oleObj name="Equation" r:id="rId12" imgW="431640" imgH="228600" progId="Equation.DSMT4">
                  <p:embed/>
                  <p:pic>
                    <p:nvPicPr>
                      <p:cNvPr id="0" name=""/>
                      <p:cNvPicPr/>
                      <p:nvPr/>
                    </p:nvPicPr>
                    <p:blipFill>
                      <a:blip r:embed="rId13"/>
                      <a:stretch>
                        <a:fillRect/>
                      </a:stretch>
                    </p:blipFill>
                    <p:spPr>
                      <a:xfrm>
                        <a:off x="3935316" y="5671752"/>
                        <a:ext cx="884381" cy="468201"/>
                      </a:xfrm>
                      <a:prstGeom prst="rect">
                        <a:avLst/>
                      </a:prstGeom>
                    </p:spPr>
                  </p:pic>
                </p:oleObj>
              </mc:Fallback>
            </mc:AlternateContent>
          </a:graphicData>
        </a:graphic>
      </p:graphicFrame>
    </p:spTree>
    <p:extLst>
      <p:ext uri="{BB962C8B-B14F-4D97-AF65-F5344CB8AC3E}">
        <p14:creationId xmlns:p14="http://schemas.microsoft.com/office/powerpoint/2010/main" val="8811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 and Big O </a:t>
            </a:r>
            <a:r>
              <a:rPr lang="en-US" altLang="en-US" dirty="0" smtClean="0"/>
              <a:t>Notation </a:t>
            </a:r>
            <a:r>
              <a:rPr lang="en-US" altLang="en-US" sz="2000" b="0" dirty="0" smtClean="0"/>
              <a:t>(2 of 6)</a:t>
            </a:r>
            <a:endParaRPr lang="en-IN" sz="2000" b="0" dirty="0"/>
          </a:p>
        </p:txBody>
      </p:sp>
      <p:sp>
        <p:nvSpPr>
          <p:cNvPr id="3" name="Text Placeholder 2"/>
          <p:cNvSpPr>
            <a:spLocks noGrp="1"/>
          </p:cNvSpPr>
          <p:nvPr>
            <p:ph type="body" idx="1"/>
          </p:nvPr>
        </p:nvSpPr>
        <p:spPr>
          <a:xfrm>
            <a:off x="457200" y="1600200"/>
            <a:ext cx="3907766" cy="610737"/>
          </a:xfrm>
        </p:spPr>
        <p:txBody>
          <a:bodyPr/>
          <a:lstStyle/>
          <a:p>
            <a:pPr marL="0" indent="0">
              <a:buNone/>
            </a:pPr>
            <a:r>
              <a:rPr lang="en-US" altLang="en-US" sz="2400" b="1" dirty="0" smtClean="0"/>
              <a:t>Figure </a:t>
            </a:r>
            <a:r>
              <a:rPr lang="en-US" altLang="en-US" sz="2400" b="1" dirty="0"/>
              <a:t>10-2 </a:t>
            </a:r>
            <a:r>
              <a:rPr lang="en-US" altLang="en-US" sz="2400" dirty="0"/>
              <a:t>The graphs of</a:t>
            </a:r>
            <a:endParaRPr lang="en-IN" sz="2400" dirty="0"/>
          </a:p>
        </p:txBody>
      </p:sp>
      <p:graphicFrame>
        <p:nvGraphicFramePr>
          <p:cNvPr id="5" name="Object 4" descr="3 times n squared and n squared minus 3 times n + 10"/>
          <p:cNvGraphicFramePr>
            <a:graphicFrameLocks noChangeAspect="1"/>
          </p:cNvGraphicFramePr>
          <p:nvPr>
            <p:extLst>
              <p:ext uri="{D42A27DB-BD31-4B8C-83A1-F6EECF244321}">
                <p14:modId xmlns:p14="http://schemas.microsoft.com/office/powerpoint/2010/main" val="3815327301"/>
              </p:ext>
            </p:extLst>
          </p:nvPr>
        </p:nvGraphicFramePr>
        <p:xfrm>
          <a:off x="4217191" y="1654214"/>
          <a:ext cx="3277403" cy="468201"/>
        </p:xfrm>
        <a:graphic>
          <a:graphicData uri="http://schemas.openxmlformats.org/presentationml/2006/ole">
            <mc:AlternateContent xmlns:mc="http://schemas.openxmlformats.org/markup-compatibility/2006">
              <mc:Choice xmlns:v="urn:schemas-microsoft-com:vml" Requires="v">
                <p:oleObj spid="_x0000_s3221" name="Equation" r:id="rId3" imgW="1600200" imgH="228600" progId="Equation.DSMT4">
                  <p:embed/>
                </p:oleObj>
              </mc:Choice>
              <mc:Fallback>
                <p:oleObj name="Equation" r:id="rId3" imgW="1600200" imgH="228600" progId="Equation.DSMT4">
                  <p:embed/>
                  <p:pic>
                    <p:nvPicPr>
                      <p:cNvPr id="0" name=""/>
                      <p:cNvPicPr/>
                      <p:nvPr/>
                    </p:nvPicPr>
                    <p:blipFill>
                      <a:blip r:embed="rId4"/>
                      <a:stretch>
                        <a:fillRect/>
                      </a:stretch>
                    </p:blipFill>
                    <p:spPr>
                      <a:xfrm>
                        <a:off x="4217191" y="1654214"/>
                        <a:ext cx="3277403" cy="468201"/>
                      </a:xfrm>
                      <a:prstGeom prst="rect">
                        <a:avLst/>
                      </a:prstGeom>
                    </p:spPr>
                  </p:pic>
                </p:oleObj>
              </mc:Fallback>
            </mc:AlternateContent>
          </a:graphicData>
        </a:graphic>
      </p:graphicFrame>
      <p:pic>
        <p:nvPicPr>
          <p:cNvPr id="4" name="Picture 6" descr="A diagram of a graph, where n is in the x axis with the increment of 1 and seconds is in the y axis. A upward sloping curve representing and a linearly increasing line representing n squared minus 3 times n plus 10 intersects at point 2 in x axis and the upward sloping curve is labeled, 3 times n squared exceeds n squared minus 3 times plus 10, when n is greater than or equal to 2.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2526" y="2498487"/>
            <a:ext cx="6278948" cy="383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72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Analysis and Big O Notation </a:t>
            </a:r>
            <a:r>
              <a:rPr lang="en-US" altLang="en-US" sz="2000" b="0" dirty="0" smtClean="0"/>
              <a:t>(3 of 6)</a:t>
            </a:r>
            <a:endParaRPr lang="en-IN" sz="2000" b="0" dirty="0"/>
          </a:p>
        </p:txBody>
      </p:sp>
      <p:sp>
        <p:nvSpPr>
          <p:cNvPr id="3" name="Text Placeholder 2"/>
          <p:cNvSpPr>
            <a:spLocks noGrp="1"/>
          </p:cNvSpPr>
          <p:nvPr>
            <p:ph type="body" idx="1"/>
          </p:nvPr>
        </p:nvSpPr>
        <p:spPr>
          <a:xfrm>
            <a:off x="457200" y="1600201"/>
            <a:ext cx="8229600" cy="607112"/>
          </a:xfrm>
        </p:spPr>
        <p:txBody>
          <a:bodyPr/>
          <a:lstStyle/>
          <a:p>
            <a:pPr marL="0" indent="0">
              <a:buNone/>
            </a:pPr>
            <a:r>
              <a:rPr lang="en-US" altLang="en-US" sz="2400" dirty="0" smtClean="0"/>
              <a:t>Order of growth of some common functions</a:t>
            </a:r>
            <a:endParaRPr lang="en-US" altLang="en-US" sz="2400" dirty="0"/>
          </a:p>
        </p:txBody>
      </p:sp>
      <p:pic>
        <p:nvPicPr>
          <p:cNvPr id="4" name="Picture 3" descr="o of 1 less than sign o of log sub 2 n less than sign o of n less than sign o of n times log sub 2 n less than sig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866" y="2529433"/>
            <a:ext cx="6943914" cy="77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o of n squared less than sign o of n cubed less than sign o of 2 to the power of 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641" y="3937966"/>
            <a:ext cx="4768273" cy="812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01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Analysis and Big O </a:t>
            </a:r>
            <a:r>
              <a:rPr lang="en-US" altLang="en-US" dirty="0" smtClean="0"/>
              <a:t>Notation </a:t>
            </a:r>
            <a:r>
              <a:rPr lang="en-US" altLang="en-US" sz="2000" b="0" dirty="0" smtClean="0"/>
              <a:t>(4 of 6)</a:t>
            </a:r>
            <a:endParaRPr lang="en-IN" sz="2000" b="0" dirty="0"/>
          </a:p>
        </p:txBody>
      </p:sp>
      <p:sp>
        <p:nvSpPr>
          <p:cNvPr id="3" name="Text Placeholder 2"/>
          <p:cNvSpPr>
            <a:spLocks noGrp="1"/>
          </p:cNvSpPr>
          <p:nvPr>
            <p:ph type="body" idx="1"/>
          </p:nvPr>
        </p:nvSpPr>
        <p:spPr>
          <a:xfrm>
            <a:off x="457200" y="1600201"/>
            <a:ext cx="8229600" cy="597090"/>
          </a:xfrm>
        </p:spPr>
        <p:txBody>
          <a:bodyPr/>
          <a:lstStyle/>
          <a:p>
            <a:pPr marL="0" indent="0">
              <a:buNone/>
            </a:pPr>
            <a:r>
              <a:rPr lang="en-US" altLang="en-US" sz="2400" b="1" dirty="0" smtClean="0"/>
              <a:t>Figure </a:t>
            </a:r>
            <a:r>
              <a:rPr lang="en-US" altLang="en-US" sz="2400" b="1" dirty="0"/>
              <a:t>10-3 </a:t>
            </a:r>
            <a:r>
              <a:rPr lang="en-US" altLang="en-US" sz="2400" dirty="0"/>
              <a:t>A comparison of growth-rate </a:t>
            </a:r>
            <a:r>
              <a:rPr lang="en-US" altLang="en-US" sz="2400" dirty="0" smtClean="0"/>
              <a:t>functions</a:t>
            </a:r>
            <a:endParaRPr lang="en-US" altLang="en-US" sz="2400" dirty="0"/>
          </a:p>
        </p:txBody>
      </p:sp>
      <p:pic>
        <p:nvPicPr>
          <p:cNvPr id="4" name="Picture 6" descr="A table has 7 lines and 7 columns. The columns have the following headings from left to right. Function, 10, 100, 1000, 10000, 100000, 1000000. The column headings from 10 to 1000000 are labeled, n. The row entries are as follows. Row 1. 1, 1, 1, 1, 1, 1, 1. Row 2. log sub 2 n, 3, 6, 9, 13, 16, 19. Row 3. n, 10, 10 squared, 10 cubed, 10 to the power of 4, 10 to the power of 5, 10 to the power of 6. Row 4. n times log sub 2 n, 30, 664, 9,965, 10 to the power of 5, 10 to the power of 6, 10 to the power of 7. Row 5. n squared, 10 squared, 10 to the power of 4, 10 to the power of 6, 10 to the power of 8, 10 to the power of 10, 10 to the power of 12. Line 6. n cubed, 10 cubed, 10 to the power of 6, 10 to the power of 9, 10 to the power of 12, 10 to the power of 15, 10 to the power of 18. Line 7. 2 to the power of n, 10 cubed, 10 to the power of 30, 10 to the power of 301, 10 to the power of 3010, 10 to the power of 30103, 10 to the power of 301,03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010" y="2484842"/>
            <a:ext cx="7409981" cy="359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536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 and Big O </a:t>
            </a:r>
            <a:r>
              <a:rPr lang="en-US" altLang="en-US" dirty="0" smtClean="0"/>
              <a:t>Notation </a:t>
            </a:r>
            <a:r>
              <a:rPr lang="en-US" altLang="en-US" sz="2000" b="0" dirty="0" smtClean="0"/>
              <a:t>(5 of 6)</a:t>
            </a:r>
            <a:endParaRPr lang="en-IN" sz="2000" b="0" dirty="0"/>
          </a:p>
        </p:txBody>
      </p:sp>
      <p:sp>
        <p:nvSpPr>
          <p:cNvPr id="3" name="Text Placeholder 2"/>
          <p:cNvSpPr>
            <a:spLocks noGrp="1"/>
          </p:cNvSpPr>
          <p:nvPr>
            <p:ph type="body" idx="1"/>
          </p:nvPr>
        </p:nvSpPr>
        <p:spPr>
          <a:xfrm>
            <a:off x="457200" y="1600201"/>
            <a:ext cx="8229600" cy="569794"/>
          </a:xfrm>
        </p:spPr>
        <p:txBody>
          <a:bodyPr/>
          <a:lstStyle/>
          <a:p>
            <a:pPr marL="0" indent="0">
              <a:buNone/>
            </a:pPr>
            <a:r>
              <a:rPr lang="en-US" altLang="en-US" sz="2400" b="1" dirty="0" smtClean="0"/>
              <a:t>Figure </a:t>
            </a:r>
            <a:r>
              <a:rPr lang="en-US" altLang="en-US" sz="2400" b="1" dirty="0"/>
              <a:t>10-3 </a:t>
            </a:r>
            <a:r>
              <a:rPr lang="en-US" altLang="en-US" sz="2400" dirty="0"/>
              <a:t>A comparison of growth-rate </a:t>
            </a:r>
            <a:r>
              <a:rPr lang="en-US" altLang="en-US" sz="2400" dirty="0" smtClean="0"/>
              <a:t>functions</a:t>
            </a:r>
            <a:endParaRPr lang="en-US" altLang="en-US" sz="2400" dirty="0"/>
          </a:p>
        </p:txBody>
      </p:sp>
      <p:pic>
        <p:nvPicPr>
          <p:cNvPr id="4" name="Picture 6" descr="A graph in X y plane represents growth rate functions. In the following graph, the values of the points passing through the coordinates are approximate. Graph compares value of growth rate function in y axis with the increments of multiples of 10 and n in x axis with the same increment value of x axis. A linearly increasing upward sloping curve representing 2 to the power of n from the point 2 in y axis rises through the coordinates (9, 1000). A long dashed line from the origin representing n cubed from the origin rises through the co-ordinates (10, 1000). A short dashed lines from the origin rises through the coordinates (4, 10). A linearly increasing upward sloping curve representing n times log sub 2 n from the origin (1,1) rises through the coordinates (100, 1000). An axial with linearly increasing line representing n rises through the coordinates (10000, 10000). An axial line with an upward sloping curve from the point 3 in x axis representing log sub 2 n passes through the coordinates (1000,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718" y="2457546"/>
            <a:ext cx="5268562" cy="351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11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 and Big O </a:t>
            </a:r>
            <a:r>
              <a:rPr lang="en-US" altLang="en-US" dirty="0" smtClean="0"/>
              <a:t>Notation </a:t>
            </a:r>
            <a:r>
              <a:rPr lang="en-US" altLang="en-US" sz="2000" b="0" dirty="0" smtClean="0"/>
              <a:t>(6 of 6)</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Worst-case analysis</a:t>
            </a:r>
          </a:p>
          <a:p>
            <a:pPr lvl="1" eaLnBrk="1" hangingPunct="1"/>
            <a:r>
              <a:rPr lang="en-US" altLang="en-US" sz="2400" dirty="0">
                <a:sym typeface="Symbol" panose="05050102010706020507" pitchFamily="18" charset="2"/>
              </a:rPr>
              <a:t>Worst case analysis usually considered</a:t>
            </a:r>
          </a:p>
          <a:p>
            <a:pPr lvl="1" eaLnBrk="1" hangingPunct="1"/>
            <a:r>
              <a:rPr lang="en-US" altLang="en-US" sz="2400" dirty="0">
                <a:sym typeface="Symbol" panose="05050102010706020507" pitchFamily="18" charset="2"/>
              </a:rPr>
              <a:t>Easier to calculate, thus more common</a:t>
            </a:r>
          </a:p>
          <a:p>
            <a:pPr eaLnBrk="1" hangingPunct="1"/>
            <a:r>
              <a:rPr lang="en-US" altLang="en-US" sz="2400" dirty="0">
                <a:sym typeface="Symbol" panose="05050102010706020507" pitchFamily="18" charset="2"/>
              </a:rPr>
              <a:t>Average-case analysis</a:t>
            </a:r>
          </a:p>
          <a:p>
            <a:pPr lvl="1" eaLnBrk="1" hangingPunct="1"/>
            <a:r>
              <a:rPr lang="en-US" altLang="en-US" sz="2400" dirty="0">
                <a:sym typeface="Symbol" panose="05050102010706020507" pitchFamily="18" charset="2"/>
              </a:rPr>
              <a:t>More difficult to perform</a:t>
            </a:r>
          </a:p>
          <a:p>
            <a:pPr lvl="1" eaLnBrk="1" hangingPunct="1"/>
            <a:r>
              <a:rPr lang="en-US" altLang="en-US" sz="2400" dirty="0">
                <a:sym typeface="Symbol" panose="05050102010706020507" pitchFamily="18" charset="2"/>
              </a:rPr>
              <a:t>Must determine relative probabilities of encountering problems of given </a:t>
            </a:r>
            <a:r>
              <a:rPr lang="en-US" altLang="en-US" sz="2400" dirty="0" smtClean="0">
                <a:sym typeface="Symbol" panose="05050102010706020507" pitchFamily="18" charset="2"/>
              </a:rPr>
              <a:t>size</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234395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Keeping Your </a:t>
            </a:r>
            <a:r>
              <a:rPr lang="en-US" altLang="en-US" dirty="0" smtClean="0"/>
              <a:t>Perspective </a:t>
            </a:r>
            <a:r>
              <a:rPr lang="en-US" altLang="en-US" sz="2000" b="0" dirty="0" smtClean="0"/>
              <a:t>(1 of 2)</a:t>
            </a:r>
            <a:endParaRPr lang="en-IN" sz="2000" b="0" dirty="0"/>
          </a:p>
        </p:txBody>
      </p:sp>
      <p:sp>
        <p:nvSpPr>
          <p:cNvPr id="3" name="Text Placeholder 2"/>
          <p:cNvSpPr>
            <a:spLocks noGrp="1"/>
          </p:cNvSpPr>
          <p:nvPr>
            <p:ph type="body" idx="1"/>
          </p:nvPr>
        </p:nvSpPr>
        <p:spPr>
          <a:xfrm>
            <a:off x="457200" y="1600201"/>
            <a:ext cx="8214854" cy="444737"/>
          </a:xfrm>
        </p:spPr>
        <p:txBody>
          <a:bodyPr/>
          <a:lstStyle/>
          <a:p>
            <a:r>
              <a:rPr lang="en-US" sz="2400" dirty="0" smtClean="0"/>
              <a:t>A</a:t>
            </a:r>
            <a:r>
              <a:rPr lang="en-US" sz="100" dirty="0" smtClean="0"/>
              <a:t> </a:t>
            </a:r>
            <a:r>
              <a:rPr lang="en-US" sz="2400" dirty="0" smtClean="0"/>
              <a:t>D</a:t>
            </a:r>
            <a:r>
              <a:rPr lang="en-US" sz="100" dirty="0" smtClean="0"/>
              <a:t> </a:t>
            </a:r>
            <a:r>
              <a:rPr lang="en-US" sz="2400" dirty="0" smtClean="0"/>
              <a:t>T used makes a difference</a:t>
            </a:r>
            <a:endParaRPr lang="en-US" sz="2400" dirty="0"/>
          </a:p>
        </p:txBody>
      </p:sp>
      <p:sp>
        <p:nvSpPr>
          <p:cNvPr id="4" name="Content Placeholder 3"/>
          <p:cNvSpPr>
            <a:spLocks noGrp="1"/>
          </p:cNvSpPr>
          <p:nvPr>
            <p:ph sz="quarter" idx="13"/>
          </p:nvPr>
        </p:nvSpPr>
        <p:spPr>
          <a:xfrm>
            <a:off x="481268" y="2126978"/>
            <a:ext cx="4267196" cy="527763"/>
          </a:xfrm>
        </p:spPr>
        <p:txBody>
          <a:bodyPr/>
          <a:lstStyle/>
          <a:p>
            <a:pPr marL="740664" lvl="1" indent="-284400">
              <a:buFont typeface="Arial" panose="020B0604020202020204" pitchFamily="34" charset="0"/>
              <a:buChar char="–"/>
            </a:pPr>
            <a:r>
              <a:rPr lang="en-US" sz="2400" dirty="0"/>
              <a:t>Array-based </a:t>
            </a:r>
            <a:r>
              <a:rPr lang="en-US" sz="2400" b="1" dirty="0">
                <a:solidFill>
                  <a:schemeClr val="tx1"/>
                </a:solidFill>
              </a:rPr>
              <a:t>getEntry</a:t>
            </a:r>
            <a:r>
              <a:rPr lang="en-US" sz="2400" dirty="0">
                <a:solidFill>
                  <a:schemeClr val="tx2">
                    <a:lumMod val="75000"/>
                  </a:schemeClr>
                </a:solidFill>
              </a:rPr>
              <a:t> </a:t>
            </a:r>
            <a:r>
              <a:rPr lang="en-US" sz="2400" dirty="0"/>
              <a:t>is</a:t>
            </a:r>
            <a:endParaRPr lang="en-IN" sz="2400" dirty="0"/>
          </a:p>
        </p:txBody>
      </p:sp>
      <p:graphicFrame>
        <p:nvGraphicFramePr>
          <p:cNvPr id="9" name="Object 8" descr="O of 1"/>
          <p:cNvGraphicFramePr>
            <a:graphicFrameLocks noChangeAspect="1"/>
          </p:cNvGraphicFramePr>
          <p:nvPr>
            <p:extLst>
              <p:ext uri="{D42A27DB-BD31-4B8C-83A1-F6EECF244321}">
                <p14:modId xmlns:p14="http://schemas.microsoft.com/office/powerpoint/2010/main" val="2584215167"/>
              </p:ext>
            </p:extLst>
          </p:nvPr>
        </p:nvGraphicFramePr>
        <p:xfrm>
          <a:off x="4620584" y="2250526"/>
          <a:ext cx="618718" cy="395980"/>
        </p:xfrm>
        <a:graphic>
          <a:graphicData uri="http://schemas.openxmlformats.org/presentationml/2006/ole">
            <mc:AlternateContent xmlns:mc="http://schemas.openxmlformats.org/markup-compatibility/2006">
              <mc:Choice xmlns:v="urn:schemas-microsoft-com:vml" Requires="v">
                <p:oleObj spid="_x0000_s4344" name="Equation" r:id="rId3" imgW="317160" imgH="203040" progId="Equation.DSMT4">
                  <p:embed/>
                </p:oleObj>
              </mc:Choice>
              <mc:Fallback>
                <p:oleObj name="Equation" r:id="rId3" imgW="317160" imgH="203040" progId="Equation.DSMT4">
                  <p:embed/>
                  <p:pic>
                    <p:nvPicPr>
                      <p:cNvPr id="0" name=""/>
                      <p:cNvPicPr/>
                      <p:nvPr/>
                    </p:nvPicPr>
                    <p:blipFill>
                      <a:blip r:embed="rId4"/>
                      <a:stretch>
                        <a:fillRect/>
                      </a:stretch>
                    </p:blipFill>
                    <p:spPr>
                      <a:xfrm>
                        <a:off x="4620584" y="2250526"/>
                        <a:ext cx="618718" cy="395980"/>
                      </a:xfrm>
                      <a:prstGeom prst="rect">
                        <a:avLst/>
                      </a:prstGeom>
                    </p:spPr>
                  </p:pic>
                </p:oleObj>
              </mc:Fallback>
            </mc:AlternateContent>
          </a:graphicData>
        </a:graphic>
      </p:graphicFrame>
      <p:sp>
        <p:nvSpPr>
          <p:cNvPr id="5" name="Content Placeholder 4"/>
          <p:cNvSpPr>
            <a:spLocks noGrp="1"/>
          </p:cNvSpPr>
          <p:nvPr>
            <p:ph sz="quarter" idx="14"/>
          </p:nvPr>
        </p:nvSpPr>
        <p:spPr>
          <a:xfrm>
            <a:off x="481266" y="2665487"/>
            <a:ext cx="4106776" cy="467288"/>
          </a:xfrm>
        </p:spPr>
        <p:txBody>
          <a:bodyPr/>
          <a:lstStyle/>
          <a:p>
            <a:pPr marL="740664" lvl="1" indent="-284400">
              <a:buFont typeface="Arial" panose="020B0604020202020204" pitchFamily="34" charset="0"/>
              <a:buChar char="–"/>
            </a:pPr>
            <a:r>
              <a:rPr lang="en-US" sz="2400" dirty="0"/>
              <a:t>Link-based </a:t>
            </a:r>
            <a:r>
              <a:rPr lang="en-US" sz="2400" b="1" dirty="0">
                <a:solidFill>
                  <a:schemeClr val="tx1"/>
                </a:solidFill>
              </a:rPr>
              <a:t>getEntry</a:t>
            </a:r>
            <a:r>
              <a:rPr lang="en-US" sz="2400" dirty="0">
                <a:solidFill>
                  <a:schemeClr val="tx2">
                    <a:lumMod val="75000"/>
                  </a:schemeClr>
                </a:solidFill>
              </a:rPr>
              <a:t> </a:t>
            </a:r>
            <a:r>
              <a:rPr lang="en-US" sz="2400" dirty="0"/>
              <a:t>is</a:t>
            </a:r>
            <a:endParaRPr lang="en-IN" sz="2400" dirty="0"/>
          </a:p>
        </p:txBody>
      </p:sp>
      <p:graphicFrame>
        <p:nvGraphicFramePr>
          <p:cNvPr id="10" name="Object 9" descr="O of n"/>
          <p:cNvGraphicFramePr>
            <a:graphicFrameLocks noChangeAspect="1"/>
          </p:cNvGraphicFramePr>
          <p:nvPr>
            <p:extLst>
              <p:ext uri="{D42A27DB-BD31-4B8C-83A1-F6EECF244321}">
                <p14:modId xmlns:p14="http://schemas.microsoft.com/office/powerpoint/2010/main" val="374075560"/>
              </p:ext>
            </p:extLst>
          </p:nvPr>
        </p:nvGraphicFramePr>
        <p:xfrm>
          <a:off x="4448452" y="2794667"/>
          <a:ext cx="692204" cy="396875"/>
        </p:xfrm>
        <a:graphic>
          <a:graphicData uri="http://schemas.openxmlformats.org/presentationml/2006/ole">
            <mc:AlternateContent xmlns:mc="http://schemas.openxmlformats.org/markup-compatibility/2006">
              <mc:Choice xmlns:v="urn:schemas-microsoft-com:vml" Requires="v">
                <p:oleObj spid="_x0000_s4345" name="Equation" r:id="rId5" imgW="342720" imgH="203040" progId="Equation.DSMT4">
                  <p:embed/>
                </p:oleObj>
              </mc:Choice>
              <mc:Fallback>
                <p:oleObj name="Equation" r:id="rId5" imgW="342720" imgH="203040" progId="Equation.DSMT4">
                  <p:embed/>
                  <p:pic>
                    <p:nvPicPr>
                      <p:cNvPr id="0" name=""/>
                      <p:cNvPicPr/>
                      <p:nvPr/>
                    </p:nvPicPr>
                    <p:blipFill>
                      <a:blip r:embed="rId6"/>
                      <a:stretch>
                        <a:fillRect/>
                      </a:stretch>
                    </p:blipFill>
                    <p:spPr>
                      <a:xfrm>
                        <a:off x="4448452" y="2794667"/>
                        <a:ext cx="692204" cy="396875"/>
                      </a:xfrm>
                      <a:prstGeom prst="rect">
                        <a:avLst/>
                      </a:prstGeom>
                    </p:spPr>
                  </p:pic>
                </p:oleObj>
              </mc:Fallback>
            </mc:AlternateContent>
          </a:graphicData>
        </a:graphic>
      </p:graphicFrame>
      <p:sp>
        <p:nvSpPr>
          <p:cNvPr id="6" name="Content Placeholder 5"/>
          <p:cNvSpPr>
            <a:spLocks noGrp="1"/>
          </p:cNvSpPr>
          <p:nvPr>
            <p:ph sz="quarter" idx="15"/>
          </p:nvPr>
        </p:nvSpPr>
        <p:spPr>
          <a:xfrm>
            <a:off x="442454" y="3272701"/>
            <a:ext cx="8229600" cy="1782096"/>
          </a:xfrm>
        </p:spPr>
        <p:txBody>
          <a:bodyPr/>
          <a:lstStyle/>
          <a:p>
            <a:pPr marL="255600" indent="-255600">
              <a:buFont typeface="Arial" charset="0"/>
              <a:buChar char="•"/>
              <a:defRPr/>
            </a:pPr>
            <a:r>
              <a:rPr lang="en-US" sz="2400" dirty="0"/>
              <a:t>Choosing implementation of </a:t>
            </a:r>
            <a:r>
              <a:rPr lang="en-US" sz="2400" dirty="0" smtClean="0"/>
              <a:t>A</a:t>
            </a:r>
            <a:r>
              <a:rPr lang="en-US" sz="100" dirty="0" smtClean="0"/>
              <a:t> </a:t>
            </a:r>
            <a:r>
              <a:rPr lang="en-US" sz="2400" dirty="0" smtClean="0"/>
              <a:t>D</a:t>
            </a:r>
            <a:r>
              <a:rPr lang="en-US" sz="100" dirty="0" smtClean="0"/>
              <a:t> </a:t>
            </a:r>
            <a:r>
              <a:rPr lang="en-US" sz="2400" dirty="0" smtClean="0"/>
              <a:t>T</a:t>
            </a:r>
            <a:endParaRPr lang="en-US" sz="2400" dirty="0"/>
          </a:p>
          <a:p>
            <a:pPr marL="741600" lvl="1" indent="-284400">
              <a:buFont typeface="Arial" charset="0"/>
              <a:buChar char="–"/>
              <a:defRPr/>
            </a:pPr>
            <a:r>
              <a:rPr lang="en-US" sz="2400" dirty="0"/>
              <a:t>Consider how frequently certain operations will occur</a:t>
            </a:r>
          </a:p>
          <a:p>
            <a:pPr marL="741600" lvl="1" indent="-284400">
              <a:buFont typeface="Arial" charset="0"/>
              <a:buChar char="–"/>
              <a:defRPr/>
            </a:pPr>
            <a:r>
              <a:rPr lang="en-US" sz="2400" dirty="0"/>
              <a:t>Seldom used but critical operations must also be </a:t>
            </a:r>
            <a:r>
              <a:rPr lang="en-US" sz="2400" dirty="0" smtClean="0"/>
              <a:t>efficient</a:t>
            </a:r>
            <a:endParaRPr lang="en-US" sz="2400" dirty="0"/>
          </a:p>
        </p:txBody>
      </p:sp>
    </p:spTree>
    <p:extLst>
      <p:ext uri="{BB962C8B-B14F-4D97-AF65-F5344CB8AC3E}">
        <p14:creationId xmlns:p14="http://schemas.microsoft.com/office/powerpoint/2010/main" val="4094100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Keeping Your </a:t>
            </a:r>
            <a:r>
              <a:rPr lang="en-US" altLang="en-US" dirty="0" smtClean="0"/>
              <a:t>Perspective </a:t>
            </a:r>
            <a:r>
              <a:rPr lang="en-US" altLang="en-US" sz="2000" b="0" dirty="0" smtClean="0"/>
              <a:t>(2 of 2)</a:t>
            </a:r>
            <a:endParaRPr lang="en-IN" sz="2000" b="0" dirty="0"/>
          </a:p>
        </p:txBody>
      </p:sp>
      <p:sp>
        <p:nvSpPr>
          <p:cNvPr id="3" name="Text Placeholder 2"/>
          <p:cNvSpPr>
            <a:spLocks noGrp="1"/>
          </p:cNvSpPr>
          <p:nvPr>
            <p:ph type="body" idx="1"/>
          </p:nvPr>
        </p:nvSpPr>
        <p:spPr>
          <a:xfrm>
            <a:off x="457200" y="1600200"/>
            <a:ext cx="8229600" cy="2485103"/>
          </a:xfrm>
        </p:spPr>
        <p:txBody>
          <a:bodyPr/>
          <a:lstStyle/>
          <a:p>
            <a:pPr eaLnBrk="1" hangingPunct="1"/>
            <a:r>
              <a:rPr lang="en-US" altLang="en-US" sz="2400" dirty="0"/>
              <a:t>If problem size is always small</a:t>
            </a:r>
          </a:p>
          <a:p>
            <a:pPr lvl="1" eaLnBrk="1" hangingPunct="1"/>
            <a:r>
              <a:rPr lang="en-US" altLang="en-US" sz="2400" dirty="0"/>
              <a:t>Possible to ignore algorithm’s efficiency</a:t>
            </a:r>
          </a:p>
          <a:p>
            <a:pPr eaLnBrk="1" hangingPunct="1"/>
            <a:r>
              <a:rPr lang="en-US" altLang="en-US" sz="2400" dirty="0"/>
              <a:t>Weigh </a:t>
            </a:r>
            <a:r>
              <a:rPr lang="en-US" altLang="en-US" sz="2400"/>
              <a:t>trade-offs </a:t>
            </a:r>
            <a:r>
              <a:rPr lang="en-US" altLang="en-US" sz="2400" smtClean="0"/>
              <a:t>between</a:t>
            </a:r>
            <a:endParaRPr lang="en-US" altLang="en-US" sz="2400" dirty="0"/>
          </a:p>
          <a:p>
            <a:pPr lvl="1" eaLnBrk="1" hangingPunct="1"/>
            <a:r>
              <a:rPr lang="en-US" altLang="en-US" sz="2400" dirty="0"/>
              <a:t>Algorithm’s time and memory requirements</a:t>
            </a:r>
          </a:p>
          <a:p>
            <a:pPr eaLnBrk="1" hangingPunct="1"/>
            <a:r>
              <a:rPr lang="en-US" altLang="en-US" sz="2400" dirty="0"/>
              <a:t>Compare algorithms for style and </a:t>
            </a:r>
            <a:r>
              <a:rPr lang="en-US" altLang="en-US" sz="2400" dirty="0" smtClean="0"/>
              <a:t>efficiency</a:t>
            </a:r>
            <a:endParaRPr lang="en-US" altLang="en-US" sz="2400" dirty="0"/>
          </a:p>
        </p:txBody>
      </p:sp>
    </p:spTree>
    <p:extLst>
      <p:ext uri="{BB962C8B-B14F-4D97-AF65-F5344CB8AC3E}">
        <p14:creationId xmlns:p14="http://schemas.microsoft.com/office/powerpoint/2010/main" val="366201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Efficiency of Searching </a:t>
            </a:r>
            <a:r>
              <a:rPr lang="en-US" altLang="en-US" dirty="0" smtClean="0"/>
              <a:t>Algorithms</a:t>
            </a:r>
            <a:endParaRPr lang="en-IN" dirty="0"/>
          </a:p>
        </p:txBody>
      </p:sp>
      <p:sp>
        <p:nvSpPr>
          <p:cNvPr id="3" name="Text Placeholder 2"/>
          <p:cNvSpPr>
            <a:spLocks noGrp="1"/>
          </p:cNvSpPr>
          <p:nvPr>
            <p:ph type="body" idx="1"/>
          </p:nvPr>
        </p:nvSpPr>
        <p:spPr>
          <a:xfrm>
            <a:off x="457200" y="1600201"/>
            <a:ext cx="2890684" cy="490537"/>
          </a:xfrm>
        </p:spPr>
        <p:txBody>
          <a:bodyPr/>
          <a:lstStyle/>
          <a:p>
            <a:r>
              <a:rPr lang="en-US" altLang="en-US" sz="2400" dirty="0"/>
              <a:t>Sequential </a:t>
            </a:r>
            <a:r>
              <a:rPr lang="en-US" altLang="en-US" sz="2400" dirty="0" smtClean="0"/>
              <a:t>search</a:t>
            </a:r>
            <a:endParaRPr lang="en-US" altLang="en-US" sz="2400" dirty="0"/>
          </a:p>
        </p:txBody>
      </p:sp>
      <p:sp>
        <p:nvSpPr>
          <p:cNvPr id="16" name="Content Placeholder 15"/>
          <p:cNvSpPr>
            <a:spLocks noGrp="1"/>
          </p:cNvSpPr>
          <p:nvPr>
            <p:ph sz="quarter" idx="13"/>
          </p:nvPr>
        </p:nvSpPr>
        <p:spPr>
          <a:xfrm>
            <a:off x="457199" y="2129371"/>
            <a:ext cx="2639961" cy="461313"/>
          </a:xfrm>
        </p:spPr>
        <p:txBody>
          <a:bodyPr/>
          <a:lstStyle/>
          <a:p>
            <a:pPr marL="740664" lvl="1" indent="-284400">
              <a:buFont typeface="Arial" panose="020B0604020202020204" pitchFamily="34" charset="0"/>
              <a:buChar char="–"/>
            </a:pPr>
            <a:r>
              <a:rPr lang="en-US" altLang="en-US" sz="2400" dirty="0"/>
              <a:t>Worst case:</a:t>
            </a:r>
            <a:endParaRPr lang="en-IN" sz="2400" dirty="0"/>
          </a:p>
        </p:txBody>
      </p:sp>
      <p:graphicFrame>
        <p:nvGraphicFramePr>
          <p:cNvPr id="17" name="Object 16" descr="O of n"/>
          <p:cNvGraphicFramePr>
            <a:graphicFrameLocks noChangeAspect="1"/>
          </p:cNvGraphicFramePr>
          <p:nvPr>
            <p:extLst>
              <p:ext uri="{D42A27DB-BD31-4B8C-83A1-F6EECF244321}">
                <p14:modId xmlns:p14="http://schemas.microsoft.com/office/powerpoint/2010/main" val="2695585285"/>
              </p:ext>
            </p:extLst>
          </p:nvPr>
        </p:nvGraphicFramePr>
        <p:xfrm>
          <a:off x="2985844" y="2264608"/>
          <a:ext cx="692964" cy="395980"/>
        </p:xfrm>
        <a:graphic>
          <a:graphicData uri="http://schemas.openxmlformats.org/presentationml/2006/ole">
            <mc:AlternateContent xmlns:mc="http://schemas.openxmlformats.org/markup-compatibility/2006">
              <mc:Choice xmlns:v="urn:schemas-microsoft-com:vml" Requires="v">
                <p:oleObj spid="_x0000_s5528" name="Equation" r:id="rId3" imgW="355320" imgH="203040" progId="Equation.DSMT4">
                  <p:embed/>
                </p:oleObj>
              </mc:Choice>
              <mc:Fallback>
                <p:oleObj name="Equation" r:id="rId3" imgW="355320" imgH="203040" progId="Equation.DSMT4">
                  <p:embed/>
                  <p:pic>
                    <p:nvPicPr>
                      <p:cNvPr id="0" name=""/>
                      <p:cNvPicPr/>
                      <p:nvPr/>
                    </p:nvPicPr>
                    <p:blipFill>
                      <a:blip r:embed="rId4"/>
                      <a:stretch>
                        <a:fillRect/>
                      </a:stretch>
                    </p:blipFill>
                    <p:spPr>
                      <a:xfrm>
                        <a:off x="2985844" y="2264608"/>
                        <a:ext cx="692964" cy="395980"/>
                      </a:xfrm>
                      <a:prstGeom prst="rect">
                        <a:avLst/>
                      </a:prstGeom>
                    </p:spPr>
                  </p:pic>
                </p:oleObj>
              </mc:Fallback>
            </mc:AlternateContent>
          </a:graphicData>
        </a:graphic>
      </p:graphicFrame>
      <p:sp>
        <p:nvSpPr>
          <p:cNvPr id="5" name="Content Placeholder 4"/>
          <p:cNvSpPr>
            <a:spLocks noGrp="1"/>
          </p:cNvSpPr>
          <p:nvPr>
            <p:ph sz="quarter" idx="14"/>
          </p:nvPr>
        </p:nvSpPr>
        <p:spPr>
          <a:xfrm>
            <a:off x="457199" y="2591264"/>
            <a:ext cx="2890685" cy="451432"/>
          </a:xfrm>
        </p:spPr>
        <p:txBody>
          <a:bodyPr/>
          <a:lstStyle/>
          <a:p>
            <a:pPr marL="740664" lvl="1" indent="-284400">
              <a:buFont typeface="Arial" panose="020B0604020202020204" pitchFamily="34" charset="0"/>
              <a:buChar char="–"/>
            </a:pPr>
            <a:r>
              <a:rPr lang="en-US" altLang="en-US" sz="2400" dirty="0"/>
              <a:t>Average case:</a:t>
            </a:r>
            <a:endParaRPr lang="en-IN" sz="2400" dirty="0"/>
          </a:p>
        </p:txBody>
      </p:sp>
      <p:graphicFrame>
        <p:nvGraphicFramePr>
          <p:cNvPr id="19" name="Object 18" descr="O of n"/>
          <p:cNvGraphicFramePr>
            <a:graphicFrameLocks noChangeAspect="1"/>
          </p:cNvGraphicFramePr>
          <p:nvPr>
            <p:extLst>
              <p:ext uri="{D42A27DB-BD31-4B8C-83A1-F6EECF244321}">
                <p14:modId xmlns:p14="http://schemas.microsoft.com/office/powerpoint/2010/main" val="2527559893"/>
              </p:ext>
            </p:extLst>
          </p:nvPr>
        </p:nvGraphicFramePr>
        <p:xfrm>
          <a:off x="3259394" y="2720936"/>
          <a:ext cx="692964" cy="395980"/>
        </p:xfrm>
        <a:graphic>
          <a:graphicData uri="http://schemas.openxmlformats.org/presentationml/2006/ole">
            <mc:AlternateContent xmlns:mc="http://schemas.openxmlformats.org/markup-compatibility/2006">
              <mc:Choice xmlns:v="urn:schemas-microsoft-com:vml" Requires="v">
                <p:oleObj spid="_x0000_s5529" name="Equation" r:id="rId5" imgW="355320" imgH="203040" progId="Equation.DSMT4">
                  <p:embed/>
                </p:oleObj>
              </mc:Choice>
              <mc:Fallback>
                <p:oleObj name="Equation" r:id="rId5" imgW="355320" imgH="203040" progId="Equation.DSMT4">
                  <p:embed/>
                  <p:pic>
                    <p:nvPicPr>
                      <p:cNvPr id="17" name="Object 16"/>
                      <p:cNvPicPr/>
                      <p:nvPr/>
                    </p:nvPicPr>
                    <p:blipFill>
                      <a:blip r:embed="rId4"/>
                      <a:stretch>
                        <a:fillRect/>
                      </a:stretch>
                    </p:blipFill>
                    <p:spPr>
                      <a:xfrm>
                        <a:off x="3259394" y="2720936"/>
                        <a:ext cx="692964" cy="395980"/>
                      </a:xfrm>
                      <a:prstGeom prst="rect">
                        <a:avLst/>
                      </a:prstGeom>
                    </p:spPr>
                  </p:pic>
                </p:oleObj>
              </mc:Fallback>
            </mc:AlternateContent>
          </a:graphicData>
        </a:graphic>
      </p:graphicFrame>
      <p:sp>
        <p:nvSpPr>
          <p:cNvPr id="6" name="Content Placeholder 5"/>
          <p:cNvSpPr>
            <a:spLocks noGrp="1"/>
          </p:cNvSpPr>
          <p:nvPr>
            <p:ph sz="quarter" idx="15"/>
          </p:nvPr>
        </p:nvSpPr>
        <p:spPr>
          <a:xfrm>
            <a:off x="457200" y="3066434"/>
            <a:ext cx="2447285" cy="405810"/>
          </a:xfrm>
        </p:spPr>
        <p:txBody>
          <a:bodyPr/>
          <a:lstStyle/>
          <a:p>
            <a:pPr marL="740664" lvl="1" indent="-284400">
              <a:buFont typeface="Arial" panose="020B0604020202020204" pitchFamily="34" charset="0"/>
              <a:buChar char="–"/>
            </a:pPr>
            <a:r>
              <a:rPr lang="en-US" altLang="en-US" sz="2400" dirty="0"/>
              <a:t>Best case:</a:t>
            </a:r>
            <a:endParaRPr lang="en-IN" sz="2400" dirty="0"/>
          </a:p>
        </p:txBody>
      </p:sp>
      <p:graphicFrame>
        <p:nvGraphicFramePr>
          <p:cNvPr id="20" name="Object 19" descr="O of 1"/>
          <p:cNvGraphicFramePr>
            <a:graphicFrameLocks noChangeAspect="1"/>
          </p:cNvGraphicFramePr>
          <p:nvPr>
            <p:extLst>
              <p:ext uri="{D42A27DB-BD31-4B8C-83A1-F6EECF244321}">
                <p14:modId xmlns:p14="http://schemas.microsoft.com/office/powerpoint/2010/main" val="2771736037"/>
              </p:ext>
            </p:extLst>
          </p:nvPr>
        </p:nvGraphicFramePr>
        <p:xfrm>
          <a:off x="2771775" y="3194010"/>
          <a:ext cx="620713" cy="395288"/>
        </p:xfrm>
        <a:graphic>
          <a:graphicData uri="http://schemas.openxmlformats.org/presentationml/2006/ole">
            <mc:AlternateContent xmlns:mc="http://schemas.openxmlformats.org/markup-compatibility/2006">
              <mc:Choice xmlns:v="urn:schemas-microsoft-com:vml" Requires="v">
                <p:oleObj spid="_x0000_s5530" name="Equation" r:id="rId6" imgW="317160" imgH="203040" progId="Equation.DSMT4">
                  <p:embed/>
                </p:oleObj>
              </mc:Choice>
              <mc:Fallback>
                <p:oleObj name="Equation" r:id="rId6" imgW="317160" imgH="203040" progId="Equation.DSMT4">
                  <p:embed/>
                  <p:pic>
                    <p:nvPicPr>
                      <p:cNvPr id="19" name="Object 18"/>
                      <p:cNvPicPr/>
                      <p:nvPr/>
                    </p:nvPicPr>
                    <p:blipFill>
                      <a:blip r:embed="rId7"/>
                      <a:stretch>
                        <a:fillRect/>
                      </a:stretch>
                    </p:blipFill>
                    <p:spPr>
                      <a:xfrm>
                        <a:off x="2771775" y="3194010"/>
                        <a:ext cx="620713" cy="395288"/>
                      </a:xfrm>
                      <a:prstGeom prst="rect">
                        <a:avLst/>
                      </a:prstGeom>
                    </p:spPr>
                  </p:pic>
                </p:oleObj>
              </mc:Fallback>
            </mc:AlternateContent>
          </a:graphicData>
        </a:graphic>
      </p:graphicFrame>
      <p:sp>
        <p:nvSpPr>
          <p:cNvPr id="9" name="Content Placeholder 8"/>
          <p:cNvSpPr>
            <a:spLocks noGrp="1"/>
          </p:cNvSpPr>
          <p:nvPr>
            <p:ph sz="quarter" idx="16"/>
          </p:nvPr>
        </p:nvSpPr>
        <p:spPr>
          <a:xfrm>
            <a:off x="457199" y="3665613"/>
            <a:ext cx="2639961" cy="439430"/>
          </a:xfrm>
        </p:spPr>
        <p:txBody>
          <a:bodyPr/>
          <a:lstStyle/>
          <a:p>
            <a:pPr marL="255600" indent="-255600">
              <a:buFont typeface="Arial" panose="020B0604020202020204" pitchFamily="34" charset="0"/>
              <a:buChar char="•"/>
            </a:pPr>
            <a:r>
              <a:rPr lang="en-US" altLang="en-US" sz="2400" dirty="0"/>
              <a:t>Binary </a:t>
            </a:r>
            <a:r>
              <a:rPr lang="en-US" altLang="en-US" sz="2400" dirty="0" smtClean="0"/>
              <a:t>search</a:t>
            </a:r>
            <a:endParaRPr lang="en-US" altLang="en-US" sz="2400" dirty="0"/>
          </a:p>
        </p:txBody>
      </p:sp>
      <p:sp>
        <p:nvSpPr>
          <p:cNvPr id="12" name="Content Placeholder 11"/>
          <p:cNvSpPr>
            <a:spLocks noGrp="1"/>
          </p:cNvSpPr>
          <p:nvPr>
            <p:ph sz="quarter" idx="19"/>
          </p:nvPr>
        </p:nvSpPr>
        <p:spPr>
          <a:xfrm>
            <a:off x="457198" y="4163377"/>
            <a:ext cx="914402" cy="413961"/>
          </a:xfrm>
        </p:spPr>
        <p:txBody>
          <a:bodyPr/>
          <a:lstStyle/>
          <a:p>
            <a:pPr marL="740664" lvl="1" indent="-284400">
              <a:buFont typeface="Arial" panose="020B0604020202020204" pitchFamily="34" charset="0"/>
              <a:buChar char="–"/>
            </a:pPr>
            <a:r>
              <a:rPr lang="en-IN" sz="2400" dirty="0" smtClean="0">
                <a:latin typeface="+mn-lt"/>
              </a:rPr>
              <a:t>, </a:t>
            </a:r>
            <a:endParaRPr lang="en-IN" sz="2400" dirty="0">
              <a:latin typeface="+mn-lt"/>
            </a:endParaRPr>
          </a:p>
        </p:txBody>
      </p:sp>
      <p:graphicFrame>
        <p:nvGraphicFramePr>
          <p:cNvPr id="21" name="Object 20" descr="O times log sub 2, n"/>
          <p:cNvGraphicFramePr>
            <a:graphicFrameLocks noChangeAspect="1"/>
          </p:cNvGraphicFramePr>
          <p:nvPr>
            <p:extLst>
              <p:ext uri="{D42A27DB-BD31-4B8C-83A1-F6EECF244321}">
                <p14:modId xmlns:p14="http://schemas.microsoft.com/office/powerpoint/2010/main" val="1495148754"/>
              </p:ext>
            </p:extLst>
          </p:nvPr>
        </p:nvGraphicFramePr>
        <p:xfrm>
          <a:off x="1317008" y="4274220"/>
          <a:ext cx="1187940" cy="445477"/>
        </p:xfrm>
        <a:graphic>
          <a:graphicData uri="http://schemas.openxmlformats.org/presentationml/2006/ole">
            <mc:AlternateContent xmlns:mc="http://schemas.openxmlformats.org/markup-compatibility/2006">
              <mc:Choice xmlns:v="urn:schemas-microsoft-com:vml" Requires="v">
                <p:oleObj spid="_x0000_s5531" name="Equation" r:id="rId8" imgW="609480" imgH="228600" progId="Equation.DSMT4">
                  <p:embed/>
                </p:oleObj>
              </mc:Choice>
              <mc:Fallback>
                <p:oleObj name="Equation" r:id="rId8" imgW="609480" imgH="228600" progId="Equation.DSMT4">
                  <p:embed/>
                  <p:pic>
                    <p:nvPicPr>
                      <p:cNvPr id="0" name=""/>
                      <p:cNvPicPr/>
                      <p:nvPr/>
                    </p:nvPicPr>
                    <p:blipFill>
                      <a:blip r:embed="rId9"/>
                      <a:stretch>
                        <a:fillRect/>
                      </a:stretch>
                    </p:blipFill>
                    <p:spPr>
                      <a:xfrm>
                        <a:off x="1317008" y="4274220"/>
                        <a:ext cx="1187940" cy="445477"/>
                      </a:xfrm>
                      <a:prstGeom prst="rect">
                        <a:avLst/>
                      </a:prstGeom>
                    </p:spPr>
                  </p:pic>
                </p:oleObj>
              </mc:Fallback>
            </mc:AlternateContent>
          </a:graphicData>
        </a:graphic>
      </p:graphicFrame>
      <p:sp>
        <p:nvSpPr>
          <p:cNvPr id="10" name="Content Placeholder 9"/>
          <p:cNvSpPr>
            <a:spLocks noGrp="1"/>
          </p:cNvSpPr>
          <p:nvPr>
            <p:ph sz="quarter" idx="17"/>
          </p:nvPr>
        </p:nvSpPr>
        <p:spPr>
          <a:xfrm>
            <a:off x="2473979" y="4189229"/>
            <a:ext cx="1986434" cy="435383"/>
          </a:xfrm>
        </p:spPr>
        <p:txBody>
          <a:bodyPr/>
          <a:lstStyle/>
          <a:p>
            <a:pPr marL="0" lvl="1" indent="0">
              <a:spcBef>
                <a:spcPts val="1500"/>
              </a:spcBef>
              <a:buNone/>
            </a:pPr>
            <a:r>
              <a:rPr lang="en-US" altLang="en-US" sz="2400" dirty="0"/>
              <a:t>in worst </a:t>
            </a:r>
            <a:r>
              <a:rPr lang="en-US" altLang="en-US" sz="2400" dirty="0" smtClean="0"/>
              <a:t>case</a:t>
            </a:r>
            <a:endParaRPr lang="en-US" altLang="en-US" sz="2400" dirty="0"/>
          </a:p>
        </p:txBody>
      </p:sp>
      <p:sp>
        <p:nvSpPr>
          <p:cNvPr id="11" name="Content Placeholder 10"/>
          <p:cNvSpPr>
            <a:spLocks noGrp="1"/>
          </p:cNvSpPr>
          <p:nvPr>
            <p:ph sz="quarter" idx="18"/>
          </p:nvPr>
        </p:nvSpPr>
        <p:spPr>
          <a:xfrm>
            <a:off x="486485" y="4648230"/>
            <a:ext cx="8229600" cy="812373"/>
          </a:xfrm>
        </p:spPr>
        <p:txBody>
          <a:bodyPr/>
          <a:lstStyle/>
          <a:p>
            <a:pPr marL="741600" lvl="1" indent="-284400">
              <a:buFont typeface="Arial" panose="020B0604020202020204" pitchFamily="34" charset="0"/>
              <a:buChar char="–"/>
            </a:pPr>
            <a:r>
              <a:rPr lang="en-US" altLang="en-US" sz="2400" dirty="0"/>
              <a:t>At same time, maintaining array in sorted order requires overhead cost … can be </a:t>
            </a:r>
            <a:r>
              <a:rPr lang="en-US" altLang="en-US" sz="2400" dirty="0" smtClean="0"/>
              <a:t>substantial</a:t>
            </a:r>
            <a:endParaRPr lang="en-US" altLang="en-US" sz="2400" dirty="0"/>
          </a:p>
        </p:txBody>
      </p:sp>
    </p:spTree>
    <p:extLst>
      <p:ext uri="{BB962C8B-B14F-4D97-AF65-F5344CB8AC3E}">
        <p14:creationId xmlns:p14="http://schemas.microsoft.com/office/powerpoint/2010/main" val="226846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 Good Solution?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A program incurs a real and tangible cost.</a:t>
            </a:r>
          </a:p>
          <a:p>
            <a:pPr lvl="1" eaLnBrk="1" hangingPunct="1"/>
            <a:r>
              <a:rPr lang="en-US" altLang="en-US" sz="2400" dirty="0"/>
              <a:t>Computing time</a:t>
            </a:r>
          </a:p>
          <a:p>
            <a:pPr lvl="1" eaLnBrk="1" hangingPunct="1"/>
            <a:r>
              <a:rPr lang="en-US" altLang="en-US" sz="2400" dirty="0"/>
              <a:t>Memory required</a:t>
            </a:r>
          </a:p>
          <a:p>
            <a:pPr lvl="1" eaLnBrk="1" hangingPunct="1"/>
            <a:r>
              <a:rPr lang="en-US" altLang="en-US" sz="2400" dirty="0"/>
              <a:t>Difficulties encountered by users</a:t>
            </a:r>
          </a:p>
          <a:p>
            <a:pPr lvl="1" eaLnBrk="1" hangingPunct="1"/>
            <a:r>
              <a:rPr lang="en-US" altLang="en-US" sz="2400" dirty="0"/>
              <a:t>Consequences of incorrect actions by program</a:t>
            </a:r>
          </a:p>
          <a:p>
            <a:pPr eaLnBrk="1" hangingPunct="1"/>
            <a:r>
              <a:rPr lang="en-US" altLang="en-US" sz="2400" dirty="0"/>
              <a:t>A solution is good if …</a:t>
            </a:r>
          </a:p>
          <a:p>
            <a:pPr lvl="1" eaLnBrk="1" hangingPunct="1"/>
            <a:r>
              <a:rPr lang="en-US" altLang="en-US" sz="2400" dirty="0"/>
              <a:t>The total cost incurs …</a:t>
            </a:r>
          </a:p>
          <a:p>
            <a:pPr lvl="1" eaLnBrk="1" hangingPunct="1"/>
            <a:r>
              <a:rPr lang="en-US" altLang="en-US" sz="2400" dirty="0"/>
              <a:t>Over all phases of its life </a:t>
            </a:r>
            <a:r>
              <a:rPr lang="en-US" altLang="en-US" sz="2400" dirty="0" smtClean="0"/>
              <a:t>… </a:t>
            </a:r>
            <a:r>
              <a:rPr lang="en-US" altLang="en-US" sz="2400" dirty="0"/>
              <a:t>is </a:t>
            </a:r>
            <a:r>
              <a:rPr lang="en-US" altLang="en-US" sz="2400" dirty="0" smtClean="0"/>
              <a:t>minimal</a:t>
            </a:r>
            <a:endParaRPr lang="en-US" altLang="en-US" sz="2400" dirty="0"/>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 Good Solution</a:t>
            </a:r>
            <a:r>
              <a:rPr lang="en-US" altLang="en-US" dirty="0" smtClean="0"/>
              <a:t>? </a:t>
            </a:r>
            <a:r>
              <a:rPr lang="en-US" altLang="en-US" sz="2000" b="0" dirty="0" smtClean="0"/>
              <a:t>(2 of 2)</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Important elements of the solution</a:t>
            </a:r>
          </a:p>
          <a:p>
            <a:pPr lvl="1" eaLnBrk="1" hangingPunct="1"/>
            <a:r>
              <a:rPr lang="en-US" altLang="en-US" sz="2400" dirty="0"/>
              <a:t>Good structure</a:t>
            </a:r>
          </a:p>
          <a:p>
            <a:pPr lvl="1" eaLnBrk="1" hangingPunct="1"/>
            <a:r>
              <a:rPr lang="en-US" altLang="en-US" sz="2400" dirty="0"/>
              <a:t>Good documentation</a:t>
            </a:r>
          </a:p>
          <a:p>
            <a:pPr lvl="1" eaLnBrk="1" hangingPunct="1"/>
            <a:r>
              <a:rPr lang="en-US" altLang="en-US" sz="2400" dirty="0"/>
              <a:t>Efficiency</a:t>
            </a:r>
          </a:p>
          <a:p>
            <a:pPr eaLnBrk="1" hangingPunct="1"/>
            <a:r>
              <a:rPr lang="en-US" altLang="en-US" sz="2400" dirty="0"/>
              <a:t>Be concerned with efficiency when</a:t>
            </a:r>
          </a:p>
          <a:p>
            <a:pPr lvl="1" eaLnBrk="1" hangingPunct="1"/>
            <a:r>
              <a:rPr lang="en-US" altLang="en-US" sz="2400" dirty="0"/>
              <a:t>Developing underlying algorithm</a:t>
            </a:r>
          </a:p>
          <a:p>
            <a:pPr lvl="1" eaLnBrk="1" hangingPunct="1"/>
            <a:r>
              <a:rPr lang="en-US" altLang="en-US" sz="2400" dirty="0"/>
              <a:t>Choice of objects and design of interaction between those </a:t>
            </a:r>
            <a:r>
              <a:rPr lang="en-US" altLang="en-US" sz="2400" dirty="0" smtClean="0"/>
              <a:t>objects</a:t>
            </a:r>
            <a:endParaRPr lang="en-US" altLang="en-US" sz="2400" dirty="0"/>
          </a:p>
        </p:txBody>
      </p:sp>
    </p:spTree>
    <p:extLst>
      <p:ext uri="{BB962C8B-B14F-4D97-AF65-F5344CB8AC3E}">
        <p14:creationId xmlns:p14="http://schemas.microsoft.com/office/powerpoint/2010/main" val="1365295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Measuring Efficiency of </a:t>
            </a:r>
            <a:r>
              <a:rPr lang="en-US" altLang="en-US" dirty="0" smtClean="0"/>
              <a:t>Algorithms </a:t>
            </a:r>
            <a:r>
              <a:rPr lang="en-US" altLang="en-US" sz="2000" b="0" dirty="0" smtClean="0"/>
              <a:t>(1 of 3)</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Important because</a:t>
            </a:r>
          </a:p>
          <a:p>
            <a:pPr lvl="1" eaLnBrk="1" hangingPunct="1"/>
            <a:r>
              <a:rPr lang="en-US" altLang="en-US" sz="2400" dirty="0"/>
              <a:t>Choice of algorithm has significant impact</a:t>
            </a:r>
          </a:p>
          <a:p>
            <a:pPr eaLnBrk="1" hangingPunct="1"/>
            <a:r>
              <a:rPr lang="en-US" altLang="en-US" sz="2400" dirty="0"/>
              <a:t>Examples</a:t>
            </a:r>
          </a:p>
          <a:p>
            <a:pPr lvl="1" eaLnBrk="1" hangingPunct="1"/>
            <a:r>
              <a:rPr lang="en-US" altLang="en-US" sz="2400" dirty="0"/>
              <a:t>Responsive word processors</a:t>
            </a:r>
          </a:p>
          <a:p>
            <a:pPr lvl="1" eaLnBrk="1" hangingPunct="1"/>
            <a:r>
              <a:rPr lang="en-US" altLang="en-US" sz="2400" dirty="0"/>
              <a:t>Grocery checkout systems</a:t>
            </a:r>
          </a:p>
          <a:p>
            <a:pPr lvl="1" eaLnBrk="1" hangingPunct="1"/>
            <a:r>
              <a:rPr lang="en-US" altLang="en-US" sz="2400" dirty="0"/>
              <a:t>Automatic teller machines</a:t>
            </a:r>
          </a:p>
          <a:p>
            <a:pPr lvl="1" eaLnBrk="1" hangingPunct="1"/>
            <a:r>
              <a:rPr lang="en-US" altLang="en-US" sz="2400" dirty="0"/>
              <a:t>Video machines</a:t>
            </a:r>
          </a:p>
          <a:p>
            <a:pPr lvl="1" eaLnBrk="1" hangingPunct="1"/>
            <a:r>
              <a:rPr lang="en-US" altLang="en-US" sz="2400" dirty="0"/>
              <a:t>Life support </a:t>
            </a:r>
            <a:r>
              <a:rPr lang="en-US" altLang="en-US" sz="2400" dirty="0" smtClean="0"/>
              <a:t>systems</a:t>
            </a:r>
            <a:endParaRPr lang="en-US" altLang="en-US" sz="2400" dirty="0"/>
          </a:p>
        </p:txBody>
      </p:sp>
    </p:spTree>
    <p:extLst>
      <p:ext uri="{BB962C8B-B14F-4D97-AF65-F5344CB8AC3E}">
        <p14:creationId xmlns:p14="http://schemas.microsoft.com/office/powerpoint/2010/main" val="370939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Measuring Efficiency of </a:t>
            </a:r>
            <a:r>
              <a:rPr lang="en-US" altLang="en-US" dirty="0" smtClean="0"/>
              <a:t>Algorithms </a:t>
            </a:r>
            <a:r>
              <a:rPr lang="en-US" altLang="en-US" sz="2000" b="0" dirty="0" smtClean="0"/>
              <a:t>(2 of 3)</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Analysis of </a:t>
            </a:r>
            <a:r>
              <a:rPr lang="en-US" altLang="en-US" sz="2400" dirty="0" smtClean="0"/>
              <a:t>algorithms</a:t>
            </a:r>
            <a:endParaRPr lang="en-US" altLang="en-US" sz="2400" dirty="0"/>
          </a:p>
          <a:p>
            <a:pPr lvl="1" eaLnBrk="1" hangingPunct="1"/>
            <a:r>
              <a:rPr lang="en-US" altLang="en-US" sz="2400" dirty="0"/>
              <a:t>The area of computer science that provides tools for contrasting efficiency of different algorithms</a:t>
            </a:r>
          </a:p>
          <a:p>
            <a:pPr lvl="1" eaLnBrk="1" hangingPunct="1"/>
            <a:r>
              <a:rPr lang="en-US" altLang="en-US" sz="2400" dirty="0"/>
              <a:t>Comparison of algorithms should focus on significant differences in efficiency</a:t>
            </a:r>
          </a:p>
          <a:p>
            <a:pPr lvl="1" eaLnBrk="1" hangingPunct="1"/>
            <a:r>
              <a:rPr lang="en-US" altLang="en-US" sz="2400" dirty="0"/>
              <a:t>We consider comparisons of </a:t>
            </a:r>
            <a:r>
              <a:rPr lang="en-US" altLang="en-US" sz="2400" b="1" dirty="0"/>
              <a:t>algorithms</a:t>
            </a:r>
            <a:r>
              <a:rPr lang="en-US" altLang="en-US" sz="2400" dirty="0"/>
              <a:t>, not </a:t>
            </a:r>
            <a:r>
              <a:rPr lang="en-US" altLang="en-US" sz="2400" dirty="0" smtClean="0"/>
              <a:t>programs</a:t>
            </a:r>
            <a:endParaRPr lang="en-US" altLang="en-US" sz="2400" dirty="0"/>
          </a:p>
        </p:txBody>
      </p:sp>
    </p:spTree>
    <p:extLst>
      <p:ext uri="{BB962C8B-B14F-4D97-AF65-F5344CB8AC3E}">
        <p14:creationId xmlns:p14="http://schemas.microsoft.com/office/powerpoint/2010/main" val="375039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Measuring Efficiency of </a:t>
            </a:r>
            <a:r>
              <a:rPr lang="en-US" altLang="en-US" dirty="0" smtClean="0"/>
              <a:t>Algorithms </a:t>
            </a:r>
            <a:r>
              <a:rPr lang="en-US" altLang="en-US" sz="2000" b="0" dirty="0" smtClean="0"/>
              <a:t>(3 of 3)</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Difficulties with comparing programs (instead of algorithms)</a:t>
            </a:r>
          </a:p>
          <a:p>
            <a:pPr lvl="1" eaLnBrk="1" hangingPunct="1"/>
            <a:r>
              <a:rPr lang="en-US" altLang="en-US" sz="2400" dirty="0"/>
              <a:t>How are the algorithms coded</a:t>
            </a:r>
          </a:p>
          <a:p>
            <a:pPr lvl="1" eaLnBrk="1" hangingPunct="1"/>
            <a:r>
              <a:rPr lang="en-US" altLang="en-US" sz="2400" dirty="0"/>
              <a:t>What computer will be used</a:t>
            </a:r>
          </a:p>
          <a:p>
            <a:pPr lvl="1" eaLnBrk="1" hangingPunct="1"/>
            <a:r>
              <a:rPr lang="en-US" altLang="en-US" sz="2400" dirty="0"/>
              <a:t>What data should the program use</a:t>
            </a:r>
          </a:p>
          <a:p>
            <a:pPr eaLnBrk="1" hangingPunct="1"/>
            <a:r>
              <a:rPr lang="en-US" altLang="en-US" sz="2400" dirty="0"/>
              <a:t>Algorithm analysis should be independent of</a:t>
            </a:r>
          </a:p>
          <a:p>
            <a:pPr lvl="1" eaLnBrk="1" hangingPunct="1"/>
            <a:r>
              <a:rPr lang="en-US" altLang="en-US" sz="2400" dirty="0"/>
              <a:t>Specific implementations, computers, and </a:t>
            </a:r>
            <a:r>
              <a:rPr lang="en-US" altLang="en-US" sz="2400" dirty="0" smtClean="0"/>
              <a:t>data</a:t>
            </a:r>
            <a:endParaRPr lang="en-US" altLang="en-US" sz="2400" dirty="0"/>
          </a:p>
        </p:txBody>
      </p:sp>
    </p:spTree>
    <p:extLst>
      <p:ext uri="{BB962C8B-B14F-4D97-AF65-F5344CB8AC3E}">
        <p14:creationId xmlns:p14="http://schemas.microsoft.com/office/powerpoint/2010/main" val="305987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Execution Time of Algorithms</a:t>
            </a:r>
            <a:endParaRPr lang="en-IN" dirty="0"/>
          </a:p>
        </p:txBody>
      </p:sp>
      <p:sp>
        <p:nvSpPr>
          <p:cNvPr id="3" name="Text Placeholder 2"/>
          <p:cNvSpPr>
            <a:spLocks noGrp="1"/>
          </p:cNvSpPr>
          <p:nvPr>
            <p:ph type="body" idx="1"/>
          </p:nvPr>
        </p:nvSpPr>
        <p:spPr>
          <a:xfrm>
            <a:off x="457200" y="1600201"/>
            <a:ext cx="8229600" cy="2180894"/>
          </a:xfrm>
        </p:spPr>
        <p:txBody>
          <a:bodyPr/>
          <a:lstStyle/>
          <a:p>
            <a:r>
              <a:rPr lang="en-US" altLang="en-US" sz="2400" dirty="0"/>
              <a:t>An algorithm’s execution time is related to number of operations it requires.</a:t>
            </a:r>
          </a:p>
          <a:p>
            <a:pPr marL="741600" lvl="1" indent="-284400" eaLnBrk="1" hangingPunct="1"/>
            <a:r>
              <a:rPr lang="en-US" altLang="en-US" sz="2400" dirty="0">
                <a:latin typeface="+mn-lt"/>
              </a:rPr>
              <a:t>Algorithm’s execution time is related to number of operations it requires.</a:t>
            </a:r>
          </a:p>
          <a:p>
            <a:r>
              <a:rPr lang="en-US" altLang="en-US" sz="2400" dirty="0"/>
              <a:t>Example: Towers of </a:t>
            </a:r>
            <a:r>
              <a:rPr lang="en-US" altLang="en-US" sz="2400" dirty="0" smtClean="0"/>
              <a:t>Hanoi</a:t>
            </a:r>
            <a:endParaRPr lang="en-US" altLang="en-US" sz="2400" dirty="0"/>
          </a:p>
        </p:txBody>
      </p:sp>
      <p:sp>
        <p:nvSpPr>
          <p:cNvPr id="5" name="Content Placeholder 4"/>
          <p:cNvSpPr>
            <a:spLocks noGrp="1"/>
          </p:cNvSpPr>
          <p:nvPr>
            <p:ph sz="quarter" idx="14"/>
          </p:nvPr>
        </p:nvSpPr>
        <p:spPr>
          <a:xfrm>
            <a:off x="485335" y="3869030"/>
            <a:ext cx="4790048" cy="460797"/>
          </a:xfrm>
        </p:spPr>
        <p:txBody>
          <a:bodyPr/>
          <a:lstStyle/>
          <a:p>
            <a:pPr marL="740664" lvl="1" indent="-284400">
              <a:buFont typeface="Arial" panose="020B0604020202020204" pitchFamily="34" charset="0"/>
              <a:buChar char="–"/>
            </a:pPr>
            <a:r>
              <a:rPr lang="en-US" altLang="en-US" sz="2400" dirty="0"/>
              <a:t>Solution for </a:t>
            </a:r>
            <a:r>
              <a:rPr lang="en-US" altLang="en-US" sz="2400" i="1" dirty="0"/>
              <a:t>n</a:t>
            </a:r>
            <a:r>
              <a:rPr lang="en-US" altLang="en-US" sz="2400" dirty="0"/>
              <a:t> disks required</a:t>
            </a:r>
            <a:endParaRPr lang="en-IN" sz="2400" dirty="0"/>
          </a:p>
        </p:txBody>
      </p:sp>
      <p:graphicFrame>
        <p:nvGraphicFramePr>
          <p:cNvPr id="9" name="Object 8" descr="2 to the power of n minus 1"/>
          <p:cNvGraphicFramePr>
            <a:graphicFrameLocks noChangeAspect="1"/>
          </p:cNvGraphicFramePr>
          <p:nvPr>
            <p:extLst>
              <p:ext uri="{D42A27DB-BD31-4B8C-83A1-F6EECF244321}">
                <p14:modId xmlns:p14="http://schemas.microsoft.com/office/powerpoint/2010/main" val="297674993"/>
              </p:ext>
            </p:extLst>
          </p:nvPr>
        </p:nvGraphicFramePr>
        <p:xfrm>
          <a:off x="5175447" y="3952221"/>
          <a:ext cx="674964" cy="337483"/>
        </p:xfrm>
        <a:graphic>
          <a:graphicData uri="http://schemas.openxmlformats.org/presentationml/2006/ole">
            <mc:AlternateContent xmlns:mc="http://schemas.openxmlformats.org/markup-compatibility/2006">
              <mc:Choice xmlns:v="urn:schemas-microsoft-com:vml" Requires="v">
                <p:oleObj spid="_x0000_s1486" name="Equation" r:id="rId3" imgW="380880" imgH="190440" progId="Equation.DSMT4">
                  <p:embed/>
                </p:oleObj>
              </mc:Choice>
              <mc:Fallback>
                <p:oleObj name="Equation" r:id="rId3" imgW="380880" imgH="190440" progId="Equation.DSMT4">
                  <p:embed/>
                  <p:pic>
                    <p:nvPicPr>
                      <p:cNvPr id="0" name=""/>
                      <p:cNvPicPr/>
                      <p:nvPr/>
                    </p:nvPicPr>
                    <p:blipFill>
                      <a:blip r:embed="rId4"/>
                      <a:stretch>
                        <a:fillRect/>
                      </a:stretch>
                    </p:blipFill>
                    <p:spPr>
                      <a:xfrm>
                        <a:off x="5175447" y="3952221"/>
                        <a:ext cx="674964" cy="337483"/>
                      </a:xfrm>
                      <a:prstGeom prst="rect">
                        <a:avLst/>
                      </a:prstGeom>
                    </p:spPr>
                  </p:pic>
                </p:oleObj>
              </mc:Fallback>
            </mc:AlternateContent>
          </a:graphicData>
        </a:graphic>
      </p:graphicFrame>
      <p:sp>
        <p:nvSpPr>
          <p:cNvPr id="4" name="Content Placeholder 3"/>
          <p:cNvSpPr>
            <a:spLocks noGrp="1"/>
          </p:cNvSpPr>
          <p:nvPr>
            <p:ph sz="quarter" idx="13"/>
          </p:nvPr>
        </p:nvSpPr>
        <p:spPr>
          <a:xfrm>
            <a:off x="5861263" y="3855382"/>
            <a:ext cx="1188720" cy="406605"/>
          </a:xfrm>
        </p:spPr>
        <p:txBody>
          <a:bodyPr/>
          <a:lstStyle/>
          <a:p>
            <a:pPr marL="432" lvl="1" indent="0">
              <a:spcBef>
                <a:spcPts val="1500"/>
              </a:spcBef>
              <a:buNone/>
            </a:pPr>
            <a:r>
              <a:rPr lang="en-US" altLang="en-US" sz="2400" dirty="0" smtClean="0"/>
              <a:t>moves</a:t>
            </a:r>
            <a:endParaRPr lang="en-US" altLang="en-US" sz="2400" dirty="0"/>
          </a:p>
        </p:txBody>
      </p:sp>
      <p:sp>
        <p:nvSpPr>
          <p:cNvPr id="8" name="Content Placeholder 7"/>
          <p:cNvSpPr>
            <a:spLocks noGrp="1"/>
          </p:cNvSpPr>
          <p:nvPr>
            <p:ph sz="quarter" idx="17"/>
          </p:nvPr>
        </p:nvSpPr>
        <p:spPr>
          <a:xfrm>
            <a:off x="485335" y="4377639"/>
            <a:ext cx="4874456" cy="500063"/>
          </a:xfrm>
        </p:spPr>
        <p:txBody>
          <a:bodyPr/>
          <a:lstStyle/>
          <a:p>
            <a:pPr marL="741600" lvl="1" indent="-284400">
              <a:buFont typeface="Arial" panose="020B0604020202020204" pitchFamily="34" charset="0"/>
              <a:buChar char="–"/>
            </a:pPr>
            <a:r>
              <a:rPr lang="en-US" altLang="en-US" sz="2400" dirty="0"/>
              <a:t>If each move requires time </a:t>
            </a:r>
            <a:r>
              <a:rPr lang="en-US" altLang="en-US" sz="2400" i="1" dirty="0" smtClean="0"/>
              <a:t>m</a:t>
            </a:r>
            <a:endParaRPr lang="en-US" altLang="en-US" sz="2400" dirty="0"/>
          </a:p>
        </p:txBody>
      </p:sp>
      <p:sp>
        <p:nvSpPr>
          <p:cNvPr id="10" name="Content Placeholder 9"/>
          <p:cNvSpPr>
            <a:spLocks noGrp="1"/>
          </p:cNvSpPr>
          <p:nvPr>
            <p:ph sz="quarter" idx="16"/>
          </p:nvPr>
        </p:nvSpPr>
        <p:spPr>
          <a:xfrm>
            <a:off x="485335" y="4943849"/>
            <a:ext cx="3312941" cy="420952"/>
          </a:xfrm>
        </p:spPr>
        <p:txBody>
          <a:bodyPr/>
          <a:lstStyle/>
          <a:p>
            <a:pPr marL="740664" lvl="1" indent="-284400">
              <a:buFont typeface="Arial" panose="020B0604020202020204" pitchFamily="34" charset="0"/>
              <a:buChar char="–"/>
            </a:pPr>
            <a:r>
              <a:rPr lang="en-US" altLang="en-US" sz="2400" dirty="0"/>
              <a:t>Solution requires</a:t>
            </a:r>
            <a:endParaRPr lang="en-IN" sz="2400" dirty="0"/>
          </a:p>
        </p:txBody>
      </p:sp>
      <p:graphicFrame>
        <p:nvGraphicFramePr>
          <p:cNvPr id="11" name="Object 10" descr="2 to the power n minus 1 times m"/>
          <p:cNvGraphicFramePr>
            <a:graphicFrameLocks noChangeAspect="1"/>
          </p:cNvGraphicFramePr>
          <p:nvPr>
            <p:extLst>
              <p:ext uri="{D42A27DB-BD31-4B8C-83A1-F6EECF244321}">
                <p14:modId xmlns:p14="http://schemas.microsoft.com/office/powerpoint/2010/main" val="379600040"/>
              </p:ext>
            </p:extLst>
          </p:nvPr>
        </p:nvGraphicFramePr>
        <p:xfrm>
          <a:off x="3632769" y="5045334"/>
          <a:ext cx="1199827" cy="366049"/>
        </p:xfrm>
        <a:graphic>
          <a:graphicData uri="http://schemas.openxmlformats.org/presentationml/2006/ole">
            <mc:AlternateContent xmlns:mc="http://schemas.openxmlformats.org/markup-compatibility/2006">
              <mc:Choice xmlns:v="urn:schemas-microsoft-com:vml" Requires="v">
                <p:oleObj spid="_x0000_s1487" name="Equation" r:id="rId5" imgW="749160" imgH="228600" progId="Equation.DSMT4">
                  <p:embed/>
                </p:oleObj>
              </mc:Choice>
              <mc:Fallback>
                <p:oleObj name="Equation" r:id="rId5" imgW="749160" imgH="228600" progId="Equation.DSMT4">
                  <p:embed/>
                  <p:pic>
                    <p:nvPicPr>
                      <p:cNvPr id="2" name="Object 1"/>
                      <p:cNvPicPr/>
                      <p:nvPr/>
                    </p:nvPicPr>
                    <p:blipFill>
                      <a:blip r:embed="rId6"/>
                      <a:stretch>
                        <a:fillRect/>
                      </a:stretch>
                    </p:blipFill>
                    <p:spPr>
                      <a:xfrm>
                        <a:off x="3632769" y="5045334"/>
                        <a:ext cx="1199827" cy="366049"/>
                      </a:xfrm>
                      <a:prstGeom prst="rect">
                        <a:avLst/>
                      </a:prstGeom>
                    </p:spPr>
                  </p:pic>
                </p:oleObj>
              </mc:Fallback>
            </mc:AlternateContent>
          </a:graphicData>
        </a:graphic>
      </p:graphicFrame>
      <p:sp>
        <p:nvSpPr>
          <p:cNvPr id="6" name="Content Placeholder 5"/>
          <p:cNvSpPr>
            <a:spLocks noGrp="1"/>
          </p:cNvSpPr>
          <p:nvPr>
            <p:ph sz="quarter" idx="15"/>
          </p:nvPr>
        </p:nvSpPr>
        <p:spPr>
          <a:xfrm>
            <a:off x="4780107" y="4925513"/>
            <a:ext cx="1582615" cy="439288"/>
          </a:xfrm>
        </p:spPr>
        <p:txBody>
          <a:bodyPr/>
          <a:lstStyle/>
          <a:p>
            <a:pPr marL="0" lvl="1" indent="0">
              <a:spcBef>
                <a:spcPts val="1500"/>
              </a:spcBef>
              <a:buNone/>
            </a:pPr>
            <a:r>
              <a:rPr lang="en-US" altLang="en-US" sz="2400" dirty="0">
                <a:sym typeface="Symbol" panose="05050102010706020507" pitchFamily="18" charset="2"/>
              </a:rPr>
              <a:t>time </a:t>
            </a:r>
            <a:r>
              <a:rPr lang="en-US" altLang="en-US" sz="2400" dirty="0" smtClean="0">
                <a:sym typeface="Symbol" panose="05050102010706020507" pitchFamily="18" charset="2"/>
              </a:rPr>
              <a:t>units</a:t>
            </a:r>
            <a:endParaRPr lang="en-US" altLang="en-US" sz="2400" dirty="0"/>
          </a:p>
        </p:txBody>
      </p:sp>
    </p:spTree>
    <p:extLst>
      <p:ext uri="{BB962C8B-B14F-4D97-AF65-F5344CB8AC3E}">
        <p14:creationId xmlns:p14="http://schemas.microsoft.com/office/powerpoint/2010/main" val="173267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Algorithm Growth </a:t>
            </a:r>
            <a:r>
              <a:rPr lang="en-US" altLang="en-US" dirty="0" smtClean="0"/>
              <a:t>Rates </a:t>
            </a:r>
            <a:r>
              <a:rPr lang="en-US" altLang="en-US" sz="2000" b="0" dirty="0" smtClean="0"/>
              <a:t>(1 of 2)</a:t>
            </a:r>
            <a:endParaRPr lang="en-IN" sz="2000" b="0" dirty="0"/>
          </a:p>
        </p:txBody>
      </p:sp>
      <p:sp>
        <p:nvSpPr>
          <p:cNvPr id="3" name="Text Placeholder 2"/>
          <p:cNvSpPr>
            <a:spLocks noGrp="1"/>
          </p:cNvSpPr>
          <p:nvPr>
            <p:ph type="body" idx="1"/>
          </p:nvPr>
        </p:nvSpPr>
        <p:spPr>
          <a:xfrm>
            <a:off x="457200" y="1600200"/>
            <a:ext cx="8229600" cy="2296713"/>
          </a:xfrm>
        </p:spPr>
        <p:txBody>
          <a:bodyPr/>
          <a:lstStyle/>
          <a:p>
            <a:pPr eaLnBrk="1" hangingPunct="1"/>
            <a:r>
              <a:rPr lang="en-US" altLang="en-US" sz="2400" dirty="0"/>
              <a:t>Measure an </a:t>
            </a:r>
            <a:r>
              <a:rPr lang="en-US" altLang="en-US" sz="2400" dirty="0" smtClean="0"/>
              <a:t>algorithm’s </a:t>
            </a:r>
            <a:r>
              <a:rPr lang="en-US" altLang="en-US" sz="2400" dirty="0"/>
              <a:t>time requirement as </a:t>
            </a:r>
            <a:r>
              <a:rPr lang="en-US" altLang="en-US" sz="2400" dirty="0" smtClean="0"/>
              <a:t>function </a:t>
            </a:r>
            <a:r>
              <a:rPr lang="en-US" altLang="en-US" sz="2400" dirty="0"/>
              <a:t>of problem size</a:t>
            </a:r>
          </a:p>
          <a:p>
            <a:pPr eaLnBrk="1" hangingPunct="1"/>
            <a:r>
              <a:rPr lang="en-US" altLang="en-US" sz="2400" dirty="0" smtClean="0"/>
              <a:t>Most important thing to learn</a:t>
            </a:r>
          </a:p>
          <a:p>
            <a:pPr lvl="1" indent="-284400" eaLnBrk="1" hangingPunct="1"/>
            <a:r>
              <a:rPr lang="en-US" altLang="en-US" sz="2400" dirty="0" smtClean="0">
                <a:latin typeface="+mn-lt"/>
              </a:rPr>
              <a:t>How quickly algorithm’s time requirement grows as a function of problem size</a:t>
            </a:r>
          </a:p>
        </p:txBody>
      </p:sp>
      <p:sp>
        <p:nvSpPr>
          <p:cNvPr id="4" name="Text Placeholder 3"/>
          <p:cNvSpPr>
            <a:spLocks noGrp="1"/>
          </p:cNvSpPr>
          <p:nvPr>
            <p:ph type="body" idx="2"/>
          </p:nvPr>
        </p:nvSpPr>
        <p:spPr>
          <a:xfrm>
            <a:off x="457200" y="3896914"/>
            <a:ext cx="8229600" cy="582876"/>
          </a:xfrm>
        </p:spPr>
        <p:txBody>
          <a:bodyPr/>
          <a:lstStyle/>
          <a:p>
            <a:pPr marL="0" indent="1350963">
              <a:buNone/>
            </a:pPr>
            <a:r>
              <a:rPr lang="en-US" altLang="en-US" sz="2400" dirty="0"/>
              <a:t>Algorithm </a:t>
            </a:r>
            <a:r>
              <a:rPr lang="en-US" altLang="en-US" sz="2400" i="1" dirty="0"/>
              <a:t>A </a:t>
            </a:r>
            <a:r>
              <a:rPr lang="en-US" altLang="en-US" sz="2400" dirty="0"/>
              <a:t>requires time proportional </a:t>
            </a:r>
            <a:r>
              <a:rPr lang="en-US" altLang="en-US" sz="2400" dirty="0" smtClean="0"/>
              <a:t>to</a:t>
            </a:r>
            <a:endParaRPr lang="en-US" altLang="en-US" sz="2400" dirty="0"/>
          </a:p>
        </p:txBody>
      </p:sp>
      <p:graphicFrame>
        <p:nvGraphicFramePr>
          <p:cNvPr id="6" name="Object 5" descr="N squared"/>
          <p:cNvGraphicFramePr>
            <a:graphicFrameLocks noChangeAspect="1"/>
          </p:cNvGraphicFramePr>
          <p:nvPr>
            <p:extLst>
              <p:ext uri="{D42A27DB-BD31-4B8C-83A1-F6EECF244321}">
                <p14:modId xmlns:p14="http://schemas.microsoft.com/office/powerpoint/2010/main" val="546149913"/>
              </p:ext>
            </p:extLst>
          </p:nvPr>
        </p:nvGraphicFramePr>
        <p:xfrm>
          <a:off x="7416285" y="3966803"/>
          <a:ext cx="371042" cy="371042"/>
        </p:xfrm>
        <a:graphic>
          <a:graphicData uri="http://schemas.openxmlformats.org/presentationml/2006/ole">
            <mc:AlternateContent xmlns:mc="http://schemas.openxmlformats.org/markup-compatibility/2006">
              <mc:Choice xmlns:v="urn:schemas-microsoft-com:vml" Requires="v">
                <p:oleObj spid="_x0000_s7182" name="Equation" r:id="rId3" imgW="190440" imgH="190440" progId="Equation.DSMT4">
                  <p:embed/>
                </p:oleObj>
              </mc:Choice>
              <mc:Fallback>
                <p:oleObj name="Equation" r:id="rId3" imgW="190440" imgH="190440" progId="Equation.DSMT4">
                  <p:embed/>
                  <p:pic>
                    <p:nvPicPr>
                      <p:cNvPr id="0" name=""/>
                      <p:cNvPicPr/>
                      <p:nvPr/>
                    </p:nvPicPr>
                    <p:blipFill>
                      <a:blip r:embed="rId4"/>
                      <a:stretch>
                        <a:fillRect/>
                      </a:stretch>
                    </p:blipFill>
                    <p:spPr>
                      <a:xfrm>
                        <a:off x="7416285" y="3966803"/>
                        <a:ext cx="371042" cy="371042"/>
                      </a:xfrm>
                      <a:prstGeom prst="rect">
                        <a:avLst/>
                      </a:prstGeom>
                    </p:spPr>
                  </p:pic>
                </p:oleObj>
              </mc:Fallback>
            </mc:AlternateContent>
          </a:graphicData>
        </a:graphic>
      </p:graphicFrame>
      <p:sp>
        <p:nvSpPr>
          <p:cNvPr id="5" name="Content Placeholder 4"/>
          <p:cNvSpPr>
            <a:spLocks noGrp="1"/>
          </p:cNvSpPr>
          <p:nvPr>
            <p:ph sz="quarter" idx="13"/>
          </p:nvPr>
        </p:nvSpPr>
        <p:spPr>
          <a:xfrm>
            <a:off x="457200" y="4411550"/>
            <a:ext cx="8229600" cy="503195"/>
          </a:xfrm>
        </p:spPr>
        <p:txBody>
          <a:bodyPr/>
          <a:lstStyle/>
          <a:p>
            <a:pPr marL="0" indent="1350963">
              <a:buNone/>
            </a:pPr>
            <a:r>
              <a:rPr lang="en-US" sz="2400" dirty="0">
                <a:latin typeface="+mn-lt"/>
              </a:rPr>
              <a:t>Algorithm </a:t>
            </a:r>
            <a:r>
              <a:rPr lang="en-US" sz="2400" i="1" dirty="0">
                <a:latin typeface="+mn-lt"/>
              </a:rPr>
              <a:t>B</a:t>
            </a:r>
            <a:r>
              <a:rPr lang="en-US" sz="2400" dirty="0">
                <a:latin typeface="+mn-lt"/>
              </a:rPr>
              <a:t> requires time proportional to </a:t>
            </a:r>
            <a:r>
              <a:rPr lang="en-US" sz="2400" i="1" dirty="0">
                <a:latin typeface="+mn-lt"/>
              </a:rPr>
              <a:t>n</a:t>
            </a:r>
          </a:p>
        </p:txBody>
      </p:sp>
      <p:sp>
        <p:nvSpPr>
          <p:cNvPr id="11" name="Content Placeholder 10"/>
          <p:cNvSpPr>
            <a:spLocks noGrp="1"/>
          </p:cNvSpPr>
          <p:nvPr>
            <p:ph sz="quarter" idx="14"/>
          </p:nvPr>
        </p:nvSpPr>
        <p:spPr>
          <a:xfrm>
            <a:off x="462903" y="5007422"/>
            <a:ext cx="8226425" cy="862013"/>
          </a:xfrm>
        </p:spPr>
        <p:txBody>
          <a:bodyPr/>
          <a:lstStyle/>
          <a:p>
            <a:pPr lvl="1" indent="-284400"/>
            <a:r>
              <a:rPr lang="en-US" altLang="en-US" sz="2400" dirty="0" smtClean="0">
                <a:latin typeface="+mn-lt"/>
              </a:rPr>
              <a:t>Demonstrates </a:t>
            </a:r>
            <a:r>
              <a:rPr lang="en-US" altLang="en-US" sz="2400" dirty="0">
                <a:latin typeface="+mn-lt"/>
              </a:rPr>
              <a:t>contrast in growth </a:t>
            </a:r>
            <a:r>
              <a:rPr lang="en-US" altLang="en-US" sz="2400" dirty="0" smtClean="0">
                <a:latin typeface="+mn-lt"/>
              </a:rPr>
              <a:t>rates</a:t>
            </a:r>
            <a:endParaRPr lang="en-IN" sz="2400" dirty="0">
              <a:latin typeface="+mn-lt"/>
            </a:endParaRPr>
          </a:p>
        </p:txBody>
      </p:sp>
    </p:spTree>
    <p:extLst>
      <p:ext uri="{BB962C8B-B14F-4D97-AF65-F5344CB8AC3E}">
        <p14:creationId xmlns:p14="http://schemas.microsoft.com/office/powerpoint/2010/main" val="354880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Algorithm Growth </a:t>
            </a:r>
            <a:r>
              <a:rPr lang="en-US" altLang="en-US" dirty="0" smtClean="0"/>
              <a:t>Rates </a:t>
            </a:r>
            <a:r>
              <a:rPr lang="en-US" altLang="en-US" sz="2000" b="0" dirty="0" smtClean="0"/>
              <a:t>(2 of 2)</a:t>
            </a:r>
            <a:endParaRPr lang="en-IN" sz="2000" b="0" dirty="0"/>
          </a:p>
        </p:txBody>
      </p:sp>
      <p:sp>
        <p:nvSpPr>
          <p:cNvPr id="3" name="Text Placeholder 2"/>
          <p:cNvSpPr>
            <a:spLocks noGrp="1"/>
          </p:cNvSpPr>
          <p:nvPr>
            <p:ph type="body" idx="1"/>
          </p:nvPr>
        </p:nvSpPr>
        <p:spPr>
          <a:xfrm>
            <a:off x="457200" y="1600200"/>
            <a:ext cx="8229600" cy="883693"/>
          </a:xfrm>
        </p:spPr>
        <p:txBody>
          <a:bodyPr/>
          <a:lstStyle/>
          <a:p>
            <a:pPr marL="0" indent="0">
              <a:buNone/>
            </a:pPr>
            <a:r>
              <a:rPr lang="en-US" altLang="en-US" sz="2400" b="1" dirty="0" smtClean="0"/>
              <a:t>Figure </a:t>
            </a:r>
            <a:r>
              <a:rPr lang="en-US" altLang="en-US" sz="2400" b="1" dirty="0"/>
              <a:t>10-1 </a:t>
            </a:r>
            <a:r>
              <a:rPr lang="en-US" altLang="en-US" sz="2400" dirty="0"/>
              <a:t>Time requirements as a function of problem size </a:t>
            </a:r>
            <a:r>
              <a:rPr lang="en-US" altLang="en-US" sz="2400" i="1" dirty="0" smtClean="0"/>
              <a:t>n</a:t>
            </a:r>
            <a:endParaRPr lang="en-US" altLang="en-US" sz="2400" i="1" dirty="0"/>
          </a:p>
        </p:txBody>
      </p:sp>
      <p:pic>
        <p:nvPicPr>
          <p:cNvPr id="4" name="Picture 2" descr="A graph represents the time requirement for algorithms in the values of n. Values of n is in the x axis with the increment of 25 and number of seconds is in the y axis with the increment of 125. A linearly increasing line from the origin representing, algorithm B requires 5 times n seconds passes through the co-ordinates (25,125) and ends at the co-ordinates (50, 250). An upward sloping curve representing algorithm A requires n squared over 5 seconds from the origin passes through the co-ordinates (25, 125) and ends at the co-ordinates (49, 490) approximately. An upward sloping curve is labeled, n squared over 5 exceeds 5 times n when n is greater than 25. A linearly increasing line and an upward sloping curve intersect at co-ordinates (25, 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416" y="2771443"/>
            <a:ext cx="6043167" cy="3491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26148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8552</TotalTime>
  <Words>689</Words>
  <Application>Microsoft Office PowerPoint</Application>
  <PresentationFormat>On-screen Show (4:3)</PresentationFormat>
  <Paragraphs>115</Paragraphs>
  <Slides>19</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28" baseType="lpstr">
      <vt:lpstr>Arial</vt:lpstr>
      <vt:lpstr>Noto Sans Symbols</vt:lpstr>
      <vt:lpstr>Symbol</vt:lpstr>
      <vt:lpstr>Times New Roman</vt:lpstr>
      <vt:lpstr>Verdana</vt:lpstr>
      <vt:lpstr>508 Lecture</vt:lpstr>
      <vt:lpstr>2_508 Lecture</vt:lpstr>
      <vt:lpstr>1_508 Lecture</vt:lpstr>
      <vt:lpstr>Equation</vt:lpstr>
      <vt:lpstr>Data Abstraction &amp; Problem Solving with C++: Walls and Mirrors</vt:lpstr>
      <vt:lpstr>What Is a Good Solution? (1 of 2)</vt:lpstr>
      <vt:lpstr>What Is a Good Solution? (2 of 2)</vt:lpstr>
      <vt:lpstr>Measuring Efficiency of Algorithms (1 of 3)</vt:lpstr>
      <vt:lpstr>Measuring Efficiency of Algorithms (2 of 3)</vt:lpstr>
      <vt:lpstr>Measuring Efficiency of Algorithms (3 of 3)</vt:lpstr>
      <vt:lpstr>The Execution Time of Algorithms</vt:lpstr>
      <vt:lpstr>Algorithm Growth Rates (1 of 2)</vt:lpstr>
      <vt:lpstr>Algorithm Growth Rates (2 of 2)</vt:lpstr>
      <vt:lpstr>Analysis and Big O Notation (1 of 6)</vt:lpstr>
      <vt:lpstr>Analysis and Big O Notation (2 of 6)</vt:lpstr>
      <vt:lpstr>Analysis and Big O Notation (3 of 6)</vt:lpstr>
      <vt:lpstr>Analysis and Big O Notation (4 of 6)</vt:lpstr>
      <vt:lpstr>Analysis and Big O Notation (5 of 6)</vt:lpstr>
      <vt:lpstr>Analysis and Big O Notation (6 of 6)</vt:lpstr>
      <vt:lpstr>Keeping Your Perspective (1 of 2)</vt:lpstr>
      <vt:lpstr>Keeping Your Perspective (2 of 2)</vt:lpstr>
      <vt:lpstr>Efficiency of Searching Algorithms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P, Pavendan (Cognizant)</cp:lastModifiedBy>
  <cp:revision>1014</cp:revision>
  <dcterms:modified xsi:type="dcterms:W3CDTF">2018-04-17T09:19:47Z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