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9"/>
  </p:notesMasterIdLst>
  <p:handoutMasterIdLst>
    <p:handoutMasterId r:id="rId50"/>
  </p:handoutMasterIdLst>
  <p:sldIdLst>
    <p:sldId id="332"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9" r:id="rId18"/>
    <p:sldId id="348"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 id="373" r:id="rId43"/>
    <p:sldId id="374" r:id="rId44"/>
    <p:sldId id="375" r:id="rId45"/>
    <p:sldId id="376" r:id="rId46"/>
    <p:sldId id="377" r:id="rId47"/>
    <p:sldId id="329" r:id="rId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770" userDrawn="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2892" autoAdjust="0"/>
  </p:normalViewPr>
  <p:slideViewPr>
    <p:cSldViewPr snapToGrid="0" snapToObjects="1">
      <p:cViewPr varScale="1">
        <p:scale>
          <a:sx n="103" d="100"/>
          <a:sy n="103" d="100"/>
        </p:scale>
        <p:origin x="1284" y="114"/>
      </p:cViewPr>
      <p:guideLst>
        <p:guide orient="horz" pos="377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9" name="Text Placeholder 5"/>
          <p:cNvSpPr txBox="1">
            <a:spLocks/>
          </p:cNvSpPr>
          <p:nvPr userDrawn="1"/>
        </p:nvSpPr>
        <p:spPr>
          <a:xfrm>
            <a:off x="2729551" y="6497383"/>
            <a:ext cx="6036720"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smtClean="0">
                <a:solidFill>
                  <a:schemeClr val="tx1"/>
                </a:solidFill>
                <a:latin typeface="Verdana"/>
                <a:ea typeface="Verdana" panose="020B0604030504040204" pitchFamily="34" charset="0"/>
                <a:cs typeface="Verdana" panose="020B0604030504040204" pitchFamily="34" charset="0"/>
              </a:rPr>
              <a:t>Copyright © 2017, 2013, 2007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20.wmf"/></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23.png"/><Relationship Id="rId4" Type="http://schemas.openxmlformats.org/officeDocument/2006/relationships/image" Target="../media/image2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5" Type="http://schemas.openxmlformats.org/officeDocument/2006/relationships/image" Target="../media/image25.png"/><Relationship Id="rId4" Type="http://schemas.openxmlformats.org/officeDocument/2006/relationships/image" Target="../media/image24.wmf"/></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0.xml"/><Relationship Id="rId1" Type="http://schemas.openxmlformats.org/officeDocument/2006/relationships/vmlDrawing" Target="../drawings/vmlDrawing4.vml"/><Relationship Id="rId4" Type="http://schemas.openxmlformats.org/officeDocument/2006/relationships/image" Target="../media/image28.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29.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30.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31.wmf"/></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229600" cy="1045386"/>
          </a:xfrm>
        </p:spPr>
        <p:txBody>
          <a:bodyPr anchor="b"/>
          <a:lstStyle/>
          <a:p>
            <a:pPr>
              <a:defRPr/>
            </a:pPr>
            <a:r>
              <a:rPr lang="en-US" dirty="0"/>
              <a:t>Data Abstraction &amp; Problem Solving with </a:t>
            </a:r>
            <a:r>
              <a:rPr lang="en-US" dirty="0" smtClean="0"/>
              <a:t>C++: </a:t>
            </a:r>
            <a:r>
              <a:rPr lang="en-US" dirty="0"/>
              <a:t>Walls </a:t>
            </a:r>
            <a:r>
              <a:rPr lang="en-US" dirty="0" smtClean="0"/>
              <a:t>and </a:t>
            </a:r>
            <a:r>
              <a:rPr lang="en-US" dirty="0"/>
              <a:t>Mirrors</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260756"/>
            <a:ext cx="8229600" cy="478970"/>
          </a:xfrm>
        </p:spPr>
        <p:txBody>
          <a:bodyPr/>
          <a:lstStyle/>
          <a:p>
            <a:r>
              <a:rPr lang="en-US" dirty="0" smtClean="0">
                <a:latin typeface="+mn-lt"/>
              </a:rPr>
              <a:t>Seventh </a:t>
            </a:r>
            <a:r>
              <a:rPr lang="en-US" dirty="0">
                <a:latin typeface="+mn-lt"/>
              </a:rPr>
              <a:t>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a:t>
            </a:r>
            <a:r>
              <a:rPr lang="en-US" b="1" dirty="0" smtClean="0">
                <a:latin typeface="+mn-lt"/>
              </a:rPr>
              <a:t>18</a:t>
            </a:r>
            <a:endParaRPr lang="en-US" b="1" dirty="0">
              <a:latin typeface="+mn-lt"/>
            </a:endParaRPr>
          </a:p>
        </p:txBody>
      </p:sp>
      <p:sp>
        <p:nvSpPr>
          <p:cNvPr id="5" name="Text Placeholder 4"/>
          <p:cNvSpPr>
            <a:spLocks noGrp="1"/>
          </p:cNvSpPr>
          <p:nvPr>
            <p:ph type="body" idx="3"/>
          </p:nvPr>
        </p:nvSpPr>
        <p:spPr>
          <a:xfrm>
            <a:off x="4773168" y="3208409"/>
            <a:ext cx="3913632" cy="833656"/>
          </a:xfrm>
        </p:spPr>
        <p:txBody>
          <a:bodyPr/>
          <a:lstStyle/>
          <a:p>
            <a:pPr algn="ctr" eaLnBrk="1" hangingPunct="1"/>
            <a:r>
              <a:rPr lang="en-US" altLang="en-US" dirty="0" smtClean="0">
                <a:solidFill>
                  <a:schemeClr val="tx1"/>
                </a:solidFill>
                <a:latin typeface="+mn-lt"/>
              </a:rPr>
              <a:t>Dictionaries and Their Implementations</a:t>
            </a:r>
            <a:endParaRPr lang="en-US" altLang="en-US" dirty="0">
              <a:solidFill>
                <a:schemeClr val="tx1"/>
              </a:solidFill>
              <a:latin typeface="+mn-lt"/>
              <a:cs typeface="Verdana" panose="020B0604030504040204" pitchFamily="34" charset="0"/>
            </a:endParaRPr>
          </a:p>
        </p:txBody>
      </p:sp>
      <p:pic>
        <p:nvPicPr>
          <p:cNvPr id="9" name="Picture 8" descr="Front Cover: Data Abstraction &amp; Problem Solving with C++: Walls and Mirrors Seventh Edition by Carrano and Henry."/>
          <p:cNvPicPr/>
          <p:nvPr/>
        </p:nvPicPr>
        <p:blipFill>
          <a:blip r:embed="rId3">
            <a:extLst>
              <a:ext uri="{28A0092B-C50C-407E-A947-70E740481C1C}">
                <a14:useLocalDpi xmlns:a14="http://schemas.microsoft.com/office/drawing/2010/main" val="0"/>
              </a:ext>
            </a:extLst>
          </a:blip>
          <a:srcRect/>
          <a:stretch>
            <a:fillRect/>
          </a:stretch>
        </p:blipFill>
        <p:spPr bwMode="auto">
          <a:xfrm>
            <a:off x="761120" y="1879948"/>
            <a:ext cx="3460639" cy="4230949"/>
          </a:xfrm>
          <a:prstGeom prst="rect">
            <a:avLst/>
          </a:prstGeom>
          <a:noFill/>
          <a:ln w="9525">
            <a:solidFill>
              <a:schemeClr val="tx1"/>
            </a:solidFill>
          </a:ln>
        </p:spPr>
      </p:pic>
      <p:sp>
        <p:nvSpPr>
          <p:cNvPr id="6" name="Text Placeholder 5"/>
          <p:cNvSpPr>
            <a:spLocks noGrp="1"/>
          </p:cNvSpPr>
          <p:nvPr>
            <p:ph type="body" idx="13"/>
          </p:nvPr>
        </p:nvSpPr>
        <p:spPr>
          <a:xfrm>
            <a:off x="2729551" y="6497383"/>
            <a:ext cx="6036720" cy="171990"/>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a:t>
            </a:r>
            <a:r>
              <a:rPr lang="en-US" altLang="en-US" sz="1200" dirty="0" smtClean="0">
                <a:solidFill>
                  <a:schemeClr val="tx1"/>
                </a:solidFill>
                <a:latin typeface="Verdana"/>
                <a:ea typeface="Verdana" panose="020B0604030504040204" pitchFamily="34" charset="0"/>
                <a:cs typeface="Verdana" panose="020B0604030504040204" pitchFamily="34" charset="0"/>
              </a:rPr>
              <a:t>2017, 2013, 2007 </a:t>
            </a:r>
            <a:r>
              <a:rPr lang="en-US" altLang="en-US" sz="1200" dirty="0">
                <a:solidFill>
                  <a:schemeClr val="tx1"/>
                </a:solidFill>
                <a:latin typeface="Verdana"/>
                <a:ea typeface="Verdana" panose="020B0604030504040204" pitchFamily="34" charset="0"/>
                <a:cs typeface="Verdana" panose="020B0604030504040204" pitchFamily="34" charset="0"/>
              </a:rPr>
              <a:t>Pearson Education, Inc. All Rights </a:t>
            </a:r>
            <a:r>
              <a:rPr lang="en-US" altLang="en-US" sz="1200" dirty="0" smtClean="0">
                <a:solidFill>
                  <a:schemeClr val="tx1"/>
                </a:solidFill>
                <a:latin typeface="Verdana"/>
                <a:ea typeface="Verdana" panose="020B0604030504040204" pitchFamily="34" charset="0"/>
                <a:cs typeface="Verdana" panose="020B0604030504040204" pitchFamily="34" charset="0"/>
              </a:rPr>
              <a:t>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35118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Possible Implementations </a:t>
            </a:r>
            <a:r>
              <a:rPr lang="en-US" altLang="en-US" sz="2000" b="0" dirty="0" smtClean="0"/>
              <a:t>(6 </a:t>
            </a:r>
            <a:r>
              <a:rPr lang="en-US" altLang="en-US" sz="2000" b="0" dirty="0"/>
              <a:t>of 9)</a:t>
            </a:r>
            <a:endParaRPr lang="en-US" dirty="0"/>
          </a:p>
        </p:txBody>
      </p:sp>
      <p:sp>
        <p:nvSpPr>
          <p:cNvPr id="3" name="Text Placeholder 2"/>
          <p:cNvSpPr>
            <a:spLocks noGrp="1"/>
          </p:cNvSpPr>
          <p:nvPr>
            <p:ph type="body" idx="1"/>
          </p:nvPr>
        </p:nvSpPr>
        <p:spPr>
          <a:xfrm>
            <a:off x="457200" y="1600200"/>
            <a:ext cx="8229600" cy="767615"/>
          </a:xfrm>
        </p:spPr>
        <p:txBody>
          <a:bodyPr/>
          <a:lstStyle/>
          <a:p>
            <a:pPr marL="0" indent="0">
              <a:buNone/>
            </a:pPr>
            <a:r>
              <a:rPr lang="en-US" altLang="en-US" sz="2000" b="1" dirty="0"/>
              <a:t>Figure 18-4 </a:t>
            </a:r>
            <a:r>
              <a:rPr lang="en-US" altLang="en-US" sz="2000" dirty="0"/>
              <a:t>Data members for two sorted linear implementations of the </a:t>
            </a:r>
            <a:r>
              <a:rPr lang="en-US" altLang="en-US" sz="2000" dirty="0" smtClean="0"/>
              <a:t>A</a:t>
            </a:r>
            <a:r>
              <a:rPr lang="en-US" altLang="en-US" sz="100" dirty="0" smtClean="0"/>
              <a:t> </a:t>
            </a:r>
            <a:r>
              <a:rPr lang="en-US" altLang="en-US" sz="2000" dirty="0" smtClean="0"/>
              <a:t>D</a:t>
            </a:r>
            <a:r>
              <a:rPr lang="en-US" altLang="en-US" sz="100" dirty="0" smtClean="0"/>
              <a:t> </a:t>
            </a:r>
            <a:r>
              <a:rPr lang="en-US" altLang="en-US" sz="2000" dirty="0" smtClean="0"/>
              <a:t>T </a:t>
            </a:r>
            <a:r>
              <a:rPr lang="en-US" altLang="en-US" sz="2000" dirty="0"/>
              <a:t>dictionary for the data in Figure </a:t>
            </a:r>
            <a:r>
              <a:rPr lang="en-US" altLang="en-US" sz="2000" dirty="0" smtClean="0"/>
              <a:t>18-1 (see slide 2)</a:t>
            </a:r>
            <a:endParaRPr lang="en-US" altLang="en-US" sz="2000" dirty="0"/>
          </a:p>
        </p:txBody>
      </p:sp>
      <p:pic>
        <p:nvPicPr>
          <p:cNvPr id="4" name="Picture 6" descr="Diagram (a) titled, array based, has a node titled, size with value 9. Beside size is an array titled, items of size, max underscore size. Each index lists the words of a particular alphabet in a dictionary. Indexes and their corresponding values in items array is as follows: (0, Athens and so on); (1, Barcelona and so on); and the array continues. Value in index size minus 1 is, Venice and so on. Diagram (b) titled, link based, has a node titled, size with value 9. Beside size is a head P t r, which points to a linked list with following nodes: Athens, Barcelona, and so on. Last node in list has value, Venice, whose pointer is crossed out. Each node lists the words of a particular alphabet in a dictionary, and is connected to the following node in the list."/>
          <p:cNvPicPr>
            <a:picLocks noChangeAspect="1" noChangeArrowheads="1"/>
          </p:cNvPicPr>
          <p:nvPr/>
        </p:nvPicPr>
        <p:blipFill rotWithShape="1">
          <a:blip r:embed="rId2">
            <a:extLst>
              <a:ext uri="{28A0092B-C50C-407E-A947-70E740481C1C}">
                <a14:useLocalDpi xmlns:a14="http://schemas.microsoft.com/office/drawing/2010/main" val="0"/>
              </a:ext>
            </a:extLst>
          </a:blip>
          <a:srcRect l="1706" r="1965" b="5500"/>
          <a:stretch/>
        </p:blipFill>
        <p:spPr bwMode="auto">
          <a:xfrm>
            <a:off x="863600" y="3044267"/>
            <a:ext cx="7416800" cy="2181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3384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Possible Implementations </a:t>
            </a:r>
            <a:r>
              <a:rPr lang="en-US" altLang="en-US" sz="2000" b="0" dirty="0" smtClean="0"/>
              <a:t>(7 </a:t>
            </a:r>
            <a:r>
              <a:rPr lang="en-US" altLang="en-US" sz="2000" b="0" dirty="0"/>
              <a:t>of 9)</a:t>
            </a:r>
            <a:endParaRPr lang="en-US" dirty="0"/>
          </a:p>
        </p:txBody>
      </p:sp>
      <p:sp>
        <p:nvSpPr>
          <p:cNvPr id="3" name="Text Placeholder 2"/>
          <p:cNvSpPr>
            <a:spLocks noGrp="1"/>
          </p:cNvSpPr>
          <p:nvPr>
            <p:ph type="body" idx="1"/>
          </p:nvPr>
        </p:nvSpPr>
        <p:spPr>
          <a:xfrm>
            <a:off x="457200" y="1600200"/>
            <a:ext cx="8229600" cy="449981"/>
          </a:xfrm>
        </p:spPr>
        <p:txBody>
          <a:bodyPr/>
          <a:lstStyle/>
          <a:p>
            <a:pPr marL="0" indent="0">
              <a:buNone/>
            </a:pPr>
            <a:r>
              <a:rPr lang="en-US" altLang="en-US" sz="2000" b="1" dirty="0"/>
              <a:t>Listing 18-2 </a:t>
            </a:r>
            <a:r>
              <a:rPr lang="en-US" altLang="en-US" sz="2000" b="1" dirty="0" smtClean="0"/>
              <a:t>[Continued]</a:t>
            </a:r>
            <a:endParaRPr lang="en-US" altLang="en-US" sz="2000" b="1" dirty="0"/>
          </a:p>
        </p:txBody>
      </p:sp>
      <p:pic>
        <p:nvPicPr>
          <p:cNvPr id="4" name="Picture 2" descr="Computer code has 29 lines. The lines read as follows. Line 1. forward slash asterisk asterisk A class of entries to add to an array dash based implementation of the. Line 2. A D T dictionary period. Line 3. at sign file Entry period h asterisk forward slash. Line 4. blank. Line 5. hash if n d e f ENTRY underscore. Line 6. hash define ENTRY underscore. Line 7. blank. Line 8. template left angle bracket class Key Type comma class Value Type right angle bracket. Line 9. class Entry. Line 10. left brace. Line 11. private colon. Line 12, indented once. Key Type key semicolon. Line 13, indented once. Value Type value semicolon. Line 14. blank. Line 15. protected colon. Line 16, indented once. void set Key left parenthesis c o n s t Key Type ampersand search Key right parenthesis semi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03" y="2260731"/>
            <a:ext cx="7580794" cy="3898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48323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Possible Implementations </a:t>
            </a:r>
            <a:r>
              <a:rPr lang="en-US" altLang="en-US" sz="2000" b="0" dirty="0" smtClean="0"/>
              <a:t>(8 </a:t>
            </a:r>
            <a:r>
              <a:rPr lang="en-US" altLang="en-US" sz="2000" b="0" dirty="0"/>
              <a:t>of 9)</a:t>
            </a:r>
            <a:endParaRPr lang="en-US" dirty="0"/>
          </a:p>
        </p:txBody>
      </p:sp>
      <p:sp>
        <p:nvSpPr>
          <p:cNvPr id="3" name="Text Placeholder 2"/>
          <p:cNvSpPr>
            <a:spLocks noGrp="1"/>
          </p:cNvSpPr>
          <p:nvPr>
            <p:ph type="body" idx="1"/>
          </p:nvPr>
        </p:nvSpPr>
        <p:spPr>
          <a:xfrm>
            <a:off x="457200" y="1600201"/>
            <a:ext cx="8229600" cy="459606"/>
          </a:xfrm>
        </p:spPr>
        <p:txBody>
          <a:bodyPr/>
          <a:lstStyle/>
          <a:p>
            <a:pPr marL="0" indent="0">
              <a:buNone/>
            </a:pPr>
            <a:r>
              <a:rPr lang="en-US" altLang="en-US" sz="2000" b="1" dirty="0"/>
              <a:t>Listing </a:t>
            </a:r>
            <a:r>
              <a:rPr lang="en-US" altLang="en-US" sz="2000" b="1" dirty="0" smtClean="0"/>
              <a:t>18-2 [Continued]</a:t>
            </a:r>
            <a:endParaRPr lang="en-US" altLang="en-US" sz="2000" b="1" dirty="0"/>
          </a:p>
        </p:txBody>
      </p:sp>
      <p:pic>
        <p:nvPicPr>
          <p:cNvPr id="4" name="Picture 2" descr="The computer code continues. Line 17. blank. Line 18. public colon. Line 19, indented once. Entry left parenthesis right parenthesis semicolon. Line 20, indented once. Entry left parenthesis c o n s t Key Type ampersand search Key comma c o n s t Value Type ampersand new Value right parenthesis semicolon. Line 21, indented once. Value Type get Value left parenthesis right parenthesis c o n s t semicolon. Line 22, indented once. Key Type get Key left parenthesis right parenthesis c o n s t semicolon. Line 23, indented once. void set Value left parenthesis c o n s t Value Type ampersand new Value right parenthesis semicolon. Line 24. blank. Line 25, indented once. b o o l operator equals equals left parenthesis c o n s t Entry left angle bracket Key Type comma Value Type right angle bracket ampersand right Hand Value right parenthesis c o n s t semicolon. Line 26, indented once. b o o l operator right angle bracket left parenthesis c o n s t Entry left angle bracket Key Type comma Value Type right angle bracket ampersand right Hand Value right parenthesis c o n s t semicolon. Line 27. right brace semicolon forward slash forward slash end Entry. Line 28. hash include double quote Entry period c p p double quote. Line 29. hash end i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784" y="2517409"/>
            <a:ext cx="7912431" cy="3285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31855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Possible Implementations </a:t>
            </a:r>
            <a:r>
              <a:rPr lang="en-US" altLang="en-US" sz="2000" b="0" dirty="0" smtClean="0"/>
              <a:t>(9 </a:t>
            </a:r>
            <a:r>
              <a:rPr lang="en-US" altLang="en-US" sz="2000" b="0" dirty="0"/>
              <a:t>of 9)</a:t>
            </a:r>
            <a:endParaRPr lang="en-US" dirty="0"/>
          </a:p>
        </p:txBody>
      </p:sp>
      <p:sp>
        <p:nvSpPr>
          <p:cNvPr id="3" name="Text Placeholder 2"/>
          <p:cNvSpPr>
            <a:spLocks noGrp="1"/>
          </p:cNvSpPr>
          <p:nvPr>
            <p:ph type="body" idx="1"/>
          </p:nvPr>
        </p:nvSpPr>
        <p:spPr>
          <a:xfrm>
            <a:off x="457200" y="1600201"/>
            <a:ext cx="8229600" cy="729114"/>
          </a:xfrm>
        </p:spPr>
        <p:txBody>
          <a:bodyPr/>
          <a:lstStyle/>
          <a:p>
            <a:pPr marL="0" indent="0">
              <a:buNone/>
            </a:pPr>
            <a:r>
              <a:rPr lang="en-US" altLang="en-US" sz="2000" b="1" dirty="0" smtClean="0"/>
              <a:t>Figure </a:t>
            </a:r>
            <a:r>
              <a:rPr lang="en-US" altLang="en-US" sz="2000" b="1" dirty="0"/>
              <a:t>18-5</a:t>
            </a:r>
            <a:r>
              <a:rPr lang="en-US" altLang="en-US" sz="2000" dirty="0"/>
              <a:t> The data members for a binary search tree implementation of the </a:t>
            </a:r>
            <a:r>
              <a:rPr lang="en-US" altLang="en-US" sz="2000" dirty="0" smtClean="0"/>
              <a:t>A</a:t>
            </a:r>
            <a:r>
              <a:rPr lang="en-US" altLang="en-US" sz="100" dirty="0" smtClean="0"/>
              <a:t> </a:t>
            </a:r>
            <a:r>
              <a:rPr lang="en-US" altLang="en-US" sz="2000" dirty="0" smtClean="0"/>
              <a:t>D</a:t>
            </a:r>
            <a:r>
              <a:rPr lang="en-US" altLang="en-US" sz="100" dirty="0" smtClean="0"/>
              <a:t> </a:t>
            </a:r>
            <a:r>
              <a:rPr lang="en-US" altLang="en-US" sz="2000" dirty="0" smtClean="0"/>
              <a:t>T dictionary </a:t>
            </a:r>
            <a:r>
              <a:rPr lang="en-US" altLang="en-US" sz="2000" dirty="0"/>
              <a:t>for the data in Figure 18-1 </a:t>
            </a:r>
            <a:r>
              <a:rPr lang="en-US" altLang="en-US" sz="2000" dirty="0" smtClean="0"/>
              <a:t>(</a:t>
            </a:r>
            <a:r>
              <a:rPr lang="en-US" altLang="en-US" sz="2000" dirty="0"/>
              <a:t>see slide 2)</a:t>
            </a:r>
          </a:p>
        </p:txBody>
      </p:sp>
      <p:pic>
        <p:nvPicPr>
          <p:cNvPr id="4" name="Picture 2" descr="A node titled, size with value 9 is given. Beside size is a pointer titled, root P t r, which points to a binary search tree with New York as top node. Left branch of New York is as follows: Cairo is New York’s left child. Barcelona is Cairo’s left child and London is Cairo’s right child. Athens is Barcelona’s left child. Right branch of New York is as follows: Toronto is New York’s right child. Paris is Toronto’s left child and Venice is Toronto’s right child. Rome is Paris’s left child. Each node in the tree has the words of a particular alphabet in a dictionary."/>
          <p:cNvPicPr>
            <a:picLocks noChangeAspect="1" noChangeArrowheads="1"/>
          </p:cNvPicPr>
          <p:nvPr/>
        </p:nvPicPr>
        <p:blipFill rotWithShape="1">
          <a:blip r:embed="rId2">
            <a:extLst>
              <a:ext uri="{28A0092B-C50C-407E-A947-70E740481C1C}">
                <a14:useLocalDpi xmlns:a14="http://schemas.microsoft.com/office/drawing/2010/main" val="0"/>
              </a:ext>
            </a:extLst>
          </a:blip>
          <a:srcRect l="5239" t="1" r="5391" b="1038"/>
          <a:stretch/>
        </p:blipFill>
        <p:spPr bwMode="auto">
          <a:xfrm>
            <a:off x="2857490" y="2488616"/>
            <a:ext cx="3429019" cy="3857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8469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Sorted Array-Based Implementation of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 </a:t>
            </a:r>
            <a:r>
              <a:rPr lang="en-US" altLang="en-US" dirty="0"/>
              <a:t>Dictionary</a:t>
            </a:r>
            <a:endParaRPr lang="en-US" dirty="0"/>
          </a:p>
        </p:txBody>
      </p:sp>
      <p:sp>
        <p:nvSpPr>
          <p:cNvPr id="3" name="Text Placeholder 2"/>
          <p:cNvSpPr>
            <a:spLocks noGrp="1"/>
          </p:cNvSpPr>
          <p:nvPr>
            <p:ph type="body" idx="1"/>
          </p:nvPr>
        </p:nvSpPr>
        <p:spPr>
          <a:xfrm>
            <a:off x="457200" y="1600200"/>
            <a:ext cx="8229600" cy="449981"/>
          </a:xfrm>
        </p:spPr>
        <p:txBody>
          <a:bodyPr/>
          <a:lstStyle/>
          <a:p>
            <a:pPr marL="0" indent="0">
              <a:buNone/>
            </a:pPr>
            <a:r>
              <a:rPr lang="en-US" altLang="en-US" sz="2000" b="1" dirty="0" smtClean="0"/>
              <a:t>Listing </a:t>
            </a:r>
            <a:r>
              <a:rPr lang="en-US" altLang="en-US" sz="2000" b="1" dirty="0"/>
              <a:t>18-3</a:t>
            </a:r>
            <a:r>
              <a:rPr lang="en-US" altLang="en-US" sz="2000" dirty="0"/>
              <a:t> A header file for the class </a:t>
            </a:r>
            <a:r>
              <a:rPr lang="en-US" altLang="en-US" sz="2000" b="1" dirty="0" smtClean="0">
                <a:solidFill>
                  <a:schemeClr val="tx1"/>
                </a:solidFill>
              </a:rPr>
              <a:t>ArrayDictionary</a:t>
            </a:r>
            <a:endParaRPr lang="en-US" altLang="en-US" sz="2000" b="1" dirty="0">
              <a:solidFill>
                <a:schemeClr val="tx1"/>
              </a:solidFill>
            </a:endParaRPr>
          </a:p>
        </p:txBody>
      </p:sp>
      <p:pic>
        <p:nvPicPr>
          <p:cNvPr id="4" name="Picture 6" descr="The computer code continues. Line 25. blank. Line 26. public colon. Line 27, indented once. Array Dictionary left parenthesis right parenthesis semicolon. Line 28, indented once. period Array Dictionary left parenthesis i n t max Number Of Entries right parenthesis semicolon. Line 29, indented once. Array Dictionary left parenthesis c o n s t Array Dictionary left angle bracket Key Type comma Value Type right angle bracket ampersand dictionary right parenthesis semicolon. Line 30. blank. Line 31, indented once. virtual tilde Array Dictionary left parenthesis right parenthesis semicolon. Line 32. blank. Line 33, indented once. b o o l is Empty left parenthesis right parenthesis c o n s t semicolon. Line 34, indented once. i n t get Number Of Entries left parenthesis right parenthesis c o n s t semicolon. Line 35, indented once. b o o l add left parenthesis c o n s t Key Type ampersand search Key comma c o n s t Value Type ampersand new Value right parenthesis throw left parenthesis Pre c o n d Violated Except right parenthesis semicolon. Line 36, indented once. b o o l remove left parenthesis c o n s t Key Type ampersand search Key right parenthesis semicolon. Line 37, indented once. void clear left parenthesis right parenthesis semicolon. Line 38, indented once. Value Type get Value left parenthesis c o n s t Key Type ampersand search Key right parenthesis c o n s t throw left parenthesis Not Found Exception right parenthesis semicolon. Line 39, indented once. b o o l contains left parenthesis c o n s t Key Type ampersand search Key right parenthesis c o n s t semicolon. Line 40. blank. Line 41, indented once. forward slash asterisk asterisk Traverses the entries in this dictionary in sorted search dash key order. Line 42, indented twice. and calls a given client function once for the value in each entry period asterisk forward slash. Line 43, indented once. void traverse left parenthesis void visit left parenthesis Value Type ampersand right parenthesis right parenthesis c o n s t semicolon. Line 44. right brace semicolon forward slash forward slash end Array Dictionary. Line 45. hash include double quote Array Dictionary period c p p double quote. Line 46. hash end i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50" y="2370296"/>
            <a:ext cx="7731301" cy="3828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7629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Search Tree Implementation of the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 Dictionary </a:t>
            </a:r>
            <a:r>
              <a:rPr lang="en-US" altLang="en-US" sz="2000" b="0" dirty="0" smtClean="0"/>
              <a:t>(1 of 3)</a:t>
            </a:r>
            <a:endParaRPr lang="en-US" sz="2000" b="0" dirty="0"/>
          </a:p>
        </p:txBody>
      </p:sp>
      <p:sp>
        <p:nvSpPr>
          <p:cNvPr id="3" name="Text Placeholder 2"/>
          <p:cNvSpPr>
            <a:spLocks noGrp="1"/>
          </p:cNvSpPr>
          <p:nvPr>
            <p:ph type="body" idx="1"/>
          </p:nvPr>
        </p:nvSpPr>
        <p:spPr>
          <a:xfrm>
            <a:off x="457200" y="1600201"/>
            <a:ext cx="8229600" cy="459606"/>
          </a:xfrm>
        </p:spPr>
        <p:txBody>
          <a:bodyPr/>
          <a:lstStyle/>
          <a:p>
            <a:pPr marL="0" indent="0">
              <a:buNone/>
            </a:pPr>
            <a:r>
              <a:rPr lang="en-US" altLang="en-US" sz="2000" b="1" dirty="0" smtClean="0"/>
              <a:t>Listing </a:t>
            </a:r>
            <a:r>
              <a:rPr lang="en-US" altLang="en-US" sz="2000" b="1" dirty="0"/>
              <a:t>18-4</a:t>
            </a:r>
            <a:r>
              <a:rPr lang="en-US" altLang="en-US" sz="2000" dirty="0"/>
              <a:t> A header file for the class </a:t>
            </a:r>
            <a:r>
              <a:rPr lang="en-US" altLang="en-US" sz="2000" b="1" dirty="0" smtClean="0">
                <a:solidFill>
                  <a:schemeClr val="tx1"/>
                </a:solidFill>
              </a:rPr>
              <a:t>TreeDictionary</a:t>
            </a:r>
            <a:endParaRPr lang="en-US" altLang="en-US" sz="2000" b="1" dirty="0">
              <a:solidFill>
                <a:schemeClr val="tx1"/>
              </a:solidFill>
            </a:endParaRPr>
          </a:p>
        </p:txBody>
      </p:sp>
      <p:pic>
        <p:nvPicPr>
          <p:cNvPr id="5" name="Picture 6" descr="Computer code has 33 lines. The lines read as follows. Line 1. forward slash asterisk asterisk A binary search tree implementation of the A D T dictionary. Line 2. that organizes its data in sorted search dash key order period. Line 3. Search keys in the dictionary are unique period. Line 4. at sign file Tree Dictionary period h asterisk forward slash. Line 5. blank. Line 6. hash if n, d e f TREE underscore DICTIONARY underscore. Line 7. hash define TREE underscore DICTIONARY underscore. Line 8. blank. Line 9. hash include double quote Dictionary Interface period h double quote. Line 10. hash include double quote Binary Search Tree period h double quote. Line 11. hash include double quote Entry period h double quote. Line 12. hash include double quote Not Found Exception period h double quote. Line 13. hash include double quote Pre c o n d Violated Except period h double quote. Line 14. blank. Line 15. template left angle bracket class Key Type comma class Value Type right angle bracket. Line 16. class Tree Dictionary colon public Dictionary Interface left angle bracket Key Type comma Value Type right angle brac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681" y="2400747"/>
            <a:ext cx="7120638" cy="3725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7736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Search Tree Implementation of the A</a:t>
            </a:r>
            <a:r>
              <a:rPr lang="en-US" altLang="en-US" sz="100" dirty="0"/>
              <a:t> </a:t>
            </a:r>
            <a:r>
              <a:rPr lang="en-US" altLang="en-US" dirty="0"/>
              <a:t>D</a:t>
            </a:r>
            <a:r>
              <a:rPr lang="en-US" altLang="en-US" sz="100" dirty="0"/>
              <a:t> </a:t>
            </a:r>
            <a:r>
              <a:rPr lang="en-US" altLang="en-US" dirty="0"/>
              <a:t>T Dictionary </a:t>
            </a:r>
            <a:r>
              <a:rPr lang="en-US" altLang="en-US" sz="2000" b="0" dirty="0" smtClean="0"/>
              <a:t>(2 </a:t>
            </a:r>
            <a:r>
              <a:rPr lang="en-US" altLang="en-US" sz="2000" b="0" dirty="0"/>
              <a:t>of 3)</a:t>
            </a:r>
            <a:endParaRPr lang="en-US" dirty="0"/>
          </a:p>
        </p:txBody>
      </p:sp>
      <p:sp>
        <p:nvSpPr>
          <p:cNvPr id="3" name="Text Placeholder 2"/>
          <p:cNvSpPr>
            <a:spLocks noGrp="1"/>
          </p:cNvSpPr>
          <p:nvPr>
            <p:ph type="body" idx="1"/>
          </p:nvPr>
        </p:nvSpPr>
        <p:spPr>
          <a:xfrm>
            <a:off x="457200" y="1600201"/>
            <a:ext cx="8229600" cy="488482"/>
          </a:xfrm>
        </p:spPr>
        <p:txBody>
          <a:bodyPr/>
          <a:lstStyle/>
          <a:p>
            <a:pPr marL="0" indent="0">
              <a:buNone/>
            </a:pPr>
            <a:r>
              <a:rPr lang="en-US" altLang="en-US" sz="2000" b="1" dirty="0" smtClean="0"/>
              <a:t>Listing 18-4 [Continued]</a:t>
            </a:r>
            <a:endParaRPr lang="en-US" altLang="en-US" sz="2000" b="1" dirty="0">
              <a:solidFill>
                <a:schemeClr val="tx1"/>
              </a:solidFill>
            </a:endParaRPr>
          </a:p>
        </p:txBody>
      </p:sp>
      <p:pic>
        <p:nvPicPr>
          <p:cNvPr id="4" name="Picture 2" descr="The computer code continues. Line 17. left brace. Line 18. private colon. Line 19. forward slash forward slash Binary search tree of dictionary entries. Line 20. Binary Search Tree left angle bracket Entry left angle bracket Key Type comma Value Type right angle bracket right angle bracket entry Tree semicolon. Line 21. blank. Line 22. public colon. Line 23. Tree Dictionary left parenthesis right parenthesis semicolon. Line 24. Tree Dictionary left parenthesis c o n s t Tree Dictionary left angle bracket Key Type comma Value Type right angle bracket ampersand dictionary right parenthesis semicolon. Line 25. blank. Line 26. virtual tilde Tree Dictionary left parenthesis right parenthesis semicolon. Line 27. blank. Line 28. forward slash forward slash The declarations of the public methods appear here and are the. Line 29. forward slash forward slash same as given in Listing 18 dash 3 for the class Array Dictionary period. Line 30. incomplete line of code. Line 31. right brace semicolon forward slash forward slash end Tree Dictionary. Line 32. hash include double quote Tree Dictionary period c p p double quote. Line 33. hash end i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111" y="2343849"/>
            <a:ext cx="7495778" cy="3740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80658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Binary Search Tree Implementation of the A</a:t>
            </a:r>
            <a:r>
              <a:rPr lang="en-US" altLang="en-US" sz="100" dirty="0"/>
              <a:t> </a:t>
            </a:r>
            <a:r>
              <a:rPr lang="en-US" altLang="en-US" dirty="0"/>
              <a:t>D</a:t>
            </a:r>
            <a:r>
              <a:rPr lang="en-US" altLang="en-US" sz="100" dirty="0"/>
              <a:t> </a:t>
            </a:r>
            <a:r>
              <a:rPr lang="en-US" altLang="en-US" dirty="0"/>
              <a:t>T Dictionary </a:t>
            </a:r>
            <a:r>
              <a:rPr lang="en-US" altLang="en-US" sz="2000" b="0" dirty="0" smtClean="0"/>
              <a:t>(3 </a:t>
            </a:r>
            <a:r>
              <a:rPr lang="en-US" altLang="en-US" sz="2000" b="0" dirty="0"/>
              <a:t>of 3)</a:t>
            </a:r>
            <a:endParaRPr lang="en-US" dirty="0"/>
          </a:p>
        </p:txBody>
      </p:sp>
      <p:sp>
        <p:nvSpPr>
          <p:cNvPr id="3" name="Text Placeholder 2"/>
          <p:cNvSpPr>
            <a:spLocks noGrp="1"/>
          </p:cNvSpPr>
          <p:nvPr>
            <p:ph type="body" idx="1"/>
          </p:nvPr>
        </p:nvSpPr>
        <p:spPr>
          <a:xfrm>
            <a:off x="457200" y="1600201"/>
            <a:ext cx="8229600" cy="469232"/>
          </a:xfrm>
        </p:spPr>
        <p:txBody>
          <a:bodyPr/>
          <a:lstStyle/>
          <a:p>
            <a:pPr marL="0" indent="0">
              <a:buNone/>
            </a:pPr>
            <a:r>
              <a:rPr lang="en-US" altLang="en-US" sz="2000" dirty="0"/>
              <a:t>Method </a:t>
            </a:r>
            <a:r>
              <a:rPr lang="en-US" altLang="en-US" sz="2000" b="1" dirty="0">
                <a:solidFill>
                  <a:schemeClr val="tx1"/>
                </a:solidFill>
              </a:rPr>
              <a:t>add</a:t>
            </a:r>
            <a:r>
              <a:rPr lang="en-US" altLang="en-US" sz="2000" dirty="0"/>
              <a:t> which prevents duplicate keys</a:t>
            </a:r>
            <a:r>
              <a:rPr lang="en-US" altLang="en-US" sz="2000" dirty="0" smtClean="0"/>
              <a:t>.</a:t>
            </a:r>
            <a:endParaRPr lang="en-US" altLang="en-US" sz="2000" dirty="0">
              <a:solidFill>
                <a:srgbClr val="0070C0"/>
              </a:solidFill>
            </a:endParaRPr>
          </a:p>
        </p:txBody>
      </p:sp>
      <p:pic>
        <p:nvPicPr>
          <p:cNvPr id="4" name="Picture 2" descr="Computer code has 16 lines. The lines read as follows. Line 1. template left angle bracket class Key Type comma class Value Type right angle bracket. Line 2. b o o l Tree Dictionary left angle bracket Key Type comma Value Type right angle bracket colon colon add left parenthesis c o n s t Key Type ampersand search Key comma c o n s t Value Type ampersand new Value right parenthesis throw left parenthesis Pre c o n d Violated Except right parenthesis. Line 3. left brace. Line 4, indented once. Entry left angle bracket Key Type comma Value Type right angle bracket new Entry left parenthesis search Key comma new Value right parenthesis semicolon. Line 5, indented once. forward slash forward slash Enforce precondition colon Ensure distinct search keys. Line 6, indented once. if left parenthesis exclamation point item Tree period contains left parenthesis new Entry right parenthesis right parenthesis. Line 7, indented once. left brace. Line 8, indented twice. forward slash forward slash Add new entry and return boolean result. Line 9, indented twice. return item Tree period add left parenthesis Entry left angle bracket Key Type comma Value Type right angle bracket left parenthesis search Key comma new Value right parenthesis right parenthesis semicolon. Line 10, indented once. right brace. Line 11, indented once. else. Line 12, indented once. left brace. Line 13, indented twice. auto message equals double quote Attempt to add an entry whose search key exists in dictionary period double quote semicolon. Line 14, indented twice. throw left parenthesis Pre c o n d Violated Except left parenthesis message right parenthesis right parenthesis semicolon forward slash forward slash Exit the method. Line 15, indented once. right brace forward slash forward slash end if. Line 16. right brace forward slash forward slash end add. "/>
          <p:cNvPicPr>
            <a:picLocks noChangeAspect="1" noChangeArrowheads="1"/>
          </p:cNvPicPr>
          <p:nvPr/>
        </p:nvPicPr>
        <p:blipFill rotWithShape="1">
          <a:blip r:embed="rId2">
            <a:extLst>
              <a:ext uri="{28A0092B-C50C-407E-A947-70E740481C1C}">
                <a14:useLocalDpi xmlns:a14="http://schemas.microsoft.com/office/drawing/2010/main" val="0"/>
              </a:ext>
            </a:extLst>
          </a:blip>
          <a:srcRect l="1274" t="1330" r="2041" b="1724"/>
          <a:stretch/>
        </p:blipFill>
        <p:spPr bwMode="auto">
          <a:xfrm>
            <a:off x="611344" y="2214769"/>
            <a:ext cx="7921313" cy="3976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0025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Selecting an Implementation</a:t>
            </a:r>
            <a:endParaRPr lang="en-US" dirty="0"/>
          </a:p>
        </p:txBody>
      </p:sp>
      <p:sp>
        <p:nvSpPr>
          <p:cNvPr id="3" name="Text Placeholder 2"/>
          <p:cNvSpPr>
            <a:spLocks noGrp="1"/>
          </p:cNvSpPr>
          <p:nvPr>
            <p:ph type="body" idx="1"/>
          </p:nvPr>
        </p:nvSpPr>
        <p:spPr/>
        <p:txBody>
          <a:bodyPr/>
          <a:lstStyle/>
          <a:p>
            <a:pPr eaLnBrk="1" hangingPunct="1"/>
            <a:r>
              <a:rPr lang="en-US" altLang="en-US" sz="2400" dirty="0"/>
              <a:t>Linear implementations</a:t>
            </a:r>
          </a:p>
          <a:p>
            <a:pPr lvl="1" eaLnBrk="1" hangingPunct="1"/>
            <a:r>
              <a:rPr lang="en-US" altLang="en-US" sz="2400" dirty="0"/>
              <a:t>Perspective</a:t>
            </a:r>
          </a:p>
          <a:p>
            <a:pPr lvl="1" eaLnBrk="1" hangingPunct="1"/>
            <a:r>
              <a:rPr lang="en-US" altLang="en-US" sz="2400" dirty="0"/>
              <a:t>Efficiency</a:t>
            </a:r>
          </a:p>
          <a:p>
            <a:pPr lvl="1" eaLnBrk="1" hangingPunct="1"/>
            <a:r>
              <a:rPr lang="en-US" altLang="en-US" sz="2400" dirty="0"/>
              <a:t>Motivation</a:t>
            </a:r>
          </a:p>
          <a:p>
            <a:pPr eaLnBrk="1" hangingPunct="1"/>
            <a:r>
              <a:rPr lang="en-US" altLang="en-US" sz="2400" dirty="0"/>
              <a:t>Consider</a:t>
            </a:r>
          </a:p>
          <a:p>
            <a:pPr lvl="1" eaLnBrk="1" hangingPunct="1"/>
            <a:r>
              <a:rPr lang="en-US" altLang="en-US" sz="2400" dirty="0"/>
              <a:t>What operations are needed</a:t>
            </a:r>
          </a:p>
          <a:p>
            <a:pPr lvl="1" eaLnBrk="1" hangingPunct="1"/>
            <a:r>
              <a:rPr lang="en-US" altLang="en-US" sz="2400" dirty="0"/>
              <a:t>How often each </a:t>
            </a:r>
            <a:r>
              <a:rPr lang="en-US" altLang="en-US" sz="2400" dirty="0" smtClean="0"/>
              <a:t>operation is required</a:t>
            </a:r>
            <a:endParaRPr lang="en-US" altLang="en-US" sz="2400" dirty="0"/>
          </a:p>
        </p:txBody>
      </p:sp>
    </p:spTree>
    <p:extLst>
      <p:ext uri="{BB962C8B-B14F-4D97-AF65-F5344CB8AC3E}">
        <p14:creationId xmlns:p14="http://schemas.microsoft.com/office/powerpoint/2010/main" val="1795425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Three Scenarios </a:t>
            </a:r>
            <a:r>
              <a:rPr lang="en-US" altLang="en-US" sz="2000" b="0" dirty="0" smtClean="0"/>
              <a:t>(1 of 5)</a:t>
            </a:r>
            <a:endParaRPr lang="en-US" sz="2000" b="0" dirty="0"/>
          </a:p>
        </p:txBody>
      </p:sp>
      <p:sp>
        <p:nvSpPr>
          <p:cNvPr id="3" name="Text Placeholder 2"/>
          <p:cNvSpPr>
            <a:spLocks noGrp="1"/>
          </p:cNvSpPr>
          <p:nvPr>
            <p:ph type="body" idx="1"/>
          </p:nvPr>
        </p:nvSpPr>
        <p:spPr/>
        <p:txBody>
          <a:bodyPr/>
          <a:lstStyle/>
          <a:p>
            <a:pPr marL="0" indent="0" eaLnBrk="1" hangingPunct="1">
              <a:buNone/>
            </a:pPr>
            <a:r>
              <a:rPr lang="en-US" altLang="en-US" sz="2400" dirty="0" smtClean="0">
                <a:solidFill>
                  <a:schemeClr val="tx2"/>
                </a:solidFill>
              </a:rPr>
              <a:t>A.</a:t>
            </a:r>
            <a:r>
              <a:rPr lang="en-US" altLang="en-US" sz="2400" dirty="0" smtClean="0"/>
              <a:t> Addition </a:t>
            </a:r>
            <a:r>
              <a:rPr lang="en-US" altLang="en-US" sz="2400" dirty="0"/>
              <a:t>and traversal in no particular order</a:t>
            </a:r>
          </a:p>
          <a:p>
            <a:pPr lvl="1" indent="-284400" eaLnBrk="1" hangingPunct="1"/>
            <a:r>
              <a:rPr lang="en-US" altLang="en-US" sz="2400" dirty="0"/>
              <a:t>Unsorted order is efficient</a:t>
            </a:r>
          </a:p>
          <a:p>
            <a:pPr lvl="1" indent="-284400" eaLnBrk="1" hangingPunct="1"/>
            <a:r>
              <a:rPr lang="en-US" altLang="en-US" sz="2400" dirty="0"/>
              <a:t>Array-based versus pointer-based</a:t>
            </a:r>
          </a:p>
          <a:p>
            <a:pPr marL="0" indent="0" eaLnBrk="1" hangingPunct="1">
              <a:buNone/>
            </a:pPr>
            <a:r>
              <a:rPr lang="en-US" altLang="en-US" sz="2400" dirty="0" smtClean="0">
                <a:solidFill>
                  <a:schemeClr val="tx2"/>
                </a:solidFill>
              </a:rPr>
              <a:t>B.</a:t>
            </a:r>
            <a:r>
              <a:rPr lang="en-US" altLang="en-US" sz="2400" dirty="0" smtClean="0"/>
              <a:t> Retrieval</a:t>
            </a:r>
            <a:endParaRPr lang="en-US" altLang="en-US" sz="2400" dirty="0"/>
          </a:p>
          <a:p>
            <a:pPr lvl="1" eaLnBrk="1" hangingPunct="1"/>
            <a:r>
              <a:rPr lang="en-US" altLang="en-US" sz="2400" dirty="0"/>
              <a:t>Sorted array-based </a:t>
            </a:r>
            <a:r>
              <a:rPr lang="en-US" altLang="en-US" sz="2400" dirty="0" smtClean="0"/>
              <a:t>can </a:t>
            </a:r>
            <a:r>
              <a:rPr lang="en-US" altLang="en-US" sz="2400" dirty="0"/>
              <a:t>use binary search</a:t>
            </a:r>
          </a:p>
          <a:p>
            <a:pPr lvl="1" eaLnBrk="1" hangingPunct="1"/>
            <a:r>
              <a:rPr lang="en-US" altLang="en-US" sz="2400" dirty="0"/>
              <a:t>Binary search impractical for link-based</a:t>
            </a:r>
          </a:p>
          <a:p>
            <a:pPr lvl="1" eaLnBrk="1" hangingPunct="1"/>
            <a:r>
              <a:rPr lang="en-US" altLang="en-US" sz="2400" dirty="0"/>
              <a:t>Max size of dictionary affects </a:t>
            </a:r>
            <a:r>
              <a:rPr lang="en-US" altLang="en-US" sz="2400" dirty="0" smtClean="0"/>
              <a:t>choice</a:t>
            </a:r>
            <a:endParaRPr lang="en-US" altLang="en-US" sz="2400" dirty="0"/>
          </a:p>
        </p:txBody>
      </p:sp>
    </p:spTree>
    <p:extLst>
      <p:ext uri="{BB962C8B-B14F-4D97-AF65-F5344CB8AC3E}">
        <p14:creationId xmlns:p14="http://schemas.microsoft.com/office/powerpoint/2010/main" val="1820950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dirty="0" smtClean="0"/>
              <a:t>A</a:t>
            </a:r>
            <a:r>
              <a:rPr lang="en-US" altLang="en-US" sz="100" dirty="0" smtClean="0"/>
              <a:t> </a:t>
            </a:r>
            <a:r>
              <a:rPr lang="en-US" altLang="en-US" dirty="0" smtClean="0"/>
              <a:t>D</a:t>
            </a:r>
            <a:r>
              <a:rPr lang="en-US" altLang="en-US" sz="100" dirty="0" smtClean="0"/>
              <a:t> </a:t>
            </a:r>
            <a:r>
              <a:rPr lang="en-US" altLang="en-US" dirty="0" smtClean="0"/>
              <a:t>T Dictionary </a:t>
            </a:r>
            <a:r>
              <a:rPr lang="en-US" altLang="en-US" sz="2000" b="0" dirty="0" smtClean="0"/>
              <a:t>(1 of 3)</a:t>
            </a:r>
            <a:endParaRPr lang="en-US" sz="2000" b="0" dirty="0"/>
          </a:p>
        </p:txBody>
      </p:sp>
      <p:sp>
        <p:nvSpPr>
          <p:cNvPr id="3" name="Text Placeholder 2"/>
          <p:cNvSpPr>
            <a:spLocks noGrp="1"/>
          </p:cNvSpPr>
          <p:nvPr>
            <p:ph type="body" idx="1"/>
          </p:nvPr>
        </p:nvSpPr>
        <p:spPr>
          <a:xfrm>
            <a:off x="457200" y="1600201"/>
            <a:ext cx="8229600" cy="440356"/>
          </a:xfrm>
        </p:spPr>
        <p:txBody>
          <a:bodyPr/>
          <a:lstStyle/>
          <a:p>
            <a:pPr marL="0" indent="0">
              <a:buNone/>
            </a:pPr>
            <a:r>
              <a:rPr lang="en-US" altLang="en-US" sz="2000" b="1" dirty="0" smtClean="0"/>
              <a:t>Figure </a:t>
            </a:r>
            <a:r>
              <a:rPr lang="en-US" altLang="en-US" sz="2000" b="1" dirty="0"/>
              <a:t>18-1</a:t>
            </a:r>
            <a:r>
              <a:rPr lang="en-US" altLang="en-US" sz="2000" dirty="0"/>
              <a:t> A collection of data about certain </a:t>
            </a:r>
            <a:r>
              <a:rPr lang="en-US" altLang="en-US" sz="2000" dirty="0" smtClean="0"/>
              <a:t>cities</a:t>
            </a:r>
            <a:endParaRPr lang="en-US" alt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4117919050"/>
              </p:ext>
            </p:extLst>
          </p:nvPr>
        </p:nvGraphicFramePr>
        <p:xfrm>
          <a:off x="2182836" y="2250826"/>
          <a:ext cx="4778327" cy="3962400"/>
        </p:xfrm>
        <a:graphic>
          <a:graphicData uri="http://schemas.openxmlformats.org/drawingml/2006/table">
            <a:tbl>
              <a:tblPr firstRow="1" bandRow="1">
                <a:tableStyleId>{40F9630F-82C1-40B7-BC3A-925EFCFF5E92}</a:tableStyleId>
              </a:tblPr>
              <a:tblGrid>
                <a:gridCol w="1601990">
                  <a:extLst>
                    <a:ext uri="{9D8B030D-6E8A-4147-A177-3AD203B41FA5}">
                      <a16:colId xmlns:a16="http://schemas.microsoft.com/office/drawing/2014/main" val="1918234364"/>
                    </a:ext>
                  </a:extLst>
                </a:gridCol>
                <a:gridCol w="1597794">
                  <a:extLst>
                    <a:ext uri="{9D8B030D-6E8A-4147-A177-3AD203B41FA5}">
                      <a16:colId xmlns:a16="http://schemas.microsoft.com/office/drawing/2014/main" val="3289859022"/>
                    </a:ext>
                  </a:extLst>
                </a:gridCol>
                <a:gridCol w="1578543">
                  <a:extLst>
                    <a:ext uri="{9D8B030D-6E8A-4147-A177-3AD203B41FA5}">
                      <a16:colId xmlns:a16="http://schemas.microsoft.com/office/drawing/2014/main" val="289660478"/>
                    </a:ext>
                  </a:extLst>
                </a:gridCol>
              </a:tblGrid>
              <a:tr h="0">
                <a:tc>
                  <a:txBody>
                    <a:bodyPr/>
                    <a:lstStyle/>
                    <a:p>
                      <a:r>
                        <a:rPr lang="en-US" sz="1400" dirty="0" smtClean="0">
                          <a:latin typeface="+mn-lt"/>
                        </a:rPr>
                        <a:t>City</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Country</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Population</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0966204"/>
                  </a:ext>
                </a:extLst>
              </a:tr>
              <a:tr h="0">
                <a:tc>
                  <a:txBody>
                    <a:bodyPr/>
                    <a:lstStyle/>
                    <a:p>
                      <a:r>
                        <a:rPr lang="en-US" sz="1400" dirty="0" smtClean="0">
                          <a:latin typeface="+mn-lt"/>
                        </a:rPr>
                        <a:t>Buenos Aires</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Argentina</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13,639,000</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254188"/>
                  </a:ext>
                </a:extLst>
              </a:tr>
              <a:tr h="0">
                <a:tc>
                  <a:txBody>
                    <a:bodyPr/>
                    <a:lstStyle/>
                    <a:p>
                      <a:r>
                        <a:rPr lang="en-US" sz="1400" dirty="0" smtClean="0">
                          <a:latin typeface="+mn-lt"/>
                        </a:rPr>
                        <a:t>Cairo</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Egypt</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17,816,000</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8183024"/>
                  </a:ext>
                </a:extLst>
              </a:tr>
              <a:tr h="0">
                <a:tc>
                  <a:txBody>
                    <a:bodyPr/>
                    <a:lstStyle/>
                    <a:p>
                      <a:r>
                        <a:rPr lang="en-US" sz="1400" dirty="0" smtClean="0">
                          <a:latin typeface="+mn-lt"/>
                        </a:rPr>
                        <a:t>Johannesburg</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South Africa</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7,618,000</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560978"/>
                  </a:ext>
                </a:extLst>
              </a:tr>
              <a:tr h="0">
                <a:tc>
                  <a:txBody>
                    <a:bodyPr/>
                    <a:lstStyle/>
                    <a:p>
                      <a:r>
                        <a:rPr lang="en-US" sz="1400" dirty="0" smtClean="0">
                          <a:latin typeface="+mn-lt"/>
                        </a:rPr>
                        <a:t>London</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England</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8,586,000</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1890624"/>
                  </a:ext>
                </a:extLst>
              </a:tr>
              <a:tr h="0">
                <a:tc>
                  <a:txBody>
                    <a:bodyPr/>
                    <a:lstStyle/>
                    <a:p>
                      <a:r>
                        <a:rPr lang="en-US" sz="1400" dirty="0" smtClean="0">
                          <a:latin typeface="+mn-lt"/>
                        </a:rPr>
                        <a:t>Madrid</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Spain</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5,427,000</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8190424"/>
                  </a:ext>
                </a:extLst>
              </a:tr>
              <a:tr h="0">
                <a:tc>
                  <a:txBody>
                    <a:bodyPr/>
                    <a:lstStyle/>
                    <a:p>
                      <a:r>
                        <a:rPr lang="en-US" sz="1400" dirty="0" smtClean="0">
                          <a:latin typeface="+mn-lt"/>
                        </a:rPr>
                        <a:t>Mexico</a:t>
                      </a:r>
                      <a:r>
                        <a:rPr lang="en-US" sz="1400" baseline="0" dirty="0" smtClean="0">
                          <a:latin typeface="+mn-lt"/>
                        </a:rPr>
                        <a:t> City</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Mexico</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19,463,000</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181948"/>
                  </a:ext>
                </a:extLst>
              </a:tr>
              <a:tr h="0">
                <a:tc>
                  <a:txBody>
                    <a:bodyPr/>
                    <a:lstStyle/>
                    <a:p>
                      <a:r>
                        <a:rPr lang="en-US" sz="1400" dirty="0" smtClean="0">
                          <a:latin typeface="+mn-lt"/>
                        </a:rPr>
                        <a:t>Mumbai</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India</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16,910,000</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3389349"/>
                  </a:ext>
                </a:extLst>
              </a:tr>
              <a:tr h="0">
                <a:tc>
                  <a:txBody>
                    <a:bodyPr/>
                    <a:lstStyle/>
                    <a:p>
                      <a:r>
                        <a:rPr lang="en-US" sz="1400" dirty="0" smtClean="0">
                          <a:latin typeface="+mn-lt"/>
                        </a:rPr>
                        <a:t>New York</a:t>
                      </a:r>
                      <a:r>
                        <a:rPr lang="en-US" sz="1400" baseline="0" dirty="0" smtClean="0">
                          <a:latin typeface="+mn-lt"/>
                        </a:rPr>
                        <a:t> City</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U.S.A.</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20,464,000</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7762820"/>
                  </a:ext>
                </a:extLst>
              </a:tr>
              <a:tr h="0">
                <a:tc>
                  <a:txBody>
                    <a:bodyPr/>
                    <a:lstStyle/>
                    <a:p>
                      <a:r>
                        <a:rPr lang="en-US" sz="1400" dirty="0" smtClean="0">
                          <a:latin typeface="+mn-lt"/>
                        </a:rPr>
                        <a:t>Paris</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France</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10,755,000</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9443646"/>
                  </a:ext>
                </a:extLst>
              </a:tr>
              <a:tr h="0">
                <a:tc>
                  <a:txBody>
                    <a:bodyPr/>
                    <a:lstStyle/>
                    <a:p>
                      <a:r>
                        <a:rPr lang="en-US" sz="1400" dirty="0" smtClean="0">
                          <a:latin typeface="+mn-lt"/>
                        </a:rPr>
                        <a:t>Sydney</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Australia</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3,785,000</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1892073"/>
                  </a:ext>
                </a:extLst>
              </a:tr>
              <a:tr h="0">
                <a:tc>
                  <a:txBody>
                    <a:bodyPr/>
                    <a:lstStyle/>
                    <a:p>
                      <a:r>
                        <a:rPr lang="en-US" sz="1400" dirty="0" smtClean="0">
                          <a:latin typeface="+mn-lt"/>
                        </a:rPr>
                        <a:t>Tokyo</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Japan</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37,126,000</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5378909"/>
                  </a:ext>
                </a:extLst>
              </a:tr>
              <a:tr h="0">
                <a:tc>
                  <a:txBody>
                    <a:bodyPr/>
                    <a:lstStyle/>
                    <a:p>
                      <a:r>
                        <a:rPr lang="en-US" sz="1400" dirty="0" smtClean="0">
                          <a:latin typeface="+mn-lt"/>
                        </a:rPr>
                        <a:t>Toronto</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Canada</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mn-lt"/>
                        </a:rPr>
                        <a:t>6,139,000</a:t>
                      </a:r>
                      <a:endParaRPr lang="en-US" sz="14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1797864"/>
                  </a:ext>
                </a:extLst>
              </a:tr>
            </a:tbl>
          </a:graphicData>
        </a:graphic>
      </p:graphicFrame>
    </p:spTree>
    <p:extLst>
      <p:ext uri="{BB962C8B-B14F-4D97-AF65-F5344CB8AC3E}">
        <p14:creationId xmlns:p14="http://schemas.microsoft.com/office/powerpoint/2010/main" val="42632582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Three Scenarios </a:t>
            </a:r>
            <a:r>
              <a:rPr lang="en-US" altLang="en-US" sz="2000" b="0" dirty="0" smtClean="0"/>
              <a:t>(2 </a:t>
            </a:r>
            <a:r>
              <a:rPr lang="en-US" altLang="en-US" sz="2000" b="0" dirty="0"/>
              <a:t>of 5)</a:t>
            </a:r>
            <a:endParaRPr lang="en-US" dirty="0"/>
          </a:p>
        </p:txBody>
      </p:sp>
      <p:sp>
        <p:nvSpPr>
          <p:cNvPr id="3" name="Text Placeholder 2"/>
          <p:cNvSpPr>
            <a:spLocks noGrp="1"/>
          </p:cNvSpPr>
          <p:nvPr>
            <p:ph type="body" idx="1"/>
          </p:nvPr>
        </p:nvSpPr>
        <p:spPr/>
        <p:txBody>
          <a:bodyPr/>
          <a:lstStyle/>
          <a:p>
            <a:pPr marL="0" indent="0" eaLnBrk="1" hangingPunct="1">
              <a:buNone/>
            </a:pPr>
            <a:r>
              <a:rPr lang="en-US" altLang="en-US" sz="2400" dirty="0" smtClean="0">
                <a:solidFill>
                  <a:schemeClr val="tx2"/>
                </a:solidFill>
              </a:rPr>
              <a:t>C.</a:t>
            </a:r>
            <a:r>
              <a:rPr lang="en-US" altLang="en-US" sz="2400" dirty="0" smtClean="0"/>
              <a:t> Addition</a:t>
            </a:r>
            <a:r>
              <a:rPr lang="en-US" altLang="en-US" sz="2400" dirty="0"/>
              <a:t>, removal, retrieval, traversal in sorted order</a:t>
            </a:r>
          </a:p>
          <a:p>
            <a:pPr marL="741600" lvl="1" indent="-284400" eaLnBrk="1" hangingPunct="1"/>
            <a:r>
              <a:rPr lang="en-US" altLang="en-US" sz="2400" dirty="0"/>
              <a:t>Add and remove need to find position, then add or remove from that position</a:t>
            </a:r>
          </a:p>
          <a:p>
            <a:pPr marL="741600" lvl="1" indent="-284400" eaLnBrk="1" hangingPunct="1"/>
            <a:r>
              <a:rPr lang="en-US" altLang="en-US" sz="2400" dirty="0"/>
              <a:t>Array-based best for find, link-based best for </a:t>
            </a:r>
            <a:r>
              <a:rPr lang="en-US" altLang="en-US" sz="2400" dirty="0" smtClean="0"/>
              <a:t>addition/removal</a:t>
            </a:r>
            <a:endParaRPr lang="en-US" altLang="en-US" sz="2400" dirty="0"/>
          </a:p>
        </p:txBody>
      </p:sp>
    </p:spTree>
    <p:extLst>
      <p:ext uri="{BB962C8B-B14F-4D97-AF65-F5344CB8AC3E}">
        <p14:creationId xmlns:p14="http://schemas.microsoft.com/office/powerpoint/2010/main" val="24381151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Three Scenarios </a:t>
            </a:r>
            <a:r>
              <a:rPr lang="en-US" altLang="en-US" sz="2000" b="0" dirty="0" smtClean="0"/>
              <a:t>(3 </a:t>
            </a:r>
            <a:r>
              <a:rPr lang="en-US" altLang="en-US" sz="2000" b="0" dirty="0"/>
              <a:t>of 5)</a:t>
            </a:r>
            <a:endParaRPr lang="en-US" dirty="0"/>
          </a:p>
        </p:txBody>
      </p:sp>
      <p:sp>
        <p:nvSpPr>
          <p:cNvPr id="3" name="Text Placeholder 2"/>
          <p:cNvSpPr>
            <a:spLocks noGrp="1"/>
          </p:cNvSpPr>
          <p:nvPr>
            <p:ph type="body" idx="1"/>
          </p:nvPr>
        </p:nvSpPr>
        <p:spPr>
          <a:xfrm>
            <a:off x="457200" y="1600200"/>
            <a:ext cx="8229600" cy="507733"/>
          </a:xfrm>
        </p:spPr>
        <p:txBody>
          <a:bodyPr/>
          <a:lstStyle/>
          <a:p>
            <a:pPr marL="0" indent="0">
              <a:buNone/>
            </a:pPr>
            <a:r>
              <a:rPr lang="en-US" altLang="en-US" sz="2000" b="1" dirty="0" smtClean="0"/>
              <a:t>Figure </a:t>
            </a:r>
            <a:r>
              <a:rPr lang="en-US" altLang="en-US" sz="2000" b="1" dirty="0"/>
              <a:t>18-6</a:t>
            </a:r>
            <a:r>
              <a:rPr lang="en-US" altLang="en-US" sz="2000" dirty="0"/>
              <a:t> Addition for unsorted linear </a:t>
            </a:r>
            <a:r>
              <a:rPr lang="en-US" altLang="en-US" sz="2000" dirty="0" smtClean="0"/>
              <a:t>implementations</a:t>
            </a:r>
            <a:endParaRPr lang="en-US" altLang="en-US" sz="2000" dirty="0"/>
          </a:p>
        </p:txBody>
      </p:sp>
      <p:pic>
        <p:nvPicPr>
          <p:cNvPr id="4" name="Picture 6" descr="Diagram (a) is titled, array based. A node titled, entry count has value k plus 1. Beside entry count is an array titled, entries, of size max entries. Value in index 0,1 and k minus 1 is, entry. Value is index k is, New entry. New Entry is shaded. The values in indexes after k are unspecified. New entry is labeled, place new entry in next available array location. Diagram (b) is titled, link based. A node titled, entry count has value k plus 1. Beside entry count is a pointer titled, head P t r. Old reference from head P t r points to a linked list, where all nodes contain value, Entry. New reference from head P t r points to a node with value New entry, which in turn points to the linked list, where all nodes contain value, Entry. New Entry node is labeled, place new node at beginning of chain."/>
          <p:cNvPicPr>
            <a:picLocks noChangeAspect="1" noChangeArrowheads="1"/>
          </p:cNvPicPr>
          <p:nvPr/>
        </p:nvPicPr>
        <p:blipFill rotWithShape="1">
          <a:blip r:embed="rId2">
            <a:extLst>
              <a:ext uri="{28A0092B-C50C-407E-A947-70E740481C1C}">
                <a14:useLocalDpi xmlns:a14="http://schemas.microsoft.com/office/drawing/2010/main" val="0"/>
              </a:ext>
            </a:extLst>
          </a:blip>
          <a:srcRect l="2121" t="2514" r="2121" b="4511"/>
          <a:stretch/>
        </p:blipFill>
        <p:spPr bwMode="auto">
          <a:xfrm>
            <a:off x="863387" y="2457351"/>
            <a:ext cx="7417226" cy="3723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78095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Three Scenarios </a:t>
            </a:r>
            <a:r>
              <a:rPr lang="en-US" altLang="en-US" sz="2000" b="0" dirty="0" smtClean="0"/>
              <a:t>(4 </a:t>
            </a:r>
            <a:r>
              <a:rPr lang="en-US" altLang="en-US" sz="2000" b="0" dirty="0"/>
              <a:t>of 5)</a:t>
            </a:r>
            <a:endParaRPr lang="en-US" dirty="0"/>
          </a:p>
        </p:txBody>
      </p:sp>
      <p:sp>
        <p:nvSpPr>
          <p:cNvPr id="3" name="Text Placeholder 2"/>
          <p:cNvSpPr>
            <a:spLocks noGrp="1"/>
          </p:cNvSpPr>
          <p:nvPr>
            <p:ph type="body" idx="1"/>
          </p:nvPr>
        </p:nvSpPr>
        <p:spPr>
          <a:xfrm>
            <a:off x="457200" y="1600200"/>
            <a:ext cx="8229600" cy="507733"/>
          </a:xfrm>
        </p:spPr>
        <p:txBody>
          <a:bodyPr/>
          <a:lstStyle/>
          <a:p>
            <a:pPr marL="0" indent="0">
              <a:buNone/>
            </a:pPr>
            <a:r>
              <a:rPr lang="en-US" altLang="en-US" sz="2000" b="1" dirty="0" smtClean="0"/>
              <a:t>Figure </a:t>
            </a:r>
            <a:r>
              <a:rPr lang="en-US" altLang="en-US" sz="2000" b="1" dirty="0"/>
              <a:t>18-7</a:t>
            </a:r>
            <a:r>
              <a:rPr lang="en-US" altLang="en-US" sz="2000" dirty="0"/>
              <a:t> Addition for sorted linear </a:t>
            </a:r>
            <a:r>
              <a:rPr lang="en-US" altLang="en-US" sz="2000" dirty="0" smtClean="0"/>
              <a:t>implementations</a:t>
            </a:r>
            <a:endParaRPr lang="en-US" altLang="en-US" sz="2000" dirty="0"/>
          </a:p>
        </p:txBody>
      </p:sp>
      <p:pic>
        <p:nvPicPr>
          <p:cNvPr id="4" name="Picture 6" descr="Diagram (a) is titled, array based. An array titled, entries, of size, max entries has value, entry, in indexes 0,1, k minus 1, k plus 1 and one more unknown index. Value in index k is new entry. A rightward arrow is drawn above entries array, which is labeled, shift to make room for new entry. Diagram (b) is titled, link based. A pointer titled, head P t r points to a linked list, where all nodes contain value, Entry. Old reference has only nodes with value, Entry. In new reference, a node with value, new entry, is included in between the list. New entry node is labeled, add new node in sorted order."/>
          <p:cNvPicPr>
            <a:picLocks noChangeAspect="1" noChangeArrowheads="1"/>
          </p:cNvPicPr>
          <p:nvPr/>
        </p:nvPicPr>
        <p:blipFill rotWithShape="1">
          <a:blip r:embed="rId2">
            <a:extLst>
              <a:ext uri="{28A0092B-C50C-407E-A947-70E740481C1C}">
                <a14:useLocalDpi xmlns:a14="http://schemas.microsoft.com/office/drawing/2010/main" val="0"/>
              </a:ext>
            </a:extLst>
          </a:blip>
          <a:srcRect l="2345" t="2005" r="2131" b="2801"/>
          <a:stretch/>
        </p:blipFill>
        <p:spPr bwMode="auto">
          <a:xfrm>
            <a:off x="1229762" y="2367390"/>
            <a:ext cx="6684476" cy="3873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5686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Three Scenarios </a:t>
            </a:r>
            <a:r>
              <a:rPr lang="en-US" altLang="en-US" sz="2000" b="0" dirty="0" smtClean="0"/>
              <a:t>(5 </a:t>
            </a:r>
            <a:r>
              <a:rPr lang="en-US" altLang="en-US" sz="2000" b="0" dirty="0"/>
              <a:t>of 5)</a:t>
            </a:r>
            <a:endParaRPr lang="en-US" dirty="0"/>
          </a:p>
        </p:txBody>
      </p:sp>
      <p:sp>
        <p:nvSpPr>
          <p:cNvPr id="3" name="Text Placeholder 2"/>
          <p:cNvSpPr>
            <a:spLocks noGrp="1"/>
          </p:cNvSpPr>
          <p:nvPr>
            <p:ph type="body" idx="1"/>
          </p:nvPr>
        </p:nvSpPr>
        <p:spPr>
          <a:xfrm>
            <a:off x="457200" y="1600201"/>
            <a:ext cx="8229600" cy="799832"/>
          </a:xfrm>
        </p:spPr>
        <p:txBody>
          <a:bodyPr/>
          <a:lstStyle/>
          <a:p>
            <a:pPr marL="0" indent="0">
              <a:buNone/>
            </a:pPr>
            <a:r>
              <a:rPr lang="en-US" altLang="en-US" sz="2000" b="1" dirty="0" smtClean="0"/>
              <a:t>Figure </a:t>
            </a:r>
            <a:r>
              <a:rPr lang="en-US" altLang="en-US" sz="2000" b="1" dirty="0"/>
              <a:t>18-8</a:t>
            </a:r>
            <a:r>
              <a:rPr lang="en-US" altLang="en-US" sz="2000" dirty="0"/>
              <a:t> The average-case order of the </a:t>
            </a:r>
            <a:r>
              <a:rPr lang="en-US" altLang="en-US" sz="2000" dirty="0" smtClean="0"/>
              <a:t>A</a:t>
            </a:r>
            <a:r>
              <a:rPr lang="en-US" altLang="en-US" sz="100" dirty="0" smtClean="0"/>
              <a:t> </a:t>
            </a:r>
            <a:r>
              <a:rPr lang="en-US" altLang="en-US" sz="2000" dirty="0" smtClean="0"/>
              <a:t>D</a:t>
            </a:r>
            <a:r>
              <a:rPr lang="en-US" altLang="en-US" sz="100" dirty="0" smtClean="0"/>
              <a:t> </a:t>
            </a:r>
            <a:r>
              <a:rPr lang="en-US" altLang="en-US" sz="2000" dirty="0" smtClean="0"/>
              <a:t>T </a:t>
            </a:r>
            <a:r>
              <a:rPr lang="en-US" altLang="en-US" sz="2000" dirty="0"/>
              <a:t>dictionary operations for various </a:t>
            </a:r>
            <a:r>
              <a:rPr lang="en-US" altLang="en-US" sz="2000" dirty="0" smtClean="0"/>
              <a:t>implementations</a:t>
            </a:r>
            <a:endParaRPr lang="en-US" alt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107566497"/>
              </p:ext>
            </p:extLst>
          </p:nvPr>
        </p:nvGraphicFramePr>
        <p:xfrm>
          <a:off x="1159845" y="2806300"/>
          <a:ext cx="6824310" cy="2225040"/>
        </p:xfrm>
        <a:graphic>
          <a:graphicData uri="http://schemas.openxmlformats.org/drawingml/2006/table">
            <a:tbl>
              <a:tblPr firstRow="1" bandRow="1">
                <a:tableStyleId>{40F9630F-82C1-40B7-BC3A-925EFCFF5E92}</a:tableStyleId>
              </a:tblPr>
              <a:tblGrid>
                <a:gridCol w="2192308">
                  <a:extLst>
                    <a:ext uri="{9D8B030D-6E8A-4147-A177-3AD203B41FA5}">
                      <a16:colId xmlns:a16="http://schemas.microsoft.com/office/drawing/2014/main" val="1320497078"/>
                    </a:ext>
                  </a:extLst>
                </a:gridCol>
                <a:gridCol w="1020184">
                  <a:extLst>
                    <a:ext uri="{9D8B030D-6E8A-4147-A177-3AD203B41FA5}">
                      <a16:colId xmlns:a16="http://schemas.microsoft.com/office/drawing/2014/main" val="2132391577"/>
                    </a:ext>
                  </a:extLst>
                </a:gridCol>
                <a:gridCol w="1070749">
                  <a:extLst>
                    <a:ext uri="{9D8B030D-6E8A-4147-A177-3AD203B41FA5}">
                      <a16:colId xmlns:a16="http://schemas.microsoft.com/office/drawing/2014/main" val="3765833185"/>
                    </a:ext>
                  </a:extLst>
                </a:gridCol>
                <a:gridCol w="1337911">
                  <a:extLst>
                    <a:ext uri="{9D8B030D-6E8A-4147-A177-3AD203B41FA5}">
                      <a16:colId xmlns:a16="http://schemas.microsoft.com/office/drawing/2014/main" val="1818855364"/>
                    </a:ext>
                  </a:extLst>
                </a:gridCol>
                <a:gridCol w="1203158">
                  <a:extLst>
                    <a:ext uri="{9D8B030D-6E8A-4147-A177-3AD203B41FA5}">
                      <a16:colId xmlns:a16="http://schemas.microsoft.com/office/drawing/2014/main" val="1682567935"/>
                    </a:ext>
                  </a:extLst>
                </a:gridCol>
              </a:tblGrid>
              <a:tr h="370840">
                <a:tc>
                  <a:txBody>
                    <a:bodyPr/>
                    <a:lstStyle/>
                    <a:p>
                      <a:r>
                        <a:rPr lang="en-US" sz="1600" dirty="0" smtClean="0">
                          <a:solidFill>
                            <a:schemeClr val="bg1"/>
                          </a:solidFill>
                          <a:latin typeface="+mn-lt"/>
                        </a:rPr>
                        <a:t>Blank</a:t>
                      </a:r>
                      <a:endParaRPr lang="en-US" sz="1600" dirty="0">
                        <a:solidFill>
                          <a:schemeClr val="bg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mn-lt"/>
                        </a:rPr>
                        <a:t>Addition</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mn-lt"/>
                        </a:rPr>
                        <a:t>Removal</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mn-lt"/>
                        </a:rPr>
                        <a:t>Retrieval</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mn-lt"/>
                        </a:rPr>
                        <a:t>Traversal</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833010"/>
                  </a:ext>
                </a:extLst>
              </a:tr>
              <a:tr h="370840">
                <a:tc>
                  <a:txBody>
                    <a:bodyPr/>
                    <a:lstStyle/>
                    <a:p>
                      <a:r>
                        <a:rPr lang="en-US" sz="1600" dirty="0" smtClean="0">
                          <a:latin typeface="+mn-lt"/>
                        </a:rPr>
                        <a:t>Unsorted array-based</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dirty="0" smtClean="0">
                          <a:latin typeface="+mn-lt"/>
                        </a:rPr>
                        <a:t>O(1)</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O(</a:t>
                      </a:r>
                      <a:r>
                        <a:rPr lang="en-US" sz="1600" b="0" i="1" u="none" strike="noStrike" cap="none" dirty="0" smtClean="0">
                          <a:solidFill>
                            <a:schemeClr val="dk1"/>
                          </a:solidFill>
                          <a:latin typeface="+mn-lt"/>
                          <a:ea typeface="Arial"/>
                          <a:cs typeface="Arial"/>
                          <a:sym typeface="Arial"/>
                        </a:rPr>
                        <a:t>n</a:t>
                      </a:r>
                      <a:r>
                        <a:rPr lang="en-US" sz="1600" b="0" i="0" u="none" strike="noStrike" cap="none" dirty="0" smtClean="0">
                          <a:solidFill>
                            <a:schemeClr val="dk1"/>
                          </a:solidFill>
                          <a:latin typeface="+mn-lt"/>
                          <a:ea typeface="Arial"/>
                          <a:cs typeface="Arial"/>
                          <a:sym typeface="Arial"/>
                        </a:rPr>
                        <a:t>)</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O(</a:t>
                      </a:r>
                      <a:r>
                        <a:rPr lang="en-US" sz="1600" b="0" i="1" u="none" strike="noStrike" cap="none" dirty="0" smtClean="0">
                          <a:solidFill>
                            <a:schemeClr val="dk1"/>
                          </a:solidFill>
                          <a:latin typeface="+mn-lt"/>
                          <a:ea typeface="Arial"/>
                          <a:cs typeface="Arial"/>
                          <a:sym typeface="Arial"/>
                        </a:rPr>
                        <a:t>n</a:t>
                      </a:r>
                      <a:r>
                        <a:rPr lang="en-US" sz="1600" b="0" i="0" u="none" strike="noStrike" cap="none" dirty="0" smtClean="0">
                          <a:solidFill>
                            <a:schemeClr val="dk1"/>
                          </a:solidFill>
                          <a:latin typeface="+mn-lt"/>
                          <a:ea typeface="Arial"/>
                          <a:cs typeface="Arial"/>
                          <a:sym typeface="Aria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O(</a:t>
                      </a:r>
                      <a:r>
                        <a:rPr lang="en-US" sz="1600" b="0" i="1" u="none" strike="noStrike" cap="none" dirty="0" smtClean="0">
                          <a:solidFill>
                            <a:schemeClr val="dk1"/>
                          </a:solidFill>
                          <a:latin typeface="+mn-lt"/>
                          <a:ea typeface="Arial"/>
                          <a:cs typeface="Arial"/>
                          <a:sym typeface="Arial"/>
                        </a:rPr>
                        <a:t>n</a:t>
                      </a:r>
                      <a:r>
                        <a:rPr lang="en-US" sz="1600" b="0" i="0" u="none" strike="noStrike" cap="none" dirty="0" smtClean="0">
                          <a:solidFill>
                            <a:schemeClr val="dk1"/>
                          </a:solidFill>
                          <a:latin typeface="+mn-lt"/>
                          <a:ea typeface="Arial"/>
                          <a:cs typeface="Arial"/>
                          <a:sym typeface="Aria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25098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Unsorted link-based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cap="none" dirty="0" smtClean="0">
                          <a:solidFill>
                            <a:schemeClr val="dk1"/>
                          </a:solidFill>
                          <a:latin typeface="+mn-lt"/>
                          <a:ea typeface="Arial"/>
                          <a:cs typeface="Arial"/>
                          <a:sym typeface="Arial"/>
                        </a:rPr>
                        <a:t>O(1)</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O(</a:t>
                      </a:r>
                      <a:r>
                        <a:rPr lang="en-US" sz="1600" b="0" i="1" u="none" strike="noStrike" cap="none" dirty="0" smtClean="0">
                          <a:solidFill>
                            <a:schemeClr val="dk1"/>
                          </a:solidFill>
                          <a:latin typeface="+mn-lt"/>
                          <a:ea typeface="Arial"/>
                          <a:cs typeface="Arial"/>
                          <a:sym typeface="Arial"/>
                        </a:rPr>
                        <a:t>n</a:t>
                      </a:r>
                      <a:r>
                        <a:rPr lang="en-US" sz="1600" b="0" i="0" u="none" strike="noStrike" cap="none" dirty="0" smtClean="0">
                          <a:solidFill>
                            <a:schemeClr val="dk1"/>
                          </a:solidFill>
                          <a:latin typeface="+mn-lt"/>
                          <a:ea typeface="Arial"/>
                          <a:cs typeface="Arial"/>
                          <a:sym typeface="Aria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O(</a:t>
                      </a:r>
                      <a:r>
                        <a:rPr lang="en-US" sz="1600" b="0" i="1" u="none" strike="noStrike" cap="none" dirty="0" smtClean="0">
                          <a:solidFill>
                            <a:schemeClr val="dk1"/>
                          </a:solidFill>
                          <a:latin typeface="+mn-lt"/>
                          <a:ea typeface="Arial"/>
                          <a:cs typeface="Arial"/>
                          <a:sym typeface="Arial"/>
                        </a:rPr>
                        <a:t>n</a:t>
                      </a:r>
                      <a:r>
                        <a:rPr lang="en-US" sz="1600" b="0" i="0" u="none" strike="noStrike" cap="none" dirty="0" smtClean="0">
                          <a:solidFill>
                            <a:schemeClr val="dk1"/>
                          </a:solidFill>
                          <a:latin typeface="+mn-lt"/>
                          <a:ea typeface="Arial"/>
                          <a:cs typeface="Arial"/>
                          <a:sym typeface="Aria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O(</a:t>
                      </a:r>
                      <a:r>
                        <a:rPr lang="en-US" sz="1600" b="0" i="1" u="none" strike="noStrike" cap="none" dirty="0" smtClean="0">
                          <a:solidFill>
                            <a:schemeClr val="dk1"/>
                          </a:solidFill>
                          <a:latin typeface="+mn-lt"/>
                          <a:ea typeface="Arial"/>
                          <a:cs typeface="Arial"/>
                          <a:sym typeface="Arial"/>
                        </a:rPr>
                        <a:t>n</a:t>
                      </a:r>
                      <a:r>
                        <a:rPr lang="en-US" sz="1600" b="0" i="0" u="none" strike="noStrike" cap="none" dirty="0" smtClean="0">
                          <a:solidFill>
                            <a:schemeClr val="dk1"/>
                          </a:solidFill>
                          <a:latin typeface="+mn-lt"/>
                          <a:ea typeface="Arial"/>
                          <a:cs typeface="Arial"/>
                          <a:sym typeface="Aria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08765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Sorted array-based</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O(</a:t>
                      </a:r>
                      <a:r>
                        <a:rPr lang="en-US" sz="1600" b="0" i="1" u="none" strike="noStrike" cap="none" dirty="0" smtClean="0">
                          <a:solidFill>
                            <a:schemeClr val="dk1"/>
                          </a:solidFill>
                          <a:latin typeface="+mn-lt"/>
                          <a:ea typeface="Arial"/>
                          <a:cs typeface="Arial"/>
                          <a:sym typeface="Arial"/>
                        </a:rPr>
                        <a:t>n</a:t>
                      </a:r>
                      <a:r>
                        <a:rPr lang="en-US" sz="1600" b="0" i="0" u="none" strike="noStrike" cap="none" dirty="0" smtClean="0">
                          <a:solidFill>
                            <a:schemeClr val="dk1"/>
                          </a:solidFill>
                          <a:latin typeface="+mn-lt"/>
                          <a:ea typeface="Arial"/>
                          <a:cs typeface="Arial"/>
                          <a:sym typeface="Aria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O(</a:t>
                      </a:r>
                      <a:r>
                        <a:rPr lang="en-US" sz="1600" b="0" i="1" u="none" strike="noStrike" cap="none" dirty="0" smtClean="0">
                          <a:solidFill>
                            <a:schemeClr val="dk1"/>
                          </a:solidFill>
                          <a:latin typeface="+mn-lt"/>
                          <a:ea typeface="Arial"/>
                          <a:cs typeface="Arial"/>
                          <a:sym typeface="Arial"/>
                        </a:rPr>
                        <a:t>n</a:t>
                      </a:r>
                      <a:r>
                        <a:rPr lang="en-US" sz="1600" b="0" i="0" u="none" strike="noStrike" cap="none" dirty="0" smtClean="0">
                          <a:solidFill>
                            <a:schemeClr val="dk1"/>
                          </a:solidFill>
                          <a:latin typeface="+mn-lt"/>
                          <a:ea typeface="Arial"/>
                          <a:cs typeface="Arial"/>
                          <a:sym typeface="Aria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O(log </a:t>
                      </a:r>
                      <a:r>
                        <a:rPr lang="en-US" sz="1600" b="0" i="1" u="none" strike="noStrike" cap="none" dirty="0" smtClean="0">
                          <a:solidFill>
                            <a:schemeClr val="dk1"/>
                          </a:solidFill>
                          <a:latin typeface="+mn-lt"/>
                          <a:ea typeface="Arial"/>
                          <a:cs typeface="Arial"/>
                          <a:sym typeface="Arial"/>
                        </a:rPr>
                        <a:t>n</a:t>
                      </a:r>
                      <a:r>
                        <a:rPr lang="en-US" sz="1600" b="0" i="0" u="none" strike="noStrike" cap="none" dirty="0" smtClean="0">
                          <a:solidFill>
                            <a:schemeClr val="dk1"/>
                          </a:solidFill>
                          <a:latin typeface="+mn-lt"/>
                          <a:ea typeface="Arial"/>
                          <a:cs typeface="Arial"/>
                          <a:sym typeface="Aria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O(</a:t>
                      </a:r>
                      <a:r>
                        <a:rPr lang="en-US" sz="1600" b="0" i="1" u="none" strike="noStrike" cap="none" dirty="0" smtClean="0">
                          <a:solidFill>
                            <a:schemeClr val="dk1"/>
                          </a:solidFill>
                          <a:latin typeface="+mn-lt"/>
                          <a:ea typeface="Arial"/>
                          <a:cs typeface="Arial"/>
                          <a:sym typeface="Arial"/>
                        </a:rPr>
                        <a:t>n</a:t>
                      </a:r>
                      <a:r>
                        <a:rPr lang="en-US" sz="1600" b="0" i="0" u="none" strike="noStrike" cap="none" dirty="0" smtClean="0">
                          <a:solidFill>
                            <a:schemeClr val="dk1"/>
                          </a:solidFill>
                          <a:latin typeface="+mn-lt"/>
                          <a:ea typeface="Arial"/>
                          <a:cs typeface="Arial"/>
                          <a:sym typeface="Aria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12023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Sorted link-based</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O(</a:t>
                      </a:r>
                      <a:r>
                        <a:rPr lang="en-US" sz="1600" b="0" i="1" u="none" strike="noStrike" cap="none" dirty="0" smtClean="0">
                          <a:solidFill>
                            <a:schemeClr val="dk1"/>
                          </a:solidFill>
                          <a:latin typeface="+mn-lt"/>
                          <a:ea typeface="Arial"/>
                          <a:cs typeface="Arial"/>
                          <a:sym typeface="Arial"/>
                        </a:rPr>
                        <a:t>n</a:t>
                      </a:r>
                      <a:r>
                        <a:rPr lang="en-US" sz="1600" b="0" i="0" u="none" strike="noStrike" cap="none" dirty="0" smtClean="0">
                          <a:solidFill>
                            <a:schemeClr val="dk1"/>
                          </a:solidFill>
                          <a:latin typeface="+mn-lt"/>
                          <a:ea typeface="Arial"/>
                          <a:cs typeface="Arial"/>
                          <a:sym typeface="Aria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O(</a:t>
                      </a:r>
                      <a:r>
                        <a:rPr lang="en-US" sz="1600" b="0" i="1" u="none" strike="noStrike" cap="none" dirty="0" smtClean="0">
                          <a:solidFill>
                            <a:schemeClr val="dk1"/>
                          </a:solidFill>
                          <a:latin typeface="+mn-lt"/>
                          <a:ea typeface="Arial"/>
                          <a:cs typeface="Arial"/>
                          <a:sym typeface="Arial"/>
                        </a:rPr>
                        <a:t>n</a:t>
                      </a:r>
                      <a:r>
                        <a:rPr lang="en-US" sz="1600" b="0" i="0" u="none" strike="noStrike" cap="none" dirty="0" smtClean="0">
                          <a:solidFill>
                            <a:schemeClr val="dk1"/>
                          </a:solidFill>
                          <a:latin typeface="+mn-lt"/>
                          <a:ea typeface="Arial"/>
                          <a:cs typeface="Arial"/>
                          <a:sym typeface="Aria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O(</a:t>
                      </a:r>
                      <a:r>
                        <a:rPr lang="en-US" sz="1600" b="0" i="1" u="none" strike="noStrike" cap="none" dirty="0" smtClean="0">
                          <a:solidFill>
                            <a:schemeClr val="dk1"/>
                          </a:solidFill>
                          <a:latin typeface="+mn-lt"/>
                          <a:ea typeface="Arial"/>
                          <a:cs typeface="Arial"/>
                          <a:sym typeface="Arial"/>
                        </a:rPr>
                        <a:t>n</a:t>
                      </a:r>
                      <a:r>
                        <a:rPr lang="en-US" sz="1600" b="0" i="0" u="none" strike="noStrike" cap="none" dirty="0" smtClean="0">
                          <a:solidFill>
                            <a:schemeClr val="dk1"/>
                          </a:solidFill>
                          <a:latin typeface="+mn-lt"/>
                          <a:ea typeface="Arial"/>
                          <a:cs typeface="Arial"/>
                          <a:sym typeface="Aria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O(</a:t>
                      </a:r>
                      <a:r>
                        <a:rPr lang="en-US" sz="1600" b="0" i="1" u="none" strike="noStrike" cap="none" dirty="0" smtClean="0">
                          <a:solidFill>
                            <a:schemeClr val="dk1"/>
                          </a:solidFill>
                          <a:latin typeface="+mn-lt"/>
                          <a:ea typeface="Arial"/>
                          <a:cs typeface="Arial"/>
                          <a:sym typeface="Arial"/>
                        </a:rPr>
                        <a:t>n</a:t>
                      </a:r>
                      <a:r>
                        <a:rPr lang="en-US" sz="1600" b="0" i="0" u="none" strike="noStrike" cap="none" dirty="0" smtClean="0">
                          <a:solidFill>
                            <a:schemeClr val="dk1"/>
                          </a:solidFill>
                          <a:latin typeface="+mn-lt"/>
                          <a:ea typeface="Arial"/>
                          <a:cs typeface="Arial"/>
                          <a:sym typeface="Aria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3843034"/>
                  </a:ext>
                </a:extLst>
              </a:tr>
              <a:tr h="370840">
                <a:tc>
                  <a:txBody>
                    <a:bodyPr/>
                    <a:lstStyle/>
                    <a:p>
                      <a:r>
                        <a:rPr lang="en-US" sz="1600" dirty="0" smtClean="0">
                          <a:latin typeface="+mn-lt"/>
                        </a:rPr>
                        <a:t>Binary search tree</a:t>
                      </a:r>
                      <a:endParaRPr lang="en-US" sz="1600" dirty="0">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O(log </a:t>
                      </a:r>
                      <a:r>
                        <a:rPr lang="en-US" sz="1600" b="0" i="1" u="none" strike="noStrike" cap="none" dirty="0" smtClean="0">
                          <a:solidFill>
                            <a:schemeClr val="dk1"/>
                          </a:solidFill>
                          <a:latin typeface="+mn-lt"/>
                          <a:ea typeface="Arial"/>
                          <a:cs typeface="Arial"/>
                          <a:sym typeface="Arial"/>
                        </a:rPr>
                        <a:t>n</a:t>
                      </a:r>
                      <a:r>
                        <a:rPr lang="en-US" sz="1600" b="0" i="0" u="none" strike="noStrike" cap="none" dirty="0" smtClean="0">
                          <a:solidFill>
                            <a:schemeClr val="dk1"/>
                          </a:solidFill>
                          <a:latin typeface="+mn-lt"/>
                          <a:ea typeface="Arial"/>
                          <a:cs typeface="Arial"/>
                          <a:sym typeface="Aria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O(log </a:t>
                      </a:r>
                      <a:r>
                        <a:rPr lang="en-US" sz="1600" b="0" i="1" u="none" strike="noStrike" cap="none" dirty="0" smtClean="0">
                          <a:solidFill>
                            <a:schemeClr val="dk1"/>
                          </a:solidFill>
                          <a:latin typeface="+mn-lt"/>
                          <a:ea typeface="Arial"/>
                          <a:cs typeface="Arial"/>
                          <a:sym typeface="Arial"/>
                        </a:rPr>
                        <a:t>n</a:t>
                      </a:r>
                      <a:r>
                        <a:rPr lang="en-US" sz="1600" b="0" i="0" u="none" strike="noStrike" cap="none" dirty="0" smtClean="0">
                          <a:solidFill>
                            <a:schemeClr val="dk1"/>
                          </a:solidFill>
                          <a:latin typeface="+mn-lt"/>
                          <a:ea typeface="Arial"/>
                          <a:cs typeface="Arial"/>
                          <a:sym typeface="Aria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O(log </a:t>
                      </a:r>
                      <a:r>
                        <a:rPr lang="en-US" sz="1600" b="0" i="1" u="none" strike="noStrike" cap="none" dirty="0" smtClean="0">
                          <a:solidFill>
                            <a:schemeClr val="dk1"/>
                          </a:solidFill>
                          <a:latin typeface="+mn-lt"/>
                          <a:ea typeface="Arial"/>
                          <a:cs typeface="Arial"/>
                          <a:sym typeface="Arial"/>
                        </a:rPr>
                        <a:t>n</a:t>
                      </a:r>
                      <a:r>
                        <a:rPr lang="en-US" sz="1600" b="0" i="0" u="none" strike="noStrike" cap="none" dirty="0" smtClean="0">
                          <a:solidFill>
                            <a:schemeClr val="dk1"/>
                          </a:solidFill>
                          <a:latin typeface="+mn-lt"/>
                          <a:ea typeface="Arial"/>
                          <a:cs typeface="Arial"/>
                          <a:sym typeface="Aria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cap="none" dirty="0" smtClean="0">
                          <a:solidFill>
                            <a:schemeClr val="dk1"/>
                          </a:solidFill>
                          <a:latin typeface="+mn-lt"/>
                          <a:ea typeface="Arial"/>
                          <a:cs typeface="Arial"/>
                          <a:sym typeface="Arial"/>
                        </a:rPr>
                        <a:t>O(</a:t>
                      </a:r>
                      <a:r>
                        <a:rPr lang="en-US" sz="1600" b="0" i="1" u="none" strike="noStrike" cap="none" dirty="0" smtClean="0">
                          <a:solidFill>
                            <a:schemeClr val="dk1"/>
                          </a:solidFill>
                          <a:latin typeface="+mn-lt"/>
                          <a:ea typeface="Arial"/>
                          <a:cs typeface="Arial"/>
                          <a:sym typeface="Arial"/>
                        </a:rPr>
                        <a:t>n</a:t>
                      </a:r>
                      <a:r>
                        <a:rPr lang="en-US" sz="1600" b="0" i="0" u="none" strike="noStrike" cap="none" dirty="0" smtClean="0">
                          <a:solidFill>
                            <a:schemeClr val="dk1"/>
                          </a:solidFill>
                          <a:latin typeface="+mn-lt"/>
                          <a:ea typeface="Arial"/>
                          <a:cs typeface="Arial"/>
                          <a:sym typeface="Aria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52936214"/>
                  </a:ext>
                </a:extLst>
              </a:tr>
            </a:tbl>
          </a:graphicData>
        </a:graphic>
      </p:graphicFrame>
    </p:spTree>
    <p:extLst>
      <p:ext uri="{BB962C8B-B14F-4D97-AF65-F5344CB8AC3E}">
        <p14:creationId xmlns:p14="http://schemas.microsoft.com/office/powerpoint/2010/main" val="3928666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580922" cy="1097279"/>
          </a:xfrm>
        </p:spPr>
        <p:txBody>
          <a:bodyPr/>
          <a:lstStyle/>
          <a:p>
            <a:r>
              <a:rPr lang="en-US" altLang="en-US" dirty="0"/>
              <a:t>Hashing as a Dictionary </a:t>
            </a:r>
            <a:r>
              <a:rPr lang="en-US" altLang="en-US" dirty="0" smtClean="0"/>
              <a:t>Implementation </a:t>
            </a:r>
            <a:r>
              <a:rPr lang="en-US" altLang="en-US" sz="2000" b="0" dirty="0" smtClean="0"/>
              <a:t>(1 of 3)</a:t>
            </a:r>
            <a:endParaRPr lang="en-US" sz="2000" b="0" dirty="0"/>
          </a:p>
        </p:txBody>
      </p:sp>
      <p:sp>
        <p:nvSpPr>
          <p:cNvPr id="3" name="Text Placeholder 2"/>
          <p:cNvSpPr>
            <a:spLocks noGrp="1"/>
          </p:cNvSpPr>
          <p:nvPr>
            <p:ph type="body" idx="1"/>
          </p:nvPr>
        </p:nvSpPr>
        <p:spPr/>
        <p:txBody>
          <a:bodyPr/>
          <a:lstStyle/>
          <a:p>
            <a:pPr eaLnBrk="1" hangingPunct="1"/>
            <a:r>
              <a:rPr lang="en-US" altLang="en-US" sz="2400" dirty="0"/>
              <a:t>Situations occur for which search-tree implementations are not adequate.</a:t>
            </a:r>
          </a:p>
          <a:p>
            <a:pPr eaLnBrk="1" hangingPunct="1"/>
            <a:r>
              <a:rPr lang="en-US" altLang="en-US" sz="2400" dirty="0"/>
              <a:t>Consider a method which acts as an “address calculator” which determines an array index</a:t>
            </a:r>
          </a:p>
          <a:p>
            <a:pPr lvl="1" eaLnBrk="1" hangingPunct="1"/>
            <a:r>
              <a:rPr lang="en-US" altLang="en-US" sz="2400" dirty="0"/>
              <a:t>Used for </a:t>
            </a:r>
            <a:r>
              <a:rPr lang="en-US" altLang="en-US" sz="2400" b="1" dirty="0">
                <a:solidFill>
                  <a:schemeClr val="tx1"/>
                </a:solidFill>
              </a:rPr>
              <a:t>add, getValue, remove</a:t>
            </a:r>
            <a:r>
              <a:rPr lang="en-US" altLang="en-US" sz="2400" dirty="0">
                <a:solidFill>
                  <a:srgbClr val="0070C0"/>
                </a:solidFill>
              </a:rPr>
              <a:t> </a:t>
            </a:r>
            <a:r>
              <a:rPr lang="en-US" altLang="en-US" sz="2400" dirty="0"/>
              <a:t>operations</a:t>
            </a:r>
          </a:p>
          <a:p>
            <a:pPr eaLnBrk="1" hangingPunct="1"/>
            <a:r>
              <a:rPr lang="en-US" altLang="en-US" sz="2400" dirty="0"/>
              <a:t>Called a hash function</a:t>
            </a:r>
          </a:p>
          <a:p>
            <a:pPr lvl="1" eaLnBrk="1" hangingPunct="1"/>
            <a:r>
              <a:rPr lang="en-US" altLang="en-US" sz="2400" dirty="0"/>
              <a:t>Tells where to place item in a hash </a:t>
            </a:r>
            <a:r>
              <a:rPr lang="en-US" altLang="en-US" sz="2400" dirty="0" smtClean="0"/>
              <a:t>table</a:t>
            </a:r>
            <a:endParaRPr lang="en-US" altLang="en-US" sz="2400" dirty="0"/>
          </a:p>
        </p:txBody>
      </p:sp>
    </p:spTree>
    <p:extLst>
      <p:ext uri="{BB962C8B-B14F-4D97-AF65-F5344CB8AC3E}">
        <p14:creationId xmlns:p14="http://schemas.microsoft.com/office/powerpoint/2010/main" val="21623137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561672" cy="1097279"/>
          </a:xfrm>
        </p:spPr>
        <p:txBody>
          <a:bodyPr/>
          <a:lstStyle/>
          <a:p>
            <a:r>
              <a:rPr lang="en-US" altLang="en-US" dirty="0"/>
              <a:t>Hashing as a Dictionary Implementation </a:t>
            </a:r>
            <a:r>
              <a:rPr lang="en-US" altLang="en-US" sz="2000" b="0" dirty="0" smtClean="0"/>
              <a:t>(2 </a:t>
            </a:r>
            <a:r>
              <a:rPr lang="en-US" altLang="en-US" sz="2000" b="0" dirty="0"/>
              <a:t>of 3)</a:t>
            </a:r>
            <a:endParaRPr lang="en-US" dirty="0"/>
          </a:p>
        </p:txBody>
      </p:sp>
      <p:sp>
        <p:nvSpPr>
          <p:cNvPr id="3" name="Text Placeholder 2"/>
          <p:cNvSpPr>
            <a:spLocks noGrp="1"/>
          </p:cNvSpPr>
          <p:nvPr>
            <p:ph type="body" idx="1"/>
          </p:nvPr>
        </p:nvSpPr>
        <p:spPr>
          <a:xfrm>
            <a:off x="457200" y="1600200"/>
            <a:ext cx="8229600" cy="483237"/>
          </a:xfrm>
        </p:spPr>
        <p:txBody>
          <a:bodyPr/>
          <a:lstStyle/>
          <a:p>
            <a:pPr marL="0" indent="0">
              <a:buNone/>
            </a:pPr>
            <a:r>
              <a:rPr lang="en-US" altLang="en-US" sz="2000" b="1" dirty="0" smtClean="0"/>
              <a:t>Figure 18-9</a:t>
            </a:r>
            <a:r>
              <a:rPr lang="en-US" altLang="en-US" sz="2000" dirty="0" smtClean="0"/>
              <a:t> </a:t>
            </a:r>
            <a:r>
              <a:rPr lang="en-US" altLang="en-US" sz="2000" dirty="0"/>
              <a:t>Address </a:t>
            </a:r>
            <a:r>
              <a:rPr lang="en-US" altLang="en-US" sz="2000" dirty="0" smtClean="0"/>
              <a:t>calculator</a:t>
            </a:r>
            <a:endParaRPr lang="en-US" altLang="en-US" sz="2000" dirty="0"/>
          </a:p>
        </p:txBody>
      </p:sp>
      <p:pic>
        <p:nvPicPr>
          <p:cNvPr id="4" name="Picture 2" descr="Search Key points to address calculator. Address calculator points to all elements in an array titled, table. Indexes of table range from 0 to n minus 1."/>
          <p:cNvPicPr>
            <a:picLocks noChangeAspect="1" noChangeArrowheads="1"/>
          </p:cNvPicPr>
          <p:nvPr/>
        </p:nvPicPr>
        <p:blipFill rotWithShape="1">
          <a:blip r:embed="rId2">
            <a:extLst>
              <a:ext uri="{28A0092B-C50C-407E-A947-70E740481C1C}">
                <a14:useLocalDpi xmlns:a14="http://schemas.microsoft.com/office/drawing/2010/main" val="0"/>
              </a:ext>
            </a:extLst>
          </a:blip>
          <a:srcRect l="3496" t="4090" r="6166" b="7061"/>
          <a:stretch/>
        </p:blipFill>
        <p:spPr bwMode="auto">
          <a:xfrm>
            <a:off x="1151321" y="2680309"/>
            <a:ext cx="6841359" cy="3016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0084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552046" cy="1097279"/>
          </a:xfrm>
        </p:spPr>
        <p:txBody>
          <a:bodyPr/>
          <a:lstStyle/>
          <a:p>
            <a:r>
              <a:rPr lang="en-US" altLang="en-US" dirty="0"/>
              <a:t>Hashing as a Dictionary Implementation </a:t>
            </a:r>
            <a:r>
              <a:rPr lang="en-US" altLang="en-US" sz="2000" b="0" dirty="0" smtClean="0"/>
              <a:t>(3 </a:t>
            </a:r>
            <a:r>
              <a:rPr lang="en-US" altLang="en-US" sz="2000" b="0" dirty="0"/>
              <a:t>of 3)</a:t>
            </a:r>
            <a:endParaRPr lang="en-US" dirty="0"/>
          </a:p>
        </p:txBody>
      </p:sp>
      <p:sp>
        <p:nvSpPr>
          <p:cNvPr id="3" name="Text Placeholder 2"/>
          <p:cNvSpPr>
            <a:spLocks noGrp="1"/>
          </p:cNvSpPr>
          <p:nvPr>
            <p:ph type="body" idx="1"/>
          </p:nvPr>
        </p:nvSpPr>
        <p:spPr/>
        <p:txBody>
          <a:bodyPr/>
          <a:lstStyle/>
          <a:p>
            <a:pPr eaLnBrk="1" hangingPunct="1"/>
            <a:r>
              <a:rPr lang="en-US" altLang="en-US" sz="2400" dirty="0"/>
              <a:t>Perfect hash function</a:t>
            </a:r>
          </a:p>
          <a:p>
            <a:pPr lvl="1" eaLnBrk="1" hangingPunct="1"/>
            <a:r>
              <a:rPr lang="en-US" altLang="en-US" sz="2400" dirty="0"/>
              <a:t>Maps each search key into a unique location of the hash table</a:t>
            </a:r>
          </a:p>
          <a:p>
            <a:pPr lvl="1" eaLnBrk="1" hangingPunct="1"/>
            <a:r>
              <a:rPr lang="en-US" altLang="en-US" sz="2400" dirty="0"/>
              <a:t>Possible if you know all the search keys</a:t>
            </a:r>
          </a:p>
          <a:p>
            <a:pPr eaLnBrk="1" hangingPunct="1"/>
            <a:r>
              <a:rPr lang="en-US" altLang="en-US" sz="2400" dirty="0"/>
              <a:t>Collision occurs when hash function maps more than one entry into same array location</a:t>
            </a:r>
          </a:p>
          <a:p>
            <a:pPr eaLnBrk="1" hangingPunct="1"/>
            <a:r>
              <a:rPr lang="en-US" altLang="en-US" sz="2400" dirty="0"/>
              <a:t>Hash function should</a:t>
            </a:r>
          </a:p>
          <a:p>
            <a:pPr lvl="1" eaLnBrk="1" hangingPunct="1"/>
            <a:r>
              <a:rPr lang="en-US" altLang="en-US" sz="2400" dirty="0"/>
              <a:t>Be easy, fast to compute</a:t>
            </a:r>
          </a:p>
          <a:p>
            <a:pPr lvl="1" eaLnBrk="1" hangingPunct="1"/>
            <a:r>
              <a:rPr lang="en-US" altLang="en-US" sz="2400" dirty="0"/>
              <a:t>Place entries evenly throughout hash </a:t>
            </a:r>
            <a:r>
              <a:rPr lang="en-US" altLang="en-US" sz="2400" dirty="0" smtClean="0"/>
              <a:t>table</a:t>
            </a:r>
            <a:endParaRPr lang="en-US" altLang="en-US" sz="2400" dirty="0"/>
          </a:p>
        </p:txBody>
      </p:sp>
    </p:spTree>
    <p:extLst>
      <p:ext uri="{BB962C8B-B14F-4D97-AF65-F5344CB8AC3E}">
        <p14:creationId xmlns:p14="http://schemas.microsoft.com/office/powerpoint/2010/main" val="41344614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Hash Functions</a:t>
            </a:r>
            <a:endParaRPr lang="en-US" dirty="0"/>
          </a:p>
        </p:txBody>
      </p:sp>
      <p:sp>
        <p:nvSpPr>
          <p:cNvPr id="3" name="Text Placeholder 2"/>
          <p:cNvSpPr>
            <a:spLocks noGrp="1"/>
          </p:cNvSpPr>
          <p:nvPr>
            <p:ph type="body" idx="1"/>
          </p:nvPr>
        </p:nvSpPr>
        <p:spPr/>
        <p:txBody>
          <a:bodyPr/>
          <a:lstStyle/>
          <a:p>
            <a:pPr eaLnBrk="1" hangingPunct="1"/>
            <a:r>
              <a:rPr lang="en-US" altLang="en-US" sz="2400" dirty="0"/>
              <a:t>Sufficient for hash functions to operate on integers – examples:</a:t>
            </a:r>
          </a:p>
          <a:p>
            <a:pPr lvl="1" eaLnBrk="1" hangingPunct="1"/>
            <a:r>
              <a:rPr lang="en-US" altLang="en-US" sz="2400" dirty="0"/>
              <a:t>Select digits from an </a:t>
            </a:r>
            <a:r>
              <a:rPr lang="en-US" altLang="en-US" sz="2400" dirty="0" smtClean="0"/>
              <a:t>I</a:t>
            </a:r>
            <a:r>
              <a:rPr lang="en-US" altLang="en-US" sz="100" dirty="0" smtClean="0"/>
              <a:t> </a:t>
            </a:r>
            <a:r>
              <a:rPr lang="en-US" altLang="en-US" sz="2400" dirty="0" smtClean="0"/>
              <a:t>D </a:t>
            </a:r>
            <a:r>
              <a:rPr lang="en-US" altLang="en-US" sz="2400" dirty="0"/>
              <a:t>number</a:t>
            </a:r>
          </a:p>
          <a:p>
            <a:pPr lvl="1" eaLnBrk="1" hangingPunct="1"/>
            <a:r>
              <a:rPr lang="en-US" altLang="en-US" sz="2400" dirty="0"/>
              <a:t>Folding – add digits, sum is the table location</a:t>
            </a:r>
          </a:p>
          <a:p>
            <a:pPr lvl="1" eaLnBrk="1" hangingPunct="1"/>
            <a:r>
              <a:rPr lang="en-US" altLang="en-US" sz="2400" dirty="0"/>
              <a:t>Modulo </a:t>
            </a:r>
            <a:r>
              <a:rPr lang="en-US" altLang="en-US" sz="2400" dirty="0" smtClean="0"/>
              <a:t>arithmetic</a:t>
            </a:r>
            <a:endParaRPr lang="en-US" altLang="en-US" sz="2400" b="1" dirty="0"/>
          </a:p>
        </p:txBody>
      </p:sp>
      <p:graphicFrame>
        <p:nvGraphicFramePr>
          <p:cNvPr id="4" name="Object 3" descr="h of x = x mod table size"/>
          <p:cNvGraphicFramePr>
            <a:graphicFrameLocks noChangeAspect="1"/>
          </p:cNvGraphicFramePr>
          <p:nvPr>
            <p:extLst>
              <p:ext uri="{D42A27DB-BD31-4B8C-83A1-F6EECF244321}">
                <p14:modId xmlns:p14="http://schemas.microsoft.com/office/powerpoint/2010/main" val="3874499927"/>
              </p:ext>
            </p:extLst>
          </p:nvPr>
        </p:nvGraphicFramePr>
        <p:xfrm>
          <a:off x="3763748" y="3356484"/>
          <a:ext cx="3312746" cy="510008"/>
        </p:xfrm>
        <a:graphic>
          <a:graphicData uri="http://schemas.openxmlformats.org/presentationml/2006/ole">
            <mc:AlternateContent xmlns:mc="http://schemas.openxmlformats.org/markup-compatibility/2006">
              <mc:Choice xmlns:v="urn:schemas-microsoft-com:vml" Requires="v">
                <p:oleObj spid="_x0000_s5164" name="Equation" r:id="rId3" imgW="1650960" imgH="253800" progId="Equation.DSMT4">
                  <p:embed/>
                </p:oleObj>
              </mc:Choice>
              <mc:Fallback>
                <p:oleObj name="Equation" r:id="rId3" imgW="1650960" imgH="253800" progId="Equation.DSMT4">
                  <p:embed/>
                  <p:pic>
                    <p:nvPicPr>
                      <p:cNvPr id="0" name=""/>
                      <p:cNvPicPr/>
                      <p:nvPr/>
                    </p:nvPicPr>
                    <p:blipFill>
                      <a:blip r:embed="rId4"/>
                      <a:stretch>
                        <a:fillRect/>
                      </a:stretch>
                    </p:blipFill>
                    <p:spPr>
                      <a:xfrm>
                        <a:off x="3763748" y="3356484"/>
                        <a:ext cx="3312746" cy="510008"/>
                      </a:xfrm>
                      <a:prstGeom prst="rect">
                        <a:avLst/>
                      </a:prstGeom>
                    </p:spPr>
                  </p:pic>
                </p:oleObj>
              </mc:Fallback>
            </mc:AlternateContent>
          </a:graphicData>
        </a:graphic>
      </p:graphicFrame>
      <p:sp>
        <p:nvSpPr>
          <p:cNvPr id="5" name="Text Placeholder 4"/>
          <p:cNvSpPr>
            <a:spLocks noGrp="1"/>
          </p:cNvSpPr>
          <p:nvPr>
            <p:ph type="body" idx="2"/>
          </p:nvPr>
        </p:nvSpPr>
        <p:spPr>
          <a:xfrm>
            <a:off x="457200" y="3802747"/>
            <a:ext cx="8229600" cy="899886"/>
          </a:xfrm>
        </p:spPr>
        <p:txBody>
          <a:bodyPr/>
          <a:lstStyle/>
          <a:p>
            <a:pPr marL="741600" lvl="1" indent="-284400">
              <a:buFont typeface="Arial" panose="020B0604020202020204" pitchFamily="34" charset="0"/>
              <a:buChar char="–"/>
            </a:pPr>
            <a:r>
              <a:rPr lang="en-US" altLang="en-US" sz="2400" dirty="0"/>
              <a:t>Convert character string to an integer – use A</a:t>
            </a:r>
            <a:r>
              <a:rPr lang="en-US" altLang="en-US" sz="100" dirty="0"/>
              <a:t> </a:t>
            </a:r>
            <a:r>
              <a:rPr lang="en-US" altLang="en-US" sz="2400" dirty="0"/>
              <a:t>S</a:t>
            </a:r>
            <a:r>
              <a:rPr lang="en-US" altLang="en-US" sz="100" dirty="0"/>
              <a:t> </a:t>
            </a:r>
            <a:r>
              <a:rPr lang="en-US" altLang="en-US" sz="2400" dirty="0"/>
              <a:t>C</a:t>
            </a:r>
            <a:r>
              <a:rPr lang="en-US" altLang="en-US" sz="100" dirty="0"/>
              <a:t> </a:t>
            </a:r>
            <a:r>
              <a:rPr lang="en-US" altLang="en-US" sz="2400" dirty="0"/>
              <a:t>I</a:t>
            </a:r>
            <a:r>
              <a:rPr lang="en-US" altLang="en-US" sz="100" dirty="0"/>
              <a:t> </a:t>
            </a:r>
            <a:r>
              <a:rPr lang="en-US" altLang="en-US" sz="2400" dirty="0"/>
              <a:t>I </a:t>
            </a:r>
            <a:r>
              <a:rPr lang="en-US" altLang="en-US" sz="2400" dirty="0" smtClean="0"/>
              <a:t>values</a:t>
            </a:r>
            <a:endParaRPr lang="en-US" altLang="en-US" sz="2400" dirty="0"/>
          </a:p>
        </p:txBody>
      </p:sp>
    </p:spTree>
    <p:extLst>
      <p:ext uri="{BB962C8B-B14F-4D97-AF65-F5344CB8AC3E}">
        <p14:creationId xmlns:p14="http://schemas.microsoft.com/office/powerpoint/2010/main" val="21148735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791855" cy="1097279"/>
          </a:xfrm>
        </p:spPr>
        <p:txBody>
          <a:bodyPr/>
          <a:lstStyle/>
          <a:p>
            <a:r>
              <a:rPr lang="en-US" altLang="en-US" dirty="0"/>
              <a:t>Resolving Collisions with Open </a:t>
            </a:r>
            <a:r>
              <a:rPr lang="en-US" altLang="en-US" dirty="0" smtClean="0"/>
              <a:t>Addressing </a:t>
            </a:r>
            <a:r>
              <a:rPr lang="en-US" altLang="en-US" sz="2000" b="0" dirty="0" smtClean="0"/>
              <a:t>(1 of 7)</a:t>
            </a:r>
            <a:endParaRPr lang="en-US" sz="2000" b="0" dirty="0"/>
          </a:p>
        </p:txBody>
      </p:sp>
      <p:sp>
        <p:nvSpPr>
          <p:cNvPr id="3" name="Text Placeholder 2"/>
          <p:cNvSpPr>
            <a:spLocks noGrp="1"/>
          </p:cNvSpPr>
          <p:nvPr>
            <p:ph type="body" idx="1"/>
          </p:nvPr>
        </p:nvSpPr>
        <p:spPr>
          <a:xfrm>
            <a:off x="457200" y="1600201"/>
            <a:ext cx="8229600" cy="520430"/>
          </a:xfrm>
        </p:spPr>
        <p:txBody>
          <a:bodyPr/>
          <a:lstStyle/>
          <a:p>
            <a:pPr marL="0" indent="0">
              <a:buNone/>
            </a:pPr>
            <a:r>
              <a:rPr lang="en-US" altLang="en-US" sz="2000" b="1" dirty="0" smtClean="0"/>
              <a:t>Figure 18-10</a:t>
            </a:r>
            <a:r>
              <a:rPr lang="en-US" altLang="en-US" sz="2000" dirty="0" smtClean="0"/>
              <a:t> </a:t>
            </a:r>
            <a:r>
              <a:rPr lang="en-US" altLang="en-US" sz="2000" dirty="0"/>
              <a:t>A </a:t>
            </a:r>
            <a:r>
              <a:rPr lang="en-US" altLang="en-US" sz="2000" dirty="0" smtClean="0"/>
              <a:t>collision</a:t>
            </a:r>
            <a:endParaRPr lang="en-US" altLang="en-US" sz="2000" dirty="0"/>
          </a:p>
        </p:txBody>
      </p:sp>
      <p:pic>
        <p:nvPicPr>
          <p:cNvPr id="4" name="Picture 6" descr="An array titled, table of size 101 is given. Value in index 22 is 1234. This index is labeled, h of 5678. A note beside this entry reads that value 22 of table array is occupied."/>
          <p:cNvPicPr>
            <a:picLocks noChangeAspect="1" noChangeArrowheads="1"/>
          </p:cNvPicPr>
          <p:nvPr/>
        </p:nvPicPr>
        <p:blipFill rotWithShape="1">
          <a:blip r:embed="rId2">
            <a:extLst>
              <a:ext uri="{28A0092B-C50C-407E-A947-70E740481C1C}">
                <a14:useLocalDpi xmlns:a14="http://schemas.microsoft.com/office/drawing/2010/main" val="0"/>
              </a:ext>
            </a:extLst>
          </a:blip>
          <a:srcRect l="3439" t="2384" r="3439" b="2342"/>
          <a:stretch/>
        </p:blipFill>
        <p:spPr bwMode="auto">
          <a:xfrm>
            <a:off x="2222640" y="2300514"/>
            <a:ext cx="4698721" cy="3825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5051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04629" cy="1097279"/>
          </a:xfrm>
        </p:spPr>
        <p:txBody>
          <a:bodyPr/>
          <a:lstStyle/>
          <a:p>
            <a:r>
              <a:rPr lang="en-US" altLang="en-US" dirty="0"/>
              <a:t>Resolving Collisions with Open Addressing </a:t>
            </a:r>
            <a:r>
              <a:rPr lang="en-US" altLang="en-US" sz="2000" b="0" dirty="0" smtClean="0"/>
              <a:t>(2 </a:t>
            </a:r>
            <a:r>
              <a:rPr lang="en-US" altLang="en-US" sz="2000" b="0" dirty="0"/>
              <a:t>of 7)</a:t>
            </a:r>
            <a:endParaRPr lang="en-US" dirty="0"/>
          </a:p>
        </p:txBody>
      </p:sp>
      <p:sp>
        <p:nvSpPr>
          <p:cNvPr id="3" name="Text Placeholder 2"/>
          <p:cNvSpPr>
            <a:spLocks noGrp="1"/>
          </p:cNvSpPr>
          <p:nvPr>
            <p:ph type="body" idx="1"/>
          </p:nvPr>
        </p:nvSpPr>
        <p:spPr/>
        <p:txBody>
          <a:bodyPr/>
          <a:lstStyle/>
          <a:p>
            <a:pPr eaLnBrk="1" hangingPunct="1"/>
            <a:r>
              <a:rPr lang="en-US" altLang="en-US" sz="2400" dirty="0" smtClean="0"/>
              <a:t>Approach 1: Open addressing</a:t>
            </a:r>
          </a:p>
          <a:p>
            <a:pPr lvl="1" eaLnBrk="1" hangingPunct="1"/>
            <a:r>
              <a:rPr lang="en-US" altLang="en-US" sz="2400" dirty="0" smtClean="0"/>
              <a:t>Linear probing</a:t>
            </a:r>
          </a:p>
          <a:p>
            <a:pPr lvl="1" eaLnBrk="1" hangingPunct="1"/>
            <a:r>
              <a:rPr lang="en-US" altLang="en-US" sz="2400" dirty="0" smtClean="0"/>
              <a:t>Quadratic probing</a:t>
            </a:r>
          </a:p>
          <a:p>
            <a:pPr lvl="1" eaLnBrk="1" hangingPunct="1"/>
            <a:r>
              <a:rPr lang="en-US" altLang="en-US" sz="2400" dirty="0" smtClean="0"/>
              <a:t>Double hashing</a:t>
            </a:r>
          </a:p>
          <a:p>
            <a:pPr lvl="1" eaLnBrk="1" hangingPunct="1"/>
            <a:r>
              <a:rPr lang="en-US" altLang="en-US" sz="2400" dirty="0" smtClean="0"/>
              <a:t>Increase size of hash table</a:t>
            </a:r>
            <a:endParaRPr lang="en-US" altLang="en-US" sz="2400" dirty="0"/>
          </a:p>
        </p:txBody>
      </p:sp>
    </p:spTree>
    <p:extLst>
      <p:ext uri="{BB962C8B-B14F-4D97-AF65-F5344CB8AC3E}">
        <p14:creationId xmlns:p14="http://schemas.microsoft.com/office/powerpoint/2010/main" val="1087466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a:t>
            </a:r>
            <a:r>
              <a:rPr lang="en-US" altLang="en-US" sz="100" dirty="0"/>
              <a:t> </a:t>
            </a:r>
            <a:r>
              <a:rPr lang="en-US" altLang="en-US" dirty="0"/>
              <a:t>D</a:t>
            </a:r>
            <a:r>
              <a:rPr lang="en-US" altLang="en-US" sz="100" dirty="0"/>
              <a:t> </a:t>
            </a:r>
            <a:r>
              <a:rPr lang="en-US" altLang="en-US" dirty="0"/>
              <a:t>T Dictionary </a:t>
            </a:r>
            <a:r>
              <a:rPr lang="en-US" altLang="en-US" sz="2000" b="0" dirty="0" smtClean="0"/>
              <a:t>(2 </a:t>
            </a:r>
            <a:r>
              <a:rPr lang="en-US" altLang="en-US" sz="2000" b="0" dirty="0"/>
              <a:t>of 3)</a:t>
            </a:r>
            <a:endParaRPr lang="en-US" dirty="0"/>
          </a:p>
        </p:txBody>
      </p:sp>
      <p:sp>
        <p:nvSpPr>
          <p:cNvPr id="3" name="Text Placeholder 2"/>
          <p:cNvSpPr>
            <a:spLocks noGrp="1"/>
          </p:cNvSpPr>
          <p:nvPr>
            <p:ph type="body" idx="1"/>
          </p:nvPr>
        </p:nvSpPr>
        <p:spPr/>
        <p:txBody>
          <a:bodyPr/>
          <a:lstStyle/>
          <a:p>
            <a:pPr eaLnBrk="1" hangingPunct="1"/>
            <a:r>
              <a:rPr lang="en-US" altLang="en-US" sz="2400" dirty="0"/>
              <a:t>Consider need to search such a collection for</a:t>
            </a:r>
          </a:p>
          <a:p>
            <a:pPr lvl="1" eaLnBrk="1" hangingPunct="1"/>
            <a:r>
              <a:rPr lang="en-US" altLang="en-US" sz="2400" dirty="0"/>
              <a:t>Name</a:t>
            </a:r>
          </a:p>
          <a:p>
            <a:pPr lvl="1" eaLnBrk="1" hangingPunct="1"/>
            <a:r>
              <a:rPr lang="en-US" altLang="en-US" sz="2400" dirty="0"/>
              <a:t>Address</a:t>
            </a:r>
          </a:p>
          <a:p>
            <a:pPr eaLnBrk="1" hangingPunct="1"/>
            <a:r>
              <a:rPr lang="en-US" altLang="en-US" sz="2400" dirty="0"/>
              <a:t>Criterion chosen for search is </a:t>
            </a:r>
            <a:r>
              <a:rPr lang="en-US" altLang="en-US" sz="2400" b="1" dirty="0"/>
              <a:t>search key</a:t>
            </a:r>
          </a:p>
          <a:p>
            <a:pPr eaLnBrk="1" hangingPunct="1"/>
            <a:r>
              <a:rPr lang="en-US" altLang="en-US" sz="2400" dirty="0"/>
              <a:t>The </a:t>
            </a:r>
            <a:r>
              <a:rPr lang="en-US" altLang="en-US" sz="2400" dirty="0" smtClean="0"/>
              <a:t>A</a:t>
            </a:r>
            <a:r>
              <a:rPr lang="en-US" altLang="en-US" sz="100" dirty="0" smtClean="0"/>
              <a:t> </a:t>
            </a:r>
            <a:r>
              <a:rPr lang="en-US" altLang="en-US" sz="2400" dirty="0" smtClean="0"/>
              <a:t>D</a:t>
            </a:r>
            <a:r>
              <a:rPr lang="en-US" altLang="en-US" sz="100" dirty="0" smtClean="0"/>
              <a:t> </a:t>
            </a:r>
            <a:r>
              <a:rPr lang="en-US" altLang="en-US" sz="2400" dirty="0" smtClean="0"/>
              <a:t>T </a:t>
            </a:r>
            <a:r>
              <a:rPr lang="en-US" altLang="en-US" sz="2400" dirty="0"/>
              <a:t>dictionary uses a search key to identify its </a:t>
            </a:r>
            <a:r>
              <a:rPr lang="en-US" altLang="en-US" sz="2400" dirty="0" smtClean="0"/>
              <a:t>entries</a:t>
            </a:r>
            <a:endParaRPr lang="en-US" altLang="en-US" sz="2400" dirty="0"/>
          </a:p>
        </p:txBody>
      </p:sp>
    </p:spTree>
    <p:extLst>
      <p:ext uri="{BB962C8B-B14F-4D97-AF65-F5344CB8AC3E}">
        <p14:creationId xmlns:p14="http://schemas.microsoft.com/office/powerpoint/2010/main" val="30925298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996136" cy="1097279"/>
          </a:xfrm>
        </p:spPr>
        <p:txBody>
          <a:bodyPr/>
          <a:lstStyle/>
          <a:p>
            <a:r>
              <a:rPr lang="en-US" altLang="en-US" dirty="0"/>
              <a:t>Resolving Collisions with Open Addressing </a:t>
            </a:r>
            <a:r>
              <a:rPr lang="en-US" altLang="en-US" sz="2000" b="0" dirty="0" smtClean="0"/>
              <a:t>(3 </a:t>
            </a:r>
            <a:r>
              <a:rPr lang="en-US" altLang="en-US" sz="2000" b="0" dirty="0"/>
              <a:t>of 7)</a:t>
            </a:r>
            <a:endParaRPr lang="en-US" dirty="0"/>
          </a:p>
        </p:txBody>
      </p:sp>
      <p:sp>
        <p:nvSpPr>
          <p:cNvPr id="3" name="Text Placeholder 2"/>
          <p:cNvSpPr>
            <a:spLocks noGrp="1"/>
          </p:cNvSpPr>
          <p:nvPr>
            <p:ph type="body" idx="1"/>
          </p:nvPr>
        </p:nvSpPr>
        <p:spPr>
          <a:xfrm>
            <a:off x="457200" y="1600201"/>
            <a:ext cx="8229600" cy="483456"/>
          </a:xfrm>
        </p:spPr>
        <p:txBody>
          <a:bodyPr/>
          <a:lstStyle/>
          <a:p>
            <a:pPr marL="0" indent="0">
              <a:buNone/>
            </a:pPr>
            <a:r>
              <a:rPr lang="en-US" altLang="en-US" sz="2000" b="1" dirty="0" smtClean="0"/>
              <a:t>Figure 18-11</a:t>
            </a:r>
            <a:r>
              <a:rPr lang="en-US" altLang="en-US" sz="2000" dirty="0" smtClean="0"/>
              <a:t> </a:t>
            </a:r>
            <a:r>
              <a:rPr lang="en-US" altLang="en-US" sz="2000" dirty="0"/>
              <a:t>Linear probing </a:t>
            </a:r>
            <a:r>
              <a:rPr lang="en-US" altLang="en-US" sz="2000" dirty="0" smtClean="0"/>
              <a:t>with</a:t>
            </a:r>
            <a:endParaRPr lang="en-US" altLang="en-US" sz="2000" dirty="0"/>
          </a:p>
        </p:txBody>
      </p:sp>
      <p:graphicFrame>
        <p:nvGraphicFramePr>
          <p:cNvPr id="5" name="Object 4" descr="h of x = x mod 101"/>
          <p:cNvGraphicFramePr>
            <a:graphicFrameLocks noChangeAspect="1"/>
          </p:cNvGraphicFramePr>
          <p:nvPr>
            <p:extLst>
              <p:ext uri="{D42A27DB-BD31-4B8C-83A1-F6EECF244321}">
                <p14:modId xmlns:p14="http://schemas.microsoft.com/office/powerpoint/2010/main" val="2443626397"/>
              </p:ext>
            </p:extLst>
          </p:nvPr>
        </p:nvGraphicFramePr>
        <p:xfrm>
          <a:off x="4298479" y="1669144"/>
          <a:ext cx="1982788" cy="427038"/>
        </p:xfrm>
        <a:graphic>
          <a:graphicData uri="http://schemas.openxmlformats.org/presentationml/2006/ole">
            <mc:AlternateContent xmlns:mc="http://schemas.openxmlformats.org/markup-compatibility/2006">
              <mc:Choice xmlns:v="urn:schemas-microsoft-com:vml" Requires="v">
                <p:oleObj spid="_x0000_s6180" name="Equation" r:id="rId3" imgW="1180800" imgH="253800" progId="Equation.DSMT4">
                  <p:embed/>
                </p:oleObj>
              </mc:Choice>
              <mc:Fallback>
                <p:oleObj name="Equation" r:id="rId3" imgW="1180800" imgH="253800" progId="Equation.DSMT4">
                  <p:embed/>
                  <p:pic>
                    <p:nvPicPr>
                      <p:cNvPr id="0" name=""/>
                      <p:cNvPicPr/>
                      <p:nvPr/>
                    </p:nvPicPr>
                    <p:blipFill>
                      <a:blip r:embed="rId4"/>
                      <a:stretch>
                        <a:fillRect/>
                      </a:stretch>
                    </p:blipFill>
                    <p:spPr>
                      <a:xfrm>
                        <a:off x="4298479" y="1669144"/>
                        <a:ext cx="1982788" cy="427038"/>
                      </a:xfrm>
                      <a:prstGeom prst="rect">
                        <a:avLst/>
                      </a:prstGeom>
                    </p:spPr>
                  </p:pic>
                </p:oleObj>
              </mc:Fallback>
            </mc:AlternateContent>
          </a:graphicData>
        </a:graphic>
      </p:graphicFrame>
      <p:pic>
        <p:nvPicPr>
          <p:cNvPr id="4" name="Picture 6" descr="An array titled, table has index and value combination as follows: (22, 7597); (23, 4567); (24, 0628); (25, 3658). Entry 7597 is represented as i. Here, i equals 7597 mod 101, which gives value 22. Other entries are represented as follows: 4567 as i plus 1, 0628 as i plus 2 and 3658 as i plus 3. h of 7597, h of 4567, h of 0628 and h of 3658 point to index 22. "/>
          <p:cNvPicPr>
            <a:picLocks noChangeAspect="1" noChangeArrowheads="1"/>
          </p:cNvPicPr>
          <p:nvPr/>
        </p:nvPicPr>
        <p:blipFill rotWithShape="1">
          <a:blip r:embed="rId5">
            <a:extLst>
              <a:ext uri="{28A0092B-C50C-407E-A947-70E740481C1C}">
                <a14:useLocalDpi xmlns:a14="http://schemas.microsoft.com/office/drawing/2010/main" val="0"/>
              </a:ext>
            </a:extLst>
          </a:blip>
          <a:srcRect l="6233" t="3367" r="4908" b="2741"/>
          <a:stretch/>
        </p:blipFill>
        <p:spPr bwMode="auto">
          <a:xfrm>
            <a:off x="2402122" y="2356032"/>
            <a:ext cx="4339757" cy="3789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19558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44774" cy="1097279"/>
          </a:xfrm>
        </p:spPr>
        <p:txBody>
          <a:bodyPr/>
          <a:lstStyle/>
          <a:p>
            <a:r>
              <a:rPr lang="en-US" altLang="en-US" dirty="0"/>
              <a:t>Resolving Collisions with Open Addressing </a:t>
            </a:r>
            <a:r>
              <a:rPr lang="en-US" altLang="en-US" sz="2000" b="0" dirty="0" smtClean="0"/>
              <a:t>(4 </a:t>
            </a:r>
            <a:r>
              <a:rPr lang="en-US" altLang="en-US" sz="2000" b="0" dirty="0"/>
              <a:t>of 7)</a:t>
            </a:r>
            <a:endParaRPr lang="en-US" dirty="0"/>
          </a:p>
        </p:txBody>
      </p:sp>
      <p:sp>
        <p:nvSpPr>
          <p:cNvPr id="3" name="Text Placeholder 2"/>
          <p:cNvSpPr>
            <a:spLocks noGrp="1"/>
          </p:cNvSpPr>
          <p:nvPr>
            <p:ph type="body" idx="1"/>
          </p:nvPr>
        </p:nvSpPr>
        <p:spPr>
          <a:xfrm>
            <a:off x="457200" y="1600201"/>
            <a:ext cx="4310743" cy="461938"/>
          </a:xfrm>
        </p:spPr>
        <p:txBody>
          <a:bodyPr/>
          <a:lstStyle/>
          <a:p>
            <a:pPr marL="0" indent="0">
              <a:buNone/>
            </a:pPr>
            <a:r>
              <a:rPr lang="en-US" altLang="en-US" sz="2000" b="1" dirty="0" smtClean="0"/>
              <a:t>Figure 18-12</a:t>
            </a:r>
            <a:r>
              <a:rPr lang="en-US" altLang="en-US" sz="2000" dirty="0" smtClean="0"/>
              <a:t> </a:t>
            </a:r>
            <a:r>
              <a:rPr lang="en-US" altLang="en-US" sz="2000" dirty="0"/>
              <a:t>Quadratic probing </a:t>
            </a:r>
            <a:r>
              <a:rPr lang="en-US" altLang="en-US" sz="2000" dirty="0" smtClean="0"/>
              <a:t>with</a:t>
            </a:r>
            <a:endParaRPr lang="en-US" altLang="en-US" sz="2000" dirty="0"/>
          </a:p>
        </p:txBody>
      </p:sp>
      <p:graphicFrame>
        <p:nvGraphicFramePr>
          <p:cNvPr id="5" name="Object 4" descr="h of x = x mod 101"/>
          <p:cNvGraphicFramePr>
            <a:graphicFrameLocks noChangeAspect="1"/>
          </p:cNvGraphicFramePr>
          <p:nvPr>
            <p:extLst>
              <p:ext uri="{D42A27DB-BD31-4B8C-83A1-F6EECF244321}">
                <p14:modId xmlns:p14="http://schemas.microsoft.com/office/powerpoint/2010/main" val="383971135"/>
              </p:ext>
            </p:extLst>
          </p:nvPr>
        </p:nvGraphicFramePr>
        <p:xfrm>
          <a:off x="4688553" y="1662151"/>
          <a:ext cx="2001012" cy="431307"/>
        </p:xfrm>
        <a:graphic>
          <a:graphicData uri="http://schemas.openxmlformats.org/presentationml/2006/ole">
            <mc:AlternateContent xmlns:mc="http://schemas.openxmlformats.org/markup-compatibility/2006">
              <mc:Choice xmlns:v="urn:schemas-microsoft-com:vml" Requires="v">
                <p:oleObj spid="_x0000_s7204" name="Equation" r:id="rId3" imgW="1180800" imgH="253800" progId="Equation.DSMT4">
                  <p:embed/>
                </p:oleObj>
              </mc:Choice>
              <mc:Fallback>
                <p:oleObj name="Equation" r:id="rId3" imgW="1180800" imgH="253800" progId="Equation.DSMT4">
                  <p:embed/>
                  <p:pic>
                    <p:nvPicPr>
                      <p:cNvPr id="5" name="Object 4"/>
                      <p:cNvPicPr/>
                      <p:nvPr/>
                    </p:nvPicPr>
                    <p:blipFill>
                      <a:blip r:embed="rId4"/>
                      <a:stretch>
                        <a:fillRect/>
                      </a:stretch>
                    </p:blipFill>
                    <p:spPr>
                      <a:xfrm>
                        <a:off x="4688553" y="1662151"/>
                        <a:ext cx="2001012" cy="431307"/>
                      </a:xfrm>
                      <a:prstGeom prst="rect">
                        <a:avLst/>
                      </a:prstGeom>
                    </p:spPr>
                  </p:pic>
                </p:oleObj>
              </mc:Fallback>
            </mc:AlternateContent>
          </a:graphicData>
        </a:graphic>
      </p:graphicFrame>
      <p:pic>
        <p:nvPicPr>
          <p:cNvPr id="4" name="Picture 6" descr="An array titled, table has index and value combination as follows: (22, 7597); (23, 4567); (26, 0628); (31, 3658). Entry 7597 is represented as i. Here, i equals 7597 mod 101, which gives value 22. Other entries are represented as follows: 4567 as i plus 1 squared, 0628 as i plus 2 squared and 3658 as i plus 3 squared. Values of other indexes are unknown. h of 7597, h of 4567, h of 0628 and h of 3658 point to index 22."/>
          <p:cNvPicPr>
            <a:picLocks noChangeAspect="1" noChangeArrowheads="1"/>
          </p:cNvPicPr>
          <p:nvPr/>
        </p:nvPicPr>
        <p:blipFill rotWithShape="1">
          <a:blip r:embed="rId5">
            <a:extLst>
              <a:ext uri="{28A0092B-C50C-407E-A947-70E740481C1C}">
                <a14:useLocalDpi xmlns:a14="http://schemas.microsoft.com/office/drawing/2010/main" val="0"/>
              </a:ext>
            </a:extLst>
          </a:blip>
          <a:srcRect l="5142" t="3453" r="4471" b="2284"/>
          <a:stretch/>
        </p:blipFill>
        <p:spPr bwMode="auto">
          <a:xfrm>
            <a:off x="2534031" y="2482561"/>
            <a:ext cx="4328856" cy="3783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39189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800982" cy="1097279"/>
          </a:xfrm>
        </p:spPr>
        <p:txBody>
          <a:bodyPr/>
          <a:lstStyle/>
          <a:p>
            <a:r>
              <a:rPr lang="en-US" altLang="en-US" dirty="0"/>
              <a:t>Resolving Collisions with Open Addressing </a:t>
            </a:r>
            <a:r>
              <a:rPr lang="en-US" altLang="en-US" sz="2000" b="0" dirty="0" smtClean="0"/>
              <a:t>(5 </a:t>
            </a:r>
            <a:r>
              <a:rPr lang="en-US" altLang="en-US" sz="2000" b="0" dirty="0"/>
              <a:t>of 7)</a:t>
            </a:r>
            <a:endParaRPr lang="en-US" dirty="0"/>
          </a:p>
        </p:txBody>
      </p:sp>
      <p:sp>
        <p:nvSpPr>
          <p:cNvPr id="3" name="Text Placeholder 2"/>
          <p:cNvSpPr>
            <a:spLocks noGrp="1"/>
          </p:cNvSpPr>
          <p:nvPr>
            <p:ph type="body" idx="1"/>
          </p:nvPr>
        </p:nvSpPr>
        <p:spPr>
          <a:xfrm>
            <a:off x="457200" y="1600201"/>
            <a:ext cx="8229600" cy="520430"/>
          </a:xfrm>
        </p:spPr>
        <p:txBody>
          <a:bodyPr/>
          <a:lstStyle/>
          <a:p>
            <a:pPr marL="0" indent="0">
              <a:buNone/>
            </a:pPr>
            <a:r>
              <a:rPr lang="en-US" altLang="en-US" sz="2000" b="1" dirty="0" smtClean="0"/>
              <a:t>Figure 18-13 </a:t>
            </a:r>
            <a:r>
              <a:rPr lang="en-US" altLang="en-US" sz="2000" dirty="0" smtClean="0"/>
              <a:t>Double hashing during the addition of 58, 14, and 91</a:t>
            </a:r>
            <a:endParaRPr lang="en-US" altLang="en-US" sz="2000" dirty="0"/>
          </a:p>
        </p:txBody>
      </p:sp>
      <p:pic>
        <p:nvPicPr>
          <p:cNvPr id="4" name="Picture 6" descr="An array titled, table of size, 11, has index and value combination as follows: (3, 58); (6, 91); (10, 14). Index 3 has three labels. First label is, first addition, h sub 1 of 58. Second label is, second addition collides, h sub 1 of 14. Third label is, Third addition collides, h sub 1 of 91. Index 10 has two labels. First label is, Probe h sub 1 of 14 plus h sub 2 of 14. Second label is, Probe collides, h sub 1 of 91 plus h sub 2 of 91. Index 6 is labeled, Probe again, Probe again, start expression h sub 1 of 91 plus h sub 2 of 91 plus h sub 2 of 91 end expression mod 7. "/>
          <p:cNvPicPr>
            <a:picLocks noChangeAspect="1" noChangeArrowheads="1"/>
          </p:cNvPicPr>
          <p:nvPr/>
        </p:nvPicPr>
        <p:blipFill rotWithShape="1">
          <a:blip r:embed="rId2">
            <a:extLst>
              <a:ext uri="{28A0092B-C50C-407E-A947-70E740481C1C}">
                <a14:useLocalDpi xmlns:a14="http://schemas.microsoft.com/office/drawing/2010/main" val="0"/>
              </a:ext>
            </a:extLst>
          </a:blip>
          <a:srcRect l="1573" r="2158" b="2251"/>
          <a:stretch/>
        </p:blipFill>
        <p:spPr bwMode="auto">
          <a:xfrm>
            <a:off x="736144" y="2668340"/>
            <a:ext cx="7671712" cy="3255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81756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019143" cy="1097279"/>
          </a:xfrm>
        </p:spPr>
        <p:txBody>
          <a:bodyPr/>
          <a:lstStyle/>
          <a:p>
            <a:r>
              <a:rPr lang="en-US" altLang="en-US" dirty="0"/>
              <a:t>Resolving Collisions with Open Addressing </a:t>
            </a:r>
            <a:r>
              <a:rPr lang="en-US" altLang="en-US" sz="2000" b="0" dirty="0" smtClean="0"/>
              <a:t>(6 </a:t>
            </a:r>
            <a:r>
              <a:rPr lang="en-US" altLang="en-US" sz="2000" b="0" dirty="0"/>
              <a:t>of 7)</a:t>
            </a:r>
            <a:endParaRPr lang="en-US" dirty="0"/>
          </a:p>
        </p:txBody>
      </p:sp>
      <p:sp>
        <p:nvSpPr>
          <p:cNvPr id="3" name="Text Placeholder 2"/>
          <p:cNvSpPr>
            <a:spLocks noGrp="1"/>
          </p:cNvSpPr>
          <p:nvPr>
            <p:ph type="body" idx="1"/>
          </p:nvPr>
        </p:nvSpPr>
        <p:spPr/>
        <p:txBody>
          <a:bodyPr/>
          <a:lstStyle/>
          <a:p>
            <a:pPr eaLnBrk="1" hangingPunct="1"/>
            <a:r>
              <a:rPr lang="en-US" altLang="en-US" sz="2400" dirty="0"/>
              <a:t>Approach 2: Resolving collisions by restructuring the hash table</a:t>
            </a:r>
          </a:p>
          <a:p>
            <a:pPr lvl="1" eaLnBrk="1" hangingPunct="1"/>
            <a:r>
              <a:rPr lang="en-US" altLang="en-US" sz="2400" dirty="0"/>
              <a:t>Buckets</a:t>
            </a:r>
          </a:p>
          <a:p>
            <a:pPr lvl="1" eaLnBrk="1" hangingPunct="1"/>
            <a:r>
              <a:rPr lang="en-US" altLang="en-US" sz="2400" dirty="0"/>
              <a:t>Separate </a:t>
            </a:r>
            <a:r>
              <a:rPr lang="en-US" altLang="en-US" sz="2400" dirty="0" smtClean="0"/>
              <a:t>chaining</a:t>
            </a:r>
            <a:endParaRPr lang="en-US" altLang="en-US" sz="2400" dirty="0"/>
          </a:p>
        </p:txBody>
      </p:sp>
    </p:spTree>
    <p:extLst>
      <p:ext uri="{BB962C8B-B14F-4D97-AF65-F5344CB8AC3E}">
        <p14:creationId xmlns:p14="http://schemas.microsoft.com/office/powerpoint/2010/main" val="29870340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7996136" cy="1097279"/>
          </a:xfrm>
        </p:spPr>
        <p:txBody>
          <a:bodyPr/>
          <a:lstStyle/>
          <a:p>
            <a:r>
              <a:rPr lang="en-US" altLang="en-US" dirty="0"/>
              <a:t>Resolving Collisions with Open Addressing </a:t>
            </a:r>
            <a:r>
              <a:rPr lang="en-US" altLang="en-US" sz="2000" b="0" dirty="0" smtClean="0"/>
              <a:t>(7 </a:t>
            </a:r>
            <a:r>
              <a:rPr lang="en-US" altLang="en-US" sz="2000" b="0" dirty="0"/>
              <a:t>of 7)</a:t>
            </a:r>
            <a:endParaRPr lang="en-US" dirty="0"/>
          </a:p>
        </p:txBody>
      </p:sp>
      <p:sp>
        <p:nvSpPr>
          <p:cNvPr id="3" name="Text Placeholder 2"/>
          <p:cNvSpPr>
            <a:spLocks noGrp="1"/>
          </p:cNvSpPr>
          <p:nvPr>
            <p:ph type="body" idx="1"/>
          </p:nvPr>
        </p:nvSpPr>
        <p:spPr>
          <a:xfrm>
            <a:off x="457200" y="1600201"/>
            <a:ext cx="8229600" cy="500974"/>
          </a:xfrm>
        </p:spPr>
        <p:txBody>
          <a:bodyPr/>
          <a:lstStyle/>
          <a:p>
            <a:pPr marL="0" indent="0">
              <a:buNone/>
            </a:pPr>
            <a:r>
              <a:rPr lang="en-US" altLang="en-US" sz="2000" b="1" dirty="0" smtClean="0"/>
              <a:t>Figure 18-14</a:t>
            </a:r>
            <a:r>
              <a:rPr lang="en-US" altLang="en-US" sz="2000" dirty="0" smtClean="0"/>
              <a:t> </a:t>
            </a:r>
            <a:r>
              <a:rPr lang="en-US" altLang="en-US" sz="2000" dirty="0"/>
              <a:t>Separate </a:t>
            </a:r>
            <a:r>
              <a:rPr lang="en-US" altLang="en-US" sz="2000" dirty="0" smtClean="0"/>
              <a:t>chaining</a:t>
            </a:r>
            <a:endParaRPr lang="en-US" altLang="en-US" sz="2000" dirty="0"/>
          </a:p>
        </p:txBody>
      </p:sp>
      <p:pic>
        <p:nvPicPr>
          <p:cNvPr id="4" name="Picture 2" descr="An array titled, table is given. The indexes of table array range from 0 to table size minus 1. Each entry of the array holds a linked list, which contain a number of nodes. A note reads, each location of the hash table contains a pointer to a linked chain."/>
          <p:cNvPicPr>
            <a:picLocks noChangeAspect="1" noChangeArrowheads="1"/>
          </p:cNvPicPr>
          <p:nvPr/>
        </p:nvPicPr>
        <p:blipFill rotWithShape="1">
          <a:blip r:embed="rId2">
            <a:extLst>
              <a:ext uri="{28A0092B-C50C-407E-A947-70E740481C1C}">
                <a14:useLocalDpi xmlns:a14="http://schemas.microsoft.com/office/drawing/2010/main" val="0"/>
              </a:ext>
            </a:extLst>
          </a:blip>
          <a:srcRect l="2559" t="2037" r="5891" b="3486"/>
          <a:stretch/>
        </p:blipFill>
        <p:spPr bwMode="auto">
          <a:xfrm>
            <a:off x="1390412" y="2421454"/>
            <a:ext cx="6363176" cy="3728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36649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The Efficiency of Hashing </a:t>
            </a:r>
            <a:r>
              <a:rPr lang="en-US" altLang="en-US" sz="2000" b="0" dirty="0" smtClean="0"/>
              <a:t>(1 of 6)</a:t>
            </a:r>
            <a:endParaRPr lang="en-US" sz="2000" b="0" dirty="0"/>
          </a:p>
        </p:txBody>
      </p:sp>
      <p:sp>
        <p:nvSpPr>
          <p:cNvPr id="4" name="Text Placeholder 3"/>
          <p:cNvSpPr>
            <a:spLocks noGrp="1"/>
          </p:cNvSpPr>
          <p:nvPr>
            <p:ph type="body" idx="1"/>
          </p:nvPr>
        </p:nvSpPr>
        <p:spPr>
          <a:xfrm>
            <a:off x="457200" y="1600200"/>
            <a:ext cx="8229600" cy="450273"/>
          </a:xfrm>
        </p:spPr>
        <p:txBody>
          <a:bodyPr/>
          <a:lstStyle/>
          <a:p>
            <a:pPr>
              <a:buFont typeface="Arial" panose="020B0604020202020204" pitchFamily="34" charset="0"/>
              <a:buChar char="•"/>
            </a:pPr>
            <a:r>
              <a:rPr lang="en-US" altLang="en-US" sz="2400" dirty="0"/>
              <a:t>Load factor measures how full a hash table is</a:t>
            </a:r>
            <a:endParaRPr lang="en-US" sz="2400" dirty="0"/>
          </a:p>
        </p:txBody>
      </p:sp>
      <p:graphicFrame>
        <p:nvGraphicFramePr>
          <p:cNvPr id="8" name="Object 7" descr="alpha equals current number of table entries over table size."/>
          <p:cNvGraphicFramePr>
            <a:graphicFrameLocks noChangeAspect="1"/>
          </p:cNvGraphicFramePr>
          <p:nvPr>
            <p:extLst>
              <p:ext uri="{D42A27DB-BD31-4B8C-83A1-F6EECF244321}">
                <p14:modId xmlns:p14="http://schemas.microsoft.com/office/powerpoint/2010/main" val="2468777370"/>
              </p:ext>
            </p:extLst>
          </p:nvPr>
        </p:nvGraphicFramePr>
        <p:xfrm>
          <a:off x="2163129" y="2325691"/>
          <a:ext cx="4817741" cy="780555"/>
        </p:xfrm>
        <a:graphic>
          <a:graphicData uri="http://schemas.openxmlformats.org/presentationml/2006/ole">
            <mc:AlternateContent xmlns:mc="http://schemas.openxmlformats.org/markup-compatibility/2006">
              <mc:Choice xmlns:v="urn:schemas-microsoft-com:vml" Requires="v">
                <p:oleObj spid="_x0000_s1080" name="Equation" r:id="rId3" imgW="2425680" imgH="393480" progId="Equation.DSMT4">
                  <p:embed/>
                </p:oleObj>
              </mc:Choice>
              <mc:Fallback>
                <p:oleObj name="Equation" r:id="rId3" imgW="2425680" imgH="393480" progId="Equation.DSMT4">
                  <p:embed/>
                  <p:pic>
                    <p:nvPicPr>
                      <p:cNvPr id="0" name=""/>
                      <p:cNvPicPr/>
                      <p:nvPr/>
                    </p:nvPicPr>
                    <p:blipFill>
                      <a:blip r:embed="rId4"/>
                      <a:stretch>
                        <a:fillRect/>
                      </a:stretch>
                    </p:blipFill>
                    <p:spPr>
                      <a:xfrm>
                        <a:off x="2163129" y="2325691"/>
                        <a:ext cx="4817741" cy="780555"/>
                      </a:xfrm>
                      <a:prstGeom prst="rect">
                        <a:avLst/>
                      </a:prstGeom>
                    </p:spPr>
                  </p:pic>
                </p:oleObj>
              </mc:Fallback>
            </mc:AlternateContent>
          </a:graphicData>
        </a:graphic>
      </p:graphicFrame>
      <p:sp>
        <p:nvSpPr>
          <p:cNvPr id="5" name="Text Placeholder 4"/>
          <p:cNvSpPr>
            <a:spLocks noGrp="1"/>
          </p:cNvSpPr>
          <p:nvPr>
            <p:ph type="body" idx="2"/>
          </p:nvPr>
        </p:nvSpPr>
        <p:spPr>
          <a:xfrm>
            <a:off x="457200" y="3381464"/>
            <a:ext cx="7061200" cy="1771107"/>
          </a:xfrm>
        </p:spPr>
        <p:txBody>
          <a:bodyPr/>
          <a:lstStyle/>
          <a:p>
            <a:pPr eaLnBrk="1" hangingPunct="1"/>
            <a:r>
              <a:rPr lang="en-US" altLang="en-US" sz="2400" dirty="0"/>
              <a:t>Unsuccessful searches</a:t>
            </a:r>
          </a:p>
          <a:p>
            <a:pPr lvl="1" eaLnBrk="1" hangingPunct="1"/>
            <a:r>
              <a:rPr lang="en-US" altLang="en-US" sz="2400" dirty="0"/>
              <a:t>Generally require more time than successful</a:t>
            </a:r>
          </a:p>
          <a:p>
            <a:pPr eaLnBrk="1" hangingPunct="1"/>
            <a:r>
              <a:rPr lang="en-US" altLang="en-US" sz="2400" dirty="0"/>
              <a:t>Do not let the hash table get too </a:t>
            </a:r>
            <a:r>
              <a:rPr lang="en-US" altLang="en-US" sz="2400" dirty="0" smtClean="0"/>
              <a:t>ful</a:t>
            </a:r>
            <a:endParaRPr lang="en-US" altLang="en-US" sz="2400" dirty="0"/>
          </a:p>
        </p:txBody>
      </p:sp>
    </p:spTree>
    <p:extLst>
      <p:ext uri="{BB962C8B-B14F-4D97-AF65-F5344CB8AC3E}">
        <p14:creationId xmlns:p14="http://schemas.microsoft.com/office/powerpoint/2010/main" val="26394866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Efficiency of Hashing </a:t>
            </a:r>
            <a:r>
              <a:rPr lang="en-US" altLang="en-US" sz="2000" b="0" dirty="0" smtClean="0"/>
              <a:t>(2 </a:t>
            </a:r>
            <a:r>
              <a:rPr lang="en-US" altLang="en-US" sz="2000" b="0" dirty="0"/>
              <a:t>of 6)</a:t>
            </a:r>
            <a:endParaRPr lang="en-US" dirty="0"/>
          </a:p>
        </p:txBody>
      </p:sp>
      <p:sp>
        <p:nvSpPr>
          <p:cNvPr id="3" name="Text Placeholder 2"/>
          <p:cNvSpPr>
            <a:spLocks noGrp="1"/>
          </p:cNvSpPr>
          <p:nvPr>
            <p:ph type="body" idx="1"/>
          </p:nvPr>
        </p:nvSpPr>
        <p:spPr>
          <a:xfrm>
            <a:off x="457200" y="1600201"/>
            <a:ext cx="8229600" cy="533399"/>
          </a:xfrm>
        </p:spPr>
        <p:txBody>
          <a:bodyPr/>
          <a:lstStyle/>
          <a:p>
            <a:r>
              <a:rPr lang="en-US" altLang="en-US" sz="2400" dirty="0"/>
              <a:t>Linear probing – average number of </a:t>
            </a:r>
            <a:r>
              <a:rPr lang="en-US" altLang="en-US" sz="2400" dirty="0" smtClean="0"/>
              <a:t>comparisons</a:t>
            </a:r>
            <a:endParaRPr lang="en-US" altLang="en-US" sz="2400" dirty="0"/>
          </a:p>
        </p:txBody>
      </p:sp>
      <p:graphicFrame>
        <p:nvGraphicFramePr>
          <p:cNvPr id="5" name="Object 4" descr="Half of start expression 1 plus start fraction 1, over 1 minus alpha end fraction end expression, for a successful search and half of start expression 1 plus start fraction 1, over start expression 1 minus alpha end expression squared end fraction end expression, for an unsuccessful search."/>
          <p:cNvGraphicFramePr>
            <a:graphicFrameLocks noChangeAspect="1"/>
          </p:cNvGraphicFramePr>
          <p:nvPr>
            <p:extLst>
              <p:ext uri="{D42A27DB-BD31-4B8C-83A1-F6EECF244321}">
                <p14:modId xmlns:p14="http://schemas.microsoft.com/office/powerpoint/2010/main" val="3669538868"/>
              </p:ext>
            </p:extLst>
          </p:nvPr>
        </p:nvGraphicFramePr>
        <p:xfrm>
          <a:off x="1632620" y="2717761"/>
          <a:ext cx="5878760" cy="1817752"/>
        </p:xfrm>
        <a:graphic>
          <a:graphicData uri="http://schemas.openxmlformats.org/presentationml/2006/ole">
            <mc:AlternateContent xmlns:mc="http://schemas.openxmlformats.org/markup-compatibility/2006">
              <mc:Choice xmlns:v="urn:schemas-microsoft-com:vml" Requires="v">
                <p:oleObj spid="_x0000_s2105" name="Equation" r:id="rId3" imgW="2958840" imgH="914400" progId="Equation.DSMT4">
                  <p:embed/>
                </p:oleObj>
              </mc:Choice>
              <mc:Fallback>
                <p:oleObj name="Equation" r:id="rId3" imgW="2958840" imgH="914400" progId="Equation.DSMT4">
                  <p:embed/>
                  <p:pic>
                    <p:nvPicPr>
                      <p:cNvPr id="0" name=""/>
                      <p:cNvPicPr/>
                      <p:nvPr/>
                    </p:nvPicPr>
                    <p:blipFill>
                      <a:blip r:embed="rId4"/>
                      <a:stretch>
                        <a:fillRect/>
                      </a:stretch>
                    </p:blipFill>
                    <p:spPr>
                      <a:xfrm>
                        <a:off x="1632620" y="2717761"/>
                        <a:ext cx="5878760" cy="1817752"/>
                      </a:xfrm>
                      <a:prstGeom prst="rect">
                        <a:avLst/>
                      </a:prstGeom>
                    </p:spPr>
                  </p:pic>
                </p:oleObj>
              </mc:Fallback>
            </mc:AlternateContent>
          </a:graphicData>
        </a:graphic>
      </p:graphicFrame>
    </p:spTree>
    <p:extLst>
      <p:ext uri="{BB962C8B-B14F-4D97-AF65-F5344CB8AC3E}">
        <p14:creationId xmlns:p14="http://schemas.microsoft.com/office/powerpoint/2010/main" val="42397805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Efficiency of Hashing </a:t>
            </a:r>
            <a:r>
              <a:rPr lang="en-US" altLang="en-US" sz="2000" b="0" dirty="0" smtClean="0"/>
              <a:t>(3 </a:t>
            </a:r>
            <a:r>
              <a:rPr lang="en-US" altLang="en-US" sz="2000" b="0" dirty="0"/>
              <a:t>of 6)</a:t>
            </a:r>
            <a:endParaRPr lang="en-US" dirty="0"/>
          </a:p>
        </p:txBody>
      </p:sp>
      <p:sp>
        <p:nvSpPr>
          <p:cNvPr id="3" name="Text Placeholder 2"/>
          <p:cNvSpPr>
            <a:spLocks noGrp="1"/>
          </p:cNvSpPr>
          <p:nvPr>
            <p:ph type="body" idx="1"/>
          </p:nvPr>
        </p:nvSpPr>
        <p:spPr>
          <a:xfrm>
            <a:off x="457200" y="1600201"/>
            <a:ext cx="8229600" cy="838200"/>
          </a:xfrm>
        </p:spPr>
        <p:txBody>
          <a:bodyPr/>
          <a:lstStyle/>
          <a:p>
            <a:r>
              <a:rPr lang="en-US" altLang="en-US" sz="2400" dirty="0"/>
              <a:t>Quadratic probing and double hashing – average number of </a:t>
            </a:r>
            <a:r>
              <a:rPr lang="en-US" altLang="en-US" sz="2400" dirty="0" smtClean="0"/>
              <a:t>comparisons</a:t>
            </a:r>
            <a:endParaRPr lang="en-US" altLang="en-US" sz="2400" dirty="0"/>
          </a:p>
        </p:txBody>
      </p:sp>
      <p:graphicFrame>
        <p:nvGraphicFramePr>
          <p:cNvPr id="4" name="Object 3" descr="Start fraction minus log sub e of 1 minus alpha, over alpha end fraction, for a successful search and, start fraction 1, over 1 minus alpha end fraction, for an unsuccessful search."/>
          <p:cNvGraphicFramePr>
            <a:graphicFrameLocks noChangeAspect="1"/>
          </p:cNvGraphicFramePr>
          <p:nvPr>
            <p:extLst>
              <p:ext uri="{D42A27DB-BD31-4B8C-83A1-F6EECF244321}">
                <p14:modId xmlns:p14="http://schemas.microsoft.com/office/powerpoint/2010/main" val="1764423553"/>
              </p:ext>
            </p:extLst>
          </p:nvPr>
        </p:nvGraphicFramePr>
        <p:xfrm>
          <a:off x="1887175" y="2890276"/>
          <a:ext cx="5371238" cy="1520360"/>
        </p:xfrm>
        <a:graphic>
          <a:graphicData uri="http://schemas.openxmlformats.org/presentationml/2006/ole">
            <mc:AlternateContent xmlns:mc="http://schemas.openxmlformats.org/markup-compatibility/2006">
              <mc:Choice xmlns:v="urn:schemas-microsoft-com:vml" Requires="v">
                <p:oleObj spid="_x0000_s3125" name="Equation" r:id="rId3" imgW="2869920" imgH="812520" progId="Equation.DSMT4">
                  <p:embed/>
                </p:oleObj>
              </mc:Choice>
              <mc:Fallback>
                <p:oleObj name="Equation" r:id="rId3" imgW="2869920" imgH="812520" progId="Equation.DSMT4">
                  <p:embed/>
                  <p:pic>
                    <p:nvPicPr>
                      <p:cNvPr id="0" name=""/>
                      <p:cNvPicPr/>
                      <p:nvPr/>
                    </p:nvPicPr>
                    <p:blipFill>
                      <a:blip r:embed="rId4"/>
                      <a:stretch>
                        <a:fillRect/>
                      </a:stretch>
                    </p:blipFill>
                    <p:spPr>
                      <a:xfrm>
                        <a:off x="1887175" y="2890276"/>
                        <a:ext cx="5371238" cy="1520360"/>
                      </a:xfrm>
                      <a:prstGeom prst="rect">
                        <a:avLst/>
                      </a:prstGeom>
                    </p:spPr>
                  </p:pic>
                </p:oleObj>
              </mc:Fallback>
            </mc:AlternateContent>
          </a:graphicData>
        </a:graphic>
      </p:graphicFrame>
    </p:spTree>
    <p:extLst>
      <p:ext uri="{BB962C8B-B14F-4D97-AF65-F5344CB8AC3E}">
        <p14:creationId xmlns:p14="http://schemas.microsoft.com/office/powerpoint/2010/main" val="4120102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Efficiency of Hashing </a:t>
            </a:r>
            <a:r>
              <a:rPr lang="en-US" altLang="en-US" sz="2000" b="0" dirty="0" smtClean="0"/>
              <a:t>(4 </a:t>
            </a:r>
            <a:r>
              <a:rPr lang="en-US" altLang="en-US" sz="2000" b="0" dirty="0"/>
              <a:t>of 6)</a:t>
            </a:r>
            <a:endParaRPr lang="en-US" dirty="0"/>
          </a:p>
        </p:txBody>
      </p:sp>
      <p:sp>
        <p:nvSpPr>
          <p:cNvPr id="3" name="Text Placeholder 2"/>
          <p:cNvSpPr>
            <a:spLocks noGrp="1"/>
          </p:cNvSpPr>
          <p:nvPr>
            <p:ph type="body" idx="1"/>
          </p:nvPr>
        </p:nvSpPr>
        <p:spPr>
          <a:xfrm>
            <a:off x="457200" y="1600201"/>
            <a:ext cx="8229600" cy="919264"/>
          </a:xfrm>
        </p:spPr>
        <p:txBody>
          <a:bodyPr/>
          <a:lstStyle/>
          <a:p>
            <a:r>
              <a:rPr lang="en-US" altLang="en-US" sz="2400" dirty="0"/>
              <a:t>Efficiency of the retrieval and removal operations under the separate-chaining </a:t>
            </a:r>
            <a:r>
              <a:rPr lang="en-US" altLang="en-US" sz="2400" dirty="0" smtClean="0"/>
              <a:t>approach</a:t>
            </a:r>
            <a:endParaRPr lang="en-US" altLang="en-US" sz="2400" dirty="0"/>
          </a:p>
        </p:txBody>
      </p:sp>
      <p:graphicFrame>
        <p:nvGraphicFramePr>
          <p:cNvPr id="5" name="Object 4" descr="1 plus half of alpha, for a successful search and, alpha, for an unsuccessful search."/>
          <p:cNvGraphicFramePr>
            <a:graphicFrameLocks noChangeAspect="1"/>
          </p:cNvGraphicFramePr>
          <p:nvPr>
            <p:extLst>
              <p:ext uri="{D42A27DB-BD31-4B8C-83A1-F6EECF244321}">
                <p14:modId xmlns:p14="http://schemas.microsoft.com/office/powerpoint/2010/main" val="500444054"/>
              </p:ext>
            </p:extLst>
          </p:nvPr>
        </p:nvGraphicFramePr>
        <p:xfrm>
          <a:off x="1995488" y="2979738"/>
          <a:ext cx="4716462" cy="1262062"/>
        </p:xfrm>
        <a:graphic>
          <a:graphicData uri="http://schemas.openxmlformats.org/presentationml/2006/ole">
            <mc:AlternateContent xmlns:mc="http://schemas.openxmlformats.org/markup-compatibility/2006">
              <mc:Choice xmlns:v="urn:schemas-microsoft-com:vml" Requires="v">
                <p:oleObj spid="_x0000_s4150" name="Equation" r:id="rId3" imgW="2374560" imgH="634680" progId="Equation.DSMT4">
                  <p:embed/>
                </p:oleObj>
              </mc:Choice>
              <mc:Fallback>
                <p:oleObj name="Equation" r:id="rId3" imgW="2374560" imgH="634680" progId="Equation.DSMT4">
                  <p:embed/>
                  <p:pic>
                    <p:nvPicPr>
                      <p:cNvPr id="0" name=""/>
                      <p:cNvPicPr/>
                      <p:nvPr/>
                    </p:nvPicPr>
                    <p:blipFill>
                      <a:blip r:embed="rId4"/>
                      <a:stretch>
                        <a:fillRect/>
                      </a:stretch>
                    </p:blipFill>
                    <p:spPr>
                      <a:xfrm>
                        <a:off x="1995488" y="2979738"/>
                        <a:ext cx="4716462" cy="1262062"/>
                      </a:xfrm>
                      <a:prstGeom prst="rect">
                        <a:avLst/>
                      </a:prstGeom>
                    </p:spPr>
                  </p:pic>
                </p:oleObj>
              </mc:Fallback>
            </mc:AlternateContent>
          </a:graphicData>
        </a:graphic>
      </p:graphicFrame>
    </p:spTree>
    <p:extLst>
      <p:ext uri="{BB962C8B-B14F-4D97-AF65-F5344CB8AC3E}">
        <p14:creationId xmlns:p14="http://schemas.microsoft.com/office/powerpoint/2010/main" val="28933472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Efficiency of Hashing </a:t>
            </a:r>
            <a:r>
              <a:rPr lang="en-US" altLang="en-US" sz="2000" b="0" dirty="0" smtClean="0"/>
              <a:t>(5 </a:t>
            </a:r>
            <a:r>
              <a:rPr lang="en-US" altLang="en-US" sz="2000" b="0" dirty="0"/>
              <a:t>of 6)</a:t>
            </a:r>
            <a:endParaRPr lang="en-US" dirty="0"/>
          </a:p>
        </p:txBody>
      </p:sp>
      <p:sp>
        <p:nvSpPr>
          <p:cNvPr id="3" name="Text Placeholder 2"/>
          <p:cNvSpPr>
            <a:spLocks noGrp="1"/>
          </p:cNvSpPr>
          <p:nvPr>
            <p:ph type="body" idx="1"/>
          </p:nvPr>
        </p:nvSpPr>
        <p:spPr>
          <a:xfrm>
            <a:off x="457200" y="1600200"/>
            <a:ext cx="8229600" cy="384243"/>
          </a:xfrm>
        </p:spPr>
        <p:txBody>
          <a:bodyPr/>
          <a:lstStyle/>
          <a:p>
            <a:pPr marL="0" indent="0">
              <a:buNone/>
            </a:pPr>
            <a:r>
              <a:rPr lang="en-US" altLang="en-US" sz="2000" b="1" dirty="0" smtClean="0"/>
              <a:t>Figure </a:t>
            </a:r>
            <a:r>
              <a:rPr lang="en-US" altLang="en-US" sz="2000" b="1" dirty="0"/>
              <a:t>18-15</a:t>
            </a:r>
            <a:r>
              <a:rPr lang="en-US" altLang="en-US" sz="2000" dirty="0"/>
              <a:t> The relative efficiency of four </a:t>
            </a:r>
            <a:r>
              <a:rPr lang="en-US" altLang="en-US" sz="2000" dirty="0" smtClean="0"/>
              <a:t>collision-resolution methods</a:t>
            </a:r>
            <a:endParaRPr lang="en-US" altLang="en-US" sz="2000" dirty="0"/>
          </a:p>
        </p:txBody>
      </p:sp>
      <p:pic>
        <p:nvPicPr>
          <p:cNvPr id="4" name="Picture 2" descr="A graph is plotted between alpha and average number of comparisons, to illustrate successful search. An upward rising curve of increasing steepness from point (1, 0), represents linear probing. The curve ends at (0.9, 10). Another upward rising curve of decreasing steepness, represents quadratic probing, double hashing. It starts at (1, 0) and ends at (0.9, 0.3). Separate chaining is represented by a line, which starts at (1, 0) and ends at (0.9, 1). "/>
          <p:cNvPicPr>
            <a:picLocks noChangeAspect="1" noChangeArrowheads="1"/>
          </p:cNvPicPr>
          <p:nvPr/>
        </p:nvPicPr>
        <p:blipFill rotWithShape="1">
          <a:blip r:embed="rId2">
            <a:extLst>
              <a:ext uri="{28A0092B-C50C-407E-A947-70E740481C1C}">
                <a14:useLocalDpi xmlns:a14="http://schemas.microsoft.com/office/drawing/2010/main" val="0"/>
              </a:ext>
            </a:extLst>
          </a:blip>
          <a:srcRect l="3390" r="3390" b="1992"/>
          <a:stretch/>
        </p:blipFill>
        <p:spPr bwMode="auto">
          <a:xfrm>
            <a:off x="2956959" y="2161772"/>
            <a:ext cx="3230082" cy="4159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1708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a:t>
            </a:r>
            <a:r>
              <a:rPr lang="en-US" altLang="en-US" sz="100" dirty="0"/>
              <a:t> </a:t>
            </a:r>
            <a:r>
              <a:rPr lang="en-US" altLang="en-US" dirty="0"/>
              <a:t>D</a:t>
            </a:r>
            <a:r>
              <a:rPr lang="en-US" altLang="en-US" sz="100" dirty="0"/>
              <a:t> </a:t>
            </a:r>
            <a:r>
              <a:rPr lang="en-US" altLang="en-US" dirty="0"/>
              <a:t>T Dictionary </a:t>
            </a:r>
            <a:r>
              <a:rPr lang="en-US" altLang="en-US" sz="2000" b="0" dirty="0" smtClean="0"/>
              <a:t>(3 </a:t>
            </a:r>
            <a:r>
              <a:rPr lang="en-US" altLang="en-US" sz="2000" b="0" dirty="0"/>
              <a:t>of 3)</a:t>
            </a:r>
            <a:endParaRPr lang="en-US" dirty="0"/>
          </a:p>
        </p:txBody>
      </p:sp>
      <p:sp>
        <p:nvSpPr>
          <p:cNvPr id="3" name="Text Placeholder 2"/>
          <p:cNvSpPr>
            <a:spLocks noGrp="1"/>
          </p:cNvSpPr>
          <p:nvPr>
            <p:ph type="body" idx="1"/>
          </p:nvPr>
        </p:nvSpPr>
        <p:spPr>
          <a:xfrm>
            <a:off x="457200" y="1600201"/>
            <a:ext cx="8229600" cy="443126"/>
          </a:xfrm>
        </p:spPr>
        <p:txBody>
          <a:bodyPr/>
          <a:lstStyle/>
          <a:p>
            <a:pPr marL="0" indent="0">
              <a:buNone/>
            </a:pPr>
            <a:r>
              <a:rPr lang="en-US" altLang="en-US" sz="2000" b="1" dirty="0" smtClean="0"/>
              <a:t>Figure </a:t>
            </a:r>
            <a:r>
              <a:rPr lang="en-US" altLang="en-US" sz="2000" b="1" dirty="0"/>
              <a:t>18-2</a:t>
            </a:r>
            <a:r>
              <a:rPr lang="en-US" altLang="en-US" sz="2000" dirty="0"/>
              <a:t> </a:t>
            </a:r>
            <a:r>
              <a:rPr lang="en-US" altLang="en-US" sz="2000" dirty="0" smtClean="0"/>
              <a:t>U</a:t>
            </a:r>
            <a:r>
              <a:rPr lang="en-US" altLang="en-US" sz="100" dirty="0" smtClean="0"/>
              <a:t> </a:t>
            </a:r>
            <a:r>
              <a:rPr lang="en-US" altLang="en-US" sz="2000" dirty="0" smtClean="0"/>
              <a:t>M</a:t>
            </a:r>
            <a:r>
              <a:rPr lang="en-US" altLang="en-US" sz="100" dirty="0" smtClean="0"/>
              <a:t> </a:t>
            </a:r>
            <a:r>
              <a:rPr lang="en-US" altLang="en-US" sz="2000" dirty="0" smtClean="0"/>
              <a:t>L </a:t>
            </a:r>
            <a:r>
              <a:rPr lang="en-US" altLang="en-US" sz="2000" dirty="0"/>
              <a:t>diagram for a class of </a:t>
            </a:r>
            <a:r>
              <a:rPr lang="en-US" altLang="en-US" sz="2000" dirty="0" smtClean="0"/>
              <a:t>dictionaries</a:t>
            </a:r>
            <a:endParaRPr lang="en-US" altLang="en-US" sz="2000" dirty="0"/>
          </a:p>
        </p:txBody>
      </p:sp>
      <p:pic>
        <p:nvPicPr>
          <p:cNvPr id="4" name="Picture 6" descr="A U M L diagram for the Dictionary class lists a set of dictionary operations. The operations listed are as follows colon  plus is Empty left parenthesis right parenthesis colon boolean, plus get Number of Entries left parenthesis right parenthesis colon integer, plus add left parenthesis search Key colon  Key Type, new Value colon  Value Type right parenthesis colon  boolean, plus remove left parenthesis target Key colon  Key Type right parenthesis colon  boolean, plus clear left parenthesis right parenthesis colon void, plus get Value left parenthesis target Key colon  Key Type right parenthesis colon  Value Type, plus contains left parenthesis target Key colon  Key Type right parenthesis colon  boolean, plus traverse left parenthesis visit left parenthesis value colon  Value Type right parenthesis colon  void right parenthesis colon vo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04" y="2437962"/>
            <a:ext cx="7701793" cy="2954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97819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Efficiency of Hashing </a:t>
            </a:r>
            <a:r>
              <a:rPr lang="en-US" altLang="en-US" sz="2000" b="0" dirty="0" smtClean="0"/>
              <a:t>(6 </a:t>
            </a:r>
            <a:r>
              <a:rPr lang="en-US" altLang="en-US" sz="2000" b="0" dirty="0"/>
              <a:t>of 6)</a:t>
            </a:r>
            <a:endParaRPr lang="en-US" dirty="0"/>
          </a:p>
        </p:txBody>
      </p:sp>
      <p:sp>
        <p:nvSpPr>
          <p:cNvPr id="3" name="Text Placeholder 2"/>
          <p:cNvSpPr>
            <a:spLocks noGrp="1"/>
          </p:cNvSpPr>
          <p:nvPr>
            <p:ph type="body" idx="1"/>
          </p:nvPr>
        </p:nvSpPr>
        <p:spPr>
          <a:xfrm>
            <a:off x="457200" y="1600200"/>
            <a:ext cx="8229600" cy="491247"/>
          </a:xfrm>
        </p:spPr>
        <p:txBody>
          <a:bodyPr/>
          <a:lstStyle/>
          <a:p>
            <a:pPr marL="0" indent="0">
              <a:buNone/>
            </a:pPr>
            <a:r>
              <a:rPr lang="en-US" altLang="en-US" sz="2000" b="1" dirty="0" smtClean="0"/>
              <a:t>Figure 18-15 [Continued]</a:t>
            </a:r>
            <a:endParaRPr lang="en-US" altLang="en-US" sz="2000" dirty="0"/>
          </a:p>
        </p:txBody>
      </p:sp>
      <p:pic>
        <p:nvPicPr>
          <p:cNvPr id="4" name="Picture 3" descr="A graph is plotted between alpha and average number of comparisons, to illustrate unsuccessful search. An upward rising curve of increasing steepness from point (1, 0), represents linear probing. The curve ends at (0.9, 18). Another upward rising curve of decreasing steepness, represents quadratic probing, double hashing. It starts at (1, 0) and ends at (0.9, 6). Separate chaining is represented by a line, which starts at (0, 0) and ends at (0.9, 0.5)."/>
          <p:cNvPicPr>
            <a:picLocks noChangeAspect="1" noChangeArrowheads="1"/>
          </p:cNvPicPr>
          <p:nvPr/>
        </p:nvPicPr>
        <p:blipFill rotWithShape="1">
          <a:blip r:embed="rId2">
            <a:extLst>
              <a:ext uri="{28A0092B-C50C-407E-A947-70E740481C1C}">
                <a14:useLocalDpi xmlns:a14="http://schemas.microsoft.com/office/drawing/2010/main" val="0"/>
              </a:ext>
            </a:extLst>
          </a:blip>
          <a:srcRect l="1764" r="5149"/>
          <a:stretch/>
        </p:blipFill>
        <p:spPr bwMode="auto">
          <a:xfrm>
            <a:off x="2927050" y="2149428"/>
            <a:ext cx="3289898" cy="4197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75489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Constitutes a </a:t>
            </a:r>
            <a:r>
              <a:rPr lang="en-US" altLang="en-US" dirty="0" smtClean="0"/>
              <a:t>Good </a:t>
            </a:r>
            <a:r>
              <a:rPr lang="en-US" altLang="en-US" dirty="0"/>
              <a:t>Hash Function?</a:t>
            </a:r>
            <a:endParaRPr lang="en-US" dirty="0"/>
          </a:p>
        </p:txBody>
      </p:sp>
      <p:sp>
        <p:nvSpPr>
          <p:cNvPr id="3" name="Text Placeholder 2"/>
          <p:cNvSpPr>
            <a:spLocks noGrp="1"/>
          </p:cNvSpPr>
          <p:nvPr>
            <p:ph type="body" idx="1"/>
          </p:nvPr>
        </p:nvSpPr>
        <p:spPr/>
        <p:txBody>
          <a:bodyPr/>
          <a:lstStyle/>
          <a:p>
            <a:pPr eaLnBrk="1" hangingPunct="1"/>
            <a:r>
              <a:rPr lang="en-US" altLang="en-US" sz="2400" dirty="0"/>
              <a:t>Is hash function easy and fast to compute?</a:t>
            </a:r>
          </a:p>
          <a:p>
            <a:pPr eaLnBrk="1" hangingPunct="1"/>
            <a:r>
              <a:rPr lang="en-US" altLang="en-US" sz="2400" dirty="0"/>
              <a:t>Does hash function scatter data evenly throughout hash table?</a:t>
            </a:r>
          </a:p>
          <a:p>
            <a:pPr eaLnBrk="1" hangingPunct="1"/>
            <a:r>
              <a:rPr lang="en-US" altLang="en-US" sz="2400" dirty="0"/>
              <a:t>How well does hash function scatter random data?</a:t>
            </a:r>
          </a:p>
          <a:p>
            <a:pPr eaLnBrk="1" hangingPunct="1"/>
            <a:r>
              <a:rPr lang="en-US" altLang="en-US" sz="2400" dirty="0"/>
              <a:t>How well does hash function scatter </a:t>
            </a:r>
            <a:r>
              <a:rPr lang="en-US" altLang="en-US" sz="2400" b="1" dirty="0"/>
              <a:t>non</a:t>
            </a:r>
            <a:r>
              <a:rPr lang="en-US" altLang="en-US" sz="2400" i="1" dirty="0"/>
              <a:t>-</a:t>
            </a:r>
            <a:r>
              <a:rPr lang="en-US" altLang="en-US" sz="2400" dirty="0"/>
              <a:t>random data</a:t>
            </a:r>
            <a:r>
              <a:rPr lang="en-US" altLang="en-US" sz="2400" dirty="0" smtClean="0"/>
              <a:t>?</a:t>
            </a:r>
            <a:endParaRPr lang="en-US" altLang="en-US" sz="2400" dirty="0"/>
          </a:p>
        </p:txBody>
      </p:sp>
    </p:spTree>
    <p:extLst>
      <p:ext uri="{BB962C8B-B14F-4D97-AF65-F5344CB8AC3E}">
        <p14:creationId xmlns:p14="http://schemas.microsoft.com/office/powerpoint/2010/main" val="9213978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229600" cy="1097279"/>
          </a:xfrm>
        </p:spPr>
        <p:txBody>
          <a:bodyPr/>
          <a:lstStyle/>
          <a:p>
            <a:r>
              <a:rPr lang="en-US" altLang="en-US" dirty="0"/>
              <a:t>Dictionary Traversal: An Inefficient Operation Under Hashing</a:t>
            </a:r>
            <a:endParaRPr lang="en-US" dirty="0"/>
          </a:p>
        </p:txBody>
      </p:sp>
      <p:sp>
        <p:nvSpPr>
          <p:cNvPr id="3" name="Text Placeholder 2"/>
          <p:cNvSpPr>
            <a:spLocks noGrp="1"/>
          </p:cNvSpPr>
          <p:nvPr>
            <p:ph type="body" idx="1"/>
          </p:nvPr>
        </p:nvSpPr>
        <p:spPr/>
        <p:txBody>
          <a:bodyPr/>
          <a:lstStyle/>
          <a:p>
            <a:pPr eaLnBrk="1" hangingPunct="1"/>
            <a:r>
              <a:rPr lang="en-US" altLang="en-US" sz="2400" dirty="0"/>
              <a:t>Entries hashed into </a:t>
            </a:r>
            <a:r>
              <a:rPr lang="en-US" altLang="en-US" sz="2400" b="1" dirty="0">
                <a:solidFill>
                  <a:schemeClr val="tx1"/>
                </a:solidFill>
              </a:rPr>
              <a:t>table[i]</a:t>
            </a:r>
            <a:r>
              <a:rPr lang="en-US" altLang="en-US" sz="2400" dirty="0"/>
              <a:t> and </a:t>
            </a:r>
            <a:r>
              <a:rPr lang="en-US" altLang="en-US" sz="2400" b="1" dirty="0">
                <a:solidFill>
                  <a:schemeClr val="tx1"/>
                </a:solidFill>
              </a:rPr>
              <a:t>table[i+1]</a:t>
            </a:r>
            <a:r>
              <a:rPr lang="en-US" altLang="en-US" sz="2400" dirty="0">
                <a:solidFill>
                  <a:srgbClr val="0070C0"/>
                </a:solidFill>
              </a:rPr>
              <a:t> </a:t>
            </a:r>
            <a:r>
              <a:rPr lang="en-US" altLang="en-US" sz="2400" dirty="0"/>
              <a:t>have no ordering relationship</a:t>
            </a:r>
          </a:p>
          <a:p>
            <a:pPr eaLnBrk="1" hangingPunct="1"/>
            <a:r>
              <a:rPr lang="en-US" altLang="en-US" sz="2400" dirty="0"/>
              <a:t>Hashing does not support well traversing a dictionary in sorted order</a:t>
            </a:r>
          </a:p>
          <a:p>
            <a:pPr lvl="1" eaLnBrk="1" hangingPunct="1"/>
            <a:r>
              <a:rPr lang="en-US" altLang="en-US" sz="2400" dirty="0"/>
              <a:t>Generally better to use a search tree</a:t>
            </a:r>
          </a:p>
          <a:p>
            <a:pPr eaLnBrk="1" hangingPunct="1"/>
            <a:r>
              <a:rPr lang="en-US" altLang="en-US" sz="2400" dirty="0"/>
              <a:t>In external storage possible to </a:t>
            </a:r>
            <a:r>
              <a:rPr lang="en-US" altLang="en-US" sz="2400" dirty="0" smtClean="0"/>
              <a:t>see</a:t>
            </a:r>
            <a:endParaRPr lang="en-US" altLang="en-US" sz="2400" dirty="0"/>
          </a:p>
          <a:p>
            <a:pPr lvl="1" eaLnBrk="1" hangingPunct="1"/>
            <a:r>
              <a:rPr lang="en-US" altLang="en-US" sz="2400" dirty="0"/>
              <a:t>Hashing implementation of </a:t>
            </a:r>
            <a:r>
              <a:rPr lang="en-US" altLang="en-US" sz="2400" b="1" dirty="0" smtClean="0">
                <a:solidFill>
                  <a:schemeClr val="tx1"/>
                </a:solidFill>
              </a:rPr>
              <a:t>getValue</a:t>
            </a:r>
            <a:endParaRPr lang="en-US" altLang="en-US" sz="2400" dirty="0"/>
          </a:p>
          <a:p>
            <a:pPr lvl="1" eaLnBrk="1" hangingPunct="1"/>
            <a:r>
              <a:rPr lang="en-US" altLang="en-US" sz="2400" dirty="0"/>
              <a:t>And search-tree for ordered </a:t>
            </a:r>
            <a:r>
              <a:rPr lang="en-US" altLang="en-US" sz="2400" dirty="0" smtClean="0"/>
              <a:t>operations simultaneously</a:t>
            </a:r>
            <a:endParaRPr lang="en-US" altLang="en-US" sz="2400" dirty="0"/>
          </a:p>
        </p:txBody>
      </p:sp>
    </p:spTree>
    <p:extLst>
      <p:ext uri="{BB962C8B-B14F-4D97-AF65-F5344CB8AC3E}">
        <p14:creationId xmlns:p14="http://schemas.microsoft.com/office/powerpoint/2010/main" val="9364597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Using Hashing, Separate Chaining to Implement A</a:t>
            </a:r>
            <a:r>
              <a:rPr lang="en-US" altLang="en-US" sz="100" dirty="0" smtClean="0"/>
              <a:t> </a:t>
            </a:r>
            <a:r>
              <a:rPr lang="en-US" altLang="en-US" dirty="0" smtClean="0"/>
              <a:t>D</a:t>
            </a:r>
            <a:r>
              <a:rPr lang="en-US" altLang="en-US" sz="100" dirty="0" smtClean="0"/>
              <a:t> </a:t>
            </a:r>
            <a:r>
              <a:rPr lang="en-US" altLang="en-US" dirty="0" smtClean="0"/>
              <a:t>T Dictionary </a:t>
            </a:r>
            <a:r>
              <a:rPr lang="en-US" altLang="en-US" sz="2000" b="0" dirty="0" smtClean="0"/>
              <a:t>(1 of 3)</a:t>
            </a:r>
            <a:endParaRPr lang="en-US" sz="2000" b="0" dirty="0"/>
          </a:p>
        </p:txBody>
      </p:sp>
      <p:sp>
        <p:nvSpPr>
          <p:cNvPr id="3" name="Text Placeholder 2"/>
          <p:cNvSpPr>
            <a:spLocks noGrp="1"/>
          </p:cNvSpPr>
          <p:nvPr>
            <p:ph type="body" idx="1"/>
          </p:nvPr>
        </p:nvSpPr>
        <p:spPr>
          <a:xfrm>
            <a:off x="457200" y="1600200"/>
            <a:ext cx="8229600" cy="481519"/>
          </a:xfrm>
        </p:spPr>
        <p:txBody>
          <a:bodyPr/>
          <a:lstStyle/>
          <a:p>
            <a:pPr marL="0" indent="0">
              <a:buNone/>
            </a:pPr>
            <a:r>
              <a:rPr lang="en-US" altLang="en-US" sz="2000" b="1" dirty="0" smtClean="0"/>
              <a:t>Figure 18-16</a:t>
            </a:r>
            <a:r>
              <a:rPr lang="en-US" altLang="en-US" sz="2000" dirty="0" smtClean="0"/>
              <a:t> </a:t>
            </a:r>
            <a:r>
              <a:rPr lang="en-US" altLang="en-US" sz="2000" dirty="0"/>
              <a:t>A dictionary entry when separate chaining is </a:t>
            </a:r>
            <a:r>
              <a:rPr lang="en-US" altLang="en-US" sz="2000" dirty="0" smtClean="0"/>
              <a:t>used</a:t>
            </a:r>
            <a:endParaRPr lang="en-US" altLang="en-US" sz="2000" dirty="0"/>
          </a:p>
        </p:txBody>
      </p:sp>
      <p:pic>
        <p:nvPicPr>
          <p:cNvPr id="4" name="Picture 3" descr="A dictionary entry has three components, a search key, a data value, and a point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099" y="3021208"/>
            <a:ext cx="4281803" cy="815584"/>
          </a:xfrm>
          <a:prstGeom prst="rect">
            <a:avLst/>
          </a:prstGeom>
        </p:spPr>
      </p:pic>
    </p:spTree>
    <p:extLst>
      <p:ext uri="{BB962C8B-B14F-4D97-AF65-F5344CB8AC3E}">
        <p14:creationId xmlns:p14="http://schemas.microsoft.com/office/powerpoint/2010/main" val="20599409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Hashing, Separate Chaining to Implement A</a:t>
            </a:r>
            <a:r>
              <a:rPr lang="en-US" altLang="en-US" sz="100" dirty="0"/>
              <a:t> </a:t>
            </a:r>
            <a:r>
              <a:rPr lang="en-US" altLang="en-US" dirty="0"/>
              <a:t>D</a:t>
            </a:r>
            <a:r>
              <a:rPr lang="en-US" altLang="en-US" sz="100" dirty="0"/>
              <a:t> </a:t>
            </a:r>
            <a:r>
              <a:rPr lang="en-US" altLang="en-US" dirty="0"/>
              <a:t>T Dictionary </a:t>
            </a:r>
            <a:r>
              <a:rPr lang="en-US" altLang="en-US" sz="2000" b="0" dirty="0" smtClean="0"/>
              <a:t>(2 </a:t>
            </a:r>
            <a:r>
              <a:rPr lang="en-US" altLang="en-US" sz="2000" b="0" dirty="0"/>
              <a:t>of 3)</a:t>
            </a:r>
            <a:endParaRPr lang="en-US" dirty="0"/>
          </a:p>
        </p:txBody>
      </p:sp>
      <p:sp>
        <p:nvSpPr>
          <p:cNvPr id="3" name="Text Placeholder 2"/>
          <p:cNvSpPr>
            <a:spLocks noGrp="1"/>
          </p:cNvSpPr>
          <p:nvPr>
            <p:ph type="body" idx="1"/>
          </p:nvPr>
        </p:nvSpPr>
        <p:spPr>
          <a:xfrm>
            <a:off x="457200" y="1600200"/>
            <a:ext cx="8229600" cy="471791"/>
          </a:xfrm>
        </p:spPr>
        <p:txBody>
          <a:bodyPr/>
          <a:lstStyle/>
          <a:p>
            <a:pPr marL="0" indent="0">
              <a:buNone/>
            </a:pPr>
            <a:r>
              <a:rPr lang="en-US" altLang="en-US" sz="2000" b="1" dirty="0" smtClean="0"/>
              <a:t>Listing 18-5</a:t>
            </a:r>
            <a:r>
              <a:rPr lang="en-US" altLang="en-US" sz="2000" dirty="0" smtClean="0"/>
              <a:t> </a:t>
            </a:r>
            <a:r>
              <a:rPr lang="en-US" altLang="en-US" sz="2000" dirty="0"/>
              <a:t>The class </a:t>
            </a:r>
            <a:r>
              <a:rPr lang="en-US" altLang="en-US" sz="2000" b="1" dirty="0" smtClean="0">
                <a:solidFill>
                  <a:schemeClr val="tx1"/>
                </a:solidFill>
              </a:rPr>
              <a:t>HashedEntry</a:t>
            </a:r>
            <a:endParaRPr lang="en-US" altLang="en-US" sz="2000" b="1" dirty="0">
              <a:solidFill>
                <a:schemeClr val="tx1"/>
              </a:solidFill>
            </a:endParaRPr>
          </a:p>
        </p:txBody>
      </p:sp>
      <p:pic>
        <p:nvPicPr>
          <p:cNvPr id="4" name="Picture 6" descr="Computer code has 27 lines. The lines read as follows. Line 1. forward slash asterisk asterisk A class of entry objects for a hashing implementation of the. Line 2, indented once. A D T dictionary period. Line 3. at sign file Hashed Entry period h asterisk forward slash. Line 4. blank. Line 5. hash if n, d e f HASHED underscore ENTRY underscore. Line 6. hash define HASHED underscore ENTRY underscore. Line 7. blank. Line 8. hash include double quote Entry period h double quote. Line 9. blank. Line 10. template left angle bracket class Key Type comma class Value Type right angle bracket. Line 11. class Hashed Entry colon public Entry left angle bracket Key Type comma Value Type right angle bracket. Line 12. left brace. Line 13. private colon. Line 14, indented once. s t d colon colon shared underscore p t r left angle bracket Hashed Entry left angle bracket Key Type comma Value Type right angle bracket right angle bracket next P t r semicolon. Line 15. public 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99" y="2297471"/>
            <a:ext cx="7859601" cy="3828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260488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Hashing, Separate Chaining to Implement A</a:t>
            </a:r>
            <a:r>
              <a:rPr lang="en-US" altLang="en-US" sz="100" dirty="0"/>
              <a:t> </a:t>
            </a:r>
            <a:r>
              <a:rPr lang="en-US" altLang="en-US" dirty="0"/>
              <a:t>D</a:t>
            </a:r>
            <a:r>
              <a:rPr lang="en-US" altLang="en-US" sz="100" dirty="0"/>
              <a:t> </a:t>
            </a:r>
            <a:r>
              <a:rPr lang="en-US" altLang="en-US" dirty="0"/>
              <a:t>T Dictionary </a:t>
            </a:r>
            <a:r>
              <a:rPr lang="en-US" altLang="en-US" sz="2000" b="0" dirty="0" smtClean="0"/>
              <a:t>(3 </a:t>
            </a:r>
            <a:r>
              <a:rPr lang="en-US" altLang="en-US" sz="2000" b="0" dirty="0"/>
              <a:t>of 3)</a:t>
            </a:r>
            <a:endParaRPr lang="en-US" dirty="0"/>
          </a:p>
        </p:txBody>
      </p:sp>
      <p:sp>
        <p:nvSpPr>
          <p:cNvPr id="3" name="Text Placeholder 2"/>
          <p:cNvSpPr>
            <a:spLocks noGrp="1"/>
          </p:cNvSpPr>
          <p:nvPr>
            <p:ph type="body" idx="1"/>
          </p:nvPr>
        </p:nvSpPr>
        <p:spPr>
          <a:xfrm>
            <a:off x="457200" y="1600200"/>
            <a:ext cx="8229600" cy="491247"/>
          </a:xfrm>
        </p:spPr>
        <p:txBody>
          <a:bodyPr/>
          <a:lstStyle/>
          <a:p>
            <a:pPr marL="0" indent="0">
              <a:buNone/>
            </a:pPr>
            <a:r>
              <a:rPr lang="en-US" altLang="en-US" sz="2000" b="1" dirty="0"/>
              <a:t>Listing </a:t>
            </a:r>
            <a:r>
              <a:rPr lang="en-US" altLang="en-US" sz="2000" b="1" dirty="0" smtClean="0"/>
              <a:t>18-5 [Continued]</a:t>
            </a:r>
            <a:endParaRPr lang="en-US" sz="2000" dirty="0"/>
          </a:p>
        </p:txBody>
      </p:sp>
      <p:pic>
        <p:nvPicPr>
          <p:cNvPr id="4" name="Picture 2" descr="The computer code continues. Line 16, indented once. Hashed Entry left parenthesis right parenthesis semicolon. Line 17, indented once. Hashed Entry left parenthesis Key Type search Key comma Value Type new Value right parenthesis semicolon. Line 18, indented once. Hashed Entry left parenthesis Key Type search Key comma Value Type new Value comma. Line 19, indented once. s t d colon colon shared underscore p t r left angle bracket Hashed Entry left angle bracket Key Type comma Value Type right angle bracket right angle bracket next Entry P t r right parenthesis semicolon. Line 20. blank. Line 21, indented once. void set Next left parenthesis s t d colon colon shared underscore p t r left angle bracket Hashed Entry left angle bracket Key Type comma Value Type right angle bracket right angle bracket. Line 22, indented twice. next Entry P t r right parenthesis semicolon. Line 23, indented once. auto get Next left parenthesis right parenthesis c o n s t semicolon. Line 24. right brace semicolon forward slash forward slash end Hashed Entry. Line 25. blank. Line 26. hash include double quote Hashed Entry period c p p double quote. Line 27. hash end i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918" y="2599065"/>
            <a:ext cx="7904162" cy="327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48461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Possible Implementations </a:t>
            </a:r>
            <a:r>
              <a:rPr lang="en-US" altLang="en-US" sz="2000" b="0" dirty="0" smtClean="0"/>
              <a:t>(1 of 9)</a:t>
            </a:r>
            <a:endParaRPr lang="en-US" sz="2000" b="0" dirty="0"/>
          </a:p>
        </p:txBody>
      </p:sp>
      <p:sp>
        <p:nvSpPr>
          <p:cNvPr id="3" name="Text Placeholder 2"/>
          <p:cNvSpPr>
            <a:spLocks noGrp="1"/>
          </p:cNvSpPr>
          <p:nvPr>
            <p:ph type="body" idx="1"/>
          </p:nvPr>
        </p:nvSpPr>
        <p:spPr>
          <a:xfrm>
            <a:off x="457200" y="1600201"/>
            <a:ext cx="8229600" cy="2278626"/>
          </a:xfrm>
        </p:spPr>
        <p:txBody>
          <a:bodyPr/>
          <a:lstStyle/>
          <a:p>
            <a:pPr eaLnBrk="1" hangingPunct="1"/>
            <a:r>
              <a:rPr lang="en-US" altLang="en-US" sz="2400" dirty="0"/>
              <a:t>Categories of linear implementations</a:t>
            </a:r>
          </a:p>
          <a:p>
            <a:pPr lvl="1" eaLnBrk="1" hangingPunct="1"/>
            <a:r>
              <a:rPr lang="en-US" altLang="en-US" sz="2400" dirty="0"/>
              <a:t>Sorted by search key array-based</a:t>
            </a:r>
          </a:p>
          <a:p>
            <a:pPr lvl="1" eaLnBrk="1" hangingPunct="1"/>
            <a:r>
              <a:rPr lang="en-US" altLang="en-US" sz="2400" dirty="0"/>
              <a:t>Sorted by search key link-based</a:t>
            </a:r>
          </a:p>
          <a:p>
            <a:pPr lvl="1" eaLnBrk="1" hangingPunct="1"/>
            <a:r>
              <a:rPr lang="en-US" altLang="en-US" sz="2400" dirty="0"/>
              <a:t>Unsorted array-based</a:t>
            </a:r>
          </a:p>
          <a:p>
            <a:pPr lvl="1" eaLnBrk="1" hangingPunct="1"/>
            <a:r>
              <a:rPr lang="en-US" altLang="en-US" sz="2400" dirty="0"/>
              <a:t>Unsorted </a:t>
            </a:r>
            <a:r>
              <a:rPr lang="en-US" altLang="en-US" sz="2400" dirty="0" smtClean="0"/>
              <a:t>link-based</a:t>
            </a:r>
            <a:endParaRPr lang="en-US" altLang="en-US" sz="2400" dirty="0"/>
          </a:p>
        </p:txBody>
      </p:sp>
      <p:sp>
        <p:nvSpPr>
          <p:cNvPr id="4" name="Text Placeholder 3"/>
          <p:cNvSpPr>
            <a:spLocks noGrp="1"/>
          </p:cNvSpPr>
          <p:nvPr>
            <p:ph type="body" idx="2"/>
          </p:nvPr>
        </p:nvSpPr>
        <p:spPr>
          <a:xfrm>
            <a:off x="457199" y="3994485"/>
            <a:ext cx="8229601" cy="452387"/>
          </a:xfrm>
        </p:spPr>
        <p:txBody>
          <a:bodyPr/>
          <a:lstStyle/>
          <a:p>
            <a:pPr marL="0" indent="0">
              <a:buNone/>
            </a:pPr>
            <a:r>
              <a:rPr lang="en-US" altLang="en-US" sz="2000" b="1" dirty="0" smtClean="0"/>
              <a:t>Figure 18-3</a:t>
            </a:r>
            <a:r>
              <a:rPr lang="en-US" altLang="en-US" sz="2000" dirty="0" smtClean="0"/>
              <a:t> A dictionary entry</a:t>
            </a:r>
            <a:endParaRPr lang="en-US" altLang="en-US" sz="2000" dirty="0"/>
          </a:p>
        </p:txBody>
      </p:sp>
      <p:pic>
        <p:nvPicPr>
          <p:cNvPr id="6" name="Picture 5" descr="A dictionary entry has two components, a search key and a data valu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393" y="4968956"/>
            <a:ext cx="3144208" cy="865035"/>
          </a:xfrm>
          <a:prstGeom prst="rect">
            <a:avLst/>
          </a:prstGeom>
        </p:spPr>
      </p:pic>
    </p:spTree>
    <p:extLst>
      <p:ext uri="{BB962C8B-B14F-4D97-AF65-F5344CB8AC3E}">
        <p14:creationId xmlns:p14="http://schemas.microsoft.com/office/powerpoint/2010/main" val="7966086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Possible Implementations </a:t>
            </a:r>
            <a:r>
              <a:rPr lang="en-US" altLang="en-US" sz="2000" b="0" dirty="0" smtClean="0"/>
              <a:t>(2 </a:t>
            </a:r>
            <a:r>
              <a:rPr lang="en-US" altLang="en-US" sz="2000" b="0" dirty="0"/>
              <a:t>of 9)</a:t>
            </a:r>
            <a:endParaRPr lang="en-US" dirty="0"/>
          </a:p>
        </p:txBody>
      </p:sp>
      <p:sp>
        <p:nvSpPr>
          <p:cNvPr id="3" name="Text Placeholder 2"/>
          <p:cNvSpPr>
            <a:spLocks noGrp="1"/>
          </p:cNvSpPr>
          <p:nvPr>
            <p:ph type="body" idx="1"/>
          </p:nvPr>
        </p:nvSpPr>
        <p:spPr>
          <a:xfrm>
            <a:off x="457200" y="1600200"/>
            <a:ext cx="8229600" cy="442609"/>
          </a:xfrm>
        </p:spPr>
        <p:txBody>
          <a:bodyPr/>
          <a:lstStyle/>
          <a:p>
            <a:pPr marL="0" indent="0">
              <a:buNone/>
            </a:pPr>
            <a:r>
              <a:rPr lang="en-US" altLang="en-US" sz="2000" b="1" dirty="0" smtClean="0"/>
              <a:t>Listing </a:t>
            </a:r>
            <a:r>
              <a:rPr lang="en-US" altLang="en-US" sz="2000" b="1" dirty="0"/>
              <a:t>18-2</a:t>
            </a:r>
            <a:r>
              <a:rPr lang="en-US" altLang="en-US" sz="2000" dirty="0"/>
              <a:t> A header file for a class of dictionary </a:t>
            </a:r>
            <a:r>
              <a:rPr lang="en-US" altLang="en-US" sz="2000" dirty="0" smtClean="0"/>
              <a:t>entries</a:t>
            </a:r>
            <a:endParaRPr lang="en-US" altLang="en-US" sz="2000" dirty="0"/>
          </a:p>
        </p:txBody>
      </p:sp>
      <p:pic>
        <p:nvPicPr>
          <p:cNvPr id="4" name="Picture 6" descr="Computer code has 67 lines. The lines read as follows. Line 1. forward slash asterisk asterisk An interface for the A D T dictionary period. Line 2. at sign file Dictionary Interface period h asterisk forward slash. Line 3. blank. Line 4. hash if n d e f DICTIONARY underscore INTERFACE underscore. Line 5. hash define DICTIONARY underscore INTERFACE underscore. Line 6. blank. Line 7. hash include double quote Not Found Exception period h double quote. Line 8. blank. Line 9. template left angle bracket class Key Type comma class Value Type right angle bracket. Line 10. class Dictionary Interface. Line 11. left brace. Line 12. public colon. Line 13, indented once. forward slash asterisk asterisk Sees whether this dictionary is empty period. Line 14, indented once. at sign return True if the dictionary is empty semicolon. Line 15, indented twice. otherwise returns false period asterisk forward slash. Line 16, indented once. virtual b o o l is Empty left parenthesis right parenthesis c o n s t equals 0 semicolon. Line 17. blank. Line 18, indented once. forward slash asterisk asterisk Gets the number of entries in this dictionary period. Line 19, indented twice. at sign return The number of entries in the dictionary period asterisk forward slash. Line 20, indented once. virtual i n t get Number Of Entries left parenthesis right parenthesis c o n s t equals 0 semi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162" y="2211586"/>
            <a:ext cx="5733677" cy="4115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3467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Possible Implementations </a:t>
            </a:r>
            <a:r>
              <a:rPr lang="en-US" altLang="en-US" sz="2000" b="0" dirty="0" smtClean="0"/>
              <a:t>(3 </a:t>
            </a:r>
            <a:r>
              <a:rPr lang="en-US" altLang="en-US" sz="2000" b="0" dirty="0"/>
              <a:t>of 9)</a:t>
            </a:r>
            <a:endParaRPr lang="en-US" dirty="0"/>
          </a:p>
        </p:txBody>
      </p:sp>
      <p:sp>
        <p:nvSpPr>
          <p:cNvPr id="3" name="Text Placeholder 2"/>
          <p:cNvSpPr>
            <a:spLocks noGrp="1"/>
          </p:cNvSpPr>
          <p:nvPr>
            <p:ph type="body" idx="1"/>
          </p:nvPr>
        </p:nvSpPr>
        <p:spPr>
          <a:xfrm>
            <a:off x="457200" y="1600201"/>
            <a:ext cx="8229600" cy="462064"/>
          </a:xfrm>
        </p:spPr>
        <p:txBody>
          <a:bodyPr/>
          <a:lstStyle/>
          <a:p>
            <a:pPr marL="0" indent="0">
              <a:buNone/>
            </a:pPr>
            <a:r>
              <a:rPr lang="en-US" altLang="en-US" sz="2000" b="1" dirty="0" smtClean="0"/>
              <a:t>Listing 18-2 [Continued]</a:t>
            </a:r>
            <a:endParaRPr lang="en-US" altLang="en-US" sz="2000" dirty="0"/>
          </a:p>
        </p:txBody>
      </p:sp>
      <p:pic>
        <p:nvPicPr>
          <p:cNvPr id="4" name="Picture 2" descr="The computer code continues. Line 21. blank. Line 22. forward slash asterisk asterisk Adds a new search key and associated value to this dictionary period. Line 23. at sign pre The new search key differs from all search keys presently. Line 24, indented twice. in the dictionary period. Line 25. at sign post If the addition is successful comma the new key dash value pair is in its. Line 26, indented twice. proper position within the dictionary period. Line 27. at sign p a r a m search Key The search key associated with the value to be added period. Line 28. at sign p a r a m new Value The value to be added period. Line 29. at sign return True if the entry was successfully added comma or false if not period asterisk forward slash. Line 30. virtual b o o l add left parenthesis c o n s t Key Type ampersand search Key comma c o n s t Value Type ampersand new Value right parenthesis equals 0 semicolon. Line 31. blank. Line 32. forward slash asterisk asterisk Removes a key dash value pair from this dictionary period. Line 33. at sign post If the entry whose search key equals search Key existed in the. Line 34, indented once. dictionary comma the entry was removed period. Line 35. at sign p a r a m search Key The search key of the entry to be removed period. Line 36. at sign return True if the entry was successfully removed comma or false if not period asterisk forward slash. Line 37. virtual b o o l remove left parenthesis c o n s t Key Type ampersand search Key right parenthesis equals 0 semicolon. Line 38. blank. Line 39. forward slash asterisk asterisk Removes all entries from this dictionary period asterisk forward slash. Line 40. virtual void clear left parenthesis right parenthesis equals 0 semi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638" y="2227648"/>
            <a:ext cx="6816725" cy="395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466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Possible Implementations </a:t>
            </a:r>
            <a:r>
              <a:rPr lang="en-US" altLang="en-US" sz="2000" b="0" dirty="0" smtClean="0"/>
              <a:t>(4 </a:t>
            </a:r>
            <a:r>
              <a:rPr lang="en-US" altLang="en-US" sz="2000" b="0" dirty="0"/>
              <a:t>of 9)</a:t>
            </a:r>
            <a:endParaRPr lang="en-US" dirty="0"/>
          </a:p>
        </p:txBody>
      </p:sp>
      <p:sp>
        <p:nvSpPr>
          <p:cNvPr id="3" name="Text Placeholder 2"/>
          <p:cNvSpPr>
            <a:spLocks noGrp="1"/>
          </p:cNvSpPr>
          <p:nvPr>
            <p:ph type="body" idx="1"/>
          </p:nvPr>
        </p:nvSpPr>
        <p:spPr>
          <a:xfrm>
            <a:off x="457200" y="1600201"/>
            <a:ext cx="8229600" cy="452336"/>
          </a:xfrm>
        </p:spPr>
        <p:txBody>
          <a:bodyPr/>
          <a:lstStyle/>
          <a:p>
            <a:pPr marL="0" indent="0">
              <a:buNone/>
            </a:pPr>
            <a:r>
              <a:rPr lang="en-US" altLang="en-US" sz="2000" b="1" dirty="0" smtClean="0"/>
              <a:t>Listing </a:t>
            </a:r>
            <a:r>
              <a:rPr lang="en-US" altLang="en-US" sz="2000" b="1" dirty="0"/>
              <a:t>18-2 </a:t>
            </a:r>
            <a:r>
              <a:rPr lang="en-US" altLang="en-US" sz="2000" b="1" dirty="0" smtClean="0"/>
              <a:t>[Continued</a:t>
            </a:r>
            <a:r>
              <a:rPr lang="en-US" altLang="en-US" sz="2000" b="1" dirty="0"/>
              <a:t>]</a:t>
            </a:r>
            <a:endParaRPr lang="en-US" altLang="en-US" sz="2000" dirty="0"/>
          </a:p>
        </p:txBody>
      </p:sp>
      <p:pic>
        <p:nvPicPr>
          <p:cNvPr id="4" name="Picture 2" descr="The computer code continues. Line 41. blank. Line 42. forward slash asterisk asterisk Retrieves the value in this dictionary whose search key is given. Line 43. at sign post If the retrieval is successful comma the value is returned period. Line 44. at sign p a r a m search Key The search key of the value to be retrieved period. Line 45. at sign return The value associated with the search key period. Line 46. at sign throw Not Found Exception if the key dash value pair does not exist period asterisk forward slash. Line 47. virtual Value Type get Value left parenthesis c o n s t Key Type ampersand search Key right parenthesis c o n s t. Line 48. throw left parenthesis Not Found Exception right parenthesis equals 0 semicolon. Line 49. blank. Line 50. forward slash asterisk asterisk Sees whether this dictionary contains an entry with a given search key period. Line 51. at sign post The dictionary is unchanged period. Line 52. at sign p a r a m search Key The given search key period. Line 53. at sign return True if an entry with the given search key exists in the. Line 54, indented once. dictionary period asterisk forward slash. Line 55. virtual b o o l contains left parenthesis c o n s t Key Type ampersand search Key right parenthesis c o n s t equals 0 semicol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790" y="2316954"/>
            <a:ext cx="7748420" cy="364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1575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Possible Implementations </a:t>
            </a:r>
            <a:r>
              <a:rPr lang="en-US" altLang="en-US" sz="2000" b="0" dirty="0" smtClean="0"/>
              <a:t>(5 </a:t>
            </a:r>
            <a:r>
              <a:rPr lang="en-US" altLang="en-US" sz="2000" b="0" dirty="0"/>
              <a:t>of 9)</a:t>
            </a:r>
            <a:endParaRPr lang="en-US" dirty="0"/>
          </a:p>
        </p:txBody>
      </p:sp>
      <p:sp>
        <p:nvSpPr>
          <p:cNvPr id="3" name="Text Placeholder 2"/>
          <p:cNvSpPr>
            <a:spLocks noGrp="1"/>
          </p:cNvSpPr>
          <p:nvPr>
            <p:ph type="body" idx="1"/>
          </p:nvPr>
        </p:nvSpPr>
        <p:spPr>
          <a:xfrm>
            <a:off x="457200" y="1600200"/>
            <a:ext cx="8229600" cy="507733"/>
          </a:xfrm>
        </p:spPr>
        <p:txBody>
          <a:bodyPr/>
          <a:lstStyle/>
          <a:p>
            <a:pPr marL="0" indent="0">
              <a:buNone/>
            </a:pPr>
            <a:r>
              <a:rPr lang="en-US" altLang="en-US" sz="2000" b="1" dirty="0" smtClean="0"/>
              <a:t>Listing </a:t>
            </a:r>
            <a:r>
              <a:rPr lang="en-US" altLang="en-US" sz="2000" b="1" dirty="0"/>
              <a:t>18-2 </a:t>
            </a:r>
            <a:r>
              <a:rPr lang="en-US" altLang="en-US" sz="2000" b="1" dirty="0" smtClean="0"/>
              <a:t>[Continued</a:t>
            </a:r>
            <a:r>
              <a:rPr lang="en-US" altLang="en-US" sz="2000" b="1" dirty="0"/>
              <a:t>]</a:t>
            </a:r>
            <a:endParaRPr lang="en-US" altLang="en-US" sz="2000" dirty="0"/>
          </a:p>
        </p:txBody>
      </p:sp>
      <p:pic>
        <p:nvPicPr>
          <p:cNvPr id="4" name="Picture 2" descr="The computer code continues. Line 56. blank. Line 57. forward slash asterisk asterisk Traverses this dictionary and calls a given client function once. Line 58, indented once. for each entry period. Line 59. at sign post The given function's action occurs once for each entry in the. Line 60, indented once. dictionary and possibly alters the entry period. Line 61. at sign p a r a m visit A client function period asterisk forward slash. Line 62. virtual void traverse left parenthesis void visit left parenthesis Value Type ampersand right parenthesis right parenthesis c o n s t equals 0 semicolon. Line 63. forward slash asterisk asterisk Destroys this dictionary and frees its assigned memory period asterisk forward slash. Line 64. blank. Line 65. virtual tilde Dictionary Interface left parenthesis right parenthesis left brace right brace. Line 66. right brace semicolon forward slash forward slash end Dictionary Interface. Line 67. hash end 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44" y="2372518"/>
            <a:ext cx="7783512"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1057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8768</TotalTime>
  <Words>1276</Words>
  <Application>Microsoft Office PowerPoint</Application>
  <PresentationFormat>On-screen Show (4:3)</PresentationFormat>
  <Paragraphs>222</Paragraphs>
  <Slides>46</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46</vt:i4>
      </vt:variant>
    </vt:vector>
  </HeadingPairs>
  <TitlesOfParts>
    <vt:vector size="53" baseType="lpstr">
      <vt:lpstr>Arial</vt:lpstr>
      <vt:lpstr>Noto Sans Symbols</vt:lpstr>
      <vt:lpstr>Times New Roman</vt:lpstr>
      <vt:lpstr>Verdana</vt:lpstr>
      <vt:lpstr>508 Lecture</vt:lpstr>
      <vt:lpstr>1_508 Lecture</vt:lpstr>
      <vt:lpstr>Equation</vt:lpstr>
      <vt:lpstr>Data Abstraction &amp; Problem Solving with C++: Walls and Mirrors</vt:lpstr>
      <vt:lpstr>The A D T Dictionary (1 of 3)</vt:lpstr>
      <vt:lpstr>The A D T Dictionary (2 of 3)</vt:lpstr>
      <vt:lpstr>The A D T Dictionary (3 of 3)</vt:lpstr>
      <vt:lpstr>Possible Implementations (1 of 9)</vt:lpstr>
      <vt:lpstr>Possible Implementations (2 of 9)</vt:lpstr>
      <vt:lpstr>Possible Implementations (3 of 9)</vt:lpstr>
      <vt:lpstr>Possible Implementations (4 of 9)</vt:lpstr>
      <vt:lpstr>Possible Implementations (5 of 9)</vt:lpstr>
      <vt:lpstr>Possible Implementations (6 of 9)</vt:lpstr>
      <vt:lpstr>Possible Implementations (7 of 9)</vt:lpstr>
      <vt:lpstr>Possible Implementations (8 of 9)</vt:lpstr>
      <vt:lpstr>Possible Implementations (9 of 9)</vt:lpstr>
      <vt:lpstr>Sorted Array-Based Implementation of A D T Dictionary</vt:lpstr>
      <vt:lpstr>Binary Search Tree Implementation of the A D T Dictionary (1 of 3)</vt:lpstr>
      <vt:lpstr>Binary Search Tree Implementation of the A D T Dictionary (2 of 3)</vt:lpstr>
      <vt:lpstr>Binary Search Tree Implementation of the A D T Dictionary (3 of 3)</vt:lpstr>
      <vt:lpstr>Selecting an Implementation</vt:lpstr>
      <vt:lpstr>Three Scenarios (1 of 5)</vt:lpstr>
      <vt:lpstr>Three Scenarios (2 of 5)</vt:lpstr>
      <vt:lpstr>Three Scenarios (3 of 5)</vt:lpstr>
      <vt:lpstr>Three Scenarios (4 of 5)</vt:lpstr>
      <vt:lpstr>Three Scenarios (5 of 5)</vt:lpstr>
      <vt:lpstr>Hashing as a Dictionary Implementation (1 of 3)</vt:lpstr>
      <vt:lpstr>Hashing as a Dictionary Implementation (2 of 3)</vt:lpstr>
      <vt:lpstr>Hashing as a Dictionary Implementation (3 of 3)</vt:lpstr>
      <vt:lpstr>Hash Functions</vt:lpstr>
      <vt:lpstr>Resolving Collisions with Open Addressing (1 of 7)</vt:lpstr>
      <vt:lpstr>Resolving Collisions with Open Addressing (2 of 7)</vt:lpstr>
      <vt:lpstr>Resolving Collisions with Open Addressing (3 of 7)</vt:lpstr>
      <vt:lpstr>Resolving Collisions with Open Addressing (4 of 7)</vt:lpstr>
      <vt:lpstr>Resolving Collisions with Open Addressing (5 of 7)</vt:lpstr>
      <vt:lpstr>Resolving Collisions with Open Addressing (6 of 7)</vt:lpstr>
      <vt:lpstr>Resolving Collisions with Open Addressing (7 of 7)</vt:lpstr>
      <vt:lpstr>The Efficiency of Hashing (1 of 6)</vt:lpstr>
      <vt:lpstr>The Efficiency of Hashing (2 of 6)</vt:lpstr>
      <vt:lpstr>The Efficiency of Hashing (3 of 6)</vt:lpstr>
      <vt:lpstr>The Efficiency of Hashing (4 of 6)</vt:lpstr>
      <vt:lpstr>The Efficiency of Hashing (5 of 6)</vt:lpstr>
      <vt:lpstr>The Efficiency of Hashing (6 of 6)</vt:lpstr>
      <vt:lpstr>What Constitutes a Good Hash Function?</vt:lpstr>
      <vt:lpstr>Dictionary Traversal: An Inefficient Operation Under Hashing</vt:lpstr>
      <vt:lpstr>Using Hashing, Separate Chaining to Implement A D T Dictionary (1 of 3)</vt:lpstr>
      <vt:lpstr>Using Hashing, Separate Chaining to Implement A D T Dictionary (2 of 3)</vt:lpstr>
      <vt:lpstr>Using Hashing, Separate Chaining to Implement A D T Dictionary (3 of 3)</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Abstraction &amp; Problem Solving with C++: Walls and Mirrors, 7e</dc:title>
  <dc:subject>Computer Science</dc:subject>
  <dc:creator>Carrano/Henry</dc:creator>
  <cp:keywords>Data Abstraction</cp:keywords>
  <cp:lastModifiedBy>P, Pavendan (Cognizant)</cp:lastModifiedBy>
  <cp:revision>858</cp:revision>
  <dcterms:modified xsi:type="dcterms:W3CDTF">2018-04-17T09:12:08Z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