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7"/>
  </p:notesMasterIdLst>
  <p:handoutMasterIdLst>
    <p:handoutMasterId r:id="rId38"/>
  </p:handoutMasterIdLst>
  <p:sldIdLst>
    <p:sldId id="332" r:id="rId3"/>
    <p:sldId id="334" r:id="rId4"/>
    <p:sldId id="335" r:id="rId5"/>
    <p:sldId id="336" r:id="rId6"/>
    <p:sldId id="337" r:id="rId7"/>
    <p:sldId id="338" r:id="rId8"/>
    <p:sldId id="339" r:id="rId9"/>
    <p:sldId id="340" r:id="rId10"/>
    <p:sldId id="341" r:id="rId11"/>
    <p:sldId id="342" r:id="rId12"/>
    <p:sldId id="344" r:id="rId13"/>
    <p:sldId id="343"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3" r:id="rId32"/>
    <p:sldId id="362" r:id="rId33"/>
    <p:sldId id="364" r:id="rId34"/>
    <p:sldId id="365" r:id="rId35"/>
    <p:sldId id="329"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30" userDrawn="1">
          <p15:clr>
            <a:srgbClr val="A4A3A4"/>
          </p15:clr>
        </p15:guide>
        <p15:guide id="2" pos="2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9" autoAdjust="0"/>
    <p:restoredTop sz="94364" autoAdjust="0"/>
  </p:normalViewPr>
  <p:slideViewPr>
    <p:cSldViewPr snapToGrid="0" snapToObjects="1">
      <p:cViewPr varScale="1">
        <p:scale>
          <a:sx n="65" d="100"/>
          <a:sy n="65" d="100"/>
        </p:scale>
        <p:origin x="900" y="78"/>
      </p:cViewPr>
      <p:guideLst>
        <p:guide orient="horz" pos="3430"/>
        <p:guide pos="272"/>
      </p:guideLst>
    </p:cSldViewPr>
  </p:slideViewPr>
  <p:outlineViewPr>
    <p:cViewPr>
      <p:scale>
        <a:sx n="33" d="100"/>
        <a:sy n="33" d="100"/>
      </p:scale>
      <p:origin x="0" y="-982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MathType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available)</a:t>
            </a:r>
            <a:endParaRPr lang="en-US" dirty="0" smtClean="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a:t>
            </a:r>
            <a:r>
              <a:rPr lang="en-US" sz="100" dirty="0" smtClean="0"/>
              <a:t> </a:t>
            </a:r>
            <a:r>
              <a:rPr lang="en-US" dirty="0" smtClean="0"/>
              <a:t>+</a:t>
            </a:r>
            <a:r>
              <a:rPr lang="en-US" sz="100" dirty="0" smtClean="0"/>
              <a:t> </a:t>
            </a:r>
            <a:r>
              <a:rPr lang="en-US" dirty="0" smtClean="0"/>
              <a:t>+: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21</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sv-SE" altLang="en-US" dirty="0">
                <a:latin typeface="+mn-lt"/>
                <a:ea typeface="ＭＳ Ｐゴシック" pitchFamily="2" charset="-128"/>
              </a:rPr>
              <a:t>Processing Data in </a:t>
            </a:r>
            <a:br>
              <a:rPr lang="sv-SE" altLang="en-US" dirty="0">
                <a:latin typeface="+mn-lt"/>
                <a:ea typeface="ＭＳ Ｐゴシック" pitchFamily="2" charset="-128"/>
              </a:rPr>
            </a:br>
            <a:r>
              <a:rPr lang="sv-SE" altLang="en-US" dirty="0">
                <a:latin typeface="+mn-lt"/>
                <a:ea typeface="ＭＳ Ｐゴシック" pitchFamily="2" charset="-128"/>
              </a:rPr>
              <a:t>External Storage</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2013, </a:t>
            </a:r>
            <a:r>
              <a:rPr lang="en-US" altLang="en-US" sz="1200" dirty="0" smtClean="0">
                <a:solidFill>
                  <a:schemeClr val="tx1"/>
                </a:solidFill>
                <a:latin typeface="Verdana"/>
                <a:ea typeface="Verdana" panose="020B0604030504040204" pitchFamily="34" charset="0"/>
                <a:cs typeface="Verdana" panose="020B0604030504040204" pitchFamily="34" charset="0"/>
              </a:rPr>
              <a:t>2007 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Basic Data Management Operations</a:t>
            </a:r>
            <a:endParaRPr lang="en-US" dirty="0"/>
          </a:p>
        </p:txBody>
      </p:sp>
      <p:sp>
        <p:nvSpPr>
          <p:cNvPr id="3" name="Text Placeholder 2"/>
          <p:cNvSpPr>
            <a:spLocks noGrp="1"/>
          </p:cNvSpPr>
          <p:nvPr>
            <p:ph type="body" idx="1"/>
          </p:nvPr>
        </p:nvSpPr>
        <p:spPr>
          <a:xfrm>
            <a:off x="457200" y="1600200"/>
            <a:ext cx="8229600" cy="545377"/>
          </a:xfrm>
        </p:spPr>
        <p:txBody>
          <a:bodyPr/>
          <a:lstStyle/>
          <a:p>
            <a:pPr marL="0" indent="0">
              <a:buNone/>
            </a:pPr>
            <a:r>
              <a:rPr lang="en-US" altLang="en-US" sz="2400" b="1" dirty="0" smtClean="0">
                <a:ea typeface="ＭＳ Ｐゴシック" pitchFamily="2" charset="-128"/>
              </a:rPr>
              <a:t>Figure </a:t>
            </a:r>
            <a:r>
              <a:rPr lang="en-US" altLang="en-US" sz="2400" b="1" dirty="0">
                <a:ea typeface="ＭＳ Ｐゴシック" pitchFamily="2" charset="-128"/>
              </a:rPr>
              <a:t>21-5</a:t>
            </a:r>
            <a:r>
              <a:rPr lang="en-US" altLang="en-US" sz="2400" dirty="0">
                <a:ea typeface="ＭＳ Ｐゴシック" pitchFamily="2" charset="-128"/>
              </a:rPr>
              <a:t> Shifting across block </a:t>
            </a:r>
            <a:r>
              <a:rPr lang="en-US" altLang="en-US" sz="2400" dirty="0" smtClean="0">
                <a:ea typeface="ＭＳ Ｐゴシック" pitchFamily="2" charset="-128"/>
              </a:rPr>
              <a:t>boundaries</a:t>
            </a:r>
            <a:endParaRPr lang="en-US" altLang="en-US" sz="2400" dirty="0">
              <a:ea typeface="ＭＳ Ｐゴシック" pitchFamily="2" charset="-128"/>
            </a:endParaRPr>
          </a:p>
        </p:txBody>
      </p:sp>
      <p:pic>
        <p:nvPicPr>
          <p:cNvPr id="4" name="Picture 2" descr="A number of blocks, present one after the other, are provided. A block titled, block K is labeled, need slot here. Arrows are drawn above the blocks. A note reads, shift across block boundaries."/>
          <p:cNvPicPr>
            <a:picLocks noChangeAspect="1" noChangeArrowheads="1"/>
          </p:cNvPicPr>
          <p:nvPr/>
        </p:nvPicPr>
        <p:blipFill>
          <a:blip r:embed="rId2">
            <a:extLst>
              <a:ext uri="{28A0092B-C50C-407E-A947-70E740481C1C}">
                <a14:useLocalDpi xmlns:a14="http://schemas.microsoft.com/office/drawing/2010/main" val="0"/>
              </a:ext>
            </a:extLst>
          </a:blip>
          <a:srcRect t="2518"/>
          <a:stretch>
            <a:fillRect/>
          </a:stretch>
        </p:blipFill>
        <p:spPr bwMode="auto">
          <a:xfrm>
            <a:off x="1034256" y="2609601"/>
            <a:ext cx="7075487"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4397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Indexing an External File </a:t>
            </a:r>
            <a:r>
              <a:rPr lang="en-US" altLang="en-US" sz="2000" b="0" dirty="0" smtClean="0">
                <a:ea typeface="ＭＳ Ｐゴシック" pitchFamily="2" charset="-128"/>
              </a:rPr>
              <a:t>(1 </a:t>
            </a:r>
            <a:r>
              <a:rPr lang="en-US" altLang="en-US" sz="2000" b="0" dirty="0">
                <a:ea typeface="ＭＳ Ｐゴシック" pitchFamily="2" charset="-128"/>
              </a:rPr>
              <a:t>of 3)</a:t>
            </a:r>
            <a:endParaRPr lang="en-US" dirty="0"/>
          </a:p>
        </p:txBody>
      </p:sp>
      <p:sp>
        <p:nvSpPr>
          <p:cNvPr id="3" name="Text Placeholder 2"/>
          <p:cNvSpPr>
            <a:spLocks noGrp="1"/>
          </p:cNvSpPr>
          <p:nvPr>
            <p:ph type="body" idx="1"/>
          </p:nvPr>
        </p:nvSpPr>
        <p:spPr>
          <a:xfrm>
            <a:off x="457200" y="1600200"/>
            <a:ext cx="8229600" cy="490727"/>
          </a:xfrm>
        </p:spPr>
        <p:txBody>
          <a:bodyPr/>
          <a:lstStyle/>
          <a:p>
            <a:pPr marL="0" indent="0">
              <a:buNone/>
            </a:pPr>
            <a:r>
              <a:rPr lang="en-US" altLang="en-US" sz="2400" b="1" dirty="0">
                <a:ea typeface="ＭＳ Ｐゴシック" pitchFamily="2" charset="-128"/>
              </a:rPr>
              <a:t>Figure 21-6</a:t>
            </a:r>
            <a:r>
              <a:rPr lang="en-US" altLang="en-US" sz="2400" dirty="0">
                <a:ea typeface="ＭＳ Ｐゴシック" pitchFamily="2" charset="-128"/>
              </a:rPr>
              <a:t> A data file with an </a:t>
            </a:r>
            <a:r>
              <a:rPr lang="en-US" altLang="en-US" sz="2400" dirty="0" smtClean="0">
                <a:ea typeface="ＭＳ Ｐゴシック" pitchFamily="2" charset="-128"/>
              </a:rPr>
              <a:t>index</a:t>
            </a:r>
            <a:endParaRPr lang="en-US" altLang="en-US" sz="2400" dirty="0">
              <a:ea typeface="ＭＳ Ｐゴシック" pitchFamily="2" charset="-128"/>
            </a:endParaRPr>
          </a:p>
        </p:txBody>
      </p:sp>
      <p:pic>
        <p:nvPicPr>
          <p:cNvPr id="4" name="Picture 2" descr="A block with small divisions represents an index file. Index file has organized index records. Random records from index file are moved to form records of Data file, which has large divisions. It has unorganized data reco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69" y="2527656"/>
            <a:ext cx="7180263"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2929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00" y="215371"/>
            <a:ext cx="8229600" cy="1097279"/>
          </a:xfrm>
        </p:spPr>
        <p:txBody>
          <a:bodyPr/>
          <a:lstStyle/>
          <a:p>
            <a:r>
              <a:rPr lang="en-US" altLang="en-US" dirty="0">
                <a:ea typeface="ＭＳ Ｐゴシック" pitchFamily="2" charset="-128"/>
              </a:rPr>
              <a:t>Indexing an External File </a:t>
            </a:r>
            <a:r>
              <a:rPr lang="en-US" altLang="en-US" sz="2000" b="0" dirty="0" smtClean="0">
                <a:ea typeface="ＭＳ Ｐゴシック" pitchFamily="2" charset="-128"/>
              </a:rPr>
              <a:t>(2 </a:t>
            </a:r>
            <a:r>
              <a:rPr lang="en-US" altLang="en-US" sz="2000" b="0" dirty="0">
                <a:ea typeface="ＭＳ Ｐゴシック" pitchFamily="2" charset="-128"/>
              </a:rPr>
              <a:t>of 3)</a:t>
            </a:r>
            <a:endParaRPr lang="en-US" sz="2000" b="0" dirty="0"/>
          </a:p>
        </p:txBody>
      </p:sp>
      <p:sp>
        <p:nvSpPr>
          <p:cNvPr id="6" name="Text Placeholder 5"/>
          <p:cNvSpPr>
            <a:spLocks noGrp="1"/>
          </p:cNvSpPr>
          <p:nvPr>
            <p:ph type="body" idx="1"/>
          </p:nvPr>
        </p:nvSpPr>
        <p:spPr>
          <a:xfrm>
            <a:off x="456100" y="1600200"/>
            <a:ext cx="8229600" cy="3296265"/>
          </a:xfrm>
        </p:spPr>
        <p:txBody>
          <a:bodyPr/>
          <a:lstStyle/>
          <a:p>
            <a:pPr marL="0" indent="0" eaLnBrk="1" hangingPunct="1">
              <a:buFont typeface="Arial" charset="0"/>
              <a:buNone/>
              <a:defRPr/>
            </a:pPr>
            <a:r>
              <a:rPr lang="en-US" sz="2400" dirty="0"/>
              <a:t>Advantages of an index file</a:t>
            </a:r>
          </a:p>
          <a:p>
            <a:pPr>
              <a:buFont typeface="Arial" charset="0"/>
              <a:buChar char="•"/>
              <a:defRPr/>
            </a:pPr>
            <a:r>
              <a:rPr lang="en-US" sz="2400" dirty="0"/>
              <a:t>Index record smaller than a data record</a:t>
            </a:r>
          </a:p>
          <a:p>
            <a:pPr>
              <a:buFont typeface="Arial" charset="0"/>
              <a:buChar char="•"/>
              <a:defRPr/>
            </a:pPr>
            <a:r>
              <a:rPr lang="en-US" sz="2400" dirty="0"/>
              <a:t>Data file need not be kept in any particular order</a:t>
            </a:r>
          </a:p>
          <a:p>
            <a:pPr>
              <a:buFont typeface="Arial" charset="0"/>
              <a:buChar char="•"/>
              <a:defRPr/>
            </a:pPr>
            <a:r>
              <a:rPr lang="en-US" sz="2400" dirty="0"/>
              <a:t>Possible to maintain several indexes simultaneously</a:t>
            </a:r>
          </a:p>
          <a:p>
            <a:pPr>
              <a:buFont typeface="Arial" charset="0"/>
              <a:buChar char="•"/>
              <a:defRPr/>
            </a:pPr>
            <a:r>
              <a:rPr lang="en-US" sz="2400" dirty="0"/>
              <a:t>Index file reduces number of block accesses</a:t>
            </a:r>
          </a:p>
          <a:p>
            <a:pPr>
              <a:buFont typeface="Arial" charset="0"/>
              <a:buChar char="•"/>
              <a:defRPr/>
            </a:pPr>
            <a:r>
              <a:rPr lang="en-US" sz="2400" dirty="0"/>
              <a:t>Shift index records, not data </a:t>
            </a:r>
            <a:r>
              <a:rPr lang="en-US" sz="2400" dirty="0" smtClean="0"/>
              <a:t>records</a:t>
            </a:r>
            <a:endParaRPr lang="en-US" sz="2400" dirty="0"/>
          </a:p>
        </p:txBody>
      </p:sp>
    </p:spTree>
    <p:extLst>
      <p:ext uri="{BB962C8B-B14F-4D97-AF65-F5344CB8AC3E}">
        <p14:creationId xmlns:p14="http://schemas.microsoft.com/office/powerpoint/2010/main" val="1310998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Indexing an External File </a:t>
            </a:r>
            <a:r>
              <a:rPr lang="en-US" altLang="en-US" sz="2000" b="0" dirty="0" smtClean="0">
                <a:ea typeface="ＭＳ Ｐゴシック" pitchFamily="2" charset="-128"/>
              </a:rPr>
              <a:t>(3 </a:t>
            </a:r>
            <a:r>
              <a:rPr lang="en-US" altLang="en-US" sz="2000" b="0" dirty="0">
                <a:ea typeface="ＭＳ Ｐゴシック" pitchFamily="2" charset="-128"/>
              </a:rPr>
              <a:t>of 3)</a:t>
            </a:r>
            <a:endParaRPr lang="en-US" dirty="0"/>
          </a:p>
        </p:txBody>
      </p:sp>
      <p:sp>
        <p:nvSpPr>
          <p:cNvPr id="3" name="Text Placeholder 2"/>
          <p:cNvSpPr>
            <a:spLocks noGrp="1"/>
          </p:cNvSpPr>
          <p:nvPr>
            <p:ph type="body" idx="1"/>
          </p:nvPr>
        </p:nvSpPr>
        <p:spPr>
          <a:xfrm>
            <a:off x="457200" y="1600200"/>
            <a:ext cx="8229600" cy="501555"/>
          </a:xfrm>
        </p:spPr>
        <p:txBody>
          <a:bodyPr/>
          <a:lstStyle/>
          <a:p>
            <a:pPr marL="0" indent="0">
              <a:buNone/>
            </a:pPr>
            <a:r>
              <a:rPr lang="en-US" altLang="en-US" sz="2400" b="1" dirty="0">
                <a:ea typeface="ＭＳ Ｐゴシック" pitchFamily="2" charset="-128"/>
              </a:rPr>
              <a:t>Figure 21-7</a:t>
            </a:r>
            <a:r>
              <a:rPr lang="en-US" altLang="en-US" sz="2400" dirty="0">
                <a:ea typeface="ＭＳ Ｐゴシック" pitchFamily="2" charset="-128"/>
              </a:rPr>
              <a:t> A data file with a sorted index </a:t>
            </a:r>
            <a:r>
              <a:rPr lang="en-US" altLang="en-US" sz="2400" dirty="0" smtClean="0">
                <a:ea typeface="ＭＳ Ｐゴシック" pitchFamily="2" charset="-128"/>
              </a:rPr>
              <a:t>file</a:t>
            </a:r>
            <a:endParaRPr lang="en-US" altLang="en-US" sz="2400" dirty="0">
              <a:ea typeface="ＭＳ Ｐゴシック" pitchFamily="2" charset="-128"/>
            </a:endParaRPr>
          </a:p>
        </p:txBody>
      </p:sp>
      <p:pic>
        <p:nvPicPr>
          <p:cNvPr id="4" name="Picture 2" descr="A sorted index file has following values: Ann, Bill, Carlos, Donna and so on. Below index is a data file, where each block contains several data records. Carlos from index file is moved to first block of data file. In data file, a part of first block is highlighted to indicate data record for Carlos. Similarly, Ann from index file is moved to third block of data file. In data file, a part of third block is highlighted to indicate data record for Ann. Third block of data file is labeled, block that contains data record for 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2" y="2389305"/>
            <a:ext cx="749617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7163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External Hashing </a:t>
            </a:r>
            <a:r>
              <a:rPr lang="en-US" altLang="en-US" sz="2000" b="0" dirty="0" smtClean="0">
                <a:ea typeface="ＭＳ Ｐゴシック" pitchFamily="2" charset="-128"/>
              </a:rPr>
              <a:t>(1 </a:t>
            </a:r>
            <a:r>
              <a:rPr lang="en-US" altLang="en-US" sz="2000" b="0" dirty="0">
                <a:ea typeface="ＭＳ Ｐゴシック" pitchFamily="2" charset="-128"/>
              </a:rPr>
              <a:t>of 4)</a:t>
            </a:r>
            <a:endParaRPr lang="en-US" sz="2000" b="0" dirty="0"/>
          </a:p>
        </p:txBody>
      </p:sp>
      <p:sp>
        <p:nvSpPr>
          <p:cNvPr id="3" name="Text Placeholder 2"/>
          <p:cNvSpPr>
            <a:spLocks noGrp="1"/>
          </p:cNvSpPr>
          <p:nvPr>
            <p:ph type="body" idx="1"/>
          </p:nvPr>
        </p:nvSpPr>
        <p:spPr>
          <a:xfrm>
            <a:off x="457200" y="1600200"/>
            <a:ext cx="8229600" cy="515203"/>
          </a:xfrm>
        </p:spPr>
        <p:txBody>
          <a:bodyPr/>
          <a:lstStyle/>
          <a:p>
            <a:pPr marL="0" indent="0">
              <a:buNone/>
            </a:pPr>
            <a:r>
              <a:rPr lang="en-US" altLang="en-US" sz="2400" b="1" dirty="0">
                <a:ea typeface="ＭＳ Ｐゴシック" pitchFamily="2" charset="-128"/>
              </a:rPr>
              <a:t>Figure 21-8 </a:t>
            </a:r>
            <a:r>
              <a:rPr lang="en-US" altLang="en-US" sz="2400" dirty="0">
                <a:ea typeface="ＭＳ Ｐゴシック" pitchFamily="2" charset="-128"/>
              </a:rPr>
              <a:t>A hashed index </a:t>
            </a:r>
            <a:r>
              <a:rPr lang="en-US" altLang="en-US" sz="2400" dirty="0" smtClean="0">
                <a:ea typeface="ＭＳ Ｐゴシック" pitchFamily="2" charset="-128"/>
              </a:rPr>
              <a:t>file</a:t>
            </a:r>
            <a:endParaRPr lang="en-US" altLang="en-US" sz="2400" dirty="0">
              <a:ea typeface="ＭＳ Ｐゴシック" pitchFamily="2" charset="-128"/>
            </a:endParaRPr>
          </a:p>
        </p:txBody>
      </p:sp>
      <p:pic>
        <p:nvPicPr>
          <p:cNvPr id="4" name="Picture 2" descr="A hash table titled, table hashes table file. An entry of table points to blocks of index file, where each block contains several index records. Each index record points to a block of the data file. In data file, each block contains several data reco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301" y="2402953"/>
            <a:ext cx="6259398" cy="356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788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External Hashing </a:t>
            </a:r>
            <a:r>
              <a:rPr lang="en-US" altLang="en-US" sz="2000" b="0" dirty="0" smtClean="0">
                <a:ea typeface="ＭＳ Ｐゴシック" pitchFamily="2" charset="-128"/>
              </a:rPr>
              <a:t>(2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1"/>
            <a:ext cx="8229600" cy="556146"/>
          </a:xfrm>
        </p:spPr>
        <p:txBody>
          <a:bodyPr/>
          <a:lstStyle/>
          <a:p>
            <a:pPr marL="0" indent="0">
              <a:buNone/>
            </a:pPr>
            <a:r>
              <a:rPr lang="en-US" altLang="en-US" sz="2400" b="1" dirty="0">
                <a:ea typeface="ＭＳ Ｐゴシック" pitchFamily="2" charset="-128"/>
              </a:rPr>
              <a:t>Figure 21-9</a:t>
            </a:r>
            <a:r>
              <a:rPr lang="en-US" altLang="en-US" sz="2400" dirty="0">
                <a:ea typeface="ＭＳ Ｐゴシック" pitchFamily="2" charset="-128"/>
              </a:rPr>
              <a:t> A single block with a </a:t>
            </a:r>
            <a:r>
              <a:rPr lang="en-US" altLang="en-US" sz="2400" dirty="0" smtClean="0">
                <a:ea typeface="ＭＳ Ｐゴシック" pitchFamily="2" charset="-128"/>
              </a:rPr>
              <a:t>pointer</a:t>
            </a:r>
            <a:endParaRPr lang="en-US" altLang="en-US" sz="2400" dirty="0">
              <a:ea typeface="ＭＳ Ｐゴシック" pitchFamily="2" charset="-128"/>
            </a:endParaRPr>
          </a:p>
        </p:txBody>
      </p:sp>
      <p:pic>
        <p:nvPicPr>
          <p:cNvPr id="4" name="Picture 2" descr="A block with pointer, has two parts. First part has index records, while second part has pointer to next block in chai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022" y="2675910"/>
            <a:ext cx="6003956" cy="2933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2282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00" y="215371"/>
            <a:ext cx="8229600" cy="1097279"/>
          </a:xfrm>
        </p:spPr>
        <p:txBody>
          <a:bodyPr/>
          <a:lstStyle/>
          <a:p>
            <a:r>
              <a:rPr lang="en-US" altLang="en-US" dirty="0">
                <a:ea typeface="ＭＳ Ｐゴシック" pitchFamily="2" charset="-128"/>
              </a:rPr>
              <a:t>External Hashing </a:t>
            </a:r>
            <a:r>
              <a:rPr lang="en-US" altLang="en-US" sz="2000" b="0" dirty="0" smtClean="0">
                <a:ea typeface="ＭＳ Ｐゴシック" pitchFamily="2" charset="-128"/>
              </a:rPr>
              <a:t>(3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6100" y="1600201"/>
            <a:ext cx="8229600" cy="1747684"/>
          </a:xfrm>
        </p:spPr>
        <p:txBody>
          <a:bodyPr/>
          <a:lstStyle/>
          <a:p>
            <a:pPr marL="0" indent="0">
              <a:buNone/>
              <a:defRPr/>
            </a:pPr>
            <a:r>
              <a:rPr lang="en-US" sz="2400" dirty="0" smtClean="0"/>
              <a:t>Addition </a:t>
            </a:r>
            <a:r>
              <a:rPr lang="en-US" sz="2400" dirty="0"/>
              <a:t>when an index file uses external hashing.</a:t>
            </a:r>
          </a:p>
          <a:p>
            <a:pPr marL="432000" indent="-432000" eaLnBrk="1" hangingPunct="1">
              <a:buFont typeface="+mj-lt"/>
              <a:buAutoNum type="arabicPeriod"/>
              <a:defRPr/>
            </a:pPr>
            <a:r>
              <a:rPr lang="en-US" sz="2400" dirty="0"/>
              <a:t>Add data record into data file.</a:t>
            </a:r>
          </a:p>
          <a:p>
            <a:pPr marL="432000" indent="-432000" eaLnBrk="1" hangingPunct="1">
              <a:buFont typeface="+mj-lt"/>
              <a:buAutoNum type="arabicPeriod"/>
              <a:defRPr/>
            </a:pPr>
            <a:r>
              <a:rPr lang="en-US" sz="2400" dirty="0"/>
              <a:t>Add corresponding index record into index file</a:t>
            </a:r>
            <a:r>
              <a:rPr lang="en-US" sz="2400" dirty="0" smtClean="0"/>
              <a:t>.</a:t>
            </a:r>
            <a:endParaRPr lang="en-US" sz="2400" dirty="0"/>
          </a:p>
        </p:txBody>
      </p:sp>
      <p:pic>
        <p:nvPicPr>
          <p:cNvPr id="4" name="Picture 2" descr="i equals h of search 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757" y="3635436"/>
            <a:ext cx="3138487"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058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00" y="215371"/>
            <a:ext cx="8229600" cy="1097279"/>
          </a:xfrm>
        </p:spPr>
        <p:txBody>
          <a:bodyPr/>
          <a:lstStyle/>
          <a:p>
            <a:r>
              <a:rPr lang="en-US" altLang="en-US" dirty="0" smtClean="0">
                <a:ea typeface="ＭＳ Ｐゴシック" pitchFamily="2" charset="-128"/>
              </a:rPr>
              <a:t>External Hashing </a:t>
            </a:r>
            <a:r>
              <a:rPr lang="en-US" altLang="en-US" sz="2000" b="0" dirty="0" smtClean="0">
                <a:ea typeface="ＭＳ Ｐゴシック" pitchFamily="2" charset="-128"/>
              </a:rPr>
              <a:t>(4 of 4)</a:t>
            </a:r>
            <a:endParaRPr lang="en-US" dirty="0"/>
          </a:p>
        </p:txBody>
      </p:sp>
      <p:sp>
        <p:nvSpPr>
          <p:cNvPr id="3" name="Text Placeholder 2"/>
          <p:cNvSpPr>
            <a:spLocks noGrp="1"/>
          </p:cNvSpPr>
          <p:nvPr>
            <p:ph type="body" idx="1"/>
          </p:nvPr>
        </p:nvSpPr>
        <p:spPr>
          <a:xfrm>
            <a:off x="456100" y="1600201"/>
            <a:ext cx="8229600" cy="1143000"/>
          </a:xfrm>
        </p:spPr>
        <p:txBody>
          <a:bodyPr/>
          <a:lstStyle/>
          <a:p>
            <a:pPr marL="0" indent="0" eaLnBrk="1" hangingPunct="1">
              <a:buFont typeface="Arial" charset="0"/>
              <a:buNone/>
              <a:defRPr/>
            </a:pPr>
            <a:r>
              <a:rPr lang="en-US" sz="2400" dirty="0"/>
              <a:t>Removal when an index file uses external hashing</a:t>
            </a:r>
          </a:p>
          <a:p>
            <a:pPr marL="432000" indent="-432000" eaLnBrk="1" hangingPunct="1">
              <a:buFont typeface="+mj-lt"/>
              <a:buAutoNum type="arabicPeriod"/>
              <a:defRPr/>
            </a:pPr>
            <a:r>
              <a:rPr lang="en-US" sz="2400" dirty="0"/>
              <a:t>Search index file for corresponding index </a:t>
            </a:r>
            <a:r>
              <a:rPr lang="en-US" sz="2400" dirty="0" smtClean="0"/>
              <a:t>record</a:t>
            </a:r>
            <a:endParaRPr lang="en-US" sz="2400" dirty="0"/>
          </a:p>
        </p:txBody>
      </p:sp>
      <p:pic>
        <p:nvPicPr>
          <p:cNvPr id="5" name="Picture 2" descr="i equals h of search 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450" y="2766979"/>
            <a:ext cx="3136900"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2"/>
          </p:nvPr>
        </p:nvSpPr>
        <p:spPr>
          <a:xfrm>
            <a:off x="456100" y="3566616"/>
            <a:ext cx="5515897" cy="594852"/>
          </a:xfrm>
        </p:spPr>
        <p:txBody>
          <a:bodyPr/>
          <a:lstStyle/>
          <a:p>
            <a:pPr marL="432000" indent="-432000">
              <a:buFont typeface="+mj-lt"/>
              <a:buAutoNum type="arabicPeriod" startAt="2"/>
            </a:pPr>
            <a:r>
              <a:rPr lang="en-US" sz="2400" dirty="0"/>
              <a:t>Remove data record from data </a:t>
            </a:r>
            <a:r>
              <a:rPr lang="en-US" sz="2400" dirty="0" smtClean="0"/>
              <a:t>file</a:t>
            </a:r>
            <a:endParaRPr lang="en-US" sz="2400" dirty="0"/>
          </a:p>
        </p:txBody>
      </p:sp>
    </p:spTree>
    <p:extLst>
      <p:ext uri="{BB962C8B-B14F-4D97-AF65-F5344CB8AC3E}">
        <p14:creationId xmlns:p14="http://schemas.microsoft.com/office/powerpoint/2010/main" val="3974636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itchFamily="2" charset="-128"/>
              </a:rPr>
              <a:t>B-Trees </a:t>
            </a:r>
            <a:r>
              <a:rPr lang="en-US" altLang="en-US" sz="2000" b="0" dirty="0" smtClean="0">
                <a:ea typeface="ＭＳ Ｐゴシック" pitchFamily="2" charset="-128"/>
              </a:rPr>
              <a:t>(1 of 14)</a:t>
            </a:r>
            <a:endParaRPr lang="en-US" sz="2000" b="0" dirty="0"/>
          </a:p>
        </p:txBody>
      </p:sp>
      <p:sp>
        <p:nvSpPr>
          <p:cNvPr id="3" name="Text Placeholder 2"/>
          <p:cNvSpPr>
            <a:spLocks noGrp="1"/>
          </p:cNvSpPr>
          <p:nvPr>
            <p:ph type="body" idx="1"/>
          </p:nvPr>
        </p:nvSpPr>
        <p:spPr>
          <a:xfrm>
            <a:off x="457200" y="1600200"/>
            <a:ext cx="8229600" cy="515203"/>
          </a:xfrm>
        </p:spPr>
        <p:txBody>
          <a:bodyPr/>
          <a:lstStyle/>
          <a:p>
            <a:pPr marL="0" indent="0">
              <a:buNone/>
            </a:pPr>
            <a:r>
              <a:rPr lang="en-US" altLang="en-US" sz="2400" b="1" dirty="0">
                <a:ea typeface="ＭＳ Ｐゴシック" pitchFamily="2" charset="-128"/>
              </a:rPr>
              <a:t>Figure 21-10 </a:t>
            </a:r>
            <a:r>
              <a:rPr lang="en-US" altLang="en-US" sz="2400" dirty="0">
                <a:ea typeface="ＭＳ Ｐゴシック" pitchFamily="2" charset="-128"/>
              </a:rPr>
              <a:t>An index file organized as a 2-3 </a:t>
            </a:r>
            <a:r>
              <a:rPr lang="en-US" altLang="en-US" sz="2400" dirty="0" smtClean="0">
                <a:ea typeface="ＭＳ Ｐゴシック" pitchFamily="2" charset="-128"/>
              </a:rPr>
              <a:t>tree</a:t>
            </a:r>
            <a:endParaRPr lang="en-US" altLang="en-US" sz="2400" dirty="0">
              <a:ea typeface="ＭＳ Ｐゴシック" pitchFamily="2" charset="-128"/>
            </a:endParaRPr>
          </a:p>
        </p:txBody>
      </p:sp>
      <p:pic>
        <p:nvPicPr>
          <p:cNvPr id="5" name="Picture 2" descr="Diagram (a) is titled, a 2 to 3 tree of blocks of index records. A binary tree of blocks with three pointers each is provided. All blocks have two index record in between the pointers. Top node has three children. The pointer to the middle child is labeled, block number of child. Middle child has two children. Third pointer of middle child is marked, minus 1. Pointers of middle child’s children is marked, minu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 y="2551576"/>
            <a:ext cx="7840663" cy="309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8816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ea typeface="ＭＳ Ｐゴシック" pitchFamily="2" charset="-128"/>
              </a:rPr>
              <a:t>B-Trees </a:t>
            </a:r>
            <a:r>
              <a:rPr lang="en-US" altLang="en-US" sz="2000" b="0" dirty="0" smtClean="0">
                <a:ea typeface="ＭＳ Ｐゴシック" pitchFamily="2" charset="-128"/>
              </a:rPr>
              <a:t>(2 </a:t>
            </a:r>
            <a:r>
              <a:rPr lang="en-US" altLang="en-US" sz="2000" b="0" dirty="0">
                <a:ea typeface="ＭＳ Ｐゴシック" pitchFamily="2" charset="-128"/>
              </a:rPr>
              <a:t>of </a:t>
            </a:r>
            <a:r>
              <a:rPr lang="en-US" altLang="en-US" sz="2000" b="0" dirty="0" smtClean="0">
                <a:ea typeface="ＭＳ Ｐゴシック" pitchFamily="2" charset="-128"/>
              </a:rPr>
              <a:t>14)</a:t>
            </a:r>
            <a:endParaRPr lang="en-IN" dirty="0"/>
          </a:p>
        </p:txBody>
      </p:sp>
      <p:sp>
        <p:nvSpPr>
          <p:cNvPr id="8" name="Text Placeholder 7"/>
          <p:cNvSpPr>
            <a:spLocks noGrp="1"/>
          </p:cNvSpPr>
          <p:nvPr>
            <p:ph type="body" idx="1"/>
          </p:nvPr>
        </p:nvSpPr>
        <p:spPr>
          <a:xfrm>
            <a:off x="457200" y="1600200"/>
            <a:ext cx="8229600" cy="542499"/>
          </a:xfrm>
        </p:spPr>
        <p:txBody>
          <a:bodyPr/>
          <a:lstStyle/>
          <a:p>
            <a:pPr marL="0" indent="0">
              <a:buNone/>
            </a:pPr>
            <a:r>
              <a:rPr lang="en-US" altLang="en-US" sz="2400" b="1" dirty="0">
                <a:ea typeface="ＭＳ Ｐゴシック" pitchFamily="2" charset="-128"/>
              </a:rPr>
              <a:t>Figure </a:t>
            </a:r>
            <a:r>
              <a:rPr lang="en-US" altLang="en-US" sz="2400" b="1" dirty="0" smtClean="0">
                <a:ea typeface="ＭＳ Ｐゴシック" pitchFamily="2" charset="-128"/>
              </a:rPr>
              <a:t>21-10</a:t>
            </a:r>
            <a:r>
              <a:rPr lang="en-US" altLang="en-US" sz="2400" dirty="0" smtClean="0">
                <a:ea typeface="ＭＳ Ｐゴシック" pitchFamily="2" charset="-128"/>
              </a:rPr>
              <a:t> </a:t>
            </a:r>
            <a:r>
              <a:rPr lang="en-US" altLang="en-US" sz="2400" b="1" dirty="0" smtClean="0">
                <a:ea typeface="ＭＳ Ｐゴシック" pitchFamily="2" charset="-128"/>
              </a:rPr>
              <a:t>[Continued]</a:t>
            </a:r>
            <a:endParaRPr lang="en-US" sz="2400" b="1" dirty="0"/>
          </a:p>
        </p:txBody>
      </p:sp>
      <p:pic>
        <p:nvPicPr>
          <p:cNvPr id="9" name="Picture 2" descr="Diagram (b) is titled, the detail of a single block. A block has 5 divisions. First, third and fifth divisions hold the block numbers of the following: left child, middle child, and right child. Second and fourth divisions have index records, which in turn has search key and pointer to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69" y="2539432"/>
            <a:ext cx="8196262"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64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00" y="215371"/>
            <a:ext cx="8229600" cy="1097279"/>
          </a:xfrm>
        </p:spPr>
        <p:txBody>
          <a:bodyPr/>
          <a:lstStyle/>
          <a:p>
            <a:r>
              <a:rPr lang="en-US" altLang="en-US" dirty="0">
                <a:ea typeface="ＭＳ Ｐゴシック" pitchFamily="2" charset="-128"/>
              </a:rPr>
              <a:t>Look at External </a:t>
            </a:r>
            <a:r>
              <a:rPr lang="en-US" altLang="en-US" dirty="0" smtClean="0">
                <a:ea typeface="ＭＳ Ｐゴシック" pitchFamily="2" charset="-128"/>
              </a:rPr>
              <a:t>Storage </a:t>
            </a:r>
            <a:r>
              <a:rPr lang="en-US" altLang="en-US" sz="2000" b="0" dirty="0" smtClean="0">
                <a:ea typeface="ＭＳ Ｐゴシック" pitchFamily="2" charset="-128"/>
              </a:rPr>
              <a:t>(1 of 4)</a:t>
            </a:r>
            <a:endParaRPr lang="en-US" sz="2000" b="0" dirty="0"/>
          </a:p>
        </p:txBody>
      </p:sp>
      <p:sp>
        <p:nvSpPr>
          <p:cNvPr id="3" name="Text Placeholder 2"/>
          <p:cNvSpPr>
            <a:spLocks noGrp="1"/>
          </p:cNvSpPr>
          <p:nvPr>
            <p:ph type="body" idx="1"/>
          </p:nvPr>
        </p:nvSpPr>
        <p:spPr>
          <a:xfrm>
            <a:off x="443552" y="1600200"/>
            <a:ext cx="8229600" cy="2831123"/>
          </a:xfrm>
        </p:spPr>
        <p:txBody>
          <a:bodyPr/>
          <a:lstStyle/>
          <a:p>
            <a:pPr eaLnBrk="1" hangingPunct="1"/>
            <a:r>
              <a:rPr lang="en-US" altLang="en-US" sz="2400" dirty="0">
                <a:ea typeface="ＭＳ Ｐゴシック" pitchFamily="2" charset="-128"/>
              </a:rPr>
              <a:t>External storage</a:t>
            </a:r>
          </a:p>
          <a:p>
            <a:pPr lvl="1" eaLnBrk="1" hangingPunct="1"/>
            <a:r>
              <a:rPr lang="en-US" altLang="en-US" sz="2400" dirty="0">
                <a:ea typeface="ＭＳ Ｐゴシック" pitchFamily="2" charset="-128"/>
              </a:rPr>
              <a:t>Used when program reads/writes data to/from a C++ file</a:t>
            </a:r>
          </a:p>
          <a:p>
            <a:pPr eaLnBrk="1" hangingPunct="1"/>
            <a:r>
              <a:rPr lang="en-US" altLang="en-US" sz="2400" dirty="0">
                <a:ea typeface="ＭＳ Ｐゴシック" pitchFamily="2" charset="-128"/>
              </a:rPr>
              <a:t>Generally there is more external storage than internal memory</a:t>
            </a:r>
          </a:p>
          <a:p>
            <a:pPr eaLnBrk="1" hangingPunct="1"/>
            <a:r>
              <a:rPr lang="en-US" altLang="en-US" sz="2400" dirty="0">
                <a:ea typeface="ＭＳ Ｐゴシック" pitchFamily="2" charset="-128"/>
              </a:rPr>
              <a:t>Direct access files essential for external data </a:t>
            </a:r>
            <a:r>
              <a:rPr lang="en-US" altLang="en-US" sz="2400" dirty="0" smtClean="0">
                <a:ea typeface="ＭＳ Ｐゴシック" pitchFamily="2" charset="-128"/>
              </a:rPr>
              <a:t>collections</a:t>
            </a:r>
            <a:endParaRPr lang="en-US" altLang="en-US" sz="2400" dirty="0">
              <a:ea typeface="ＭＳ Ｐゴシック" pitchFamily="2" charset="-128"/>
            </a:endParaRPr>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B-Trees </a:t>
            </a:r>
            <a:r>
              <a:rPr lang="en-US" altLang="en-US" sz="2000" b="0" dirty="0" smtClean="0">
                <a:ea typeface="ＭＳ Ｐゴシック" pitchFamily="2" charset="-128"/>
              </a:rPr>
              <a:t>(3 </a:t>
            </a:r>
            <a:r>
              <a:rPr lang="en-US" altLang="en-US" sz="2000" b="0" dirty="0">
                <a:ea typeface="ＭＳ Ｐゴシック" pitchFamily="2" charset="-128"/>
              </a:rPr>
              <a:t>of </a:t>
            </a:r>
            <a:r>
              <a:rPr lang="en-US" altLang="en-US" sz="2000" b="0" dirty="0" smtClean="0">
                <a:ea typeface="ＭＳ Ｐゴシック" pitchFamily="2" charset="-128"/>
              </a:rPr>
              <a:t>14)</a:t>
            </a:r>
            <a:endParaRPr lang="en-IN" dirty="0"/>
          </a:p>
        </p:txBody>
      </p:sp>
      <p:sp>
        <p:nvSpPr>
          <p:cNvPr id="3" name="Text Placeholder 2"/>
          <p:cNvSpPr>
            <a:spLocks noGrp="1"/>
          </p:cNvSpPr>
          <p:nvPr>
            <p:ph type="body" idx="1"/>
          </p:nvPr>
        </p:nvSpPr>
        <p:spPr>
          <a:xfrm>
            <a:off x="457200" y="1600200"/>
            <a:ext cx="8229600" cy="883693"/>
          </a:xfrm>
        </p:spPr>
        <p:txBody>
          <a:bodyPr/>
          <a:lstStyle/>
          <a:p>
            <a:pPr marL="0" indent="0">
              <a:buNone/>
            </a:pPr>
            <a:r>
              <a:rPr lang="en-US" altLang="en-US" sz="2400" b="1" dirty="0">
                <a:ea typeface="ＭＳ Ｐゴシック" pitchFamily="2" charset="-128"/>
              </a:rPr>
              <a:t>Figure 21-11</a:t>
            </a:r>
            <a:r>
              <a:rPr lang="en-US" altLang="en-US" sz="2400" dirty="0">
                <a:ea typeface="ＭＳ Ｐゴシック" pitchFamily="2" charset="-128"/>
              </a:rPr>
              <a:t> Nodes with two, three, and m </a:t>
            </a:r>
            <a:r>
              <a:rPr lang="en-US" altLang="en-US" sz="2400" dirty="0" smtClean="0">
                <a:ea typeface="ＭＳ Ｐゴシック" pitchFamily="2" charset="-128"/>
              </a:rPr>
              <a:t>children </a:t>
            </a:r>
            <a:r>
              <a:rPr lang="en-US" altLang="en-US" sz="2400" dirty="0">
                <a:ea typeface="ＭＳ Ｐゴシック" pitchFamily="2" charset="-128"/>
              </a:rPr>
              <a:t>and their search </a:t>
            </a:r>
            <a:r>
              <a:rPr lang="en-US" altLang="en-US" sz="2400" dirty="0" smtClean="0">
                <a:ea typeface="ＭＳ Ｐゴシック" pitchFamily="2" charset="-128"/>
              </a:rPr>
              <a:t>keys</a:t>
            </a:r>
            <a:endParaRPr lang="en-US" altLang="en-US" sz="2400" dirty="0">
              <a:ea typeface="ＭＳ Ｐゴシック" pitchFamily="2" charset="-128"/>
            </a:endParaRPr>
          </a:p>
        </p:txBody>
      </p:sp>
      <p:pic>
        <p:nvPicPr>
          <p:cNvPr id="5" name="Picture 2" descr="Diagram (a) is titled, a node with two children has one search key. A block has three divisions. First division has a pointer to left sub tree. Second division has search key, K sub 1. Third division has a pointer to right sub tree. Diagram (b) is titled, a node with three children has two search keys. A block has five divisions. First, third and fifth divisions hold pointers to the following sub trees: left sub tree, middle sub tree, and right sub tree. Second and fourth divisions have search keys, K sub 1 and K sub 2. Diagram (c) is titled, a node with m children has m minus 1 search keys. A block has number of divisions. First division has pointer to S 0 sub tree. Second division has search key, K sub 1. Third division has pointer to S 1 sub tree. Fourth division has search key, K sub 2. Similarly, the contents of the divisions are filled. Two divisions before the last division has pointer to S m minus 2 sub tree. Division before the last has search key, K sub m minus 1. Las t division has pointer to S m minus 1 sub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7" y="2771443"/>
            <a:ext cx="746442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7881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B-Trees </a:t>
            </a:r>
            <a:r>
              <a:rPr lang="en-US" altLang="en-US" sz="2000" b="0" dirty="0" smtClean="0">
                <a:ea typeface="ＭＳ Ｐゴシック" pitchFamily="2" charset="-128"/>
              </a:rPr>
              <a:t>(4 </a:t>
            </a:r>
            <a:r>
              <a:rPr lang="en-US" altLang="en-US" sz="2000" b="0" dirty="0">
                <a:ea typeface="ＭＳ Ｐゴシック" pitchFamily="2" charset="-128"/>
              </a:rPr>
              <a:t>of </a:t>
            </a:r>
            <a:r>
              <a:rPr lang="en-US" altLang="en-US" sz="2000" b="0" dirty="0" smtClean="0">
                <a:ea typeface="ＭＳ Ｐゴシック" pitchFamily="2" charset="-128"/>
              </a:rPr>
              <a:t>14)</a:t>
            </a:r>
            <a:endParaRPr lang="en-IN" dirty="0"/>
          </a:p>
        </p:txBody>
      </p:sp>
      <p:sp>
        <p:nvSpPr>
          <p:cNvPr id="3" name="Text Placeholder 2"/>
          <p:cNvSpPr>
            <a:spLocks noGrp="1"/>
          </p:cNvSpPr>
          <p:nvPr>
            <p:ph type="body" idx="1"/>
          </p:nvPr>
        </p:nvSpPr>
        <p:spPr>
          <a:xfrm>
            <a:off x="457200" y="1600200"/>
            <a:ext cx="8229600" cy="829101"/>
          </a:xfrm>
        </p:spPr>
        <p:txBody>
          <a:bodyPr/>
          <a:lstStyle/>
          <a:p>
            <a:pPr marL="0" indent="0">
              <a:buNone/>
            </a:pPr>
            <a:r>
              <a:rPr lang="en-US" altLang="en-US" sz="2400" b="1" dirty="0">
                <a:ea typeface="ＭＳ Ｐゴシック" pitchFamily="2" charset="-128"/>
              </a:rPr>
              <a:t>Figure 21-12</a:t>
            </a:r>
            <a:r>
              <a:rPr lang="en-US" altLang="en-US" sz="2400" dirty="0">
                <a:ea typeface="ＭＳ Ｐゴシック" pitchFamily="2" charset="-128"/>
              </a:rPr>
              <a:t> A full tree whose internal nodes have five </a:t>
            </a:r>
            <a:r>
              <a:rPr lang="en-US" altLang="en-US" sz="2400" dirty="0" smtClean="0">
                <a:ea typeface="ＭＳ Ｐゴシック" pitchFamily="2" charset="-128"/>
              </a:rPr>
              <a:t>children</a:t>
            </a:r>
            <a:endParaRPr lang="en-US" altLang="en-US" sz="2400" dirty="0">
              <a:ea typeface="ＭＳ Ｐゴシック" pitchFamily="2" charset="-128"/>
            </a:endParaRPr>
          </a:p>
        </p:txBody>
      </p:sp>
      <p:pic>
        <p:nvPicPr>
          <p:cNvPr id="4" name="Picture 2" descr="A binary tree has a top node with five children. Each child in turn, has five children of its own. The format of each node in the binary tree is denoted using a block. First, third, fifth, seventh and ninth divisions hold pointers to the following sub trees: S 0, S 1, S 2, S 3, S 4. Second, fourth, sixth and eighth divisions have the following search keys: K sub 1, K sub 2, K sub 3 and K sub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219" y="2716851"/>
            <a:ext cx="5613563" cy="351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7883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00" y="215371"/>
            <a:ext cx="8229600" cy="1097279"/>
          </a:xfrm>
        </p:spPr>
        <p:txBody>
          <a:bodyPr/>
          <a:lstStyle/>
          <a:p>
            <a:r>
              <a:rPr lang="en-US" altLang="en-US" dirty="0">
                <a:ea typeface="ＭＳ Ｐゴシック" pitchFamily="2" charset="-128"/>
              </a:rPr>
              <a:t>B-Trees </a:t>
            </a:r>
            <a:r>
              <a:rPr lang="en-US" altLang="en-US" sz="2000" b="0" dirty="0" smtClean="0">
                <a:ea typeface="ＭＳ Ｐゴシック" pitchFamily="2" charset="-128"/>
              </a:rPr>
              <a:t>(5 </a:t>
            </a:r>
            <a:r>
              <a:rPr lang="en-US" altLang="en-US" sz="2000" b="0" dirty="0">
                <a:ea typeface="ＭＳ Ｐゴシック" pitchFamily="2" charset="-128"/>
              </a:rPr>
              <a:t>of </a:t>
            </a:r>
            <a:r>
              <a:rPr lang="en-US" altLang="en-US" sz="2000" b="0" dirty="0" smtClean="0">
                <a:ea typeface="ＭＳ Ｐゴシック" pitchFamily="2" charset="-128"/>
              </a:rPr>
              <a:t>14)</a:t>
            </a:r>
            <a:endParaRPr lang="en-IN" dirty="0"/>
          </a:p>
        </p:txBody>
      </p:sp>
      <p:sp>
        <p:nvSpPr>
          <p:cNvPr id="4" name="Text Placeholder 3"/>
          <p:cNvSpPr>
            <a:spLocks noGrp="1"/>
          </p:cNvSpPr>
          <p:nvPr>
            <p:ph type="body" idx="1"/>
          </p:nvPr>
        </p:nvSpPr>
        <p:spPr>
          <a:xfrm>
            <a:off x="456100" y="1600200"/>
            <a:ext cx="8229600" cy="1718187"/>
          </a:xfrm>
        </p:spPr>
        <p:txBody>
          <a:bodyPr/>
          <a:lstStyle/>
          <a:p>
            <a:pPr marL="0" indent="0" eaLnBrk="1" hangingPunct="1">
              <a:buFont typeface="Arial" charset="0"/>
              <a:buNone/>
              <a:defRPr/>
            </a:pPr>
            <a:r>
              <a:rPr lang="en-US" sz="2400" dirty="0"/>
              <a:t>Adding a record to a B-tree</a:t>
            </a:r>
          </a:p>
          <a:p>
            <a:pPr marL="432000" indent="-432000" eaLnBrk="1" hangingPunct="1">
              <a:buFont typeface="+mj-lt"/>
              <a:buAutoNum type="arabicPeriod"/>
              <a:defRPr/>
            </a:pPr>
            <a:r>
              <a:rPr lang="en-US" sz="2400" dirty="0"/>
              <a:t>Add data record to data file</a:t>
            </a:r>
          </a:p>
          <a:p>
            <a:pPr marL="432000" indent="-432000" eaLnBrk="1" hangingPunct="1">
              <a:buFont typeface="+mj-lt"/>
              <a:buAutoNum type="arabicPeriod"/>
              <a:defRPr/>
            </a:pPr>
            <a:r>
              <a:rPr lang="en-US" sz="2400" dirty="0"/>
              <a:t>Add a corresponding index record to index </a:t>
            </a:r>
            <a:r>
              <a:rPr lang="en-US" sz="2400" dirty="0" smtClean="0"/>
              <a:t>file</a:t>
            </a:r>
            <a:endParaRPr lang="en-US" sz="2400" dirty="0"/>
          </a:p>
        </p:txBody>
      </p:sp>
    </p:spTree>
    <p:extLst>
      <p:ext uri="{BB962C8B-B14F-4D97-AF65-F5344CB8AC3E}">
        <p14:creationId xmlns:p14="http://schemas.microsoft.com/office/powerpoint/2010/main" val="2799032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B-Trees </a:t>
            </a:r>
            <a:r>
              <a:rPr lang="en-US" altLang="en-US" sz="2000" b="0" dirty="0" smtClean="0">
                <a:ea typeface="ＭＳ Ｐゴシック" pitchFamily="2" charset="-128"/>
              </a:rPr>
              <a:t>(6 </a:t>
            </a:r>
            <a:r>
              <a:rPr lang="en-US" altLang="en-US" sz="2000" b="0" dirty="0">
                <a:ea typeface="ＭＳ Ｐゴシック" pitchFamily="2" charset="-128"/>
              </a:rPr>
              <a:t>of </a:t>
            </a:r>
            <a:r>
              <a:rPr lang="en-US" altLang="en-US" sz="2000" b="0" dirty="0" smtClean="0">
                <a:ea typeface="ＭＳ Ｐゴシック" pitchFamily="2" charset="-128"/>
              </a:rPr>
              <a:t>14)</a:t>
            </a:r>
            <a:endParaRPr lang="en-IN" dirty="0"/>
          </a:p>
        </p:txBody>
      </p:sp>
      <p:sp>
        <p:nvSpPr>
          <p:cNvPr id="4" name="Text Placeholder 3"/>
          <p:cNvSpPr>
            <a:spLocks noGrp="1"/>
          </p:cNvSpPr>
          <p:nvPr>
            <p:ph type="body" idx="1"/>
          </p:nvPr>
        </p:nvSpPr>
        <p:spPr>
          <a:xfrm>
            <a:off x="457200" y="1600201"/>
            <a:ext cx="8229600" cy="569794"/>
          </a:xfrm>
        </p:spPr>
        <p:txBody>
          <a:bodyPr/>
          <a:lstStyle/>
          <a:p>
            <a:pPr marL="0" indent="0">
              <a:buNone/>
            </a:pPr>
            <a:r>
              <a:rPr lang="en-US" altLang="en-US" sz="2400" b="1" dirty="0">
                <a:ea typeface="ＭＳ Ｐゴシック" pitchFamily="2" charset="-128"/>
              </a:rPr>
              <a:t>Figure 21-13</a:t>
            </a:r>
            <a:r>
              <a:rPr lang="en-US" altLang="en-US" sz="2400" dirty="0">
                <a:ea typeface="ＭＳ Ｐゴシック" pitchFamily="2" charset="-128"/>
              </a:rPr>
              <a:t> A B-tree of degree </a:t>
            </a:r>
            <a:r>
              <a:rPr lang="en-US" altLang="en-US" sz="2400" dirty="0" smtClean="0">
                <a:ea typeface="ＭＳ Ｐゴシック" pitchFamily="2" charset="-128"/>
              </a:rPr>
              <a:t>5</a:t>
            </a:r>
            <a:endParaRPr lang="en-US" altLang="en-US" sz="2400" dirty="0">
              <a:ea typeface="ＭＳ Ｐゴシック" pitchFamily="2" charset="-128"/>
            </a:endParaRPr>
          </a:p>
        </p:txBody>
      </p:sp>
      <p:pic>
        <p:nvPicPr>
          <p:cNvPr id="5" name="Picture 2" descr="A block has two values and three edges. The values in top block are 20 and 30. Left most edge points to a, middle edge points to b, right most edge points to another block with four values and five edges. Values in block are 35, 48, 60, 68. First edge of this block points to w, second edge points to x, fourth edge points to y and fifth edge points to z. Middle edge points to another block with following values: 50, 56, 57,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7" y="2457546"/>
            <a:ext cx="519112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990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B-Trees </a:t>
            </a:r>
            <a:r>
              <a:rPr lang="en-US" altLang="en-US" sz="2000" b="0" dirty="0" smtClean="0">
                <a:ea typeface="ＭＳ Ｐゴシック" pitchFamily="2" charset="-128"/>
              </a:rPr>
              <a:t>(7 </a:t>
            </a:r>
            <a:r>
              <a:rPr lang="en-US" altLang="en-US" sz="2000" b="0" dirty="0">
                <a:ea typeface="ＭＳ Ｐゴシック" pitchFamily="2" charset="-128"/>
              </a:rPr>
              <a:t>of </a:t>
            </a:r>
            <a:r>
              <a:rPr lang="en-US" altLang="en-US" sz="2000" b="0" dirty="0" smtClean="0">
                <a:ea typeface="ＭＳ Ｐゴシック" pitchFamily="2" charset="-128"/>
              </a:rPr>
              <a:t>14)</a:t>
            </a:r>
            <a:endParaRPr lang="en-IN" dirty="0"/>
          </a:p>
        </p:txBody>
      </p:sp>
      <p:sp>
        <p:nvSpPr>
          <p:cNvPr id="3" name="Text Placeholder 2"/>
          <p:cNvSpPr>
            <a:spLocks noGrp="1"/>
          </p:cNvSpPr>
          <p:nvPr>
            <p:ph type="body" idx="1"/>
          </p:nvPr>
        </p:nvSpPr>
        <p:spPr>
          <a:xfrm>
            <a:off x="457200" y="1600200"/>
            <a:ext cx="8229600" cy="870045"/>
          </a:xfrm>
        </p:spPr>
        <p:txBody>
          <a:bodyPr/>
          <a:lstStyle/>
          <a:p>
            <a:pPr marL="0" indent="0">
              <a:buNone/>
            </a:pPr>
            <a:r>
              <a:rPr lang="en-US" altLang="en-US" sz="2400" b="1" dirty="0">
                <a:ea typeface="ＭＳ Ｐゴシック" pitchFamily="2" charset="-128"/>
              </a:rPr>
              <a:t>Figure 21-14</a:t>
            </a:r>
            <a:r>
              <a:rPr lang="en-US" altLang="en-US" sz="2400" dirty="0">
                <a:ea typeface="ＭＳ Ｐゴシック" pitchFamily="2" charset="-128"/>
              </a:rPr>
              <a:t> (a through d) The steps for adding </a:t>
            </a:r>
            <a:r>
              <a:rPr lang="en-US" altLang="en-US" sz="2400" dirty="0" smtClean="0">
                <a:ea typeface="ＭＳ Ｐゴシック" pitchFamily="2" charset="-128"/>
              </a:rPr>
              <a:t>55 </a:t>
            </a:r>
            <a:r>
              <a:rPr lang="en-US" altLang="en-US" sz="2400" dirty="0">
                <a:ea typeface="ＭＳ Ｐゴシック" pitchFamily="2" charset="-128"/>
              </a:rPr>
              <a:t>to a B-tree; (e) splitting the </a:t>
            </a:r>
            <a:r>
              <a:rPr lang="en-US" altLang="en-US" sz="2400" dirty="0" smtClean="0">
                <a:ea typeface="ＭＳ Ｐゴシック" pitchFamily="2" charset="-128"/>
              </a:rPr>
              <a:t>root</a:t>
            </a:r>
          </a:p>
        </p:txBody>
      </p:sp>
      <p:pic>
        <p:nvPicPr>
          <p:cNvPr id="4" name="Picture 2" descr="Diagram (a) is as follows: A block titled, Q has two values and three edges. The values in top block are 20 and 30. Left most edge points to a, middle edge points to b, right most edge points to another block with four values and five edges. Values in block are 35, 48, 60, 68. First edge of this block points to w, second edge points to x, fourth edge points to y and fifth edge points to z. Middle edge points to another block with following values: 50, 56, 57, 58. This block is labeled, leaf found. Diagram (b) is similar to Diagram (a), but last block has following values: 50, 55, 56, 57, 58. Here, 55 is shaded and labeled, record inser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7" y="2757795"/>
            <a:ext cx="79216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0800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B-Trees </a:t>
            </a:r>
            <a:r>
              <a:rPr lang="en-US" altLang="en-US" sz="2000" b="0" dirty="0" smtClean="0">
                <a:ea typeface="ＭＳ Ｐゴシック" pitchFamily="2" charset="-128"/>
              </a:rPr>
              <a:t>(8 </a:t>
            </a:r>
            <a:r>
              <a:rPr lang="en-US" altLang="en-US" sz="2000" b="0" dirty="0">
                <a:ea typeface="ＭＳ Ｐゴシック" pitchFamily="2" charset="-128"/>
              </a:rPr>
              <a:t>of </a:t>
            </a:r>
            <a:r>
              <a:rPr lang="en-US" altLang="en-US" sz="2000" b="0" dirty="0" smtClean="0">
                <a:ea typeface="ＭＳ Ｐゴシック" pitchFamily="2" charset="-128"/>
              </a:rPr>
              <a:t>14)</a:t>
            </a:r>
            <a:endParaRPr lang="en-IN" dirty="0"/>
          </a:p>
        </p:txBody>
      </p:sp>
      <p:sp>
        <p:nvSpPr>
          <p:cNvPr id="3" name="Text Placeholder 2"/>
          <p:cNvSpPr>
            <a:spLocks noGrp="1"/>
          </p:cNvSpPr>
          <p:nvPr>
            <p:ph type="body" idx="1"/>
          </p:nvPr>
        </p:nvSpPr>
        <p:spPr>
          <a:xfrm>
            <a:off x="457200" y="1600200"/>
            <a:ext cx="8229600" cy="538901"/>
          </a:xfrm>
        </p:spPr>
        <p:txBody>
          <a:bodyPr/>
          <a:lstStyle/>
          <a:p>
            <a:pPr marL="0" indent="0">
              <a:buNone/>
            </a:pPr>
            <a:r>
              <a:rPr lang="en-US" altLang="en-US" sz="2400" b="1" dirty="0">
                <a:ea typeface="ＭＳ Ｐゴシック" pitchFamily="2" charset="-128"/>
              </a:rPr>
              <a:t>Figure </a:t>
            </a:r>
            <a:r>
              <a:rPr lang="en-US" altLang="en-US" sz="2400" b="1" dirty="0" smtClean="0">
                <a:ea typeface="ＭＳ Ｐゴシック" pitchFamily="2" charset="-128"/>
              </a:rPr>
              <a:t>21-14</a:t>
            </a:r>
            <a:r>
              <a:rPr lang="en-US" altLang="en-US" sz="2400" dirty="0" smtClean="0">
                <a:ea typeface="ＭＳ Ｐゴシック" pitchFamily="2" charset="-128"/>
              </a:rPr>
              <a:t> </a:t>
            </a:r>
            <a:r>
              <a:rPr lang="en-US" altLang="en-US" sz="2400" b="1" dirty="0" smtClean="0">
                <a:ea typeface="ＭＳ Ｐゴシック" pitchFamily="2" charset="-128"/>
              </a:rPr>
              <a:t>[Continued]</a:t>
            </a:r>
            <a:endParaRPr lang="en-IN" sz="2400" b="1" dirty="0"/>
          </a:p>
        </p:txBody>
      </p:sp>
      <p:pic>
        <p:nvPicPr>
          <p:cNvPr id="4" name="Picture 2" descr="Diagram (c) is as follows: A block titled, Q has two values and three edges. The values in top block are 20 and 30. Left most edge points to a, middle edge points to b, right most edge points to another block with five values and six edges. Values in this block are as follows: 35, 48, 56, 60, 68. Here, 56 is shaded. First edge of this block points to w, second edge points to x, fifth edge points to y and sixth edge points to z. Third edge points to a block titled, L sub 1 with values 50 and 55. Fourth edge points to a block titled, L sub 2 with values 57 and 58. L sub 1 and L sub 2 are labeled, split leaf. Diagram (d) is as follows: A block titled, Q has three values and four edges. The values in top block are 20, 30 and 56. Here, 56 is shaded. Left most edge points to a, middle edge points to b. Third edge points to a block titled, P sub 1 with values 35 and 48. Fourth edge points to a block titled, P sub 2 with values 60 and 68. P sub 1 and P sub 2 have three edges each. Left most edge of P sub 1 points to w, middle edge points to x, right most edge points to a block titled, L sub 1 with values 50 and 55. Left most edge of P sub 2 points to a block titled, L sub 2 with values 57 and 58, middle edge points to y and right most edge points to z. P sub 1 and P sub 2 are labeled, split internal 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07" y="2644068"/>
            <a:ext cx="8180387"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97620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B-Trees </a:t>
            </a:r>
            <a:r>
              <a:rPr lang="en-US" altLang="en-US" sz="2000" b="0" dirty="0" smtClean="0">
                <a:ea typeface="ＭＳ Ｐゴシック" pitchFamily="2" charset="-128"/>
              </a:rPr>
              <a:t>(9 </a:t>
            </a:r>
            <a:r>
              <a:rPr lang="en-US" altLang="en-US" sz="2000" b="0" dirty="0">
                <a:ea typeface="ＭＳ Ｐゴシック" pitchFamily="2" charset="-128"/>
              </a:rPr>
              <a:t>of </a:t>
            </a:r>
            <a:r>
              <a:rPr lang="en-US" altLang="en-US" sz="2000" b="0" dirty="0" smtClean="0">
                <a:ea typeface="ＭＳ Ｐゴシック" pitchFamily="2" charset="-128"/>
              </a:rPr>
              <a:t>14)</a:t>
            </a:r>
            <a:endParaRPr lang="en-IN" dirty="0"/>
          </a:p>
        </p:txBody>
      </p:sp>
      <p:sp>
        <p:nvSpPr>
          <p:cNvPr id="3" name="Text Placeholder 2"/>
          <p:cNvSpPr>
            <a:spLocks noGrp="1"/>
          </p:cNvSpPr>
          <p:nvPr>
            <p:ph type="body" idx="1"/>
          </p:nvPr>
        </p:nvSpPr>
        <p:spPr>
          <a:xfrm>
            <a:off x="457200" y="1600201"/>
            <a:ext cx="8229600" cy="556146"/>
          </a:xfrm>
        </p:spPr>
        <p:txBody>
          <a:bodyPr/>
          <a:lstStyle/>
          <a:p>
            <a:pPr marL="0" indent="0">
              <a:buNone/>
            </a:pPr>
            <a:r>
              <a:rPr lang="en-US" altLang="en-US" sz="2400" b="1" dirty="0">
                <a:ea typeface="ＭＳ Ｐゴシック" pitchFamily="2" charset="-128"/>
              </a:rPr>
              <a:t>Figure 21-14</a:t>
            </a:r>
            <a:r>
              <a:rPr lang="en-US" altLang="en-US" sz="2400" dirty="0">
                <a:ea typeface="ＭＳ Ｐゴシック" pitchFamily="2" charset="-128"/>
              </a:rPr>
              <a:t> </a:t>
            </a:r>
            <a:r>
              <a:rPr lang="en-US" altLang="en-US" sz="2400" b="1" dirty="0" smtClean="0">
                <a:ea typeface="ＭＳ Ｐゴシック" pitchFamily="2" charset="-128"/>
              </a:rPr>
              <a:t>[Continued]</a:t>
            </a:r>
            <a:endParaRPr lang="en-IN" sz="2400" b="1" dirty="0"/>
          </a:p>
        </p:txBody>
      </p:sp>
      <p:pic>
        <p:nvPicPr>
          <p:cNvPr id="4" name="Picture 2" descr="Diagram (e) has a block titled, root with five values and six edges. The values are as follows: 10, 15, 35, 45, 55. First edge points to u, second edge points to v, third edge points to w, fourth edge points to x, fifth edge points to y, sixth edge points to z. Root and its pointers are marked together. Their height is labeled, height h. Root block leads to another diagram, where root block is separated into three different blocks as follows: First block has two values, 10 and 35, and three edges. First edge points to u, second edge points to v, third edge points to w. Second block is titled, new root and has only one value, 35. Third block has two values, 45 and 55, and three edges. First edge points to x, second edge points to y, third edge points to z. A note below reads, splitting can propagate to the root. New root block, other two blocks and their pointers are marked together. Their height is labeled, height h plu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2866859"/>
            <a:ext cx="8105775" cy="214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4706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00" y="215371"/>
            <a:ext cx="8229600" cy="1097279"/>
          </a:xfrm>
        </p:spPr>
        <p:txBody>
          <a:bodyPr/>
          <a:lstStyle/>
          <a:p>
            <a:r>
              <a:rPr lang="en-US" altLang="en-US" dirty="0">
                <a:ea typeface="ＭＳ Ｐゴシック" pitchFamily="2" charset="-128"/>
              </a:rPr>
              <a:t>B-Trees </a:t>
            </a:r>
            <a:r>
              <a:rPr lang="en-US" altLang="en-US" sz="2000" b="0" dirty="0" smtClean="0">
                <a:ea typeface="ＭＳ Ｐゴシック" pitchFamily="2" charset="-128"/>
              </a:rPr>
              <a:t>(10 </a:t>
            </a:r>
            <a:r>
              <a:rPr lang="en-US" altLang="en-US" sz="2000" b="0" dirty="0">
                <a:ea typeface="ＭＳ Ｐゴシック" pitchFamily="2" charset="-128"/>
              </a:rPr>
              <a:t>of </a:t>
            </a:r>
            <a:r>
              <a:rPr lang="en-US" altLang="en-US" sz="2000" b="0" dirty="0" smtClean="0">
                <a:ea typeface="ＭＳ Ｐゴシック" pitchFamily="2" charset="-128"/>
              </a:rPr>
              <a:t>14)</a:t>
            </a:r>
            <a:endParaRPr lang="en-IN" dirty="0"/>
          </a:p>
        </p:txBody>
      </p:sp>
      <p:sp>
        <p:nvSpPr>
          <p:cNvPr id="4" name="Text Placeholder 3"/>
          <p:cNvSpPr>
            <a:spLocks noGrp="1"/>
          </p:cNvSpPr>
          <p:nvPr>
            <p:ph type="body" idx="1"/>
          </p:nvPr>
        </p:nvSpPr>
        <p:spPr>
          <a:xfrm>
            <a:off x="456100" y="1600201"/>
            <a:ext cx="8229600" cy="1659194"/>
          </a:xfrm>
        </p:spPr>
        <p:txBody>
          <a:bodyPr/>
          <a:lstStyle/>
          <a:p>
            <a:pPr marL="0" indent="0" eaLnBrk="1" hangingPunct="1">
              <a:buFont typeface="Arial" charset="0"/>
              <a:buNone/>
              <a:defRPr/>
            </a:pPr>
            <a:r>
              <a:rPr lang="en-US" sz="2400" dirty="0"/>
              <a:t>Removing a record from a B-tree</a:t>
            </a:r>
          </a:p>
          <a:p>
            <a:pPr marL="432000" indent="-432000" eaLnBrk="1" hangingPunct="1">
              <a:buFont typeface="+mj-lt"/>
              <a:buAutoNum type="arabicPeriod"/>
              <a:defRPr/>
            </a:pPr>
            <a:r>
              <a:rPr lang="en-US" sz="2400" dirty="0"/>
              <a:t>Locate index record in index file</a:t>
            </a:r>
          </a:p>
          <a:p>
            <a:pPr marL="432000" indent="-432000" eaLnBrk="1" hangingPunct="1">
              <a:buFont typeface="+mj-lt"/>
              <a:buAutoNum type="arabicPeriod"/>
              <a:defRPr/>
            </a:pPr>
            <a:r>
              <a:rPr lang="en-US" sz="2400" dirty="0"/>
              <a:t>Remove data record from data </a:t>
            </a:r>
            <a:r>
              <a:rPr lang="en-US" sz="2400" dirty="0" smtClean="0"/>
              <a:t>file</a:t>
            </a:r>
            <a:endParaRPr lang="en-US" sz="2400" dirty="0"/>
          </a:p>
        </p:txBody>
      </p:sp>
    </p:spTree>
    <p:extLst>
      <p:ext uri="{BB962C8B-B14F-4D97-AF65-F5344CB8AC3E}">
        <p14:creationId xmlns:p14="http://schemas.microsoft.com/office/powerpoint/2010/main" val="2007733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B-Trees </a:t>
            </a:r>
            <a:r>
              <a:rPr lang="en-US" altLang="en-US" sz="2000" b="0" dirty="0" smtClean="0">
                <a:ea typeface="ＭＳ Ｐゴシック" pitchFamily="2" charset="-128"/>
              </a:rPr>
              <a:t>(11 </a:t>
            </a:r>
            <a:r>
              <a:rPr lang="en-US" altLang="en-US" sz="2000" b="0" dirty="0">
                <a:ea typeface="ＭＳ Ｐゴシック" pitchFamily="2" charset="-128"/>
              </a:rPr>
              <a:t>of </a:t>
            </a:r>
            <a:r>
              <a:rPr lang="en-US" altLang="en-US" sz="2000" b="0" dirty="0" smtClean="0">
                <a:ea typeface="ＭＳ Ｐゴシック" pitchFamily="2" charset="-128"/>
              </a:rPr>
              <a:t>14)</a:t>
            </a:r>
            <a:endParaRPr lang="en-IN" dirty="0"/>
          </a:p>
        </p:txBody>
      </p:sp>
      <p:sp>
        <p:nvSpPr>
          <p:cNvPr id="4" name="Text Placeholder 3"/>
          <p:cNvSpPr>
            <a:spLocks noGrp="1"/>
          </p:cNvSpPr>
          <p:nvPr>
            <p:ph type="body" idx="1"/>
          </p:nvPr>
        </p:nvSpPr>
        <p:spPr>
          <a:xfrm>
            <a:off x="457200" y="1600200"/>
            <a:ext cx="8229600" cy="856397"/>
          </a:xfrm>
        </p:spPr>
        <p:txBody>
          <a:bodyPr/>
          <a:lstStyle/>
          <a:p>
            <a:pPr marL="0" indent="0">
              <a:buNone/>
            </a:pPr>
            <a:r>
              <a:rPr lang="en-US" altLang="en-US" sz="2400" b="1" dirty="0">
                <a:ea typeface="ＭＳ Ｐゴシック" pitchFamily="2" charset="-128"/>
              </a:rPr>
              <a:t>Figure 21-15</a:t>
            </a:r>
            <a:r>
              <a:rPr lang="en-US" altLang="en-US" sz="2400" dirty="0">
                <a:ea typeface="ＭＳ Ｐゴシック" pitchFamily="2" charset="-128"/>
              </a:rPr>
              <a:t> (a through e) The steps for removing </a:t>
            </a:r>
            <a:r>
              <a:rPr lang="en-US" altLang="en-US" sz="2400" dirty="0" smtClean="0">
                <a:ea typeface="ＭＳ Ｐゴシック" pitchFamily="2" charset="-128"/>
              </a:rPr>
              <a:t>73; (</a:t>
            </a:r>
            <a:r>
              <a:rPr lang="en-US" altLang="en-US" sz="2400" dirty="0">
                <a:ea typeface="ＭＳ Ｐゴシック" pitchFamily="2" charset="-128"/>
              </a:rPr>
              <a:t>f) removing the </a:t>
            </a:r>
            <a:r>
              <a:rPr lang="en-US" altLang="en-US" sz="2400" dirty="0" smtClean="0">
                <a:ea typeface="ＭＳ Ｐゴシック" pitchFamily="2" charset="-128"/>
              </a:rPr>
              <a:t>root</a:t>
            </a:r>
            <a:endParaRPr lang="en-US" altLang="en-US" sz="2400" dirty="0">
              <a:ea typeface="ＭＳ Ｐゴシック" pitchFamily="2" charset="-128"/>
            </a:endParaRPr>
          </a:p>
        </p:txBody>
      </p:sp>
      <p:pic>
        <p:nvPicPr>
          <p:cNvPr id="5" name="Picture 2" descr="A, a binary tree has a block titled, P, with values 68 and 78, as top node. Left pointer from top node points to a block titled, M sub 1, with values, 60 and 65. Middle pointer points to a block titled, L, with values 70 and 73. This block is shaded. Right pointer points to a block titled, M sub 2 with values, 80 and 85. A note reads, leaf found. B, a binary tree here is same as the tree in diagram a, but the block from middle pointer of top node has only one value, 70. A note reads, Index record remo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119" y="2744147"/>
            <a:ext cx="6565763" cy="3276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147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B-Trees </a:t>
            </a:r>
            <a:r>
              <a:rPr lang="en-US" altLang="en-US" sz="2000" b="0" dirty="0" smtClean="0">
                <a:ea typeface="ＭＳ Ｐゴシック" pitchFamily="2" charset="-128"/>
              </a:rPr>
              <a:t>(12 </a:t>
            </a:r>
            <a:r>
              <a:rPr lang="en-US" altLang="en-US" sz="2000" b="0" dirty="0">
                <a:ea typeface="ＭＳ Ｐゴシック" pitchFamily="2" charset="-128"/>
              </a:rPr>
              <a:t>of </a:t>
            </a:r>
            <a:r>
              <a:rPr lang="en-US" altLang="en-US" sz="2000" b="0" dirty="0" smtClean="0">
                <a:ea typeface="ＭＳ Ｐゴシック" pitchFamily="2" charset="-128"/>
              </a:rPr>
              <a:t>14)</a:t>
            </a:r>
            <a:endParaRPr lang="en-IN" dirty="0"/>
          </a:p>
        </p:txBody>
      </p:sp>
      <p:sp>
        <p:nvSpPr>
          <p:cNvPr id="3" name="Text Placeholder 2"/>
          <p:cNvSpPr>
            <a:spLocks noGrp="1"/>
          </p:cNvSpPr>
          <p:nvPr>
            <p:ph type="body" idx="1"/>
          </p:nvPr>
        </p:nvSpPr>
        <p:spPr>
          <a:xfrm>
            <a:off x="457200" y="1600201"/>
            <a:ext cx="8229600" cy="460612"/>
          </a:xfrm>
        </p:spPr>
        <p:txBody>
          <a:bodyPr/>
          <a:lstStyle/>
          <a:p>
            <a:pPr marL="0" indent="0">
              <a:buNone/>
            </a:pPr>
            <a:r>
              <a:rPr lang="en-US" altLang="en-US" sz="2400" b="1" dirty="0">
                <a:ea typeface="ＭＳ Ｐゴシック" pitchFamily="2" charset="-128"/>
              </a:rPr>
              <a:t>Figure </a:t>
            </a:r>
            <a:r>
              <a:rPr lang="en-US" altLang="en-US" sz="2400" b="1" dirty="0" smtClean="0">
                <a:ea typeface="ＭＳ Ｐゴシック" pitchFamily="2" charset="-128"/>
              </a:rPr>
              <a:t>21-15</a:t>
            </a:r>
            <a:r>
              <a:rPr lang="en-US" altLang="en-US" sz="2400" dirty="0" smtClean="0">
                <a:ea typeface="ＭＳ Ｐゴシック" pitchFamily="2" charset="-128"/>
              </a:rPr>
              <a:t> </a:t>
            </a:r>
            <a:r>
              <a:rPr lang="en-US" altLang="en-US" sz="2400" b="1" dirty="0" smtClean="0">
                <a:ea typeface="ＭＳ Ｐゴシック" pitchFamily="2" charset="-128"/>
              </a:rPr>
              <a:t>[Continued]</a:t>
            </a:r>
            <a:endParaRPr lang="en-IN" sz="2400" b="1" dirty="0"/>
          </a:p>
        </p:txBody>
      </p:sp>
      <p:pic>
        <p:nvPicPr>
          <p:cNvPr id="4" name="Picture 2" descr="Diagram (c) is as follows: A binary tree has a block titled, Q, with values 22 and 90, as top node. Left pointer from top node points to a block titled, R, with values, 15 and 20. First edge of this block points to u, second edge points to v, third edge points to w. Middle pointer points to a block titled, P, with value 78. Right pointer points to a block titled, S with values, 100 and 120. First edge of this block points to x, second edge points to y, third edge points to z. Left edge of middle block points to block titled, M sub 1, with values, 60, 65, 68, and 70. Here, 68 and 70 are shaded. Right edge of middle block points to block titled, M sub 2, with values, 80 and 85. A node beside reads, merge leaf; bring record d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44" y="2348364"/>
            <a:ext cx="7885113"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241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ea typeface="ＭＳ Ｐゴシック" pitchFamily="2" charset="-128"/>
              </a:rPr>
              <a:t>Look at External </a:t>
            </a:r>
            <a:r>
              <a:rPr lang="en-US" altLang="en-US" dirty="0" smtClean="0">
                <a:ea typeface="ＭＳ Ｐゴシック" pitchFamily="2" charset="-128"/>
              </a:rPr>
              <a:t>Storage </a:t>
            </a:r>
            <a:r>
              <a:rPr lang="en-US" altLang="en-US" sz="2000" b="0" dirty="0" smtClean="0">
                <a:ea typeface="ＭＳ Ｐゴシック" pitchFamily="2" charset="-128"/>
              </a:rPr>
              <a:t>(2 of 4)</a:t>
            </a:r>
            <a:endParaRPr lang="en-US" sz="2000" b="0" dirty="0"/>
          </a:p>
        </p:txBody>
      </p:sp>
      <p:sp>
        <p:nvSpPr>
          <p:cNvPr id="5" name="Text Placeholder 4"/>
          <p:cNvSpPr>
            <a:spLocks noGrp="1"/>
          </p:cNvSpPr>
          <p:nvPr>
            <p:ph type="body" idx="1"/>
          </p:nvPr>
        </p:nvSpPr>
        <p:spPr>
          <a:xfrm>
            <a:off x="457200" y="1600201"/>
            <a:ext cx="8229600" cy="474260"/>
          </a:xfrm>
        </p:spPr>
        <p:txBody>
          <a:bodyPr/>
          <a:lstStyle/>
          <a:p>
            <a:pPr marL="0" indent="0">
              <a:buNone/>
            </a:pPr>
            <a:r>
              <a:rPr lang="en-US" altLang="en-US" sz="2400" b="1" dirty="0" smtClean="0">
                <a:ea typeface="ＭＳ Ｐゴシック" pitchFamily="2" charset="-128"/>
              </a:rPr>
              <a:t>Figure 21-1 </a:t>
            </a:r>
            <a:r>
              <a:rPr lang="en-US" altLang="en-US" sz="2400" dirty="0" smtClean="0">
                <a:ea typeface="ＭＳ Ｐゴシック" pitchFamily="2" charset="-128"/>
              </a:rPr>
              <a:t>Internal </a:t>
            </a:r>
            <a:r>
              <a:rPr lang="en-US" altLang="en-US" sz="2400" dirty="0">
                <a:ea typeface="ＭＳ Ｐゴシック" pitchFamily="2" charset="-128"/>
              </a:rPr>
              <a:t>and external </a:t>
            </a:r>
            <a:r>
              <a:rPr lang="en-US" altLang="en-US" sz="2400" dirty="0" smtClean="0">
                <a:ea typeface="ＭＳ Ｐゴシック" pitchFamily="2" charset="-128"/>
              </a:rPr>
              <a:t>memory</a:t>
            </a:r>
            <a:endParaRPr lang="en-US" altLang="en-US" sz="2400" dirty="0">
              <a:ea typeface="ＭＳ Ｐゴシック" pitchFamily="2" charset="-128"/>
            </a:endParaRPr>
          </a:p>
        </p:txBody>
      </p:sp>
      <p:pic>
        <p:nvPicPr>
          <p:cNvPr id="6" name="Picture 2" descr="Internal memory and disk, point to each o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735" y="2362012"/>
            <a:ext cx="5968530" cy="360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2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B-Trees </a:t>
            </a:r>
            <a:r>
              <a:rPr lang="en-US" altLang="en-US" sz="2000" b="0" dirty="0" smtClean="0">
                <a:ea typeface="ＭＳ Ｐゴシック" pitchFamily="2" charset="-128"/>
              </a:rPr>
              <a:t>(13 </a:t>
            </a:r>
            <a:r>
              <a:rPr lang="en-US" altLang="en-US" sz="2000" b="0" dirty="0">
                <a:ea typeface="ＭＳ Ｐゴシック" pitchFamily="2" charset="-128"/>
              </a:rPr>
              <a:t>of </a:t>
            </a:r>
            <a:r>
              <a:rPr lang="en-US" altLang="en-US" sz="2000" b="0" dirty="0" smtClean="0">
                <a:ea typeface="ＭＳ Ｐゴシック" pitchFamily="2" charset="-128"/>
              </a:rPr>
              <a:t>14)</a:t>
            </a:r>
            <a:endParaRPr lang="en-IN" dirty="0"/>
          </a:p>
        </p:txBody>
      </p:sp>
      <p:sp>
        <p:nvSpPr>
          <p:cNvPr id="3" name="Text Placeholder 2"/>
          <p:cNvSpPr>
            <a:spLocks noGrp="1"/>
          </p:cNvSpPr>
          <p:nvPr>
            <p:ph type="body" idx="1"/>
          </p:nvPr>
        </p:nvSpPr>
        <p:spPr>
          <a:xfrm>
            <a:off x="457200" y="1600200"/>
            <a:ext cx="8229600" cy="528851"/>
          </a:xfrm>
        </p:spPr>
        <p:txBody>
          <a:bodyPr/>
          <a:lstStyle/>
          <a:p>
            <a:pPr marL="0" indent="0">
              <a:buNone/>
            </a:pPr>
            <a:r>
              <a:rPr lang="en-US" altLang="en-US" sz="2400" b="1" dirty="0">
                <a:ea typeface="ＭＳ Ｐゴシック" pitchFamily="2" charset="-128"/>
              </a:rPr>
              <a:t>Figure 21-15 </a:t>
            </a:r>
            <a:r>
              <a:rPr lang="en-US" altLang="en-US" sz="2400" b="1" dirty="0" smtClean="0">
                <a:ea typeface="ＭＳ Ｐゴシック" pitchFamily="2" charset="-128"/>
              </a:rPr>
              <a:t>[Continued]</a:t>
            </a:r>
            <a:endParaRPr lang="en-IN" sz="2400" b="1" dirty="0"/>
          </a:p>
        </p:txBody>
      </p:sp>
      <p:pic>
        <p:nvPicPr>
          <p:cNvPr id="4" name="Picture 2" descr="Diagram (d) is as follows: A binary tree has a block titled, N, with values 14 and 150, as top node. Left edge of top node points to a block titled, T, with values, 5, 8, and 11. First edge of this block points to a, second edge points to b, third edge points to c and fourth edge points to d. Middle edge of top node points to block titled, Q with value 90. Right edge of top node points to e. Left edge of Q node points to a block titled, R with values, 15, 20, 22, and 78. Here, 22 and 78 are shaded. Right edge of Q node points to a block titled, S with values, 100 and 120. Left edge of S block points to x, middle edge points to y and right edge points to z. First edge of R block points to u, second edge points to v, third edge points to w. Fourth edge of R points to a block titled, M sub 1 with values, 60, 65, 68, and 70. Fifth edge of R points to a block titled, M sub 2 with values, 80 and 85. A note beside reads, merge internal node; bring record d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356" y="2416601"/>
            <a:ext cx="6647288" cy="3481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5073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B-Trees </a:t>
            </a:r>
            <a:r>
              <a:rPr lang="en-US" altLang="en-US" sz="2000" b="0" dirty="0" smtClean="0">
                <a:ea typeface="ＭＳ Ｐゴシック" pitchFamily="2" charset="-128"/>
              </a:rPr>
              <a:t>(14 </a:t>
            </a:r>
            <a:r>
              <a:rPr lang="en-US" altLang="en-US" sz="2000" b="0" dirty="0">
                <a:ea typeface="ＭＳ Ｐゴシック" pitchFamily="2" charset="-128"/>
              </a:rPr>
              <a:t>of </a:t>
            </a:r>
            <a:r>
              <a:rPr lang="en-US" altLang="en-US" sz="2000" b="0" dirty="0" smtClean="0">
                <a:ea typeface="ＭＳ Ｐゴシック" pitchFamily="2" charset="-128"/>
              </a:rPr>
              <a:t>14)</a:t>
            </a:r>
            <a:endParaRPr lang="en-IN" dirty="0"/>
          </a:p>
        </p:txBody>
      </p:sp>
      <p:sp>
        <p:nvSpPr>
          <p:cNvPr id="3" name="Text Placeholder 2"/>
          <p:cNvSpPr>
            <a:spLocks noGrp="1"/>
          </p:cNvSpPr>
          <p:nvPr>
            <p:ph type="body" idx="1"/>
          </p:nvPr>
        </p:nvSpPr>
        <p:spPr>
          <a:xfrm>
            <a:off x="457200" y="1600201"/>
            <a:ext cx="8229600" cy="460612"/>
          </a:xfrm>
        </p:spPr>
        <p:txBody>
          <a:bodyPr/>
          <a:lstStyle/>
          <a:p>
            <a:pPr marL="0" indent="0">
              <a:buNone/>
            </a:pPr>
            <a:r>
              <a:rPr lang="en-US" altLang="en-US" sz="2400" b="1" dirty="0">
                <a:ea typeface="ＭＳ Ｐゴシック" pitchFamily="2" charset="-128"/>
              </a:rPr>
              <a:t>Figure 21-15</a:t>
            </a:r>
            <a:r>
              <a:rPr lang="en-US" altLang="en-US" sz="2400" dirty="0">
                <a:ea typeface="ＭＳ Ｐゴシック" pitchFamily="2" charset="-128"/>
              </a:rPr>
              <a:t> </a:t>
            </a:r>
            <a:r>
              <a:rPr lang="en-US" altLang="en-US" sz="2400" b="1" dirty="0" smtClean="0">
                <a:ea typeface="ＭＳ Ｐゴシック" pitchFamily="2" charset="-128"/>
              </a:rPr>
              <a:t>[Continued]</a:t>
            </a:r>
            <a:endParaRPr lang="en-IN" sz="2400" b="1" dirty="0"/>
          </a:p>
        </p:txBody>
      </p:sp>
      <p:pic>
        <p:nvPicPr>
          <p:cNvPr id="4" name="Picture 2" descr="Diagram (e) is as follows: A binary tree has a block titled, N, with values 11 and 150, as top node. Here, 11 is shaded. Left pointer from N node points to a block titled, T, with values, 5 and 8. Left edge of T points to a, middle edge points to b and right edge points to c. Middle edge of N node points to a block titled, Q with values, 14 and 90. Here, 14 is shaded. Left edge of Q points to d, middle edge points to R and right edge points to S. Right edge of N points to e. A note beside reads, redistribute values. Diagram (f) is as follows: A block titled empty root, points to a block with value C. Block with value C has three pointers from it. Empty root, block with C and its pointers are marked together. Their height is labeled, height h. This points to another block titled, New root, with value C. New root has three pointers from it. A note reads, remove empty root. New root and its pointers are marked together. Their height is labeled, height h minu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617" y="2348364"/>
            <a:ext cx="5942766" cy="3549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792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Multiple Indexing </a:t>
            </a:r>
            <a:r>
              <a:rPr lang="en-US" altLang="en-US" sz="2000" b="0" dirty="0" smtClean="0">
                <a:ea typeface="ＭＳ Ｐゴシック" pitchFamily="2" charset="-128"/>
              </a:rPr>
              <a:t>(1 </a:t>
            </a:r>
            <a:r>
              <a:rPr lang="en-US" altLang="en-US" sz="2000" b="0" dirty="0">
                <a:ea typeface="ＭＳ Ｐゴシック" pitchFamily="2" charset="-128"/>
              </a:rPr>
              <a:t>of 2)</a:t>
            </a:r>
            <a:endParaRPr lang="en-IN" sz="2000" b="0" dirty="0"/>
          </a:p>
        </p:txBody>
      </p:sp>
      <p:sp>
        <p:nvSpPr>
          <p:cNvPr id="3" name="Text Placeholder 2"/>
          <p:cNvSpPr>
            <a:spLocks noGrp="1"/>
          </p:cNvSpPr>
          <p:nvPr>
            <p:ph type="body" idx="1"/>
          </p:nvPr>
        </p:nvSpPr>
        <p:spPr>
          <a:xfrm>
            <a:off x="457200" y="1600200"/>
            <a:ext cx="8229600" cy="487907"/>
          </a:xfrm>
        </p:spPr>
        <p:txBody>
          <a:bodyPr/>
          <a:lstStyle/>
          <a:p>
            <a:pPr marL="0" indent="0" eaLnBrk="1" hangingPunct="1">
              <a:buNone/>
            </a:pPr>
            <a:r>
              <a:rPr lang="fr-FR" altLang="en-US" sz="2400" b="1" dirty="0" smtClean="0">
                <a:ea typeface="ＭＳ Ｐゴシック" pitchFamily="2" charset="-128"/>
              </a:rPr>
              <a:t>Figure </a:t>
            </a:r>
            <a:r>
              <a:rPr lang="fr-FR" altLang="en-US" sz="2400" b="1" dirty="0">
                <a:ea typeface="ＭＳ Ｐゴシック" pitchFamily="2" charset="-128"/>
              </a:rPr>
              <a:t>21-16 </a:t>
            </a:r>
            <a:r>
              <a:rPr lang="fr-FR" altLang="en-US" sz="2400" dirty="0">
                <a:ea typeface="ＭＳ Ｐゴシック" pitchFamily="2" charset="-128"/>
              </a:rPr>
              <a:t>Multiple index files</a:t>
            </a:r>
            <a:endParaRPr lang="en-US" altLang="en-US" sz="2400" dirty="0">
              <a:ea typeface="ＭＳ Ｐゴシック" pitchFamily="2" charset="-128"/>
            </a:endParaRPr>
          </a:p>
        </p:txBody>
      </p:sp>
      <p:pic>
        <p:nvPicPr>
          <p:cNvPr id="5" name="Picture 2" descr="A hashed index file for name points to a list of index records. These index records point to a binary tree. Binary tree has a top node. Top node has several children. The index file is organized with the binary tree, for social security. A data file with a number of records, is given below. First record of index records and left child of binary tree point to the same data fi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073" y="2375657"/>
            <a:ext cx="5867855" cy="3937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724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00" y="215371"/>
            <a:ext cx="8229600" cy="1097279"/>
          </a:xfrm>
        </p:spPr>
        <p:txBody>
          <a:bodyPr/>
          <a:lstStyle/>
          <a:p>
            <a:r>
              <a:rPr lang="en-US" altLang="en-US" dirty="0">
                <a:ea typeface="ＭＳ Ｐゴシック" pitchFamily="2" charset="-128"/>
              </a:rPr>
              <a:t>Multiple Indexing </a:t>
            </a:r>
            <a:r>
              <a:rPr lang="en-US" altLang="en-US" sz="2000" b="0" dirty="0" smtClean="0">
                <a:ea typeface="ＭＳ Ｐゴシック" pitchFamily="2" charset="-128"/>
              </a:rPr>
              <a:t>(2 </a:t>
            </a:r>
            <a:r>
              <a:rPr lang="en-US" altLang="en-US" sz="2000" b="0" dirty="0">
                <a:ea typeface="ＭＳ Ｐゴシック" pitchFamily="2" charset="-128"/>
              </a:rPr>
              <a:t>of 2)</a:t>
            </a:r>
            <a:endParaRPr lang="en-IN" dirty="0"/>
          </a:p>
        </p:txBody>
      </p:sp>
      <p:sp>
        <p:nvSpPr>
          <p:cNvPr id="4" name="Text Placeholder 3"/>
          <p:cNvSpPr>
            <a:spLocks noGrp="1"/>
          </p:cNvSpPr>
          <p:nvPr>
            <p:ph type="body" idx="1"/>
          </p:nvPr>
        </p:nvSpPr>
        <p:spPr>
          <a:xfrm>
            <a:off x="456100" y="1600201"/>
            <a:ext cx="8229600" cy="3281516"/>
          </a:xfrm>
        </p:spPr>
        <p:txBody>
          <a:bodyPr/>
          <a:lstStyle/>
          <a:p>
            <a:pPr marL="0" indent="0" eaLnBrk="1" hangingPunct="1">
              <a:buFont typeface="Arial" charset="0"/>
              <a:buNone/>
              <a:defRPr/>
            </a:pPr>
            <a:r>
              <a:rPr lang="en-US" sz="2400" dirty="0"/>
              <a:t>A removal by name must update both indexes</a:t>
            </a:r>
          </a:p>
          <a:p>
            <a:pPr marL="432000" indent="-432000" eaLnBrk="1" hangingPunct="1">
              <a:buFont typeface="+mj-lt"/>
              <a:buAutoNum type="arabicPeriod"/>
              <a:defRPr/>
            </a:pPr>
            <a:r>
              <a:rPr lang="en-US" sz="2400" dirty="0"/>
              <a:t>Search </a:t>
            </a:r>
            <a:r>
              <a:rPr lang="en-US" sz="2400" b="1" dirty="0">
                <a:solidFill>
                  <a:schemeClr val="tx1"/>
                </a:solidFill>
              </a:rPr>
              <a:t>name</a:t>
            </a:r>
            <a:r>
              <a:rPr lang="en-US" sz="2400" dirty="0"/>
              <a:t> index file for </a:t>
            </a:r>
            <a:r>
              <a:rPr lang="en-US" sz="2400" b="1" dirty="0">
                <a:solidFill>
                  <a:schemeClr val="tx1"/>
                </a:solidFill>
              </a:rPr>
              <a:t>jones</a:t>
            </a:r>
            <a:r>
              <a:rPr lang="en-US" sz="2400" dirty="0"/>
              <a:t> and remove index record.</a:t>
            </a:r>
          </a:p>
          <a:p>
            <a:pPr marL="432000" indent="-432000" eaLnBrk="1" hangingPunct="1">
              <a:buFont typeface="+mj-lt"/>
              <a:buAutoNum type="arabicPeriod"/>
              <a:defRPr/>
            </a:pPr>
            <a:r>
              <a:rPr lang="en-US" sz="2400" dirty="0"/>
              <a:t>Remove appropriate data record from data file, noting </a:t>
            </a:r>
            <a:r>
              <a:rPr lang="en-US" sz="2400" b="1" dirty="0" smtClean="0">
                <a:solidFill>
                  <a:schemeClr val="tx1"/>
                </a:solidFill>
              </a:rPr>
              <a:t>socSec</a:t>
            </a:r>
            <a:r>
              <a:rPr lang="en-US" sz="2400" dirty="0" smtClean="0"/>
              <a:t> value </a:t>
            </a:r>
            <a:r>
              <a:rPr lang="en-US" sz="2400" b="1" dirty="0">
                <a:solidFill>
                  <a:schemeClr val="tx1"/>
                </a:solidFill>
              </a:rPr>
              <a:t>ssn</a:t>
            </a:r>
            <a:r>
              <a:rPr lang="en-US" sz="2400" dirty="0"/>
              <a:t> of this record.</a:t>
            </a:r>
          </a:p>
          <a:p>
            <a:pPr marL="432000" indent="-432000" eaLnBrk="1" hangingPunct="1">
              <a:buFont typeface="+mj-lt"/>
              <a:buAutoNum type="arabicPeriod"/>
              <a:defRPr/>
            </a:pPr>
            <a:r>
              <a:rPr lang="en-US" sz="2400" dirty="0"/>
              <a:t>Search </a:t>
            </a:r>
            <a:r>
              <a:rPr lang="en-US" sz="2400" b="1" dirty="0">
                <a:solidFill>
                  <a:schemeClr val="tx1"/>
                </a:solidFill>
              </a:rPr>
              <a:t>socSec</a:t>
            </a:r>
            <a:r>
              <a:rPr lang="en-US" sz="2400" dirty="0"/>
              <a:t> index file for </a:t>
            </a:r>
            <a:r>
              <a:rPr lang="en-US" sz="2400" b="1" dirty="0">
                <a:solidFill>
                  <a:schemeClr val="tx1"/>
                </a:solidFill>
              </a:rPr>
              <a:t>ssn</a:t>
            </a:r>
            <a:r>
              <a:rPr lang="en-US" sz="2400" dirty="0"/>
              <a:t> and remove this index record</a:t>
            </a:r>
            <a:r>
              <a:rPr lang="en-US" sz="2400" dirty="0" smtClean="0"/>
              <a:t>.</a:t>
            </a:r>
            <a:endParaRPr lang="en-US" sz="2400" dirty="0"/>
          </a:p>
        </p:txBody>
      </p:sp>
    </p:spTree>
    <p:extLst>
      <p:ext uri="{BB962C8B-B14F-4D97-AF65-F5344CB8AC3E}">
        <p14:creationId xmlns:p14="http://schemas.microsoft.com/office/powerpoint/2010/main" val="34056395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Look at External </a:t>
            </a:r>
            <a:r>
              <a:rPr lang="en-US" altLang="en-US" dirty="0" smtClean="0">
                <a:ea typeface="ＭＳ Ｐゴシック" pitchFamily="2" charset="-128"/>
              </a:rPr>
              <a:t>Storage </a:t>
            </a:r>
            <a:r>
              <a:rPr lang="en-US" altLang="en-US" sz="2000" b="0" dirty="0" smtClean="0">
                <a:ea typeface="ＭＳ Ｐゴシック" pitchFamily="2" charset="-128"/>
              </a:rPr>
              <a:t>(3 of 4)</a:t>
            </a:r>
            <a:endParaRPr lang="en-US" sz="2000" b="0" dirty="0"/>
          </a:p>
        </p:txBody>
      </p:sp>
      <p:sp>
        <p:nvSpPr>
          <p:cNvPr id="3" name="Text Placeholder 2"/>
          <p:cNvSpPr>
            <a:spLocks noGrp="1"/>
          </p:cNvSpPr>
          <p:nvPr>
            <p:ph type="body" idx="1"/>
          </p:nvPr>
        </p:nvSpPr>
        <p:spPr>
          <a:xfrm>
            <a:off x="457200" y="1600200"/>
            <a:ext cx="8229600" cy="528851"/>
          </a:xfrm>
        </p:spPr>
        <p:txBody>
          <a:bodyPr/>
          <a:lstStyle/>
          <a:p>
            <a:pPr marL="0" indent="0">
              <a:buNone/>
            </a:pPr>
            <a:r>
              <a:rPr lang="en-US" altLang="en-US" sz="2400" b="1" dirty="0" smtClean="0">
                <a:ea typeface="ＭＳ Ｐゴシック" pitchFamily="2" charset="-128"/>
              </a:rPr>
              <a:t>Figure 21-2</a:t>
            </a:r>
            <a:r>
              <a:rPr lang="en-US" altLang="en-US" sz="2400" dirty="0" smtClean="0">
                <a:ea typeface="ＭＳ Ｐゴシック" pitchFamily="2" charset="-128"/>
              </a:rPr>
              <a:t> </a:t>
            </a:r>
            <a:r>
              <a:rPr lang="en-US" altLang="en-US" sz="2400" dirty="0">
                <a:ea typeface="ＭＳ Ｐゴシック" pitchFamily="2" charset="-128"/>
              </a:rPr>
              <a:t>A file partitioned into blocks of </a:t>
            </a:r>
            <a:r>
              <a:rPr lang="en-US" altLang="en-US" sz="2400" dirty="0" smtClean="0">
                <a:ea typeface="ＭＳ Ｐゴシック" pitchFamily="2" charset="-128"/>
              </a:rPr>
              <a:t>records</a:t>
            </a:r>
            <a:endParaRPr lang="en-US" altLang="en-US" sz="2400" dirty="0">
              <a:ea typeface="ＭＳ Ｐゴシック" pitchFamily="2" charset="-128"/>
            </a:endParaRPr>
          </a:p>
        </p:txBody>
      </p:sp>
      <p:pic>
        <p:nvPicPr>
          <p:cNvPr id="4" name="Picture 2" descr="A file has a number of blocks. Blocks are titled, B sub 1, B sub 2, and so on. Last block of file is indicated. A block titled, B sub i is expanded and represented using another block, which has a number of records. There are k records per block. Here, J super t h record of i super t h block has been pointed o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69" y="2416601"/>
            <a:ext cx="7942263"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5225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6100" y="215371"/>
            <a:ext cx="8229600" cy="1097279"/>
          </a:xfrm>
        </p:spPr>
        <p:txBody>
          <a:bodyPr/>
          <a:lstStyle/>
          <a:p>
            <a:r>
              <a:rPr lang="en-US" altLang="en-US" dirty="0">
                <a:ea typeface="ＭＳ Ｐゴシック" pitchFamily="2" charset="-128"/>
              </a:rPr>
              <a:t>Look at External </a:t>
            </a:r>
            <a:r>
              <a:rPr lang="en-US" altLang="en-US" dirty="0" smtClean="0">
                <a:ea typeface="ＭＳ Ｐゴシック" pitchFamily="2" charset="-128"/>
              </a:rPr>
              <a:t>Storage </a:t>
            </a:r>
            <a:r>
              <a:rPr lang="en-US" altLang="en-US" sz="2000" b="0" dirty="0" smtClean="0">
                <a:ea typeface="ＭＳ Ｐゴシック" pitchFamily="2" charset="-128"/>
              </a:rPr>
              <a:t>(4 of 4)</a:t>
            </a:r>
            <a:endParaRPr lang="en-US" sz="2000" b="0" dirty="0"/>
          </a:p>
        </p:txBody>
      </p:sp>
      <p:sp>
        <p:nvSpPr>
          <p:cNvPr id="5" name="Text Placeholder 4"/>
          <p:cNvSpPr>
            <a:spLocks noGrp="1"/>
          </p:cNvSpPr>
          <p:nvPr>
            <p:ph type="body" idx="1"/>
          </p:nvPr>
        </p:nvSpPr>
        <p:spPr>
          <a:xfrm>
            <a:off x="456100" y="1600201"/>
            <a:ext cx="8229600" cy="3060290"/>
          </a:xfrm>
        </p:spPr>
        <p:txBody>
          <a:bodyPr/>
          <a:lstStyle/>
          <a:p>
            <a:pPr eaLnBrk="1" hangingPunct="1"/>
            <a:r>
              <a:rPr lang="en-US" altLang="en-US" sz="2400" dirty="0" smtClean="0">
                <a:ea typeface="ＭＳ Ｐゴシック" pitchFamily="2" charset="-128"/>
              </a:rPr>
              <a:t>Direct access I/O</a:t>
            </a:r>
            <a:endParaRPr lang="en-US" altLang="en-US" sz="2400" dirty="0">
              <a:ea typeface="ＭＳ Ｐゴシック" pitchFamily="2" charset="-128"/>
            </a:endParaRPr>
          </a:p>
          <a:p>
            <a:pPr lvl="1" eaLnBrk="1" hangingPunct="1"/>
            <a:r>
              <a:rPr lang="en-US" altLang="en-US" sz="2400" dirty="0">
                <a:ea typeface="ＭＳ Ｐゴシック" pitchFamily="2" charset="-128"/>
              </a:rPr>
              <a:t>Involves blocks instead of records</a:t>
            </a:r>
          </a:p>
          <a:p>
            <a:pPr eaLnBrk="1" hangingPunct="1"/>
            <a:r>
              <a:rPr lang="en-US" altLang="en-US" sz="2400" dirty="0">
                <a:ea typeface="ＭＳ Ｐゴシック" pitchFamily="2" charset="-128"/>
              </a:rPr>
              <a:t>Buffer stores data (blocks) temporarily</a:t>
            </a:r>
          </a:p>
          <a:p>
            <a:pPr eaLnBrk="1" hangingPunct="1"/>
            <a:r>
              <a:rPr lang="en-US" altLang="en-US" sz="2400" dirty="0">
                <a:ea typeface="ＭＳ Ｐゴシック" pitchFamily="2" charset="-128"/>
              </a:rPr>
              <a:t>Record updated within block (in buffer)</a:t>
            </a:r>
          </a:p>
          <a:p>
            <a:pPr eaLnBrk="1" hangingPunct="1"/>
            <a:r>
              <a:rPr lang="en-US" altLang="en-US" sz="2400" dirty="0">
                <a:ea typeface="ＭＳ Ｐゴシック" pitchFamily="2" charset="-128"/>
              </a:rPr>
              <a:t>Work to minimize block I/O</a:t>
            </a:r>
          </a:p>
          <a:p>
            <a:pPr lvl="1" eaLnBrk="1" hangingPunct="1"/>
            <a:r>
              <a:rPr lang="en-US" altLang="en-US" sz="2400" dirty="0">
                <a:ea typeface="ＭＳ Ｐゴシック" pitchFamily="2" charset="-128"/>
              </a:rPr>
              <a:t>Takes more time for disk </a:t>
            </a:r>
            <a:r>
              <a:rPr lang="en-US" altLang="en-US" sz="2400" dirty="0" smtClean="0">
                <a:ea typeface="ＭＳ Ｐゴシック" pitchFamily="2" charset="-128"/>
              </a:rPr>
              <a:t>access</a:t>
            </a:r>
            <a:endParaRPr lang="en-US" altLang="en-US" sz="2400" dirty="0">
              <a:ea typeface="ＭＳ Ｐゴシック" pitchFamily="2" charset="-128"/>
            </a:endParaRPr>
          </a:p>
        </p:txBody>
      </p:sp>
    </p:spTree>
    <p:extLst>
      <p:ext uri="{BB962C8B-B14F-4D97-AF65-F5344CB8AC3E}">
        <p14:creationId xmlns:p14="http://schemas.microsoft.com/office/powerpoint/2010/main" val="1061275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Working with External Data </a:t>
            </a:r>
            <a:r>
              <a:rPr lang="en-US" altLang="en-US" sz="2000" b="0" dirty="0" smtClean="0">
                <a:ea typeface="ＭＳ Ｐゴシック" pitchFamily="2" charset="-128"/>
              </a:rPr>
              <a:t>(1 </a:t>
            </a:r>
            <a:r>
              <a:rPr lang="en-US" altLang="en-US" sz="2000" b="0" dirty="0">
                <a:ea typeface="ＭＳ Ｐゴシック" pitchFamily="2" charset="-128"/>
              </a:rPr>
              <a:t>of 4)</a:t>
            </a:r>
            <a:endParaRPr lang="en-US" sz="2000" b="0" dirty="0"/>
          </a:p>
        </p:txBody>
      </p:sp>
      <p:sp>
        <p:nvSpPr>
          <p:cNvPr id="3" name="Text Placeholder 2"/>
          <p:cNvSpPr>
            <a:spLocks noGrp="1"/>
          </p:cNvSpPr>
          <p:nvPr>
            <p:ph type="body" idx="1"/>
          </p:nvPr>
        </p:nvSpPr>
        <p:spPr>
          <a:xfrm>
            <a:off x="457200" y="1600201"/>
            <a:ext cx="8229600" cy="1361364"/>
          </a:xfrm>
        </p:spPr>
        <p:txBody>
          <a:bodyPr/>
          <a:lstStyle/>
          <a:p>
            <a:pPr marL="0" indent="0">
              <a:buNone/>
            </a:pPr>
            <a:r>
              <a:rPr lang="en-US" altLang="en-US" sz="2400" b="1" dirty="0">
                <a:ea typeface="ＭＳ Ｐゴシック" pitchFamily="2" charset="-128"/>
              </a:rPr>
              <a:t>Figure 21-3</a:t>
            </a:r>
            <a:r>
              <a:rPr lang="en-US" altLang="en-US" sz="2400" dirty="0">
                <a:ea typeface="ＭＳ Ｐゴシック" pitchFamily="2" charset="-128"/>
              </a:rPr>
              <a:t> Sorting a block of an external file F </a:t>
            </a:r>
            <a:r>
              <a:rPr lang="en-US" altLang="en-US" sz="2400" dirty="0" smtClean="0">
                <a:ea typeface="ＭＳ Ｐゴシック" pitchFamily="2" charset="-128"/>
              </a:rPr>
              <a:t>by </a:t>
            </a:r>
            <a:r>
              <a:rPr lang="en-US" altLang="en-US" sz="2400" dirty="0">
                <a:ea typeface="ＭＳ Ｐゴシック" pitchFamily="2" charset="-128"/>
              </a:rPr>
              <a:t>merging the results of internal sorts and </a:t>
            </a:r>
            <a:r>
              <a:rPr lang="en-US" altLang="en-US" sz="2400" dirty="0" smtClean="0">
                <a:ea typeface="ＭＳ Ｐゴシック" pitchFamily="2" charset="-128"/>
              </a:rPr>
              <a:t>using </a:t>
            </a:r>
            <a:r>
              <a:rPr lang="en-US" altLang="en-US" sz="2400" dirty="0">
                <a:ea typeface="ＭＳ Ｐゴシック" pitchFamily="2" charset="-128"/>
              </a:rPr>
              <a:t>two external work files F</a:t>
            </a:r>
            <a:r>
              <a:rPr lang="en-US" altLang="en-US" sz="2400" baseline="-25000" dirty="0">
                <a:ea typeface="ＭＳ Ｐゴシック" pitchFamily="2" charset="-128"/>
              </a:rPr>
              <a:t>1</a:t>
            </a:r>
            <a:r>
              <a:rPr lang="en-US" altLang="en-US" sz="2400" dirty="0">
                <a:ea typeface="ＭＳ Ｐゴシック" pitchFamily="2" charset="-128"/>
              </a:rPr>
              <a:t> and </a:t>
            </a:r>
            <a:r>
              <a:rPr lang="en-US" altLang="en-US" sz="2400" dirty="0" smtClean="0">
                <a:ea typeface="ＭＳ Ｐゴシック" pitchFamily="2" charset="-128"/>
              </a:rPr>
              <a:t>F</a:t>
            </a:r>
            <a:r>
              <a:rPr lang="en-US" altLang="en-US" sz="2400" baseline="-25000" dirty="0" smtClean="0">
                <a:ea typeface="ＭＳ Ｐゴシック" pitchFamily="2" charset="-128"/>
              </a:rPr>
              <a:t>2</a:t>
            </a:r>
            <a:endParaRPr lang="en-US" altLang="en-US" sz="2400" baseline="-25000" dirty="0">
              <a:ea typeface="ＭＳ Ｐゴシック" pitchFamily="2" charset="-128"/>
            </a:endParaRPr>
          </a:p>
        </p:txBody>
      </p:sp>
      <p:pic>
        <p:nvPicPr>
          <p:cNvPr id="4" name="Picture 2" descr="Diagram (a) is titled, 16 sorted runs, 1 block each, in file F 1. F 1 has 16 blocks labeled from B 1 to B 16. Each block has its corresponding run, labeled from R 1 to R 16. Diagram (b) is titled, 8 sorted runs, 2 blocks each, in file F 2. F 2 has 8 blocks, labeled B 1 to B 2, B 3 to B 4 and so on, up to B 15 to B 16. Each block has two runs, labeled from R 1 to R 8. B 1 and B 2 from diagram (a) are combined to form B 1 to B 2 of Diagram (b). Similarly, two blocks from diagram (a) combine to form one block in diagram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590" y="3249116"/>
            <a:ext cx="8086820" cy="2618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9338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itchFamily="2" charset="-128"/>
              </a:rPr>
              <a:t>Working with External Data </a:t>
            </a:r>
            <a:r>
              <a:rPr lang="en-US" altLang="en-US" sz="2000" b="0" dirty="0" smtClean="0">
                <a:ea typeface="ＭＳ Ｐゴシック" pitchFamily="2" charset="-128"/>
              </a:rPr>
              <a:t>(2 of 4)</a:t>
            </a:r>
            <a:endParaRPr lang="en-US" dirty="0"/>
          </a:p>
        </p:txBody>
      </p:sp>
      <p:sp>
        <p:nvSpPr>
          <p:cNvPr id="3" name="Text Placeholder 2"/>
          <p:cNvSpPr>
            <a:spLocks noGrp="1"/>
          </p:cNvSpPr>
          <p:nvPr>
            <p:ph type="body" idx="1"/>
          </p:nvPr>
        </p:nvSpPr>
        <p:spPr>
          <a:xfrm>
            <a:off x="457200" y="1600200"/>
            <a:ext cx="8229600" cy="528851"/>
          </a:xfrm>
        </p:spPr>
        <p:txBody>
          <a:bodyPr/>
          <a:lstStyle/>
          <a:p>
            <a:pPr marL="0" indent="0">
              <a:buNone/>
            </a:pPr>
            <a:r>
              <a:rPr lang="en-US" altLang="en-US" sz="2400" b="1" dirty="0">
                <a:ea typeface="ＭＳ Ｐゴシック" pitchFamily="2" charset="-128"/>
              </a:rPr>
              <a:t>Figure </a:t>
            </a:r>
            <a:r>
              <a:rPr lang="en-US" altLang="en-US" sz="2400" b="1" dirty="0" smtClean="0">
                <a:ea typeface="ＭＳ Ｐゴシック" pitchFamily="2" charset="-128"/>
              </a:rPr>
              <a:t>21-3</a:t>
            </a:r>
            <a:r>
              <a:rPr lang="en-US" altLang="en-US" sz="2400" dirty="0" smtClean="0">
                <a:ea typeface="ＭＳ Ｐゴシック" pitchFamily="2" charset="-128"/>
              </a:rPr>
              <a:t> </a:t>
            </a:r>
            <a:r>
              <a:rPr lang="en-US" altLang="en-US" sz="2400" b="1" dirty="0" smtClean="0">
                <a:ea typeface="ＭＳ Ｐゴシック" pitchFamily="2" charset="-128"/>
              </a:rPr>
              <a:t>[Continued]</a:t>
            </a:r>
            <a:endParaRPr lang="en-US" sz="2400" b="1" dirty="0"/>
          </a:p>
        </p:txBody>
      </p:sp>
      <p:pic>
        <p:nvPicPr>
          <p:cNvPr id="4" name="Picture 2" descr="Diagram (c) is titled, 4 sorted runs, 4 blocks each, in file F 1. F 1 has 4 blocks, labeled B 1 to B 4, B 5 to B 8, B 9 to B 12 and B 13 to B 16. Each block has 4 runs, labeled from R 1 to R 4. Diagram (d) is titled, 2 sorted runs, 8 blocks each, in file F 2. F 2 has two blocks labeled, B 1 to B 8 and B 9 to B 16. The blocks have 2 runs each, labeled, R 1 and R 2. First two blocks from diagram (c) are combined to form Block B 1 to B 8 of diagram (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70" y="2730500"/>
            <a:ext cx="7978660" cy="236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684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Working with External Data </a:t>
            </a:r>
            <a:r>
              <a:rPr lang="en-US" altLang="en-US" sz="2000" b="0" dirty="0" smtClean="0">
                <a:ea typeface="ＭＳ Ｐゴシック" pitchFamily="2" charset="-128"/>
              </a:rPr>
              <a:t>(3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0"/>
            <a:ext cx="8441140" cy="487907"/>
          </a:xfrm>
        </p:spPr>
        <p:txBody>
          <a:bodyPr/>
          <a:lstStyle/>
          <a:p>
            <a:pPr marL="0" indent="0">
              <a:buNone/>
            </a:pPr>
            <a:r>
              <a:rPr lang="en-US" altLang="en-US" sz="2400" b="1" dirty="0">
                <a:ea typeface="ＭＳ Ｐゴシック" pitchFamily="2" charset="-128"/>
              </a:rPr>
              <a:t>Figure 21-4 </a:t>
            </a:r>
            <a:r>
              <a:rPr lang="en-US" altLang="en-US" sz="2400" dirty="0">
                <a:ea typeface="ＭＳ Ｐゴシック" pitchFamily="2" charset="-128"/>
              </a:rPr>
              <a:t>Phase 2 of an external sort: Merging sorted </a:t>
            </a:r>
            <a:r>
              <a:rPr lang="en-US" altLang="en-US" sz="2400" dirty="0" smtClean="0">
                <a:ea typeface="ＭＳ Ｐゴシック" pitchFamily="2" charset="-128"/>
              </a:rPr>
              <a:t>runs</a:t>
            </a:r>
            <a:endParaRPr lang="en-US" altLang="en-US" sz="2400" baseline="-25000" dirty="0">
              <a:ea typeface="ＭＳ Ｐゴシック" pitchFamily="2" charset="-128"/>
            </a:endParaRPr>
          </a:p>
        </p:txBody>
      </p:sp>
      <p:pic>
        <p:nvPicPr>
          <p:cNvPr id="4" name="Picture 2" descr="Diagram (a) is titled, merging single blocks. A block contains three blocks titled, in 1, in 2 and out. Individual Blocks titled, B 1, B 2, and so on are provided beside this block. Blocks with odd numbers are sent as R 1, to in 1. Similarly, blocks with even numbers are sent as R 2, to in 2. From out, data is written into a single block, when out becomes 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8" y="2580375"/>
            <a:ext cx="8035925"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0085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Working with External Data </a:t>
            </a:r>
            <a:r>
              <a:rPr lang="en-US" altLang="en-US" sz="2000" b="0" dirty="0" smtClean="0">
                <a:ea typeface="ＭＳ Ｐゴシック" pitchFamily="2" charset="-128"/>
              </a:rPr>
              <a:t>(4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0"/>
            <a:ext cx="8229600" cy="515203"/>
          </a:xfrm>
        </p:spPr>
        <p:txBody>
          <a:bodyPr/>
          <a:lstStyle/>
          <a:p>
            <a:pPr marL="0" indent="0">
              <a:buNone/>
            </a:pPr>
            <a:r>
              <a:rPr lang="en-US" altLang="en-US" sz="2400" b="1" dirty="0">
                <a:ea typeface="ＭＳ Ｐゴシック" pitchFamily="2" charset="-128"/>
              </a:rPr>
              <a:t>Figure </a:t>
            </a:r>
            <a:r>
              <a:rPr lang="en-US" altLang="en-US" sz="2400" b="1" dirty="0" smtClean="0">
                <a:ea typeface="ＭＳ Ｐゴシック" pitchFamily="2" charset="-128"/>
              </a:rPr>
              <a:t>21-4 [Continued]</a:t>
            </a:r>
            <a:endParaRPr lang="en-US" sz="2400" b="1" dirty="0"/>
          </a:p>
        </p:txBody>
      </p:sp>
      <p:pic>
        <p:nvPicPr>
          <p:cNvPr id="4" name="Picture 2" descr="Diagram (b) is titled, merging long runs. A block contains three blocks titled, in 1, in 2 and out. Data from blocks B 1, B 2, B 3 and B 4 are sent as R 1, to in 1. Similarly, data from blocks B 5, B 6, B 7 and B 8 are sent as R 2, to in 2.a note above reads, read when either in 1 or in 2 becomes empty. From out, data is written into a single block, when out becomes 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94" y="2565032"/>
            <a:ext cx="7897812" cy="289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1319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8547</TotalTime>
  <Words>763</Words>
  <Application>Microsoft Office PowerPoint</Application>
  <PresentationFormat>On-screen Show (4:3)</PresentationFormat>
  <Paragraphs>99</Paragraphs>
  <Slides>34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ＭＳ Ｐゴシック</vt:lpstr>
      <vt:lpstr>Arial</vt:lpstr>
      <vt:lpstr>Noto Sans Symbols</vt:lpstr>
      <vt:lpstr>Times New Roman</vt:lpstr>
      <vt:lpstr>Verdana</vt:lpstr>
      <vt:lpstr>508 Lecture</vt:lpstr>
      <vt:lpstr>1_508 Lecture</vt:lpstr>
      <vt:lpstr>Data Abstraction &amp; Problem Solving with C + +: Walls and Mirrors</vt:lpstr>
      <vt:lpstr>Look at External Storage (1 of 4)</vt:lpstr>
      <vt:lpstr>Look at External Storage (2 of 4)</vt:lpstr>
      <vt:lpstr>Look at External Storage (3 of 4)</vt:lpstr>
      <vt:lpstr>Look at External Storage (4 of 4)</vt:lpstr>
      <vt:lpstr>Working with External Data (1 of 4)</vt:lpstr>
      <vt:lpstr>Working with External Data (2 of 4)</vt:lpstr>
      <vt:lpstr>Working with External Data (3 of 4)</vt:lpstr>
      <vt:lpstr>Working with External Data (4 of 4)</vt:lpstr>
      <vt:lpstr>Basic Data Management Operations</vt:lpstr>
      <vt:lpstr>Indexing an External File (1 of 3)</vt:lpstr>
      <vt:lpstr>Indexing an External File (2 of 3)</vt:lpstr>
      <vt:lpstr>Indexing an External File (3 of 3)</vt:lpstr>
      <vt:lpstr>External Hashing (1 of 4)</vt:lpstr>
      <vt:lpstr>External Hashing (2 of 4)</vt:lpstr>
      <vt:lpstr>External Hashing (3 of 4)</vt:lpstr>
      <vt:lpstr>External Hashing (4 of 4)</vt:lpstr>
      <vt:lpstr>B-Trees (1 of 14)</vt:lpstr>
      <vt:lpstr>B-Trees (2 of 14)</vt:lpstr>
      <vt:lpstr>B-Trees (3 of 14)</vt:lpstr>
      <vt:lpstr>B-Trees (4 of 14)</vt:lpstr>
      <vt:lpstr>B-Trees (5 of 14)</vt:lpstr>
      <vt:lpstr>B-Trees (6 of 14)</vt:lpstr>
      <vt:lpstr>B-Trees (7 of 14)</vt:lpstr>
      <vt:lpstr>B-Trees (8 of 14)</vt:lpstr>
      <vt:lpstr>B-Trees (9 of 14)</vt:lpstr>
      <vt:lpstr>B-Trees (10 of 14)</vt:lpstr>
      <vt:lpstr>B-Trees (11 of 14)</vt:lpstr>
      <vt:lpstr>B-Trees (12 of 14)</vt:lpstr>
      <vt:lpstr>B-Trees (13 of 14)</vt:lpstr>
      <vt:lpstr>B-Trees (14 of 14)</vt:lpstr>
      <vt:lpstr>Multiple Indexing (1 of 2)</vt:lpstr>
      <vt:lpstr>Multiple Indexing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Windows User</cp:lastModifiedBy>
  <cp:revision>937</cp:revision>
  <dcterms:modified xsi:type="dcterms:W3CDTF">2018-04-27T05:31:38Z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