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33"/>
  </p:notesMasterIdLst>
  <p:handoutMasterIdLst>
    <p:handoutMasterId r:id="rId34"/>
  </p:handoutMasterIdLst>
  <p:sldIdLst>
    <p:sldId id="332" r:id="rId3"/>
    <p:sldId id="334" r:id="rId4"/>
    <p:sldId id="335" r:id="rId5"/>
    <p:sldId id="336" r:id="rId6"/>
    <p:sldId id="337" r:id="rId7"/>
    <p:sldId id="338" r:id="rId8"/>
    <p:sldId id="339" r:id="rId9"/>
    <p:sldId id="340" r:id="rId10"/>
    <p:sldId id="341" r:id="rId11"/>
    <p:sldId id="342" r:id="rId12"/>
    <p:sldId id="343" r:id="rId13"/>
    <p:sldId id="344" r:id="rId14"/>
    <p:sldId id="345" r:id="rId15"/>
    <p:sldId id="346" r:id="rId16"/>
    <p:sldId id="347" r:id="rId17"/>
    <p:sldId id="348" r:id="rId18"/>
    <p:sldId id="349" r:id="rId19"/>
    <p:sldId id="350" r:id="rId20"/>
    <p:sldId id="351" r:id="rId21"/>
    <p:sldId id="352" r:id="rId22"/>
    <p:sldId id="353" r:id="rId23"/>
    <p:sldId id="354" r:id="rId24"/>
    <p:sldId id="355" r:id="rId25"/>
    <p:sldId id="356" r:id="rId26"/>
    <p:sldId id="357" r:id="rId27"/>
    <p:sldId id="358" r:id="rId28"/>
    <p:sldId id="359" r:id="rId29"/>
    <p:sldId id="360" r:id="rId30"/>
    <p:sldId id="361" r:id="rId31"/>
    <p:sldId id="329" r:id="rId3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59" autoAdjust="0"/>
    <p:restoredTop sz="86364" autoAdjust="0"/>
  </p:normalViewPr>
  <p:slideViewPr>
    <p:cSldViewPr snapToGrid="0" snapToObjects="1">
      <p:cViewPr varScale="1">
        <p:scale>
          <a:sx n="92" d="100"/>
          <a:sy n="92" d="100"/>
        </p:scale>
        <p:origin x="169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commentAuthors" Target="commentAuthor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3">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29551" y="6497383"/>
            <a:ext cx="6036720" cy="171990"/>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smtClean="0">
                <a:solidFill>
                  <a:schemeClr val="tx1"/>
                </a:solidFill>
                <a:latin typeface="Verdana"/>
                <a:ea typeface="Verdana" panose="020B0604030504040204" pitchFamily="34" charset="0"/>
                <a:cs typeface="Verdana" panose="020B0604030504040204" pitchFamily="34" charset="0"/>
              </a:rPr>
              <a:t>Copyright © 2017, 2013,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229600" cy="1045386"/>
          </a:xfrm>
        </p:spPr>
        <p:txBody>
          <a:bodyPr anchor="b"/>
          <a:lstStyle/>
          <a:p>
            <a:pPr>
              <a:defRPr/>
            </a:pPr>
            <a:r>
              <a:rPr lang="en-US" dirty="0"/>
              <a:t>Data Abstraction &amp; Problem Solving with </a:t>
            </a:r>
            <a:r>
              <a:rPr lang="en-US" dirty="0" smtClean="0"/>
              <a:t>C</a:t>
            </a:r>
            <a:r>
              <a:rPr lang="en-US" sz="100" dirty="0" smtClean="0"/>
              <a:t> </a:t>
            </a:r>
            <a:r>
              <a:rPr lang="en-US" dirty="0" smtClean="0"/>
              <a:t>+</a:t>
            </a:r>
            <a:r>
              <a:rPr lang="en-US" sz="100" dirty="0" smtClean="0"/>
              <a:t> </a:t>
            </a:r>
            <a:r>
              <a:rPr lang="en-US" dirty="0" smtClean="0"/>
              <a:t>+: </a:t>
            </a:r>
            <a:r>
              <a:rPr lang="en-US" dirty="0"/>
              <a:t>Walls a</a:t>
            </a:r>
            <a:r>
              <a:rPr lang="en-US" dirty="0" smtClean="0"/>
              <a:t>nd </a:t>
            </a:r>
            <a:r>
              <a:rPr lang="en-US" dirty="0"/>
              <a:t>Mirrors</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260756"/>
            <a:ext cx="8229600" cy="478970"/>
          </a:xfrm>
        </p:spPr>
        <p:txBody>
          <a:bodyPr/>
          <a:lstStyle/>
          <a:p>
            <a:r>
              <a:rPr lang="en-US" dirty="0" smtClean="0">
                <a:latin typeface="+mn-lt"/>
              </a:rPr>
              <a:t>Seventh </a:t>
            </a:r>
            <a:r>
              <a:rPr lang="en-US" dirty="0">
                <a:latin typeface="+mn-lt"/>
              </a:rPr>
              <a:t>Edition</a:t>
            </a:r>
          </a:p>
        </p:txBody>
      </p:sp>
      <p:sp>
        <p:nvSpPr>
          <p:cNvPr id="4" name="Text Placeholder 3"/>
          <p:cNvSpPr>
            <a:spLocks noGrp="1"/>
          </p:cNvSpPr>
          <p:nvPr>
            <p:ph type="body" idx="2"/>
          </p:nvPr>
        </p:nvSpPr>
        <p:spPr>
          <a:xfrm>
            <a:off x="4773168" y="1923051"/>
            <a:ext cx="3913631" cy="1102032"/>
          </a:xfrm>
        </p:spPr>
        <p:txBody>
          <a:bodyPr/>
          <a:lstStyle/>
          <a:p>
            <a:pPr algn="ctr">
              <a:defRPr/>
            </a:pPr>
            <a:r>
              <a:rPr lang="en-US" b="1" dirty="0" smtClean="0">
                <a:latin typeface="+mn-lt"/>
              </a:rPr>
              <a:t>C</a:t>
            </a:r>
            <a:r>
              <a:rPr lang="en-US" sz="100" b="1" dirty="0" smtClean="0">
                <a:latin typeface="+mn-lt"/>
              </a:rPr>
              <a:t> </a:t>
            </a:r>
            <a:r>
              <a:rPr lang="en-US" b="1" dirty="0" smtClean="0">
                <a:latin typeface="+mn-lt"/>
              </a:rPr>
              <a:t>+</a:t>
            </a:r>
            <a:r>
              <a:rPr lang="en-US" sz="100" b="1" dirty="0" smtClean="0">
                <a:latin typeface="+mn-lt"/>
              </a:rPr>
              <a:t> </a:t>
            </a:r>
            <a:r>
              <a:rPr lang="en-US" b="1" dirty="0" smtClean="0">
                <a:latin typeface="+mn-lt"/>
              </a:rPr>
              <a:t>+ </a:t>
            </a:r>
            <a:r>
              <a:rPr lang="en-US" b="1" dirty="0">
                <a:latin typeface="+mn-lt"/>
              </a:rPr>
              <a:t>Interlude 2</a:t>
            </a:r>
          </a:p>
        </p:txBody>
      </p:sp>
      <p:sp>
        <p:nvSpPr>
          <p:cNvPr id="5" name="Text Placeholder 4"/>
          <p:cNvSpPr>
            <a:spLocks noGrp="1"/>
          </p:cNvSpPr>
          <p:nvPr>
            <p:ph type="body" idx="3"/>
          </p:nvPr>
        </p:nvSpPr>
        <p:spPr>
          <a:xfrm>
            <a:off x="4773168" y="3114461"/>
            <a:ext cx="3913631" cy="1796752"/>
          </a:xfrm>
        </p:spPr>
        <p:txBody>
          <a:bodyPr/>
          <a:lstStyle/>
          <a:p>
            <a:pPr algn="ctr" eaLnBrk="1" hangingPunct="1"/>
            <a:r>
              <a:rPr lang="en-US" altLang="en-US" dirty="0">
                <a:latin typeface="+mn-lt"/>
              </a:rPr>
              <a:t>Pointers, Polymorphism, and</a:t>
            </a:r>
            <a:br>
              <a:rPr lang="en-US" altLang="en-US" dirty="0">
                <a:latin typeface="+mn-lt"/>
              </a:rPr>
            </a:br>
            <a:r>
              <a:rPr lang="en-US" altLang="en-US" dirty="0">
                <a:latin typeface="+mn-lt"/>
              </a:rPr>
              <a:t>Memory Allocation</a:t>
            </a:r>
            <a:endParaRPr lang="en-US" altLang="en-US" dirty="0">
              <a:latin typeface="+mn-lt"/>
              <a:cs typeface="Verdana" panose="020B0604030504040204" pitchFamily="34" charset="0"/>
            </a:endParaRPr>
          </a:p>
        </p:txBody>
      </p:sp>
      <p:pic>
        <p:nvPicPr>
          <p:cNvPr id="9" name="Picture 8" descr="Front Cover: Data Abstraction &amp; Problem Solving with C++: Walls And Mirrors Seventh Edition by Carrano and Henry."/>
          <p:cNvPicPr/>
          <p:nvPr/>
        </p:nvPicPr>
        <p:blipFill>
          <a:blip r:embed="rId3">
            <a:extLst>
              <a:ext uri="{28A0092B-C50C-407E-A947-70E740481C1C}">
                <a14:useLocalDpi xmlns:a14="http://schemas.microsoft.com/office/drawing/2010/main" val="0"/>
              </a:ext>
            </a:extLst>
          </a:blip>
          <a:srcRect/>
          <a:stretch>
            <a:fillRect/>
          </a:stretch>
        </p:blipFill>
        <p:spPr bwMode="auto">
          <a:xfrm>
            <a:off x="761120" y="1879948"/>
            <a:ext cx="3460639" cy="4230949"/>
          </a:xfrm>
          <a:prstGeom prst="rect">
            <a:avLst/>
          </a:prstGeom>
          <a:noFill/>
          <a:ln w="9525">
            <a:solidFill>
              <a:schemeClr val="tx1"/>
            </a:solidFill>
          </a:ln>
        </p:spPr>
      </p:pic>
      <p:sp>
        <p:nvSpPr>
          <p:cNvPr id="6" name="Text Placeholder 5"/>
          <p:cNvSpPr>
            <a:spLocks noGrp="1"/>
          </p:cNvSpPr>
          <p:nvPr>
            <p:ph type="body" idx="13"/>
          </p:nvPr>
        </p:nvSpPr>
        <p:spPr>
          <a:xfrm>
            <a:off x="2729551" y="6497383"/>
            <a:ext cx="6036720" cy="171990"/>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2017, 2013, 2007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35118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anose="020B0600070205080204" pitchFamily="34" charset="-128"/>
              </a:rPr>
              <a:t>Pointers and Program’s Free </a:t>
            </a:r>
            <a:r>
              <a:rPr lang="en-US" altLang="en-US" dirty="0" smtClean="0">
                <a:ea typeface="ＭＳ Ｐゴシック" panose="020B0600070205080204" pitchFamily="34" charset="-128"/>
              </a:rPr>
              <a:t>Store </a:t>
            </a:r>
            <a:r>
              <a:rPr lang="en-US" altLang="en-US" sz="2000" b="0" dirty="0" smtClean="0">
                <a:ea typeface="ＭＳ Ｐゴシック" panose="020B0600070205080204" pitchFamily="34" charset="-128"/>
              </a:rPr>
              <a:t>(1 of 4)</a:t>
            </a:r>
            <a:endParaRPr lang="en-US" sz="2000" b="0" dirty="0"/>
          </a:p>
        </p:txBody>
      </p:sp>
      <p:sp>
        <p:nvSpPr>
          <p:cNvPr id="6" name="Text Placeholder 5"/>
          <p:cNvSpPr>
            <a:spLocks noGrp="1"/>
          </p:cNvSpPr>
          <p:nvPr>
            <p:ph type="body" idx="1"/>
          </p:nvPr>
        </p:nvSpPr>
        <p:spPr>
          <a:xfrm>
            <a:off x="457200" y="1600201"/>
            <a:ext cx="8229600" cy="526774"/>
          </a:xfrm>
        </p:spPr>
        <p:txBody>
          <a:bodyPr/>
          <a:lstStyle/>
          <a:p>
            <a:pPr marL="0" indent="0">
              <a:buNone/>
            </a:pPr>
            <a:r>
              <a:rPr lang="en-US" altLang="en-US" sz="2000" b="1" dirty="0" smtClean="0"/>
              <a:t>Figure C2-2</a:t>
            </a:r>
            <a:r>
              <a:rPr lang="en-US" altLang="en-US" sz="2000" dirty="0" smtClean="0"/>
              <a:t> Sample program memory layout</a:t>
            </a:r>
            <a:endParaRPr lang="en-US" altLang="en-US" sz="2000" dirty="0"/>
          </a:p>
        </p:txBody>
      </p:sp>
      <p:pic>
        <p:nvPicPr>
          <p:cNvPr id="5" name="Picture 6" descr="A memory layout for a sample program has the four components as follows: Run time stack; free store, that is, application heap; static storage; and code stor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6986" y="2315821"/>
            <a:ext cx="2630028" cy="3856382"/>
          </a:xfrm>
          <a:prstGeom prst="rect">
            <a:avLst/>
          </a:prstGeom>
          <a:noFill/>
          <a:ln w="9525">
            <a:solidFill>
              <a:schemeClr val="tx1"/>
            </a:solidFill>
            <a:miter lim="800000"/>
            <a:headEnd/>
            <a:tailEnd/>
          </a:ln>
          <a:effectLst/>
          <a:extLst/>
        </p:spPr>
      </p:pic>
    </p:spTree>
    <p:extLst>
      <p:ext uri="{BB962C8B-B14F-4D97-AF65-F5344CB8AC3E}">
        <p14:creationId xmlns:p14="http://schemas.microsoft.com/office/powerpoint/2010/main" val="2705009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Pointers and Program’s Free </a:t>
            </a:r>
            <a:r>
              <a:rPr lang="en-US" altLang="en-US" dirty="0" smtClean="0"/>
              <a:t>Store </a:t>
            </a:r>
            <a:r>
              <a:rPr lang="en-US" altLang="en-US" sz="2000" b="0" dirty="0" smtClean="0"/>
              <a:t>(2 of 4)</a:t>
            </a:r>
            <a:endParaRPr lang="en-US" sz="2000" b="0" dirty="0"/>
          </a:p>
        </p:txBody>
      </p:sp>
      <p:sp>
        <p:nvSpPr>
          <p:cNvPr id="5" name="Text Placeholder 4"/>
          <p:cNvSpPr>
            <a:spLocks noGrp="1"/>
          </p:cNvSpPr>
          <p:nvPr>
            <p:ph type="body" idx="1"/>
          </p:nvPr>
        </p:nvSpPr>
        <p:spPr>
          <a:xfrm>
            <a:off x="457200" y="1600201"/>
            <a:ext cx="8229600" cy="705678"/>
          </a:xfrm>
        </p:spPr>
        <p:txBody>
          <a:bodyPr/>
          <a:lstStyle/>
          <a:p>
            <a:pPr marL="0" indent="0">
              <a:buNone/>
            </a:pPr>
            <a:r>
              <a:rPr lang="en-US" altLang="en-US" sz="2000" b="1" dirty="0" smtClean="0"/>
              <a:t>Figure C2-3</a:t>
            </a:r>
            <a:r>
              <a:rPr lang="en-US" altLang="en-US" sz="2000" dirty="0" smtClean="0"/>
              <a:t> </a:t>
            </a:r>
            <a:r>
              <a:rPr lang="en-US" altLang="en-US" sz="2000" dirty="0"/>
              <a:t>Run-time stack and free store after </a:t>
            </a:r>
            <a:r>
              <a:rPr lang="en-US" altLang="en-US" sz="2000" b="1" dirty="0" smtClean="0"/>
              <a:t>myboxPtr</a:t>
            </a:r>
            <a:r>
              <a:rPr lang="en-US" altLang="en-US" sz="2000" dirty="0" smtClean="0"/>
              <a:t> </a:t>
            </a:r>
            <a:r>
              <a:rPr lang="en-US" altLang="en-US" sz="2000" dirty="0"/>
              <a:t>points to a </a:t>
            </a:r>
            <a:r>
              <a:rPr lang="en-US" altLang="en-US" sz="2000" b="1" dirty="0"/>
              <a:t>MagicBox </a:t>
            </a:r>
            <a:r>
              <a:rPr lang="en-US" altLang="en-US" sz="2000" dirty="0"/>
              <a:t>object and its data member item is </a:t>
            </a:r>
            <a:r>
              <a:rPr lang="en-US" altLang="en-US" sz="2000" dirty="0" smtClean="0"/>
              <a:t>set</a:t>
            </a:r>
            <a:endParaRPr lang="en-US" altLang="en-US" sz="2000" dirty="0"/>
          </a:p>
        </p:txBody>
      </p:sp>
      <p:pic>
        <p:nvPicPr>
          <p:cNvPr id="4" name="Picture 6" descr="Computer code has 3 lines. The lines read as follows. Line 1. Magic Box left angle bracket s t d colon colon string right angle bracket asterisk my Box P t r equals new Magic Box left angle bracket s t d colon colon string right angle bracket left parenthesis right parenthesis semicolon. Line 2. s t d colon colon string some Item equals double quote Something double quote semicolon. Line 3. my Box P t r dash right angle bracket set Item left parenthesis some Item right parenthesis semicolon. Below the code are two blocks titled, Run time stack and Free store (application heap). Run time stack has activation record, which in turn has variable, some Item and pointer, my Box P t r. some Item has value, “Something”. Free store (application heap) has Magic Box object, which is turn has variable, item. Item has value, “Something”. My Box P t r in Pun time stack points to Magic Box object in Free store. In computer code, Magic Box left angle bracket s t d colon colon string right angle bracket asterisk my Box P t r in Line 1, and s t d colon colon string some Item in Line 2 are highlighted and labeled, creates variables on the run time stack. Some Item variable in run time stack block points to these two highlighted parts. new Magic Box left angle bracket s t d colon colon string right angle bracket left parenthesis right parenthesis semicolon in line 1 of computer code is highlighted and labeled, creates an object in the free store. Magic Box object in free store block points to this highlighted line. Line 3 of computer code is highlighted and labeled, sets the value of the field item. Item variable in free store block points to this highlighted 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4883" y="2706562"/>
            <a:ext cx="4994233" cy="3192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39463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Pointers and Program’s Free </a:t>
            </a:r>
            <a:r>
              <a:rPr lang="en-US" altLang="en-US" dirty="0" smtClean="0"/>
              <a:t>Store </a:t>
            </a:r>
            <a:r>
              <a:rPr lang="en-US" altLang="en-US" sz="2000" b="0" dirty="0" smtClean="0"/>
              <a:t>(3 of 4)</a:t>
            </a:r>
            <a:endParaRPr lang="en-US" sz="2000" b="0" dirty="0"/>
          </a:p>
        </p:txBody>
      </p:sp>
      <p:sp>
        <p:nvSpPr>
          <p:cNvPr id="4" name="Text Placeholder 3"/>
          <p:cNvSpPr>
            <a:spLocks noGrp="1"/>
          </p:cNvSpPr>
          <p:nvPr>
            <p:ph type="body" idx="1"/>
          </p:nvPr>
        </p:nvSpPr>
        <p:spPr>
          <a:xfrm>
            <a:off x="457200" y="1600200"/>
            <a:ext cx="8229600" cy="496957"/>
          </a:xfrm>
        </p:spPr>
        <p:txBody>
          <a:bodyPr/>
          <a:lstStyle/>
          <a:p>
            <a:pPr marL="0" indent="0">
              <a:buNone/>
            </a:pPr>
            <a:r>
              <a:rPr lang="en-US" altLang="en-US" sz="2000" b="1" dirty="0" smtClean="0"/>
              <a:t>Figure C2-4</a:t>
            </a:r>
            <a:r>
              <a:rPr lang="en-US" altLang="en-US" sz="2000" dirty="0" smtClean="0"/>
              <a:t> </a:t>
            </a:r>
            <a:r>
              <a:rPr lang="en-US" altLang="en-US" sz="2000" b="1" dirty="0"/>
              <a:t>myBoxPtr</a:t>
            </a:r>
            <a:r>
              <a:rPr lang="en-US" altLang="en-US" sz="2000" dirty="0"/>
              <a:t> and the object to which it </a:t>
            </a:r>
            <a:r>
              <a:rPr lang="en-US" altLang="en-US" sz="2000" dirty="0" smtClean="0"/>
              <a:t>points</a:t>
            </a:r>
            <a:endParaRPr lang="en-US" altLang="en-US" sz="2000" dirty="0"/>
          </a:p>
        </p:txBody>
      </p:sp>
      <p:pic>
        <p:nvPicPr>
          <p:cNvPr id="5" name="Picture 2" descr="A pointer titled, my Box P t r points to a block titled, Ob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0341" y="2714635"/>
            <a:ext cx="4923317" cy="1794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50785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Pointers and Program’s Free </a:t>
            </a:r>
            <a:r>
              <a:rPr lang="en-US" altLang="en-US" dirty="0" smtClean="0"/>
              <a:t>Store </a:t>
            </a:r>
            <a:r>
              <a:rPr lang="en-US" altLang="en-US" sz="2000" b="0" dirty="0" smtClean="0"/>
              <a:t>(4 of 4)</a:t>
            </a:r>
            <a:endParaRPr lang="en-US" sz="2000" b="0" dirty="0"/>
          </a:p>
        </p:txBody>
      </p:sp>
      <p:sp>
        <p:nvSpPr>
          <p:cNvPr id="5" name="Text Placeholder 4"/>
          <p:cNvSpPr>
            <a:spLocks noGrp="1"/>
          </p:cNvSpPr>
          <p:nvPr>
            <p:ph type="body" idx="1"/>
          </p:nvPr>
        </p:nvSpPr>
        <p:spPr>
          <a:xfrm>
            <a:off x="457200" y="1600200"/>
            <a:ext cx="8229600" cy="447261"/>
          </a:xfrm>
        </p:spPr>
        <p:txBody>
          <a:bodyPr/>
          <a:lstStyle/>
          <a:p>
            <a:pPr marL="0" indent="0">
              <a:buNone/>
            </a:pPr>
            <a:r>
              <a:rPr lang="en-US" altLang="en-US" sz="2000" b="1" dirty="0" smtClean="0"/>
              <a:t>Figure C2-5</a:t>
            </a:r>
            <a:r>
              <a:rPr lang="en-US" altLang="en-US" sz="2000" dirty="0" smtClean="0"/>
              <a:t> </a:t>
            </a:r>
            <a:r>
              <a:rPr lang="en-US" altLang="en-US" sz="2000" dirty="0"/>
              <a:t>Two pointer variables that point to the </a:t>
            </a:r>
            <a:r>
              <a:rPr lang="en-US" altLang="en-US" sz="2000" dirty="0" smtClean="0"/>
              <a:t>same object</a:t>
            </a:r>
            <a:endParaRPr lang="en-US" sz="2000" dirty="0"/>
          </a:p>
        </p:txBody>
      </p:sp>
      <p:pic>
        <p:nvPicPr>
          <p:cNvPr id="4" name="Picture 2" descr="Two pointers titled, toy P t r and some P t r are given. These pointers point to a block titled, Ob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8159" y="2402602"/>
            <a:ext cx="6067681" cy="1960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78356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Deallocating Memory</a:t>
            </a:r>
            <a:endParaRPr lang="en-US" dirty="0"/>
          </a:p>
        </p:txBody>
      </p:sp>
      <p:sp>
        <p:nvSpPr>
          <p:cNvPr id="3" name="Text Placeholder 2"/>
          <p:cNvSpPr>
            <a:spLocks noGrp="1"/>
          </p:cNvSpPr>
          <p:nvPr>
            <p:ph type="body" idx="1"/>
          </p:nvPr>
        </p:nvSpPr>
        <p:spPr/>
        <p:txBody>
          <a:bodyPr/>
          <a:lstStyle/>
          <a:p>
            <a:pPr eaLnBrk="1" hangingPunct="1"/>
            <a:r>
              <a:rPr lang="en-US" altLang="en-US" sz="2400" dirty="0"/>
              <a:t>When memory to which pointer variable points is no longer needed</a:t>
            </a:r>
          </a:p>
          <a:p>
            <a:pPr lvl="1" eaLnBrk="1" hangingPunct="1"/>
            <a:r>
              <a:rPr lang="en-US" altLang="en-US" sz="2400" dirty="0"/>
              <a:t>Deallocate it by using </a:t>
            </a:r>
            <a:r>
              <a:rPr lang="en-US" altLang="en-US" sz="2400" b="1" dirty="0"/>
              <a:t>delete</a:t>
            </a:r>
            <a:r>
              <a:rPr lang="en-US" altLang="en-US" sz="2400" dirty="0"/>
              <a:t> operator.</a:t>
            </a:r>
          </a:p>
          <a:p>
            <a:pPr eaLnBrk="1" hangingPunct="1"/>
            <a:r>
              <a:rPr lang="en-US" altLang="en-US" sz="2400" dirty="0"/>
              <a:t>Then set pointer variable to </a:t>
            </a:r>
            <a:r>
              <a:rPr lang="en-US" altLang="en-US" sz="2400" b="1" dirty="0"/>
              <a:t>nullptr</a:t>
            </a:r>
          </a:p>
          <a:p>
            <a:pPr eaLnBrk="1" hangingPunct="1"/>
            <a:r>
              <a:rPr lang="en-US" altLang="en-US" sz="2400" dirty="0"/>
              <a:t>Otherwise dangling pointer exists</a:t>
            </a:r>
          </a:p>
          <a:p>
            <a:pPr lvl="1" eaLnBrk="1" hangingPunct="1"/>
            <a:r>
              <a:rPr lang="en-US" altLang="en-US" sz="2400" dirty="0"/>
              <a:t>It would still contain address of object that was deallocated</a:t>
            </a:r>
            <a:r>
              <a:rPr lang="en-US" altLang="en-US" sz="2400" dirty="0" smtClean="0"/>
              <a:t>.</a:t>
            </a:r>
            <a:endParaRPr lang="en-US" altLang="en-US" sz="2400" dirty="0"/>
          </a:p>
          <a:p>
            <a:pPr lvl="1" eaLnBrk="1" hangingPunct="1"/>
            <a:r>
              <a:rPr lang="en-US" altLang="en-US" sz="2400" dirty="0"/>
              <a:t>Can be source of serious errors</a:t>
            </a:r>
            <a:r>
              <a:rPr lang="en-US" altLang="en-US" sz="2400" dirty="0" smtClean="0"/>
              <a:t>.</a:t>
            </a:r>
            <a:endParaRPr lang="en-US" altLang="en-US" sz="2400" dirty="0"/>
          </a:p>
        </p:txBody>
      </p:sp>
    </p:spTree>
    <p:extLst>
      <p:ext uri="{BB962C8B-B14F-4D97-AF65-F5344CB8AC3E}">
        <p14:creationId xmlns:p14="http://schemas.microsoft.com/office/powerpoint/2010/main" val="37089249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Avoiding Memory </a:t>
            </a:r>
            <a:r>
              <a:rPr lang="en-US" altLang="en-US" dirty="0" smtClean="0"/>
              <a:t>Leaks </a:t>
            </a:r>
            <a:r>
              <a:rPr lang="en-US" altLang="en-US" sz="2000" b="0" dirty="0" smtClean="0"/>
              <a:t>(1 of 4)</a:t>
            </a:r>
            <a:endParaRPr lang="en-US" sz="2000" b="0" dirty="0"/>
          </a:p>
        </p:txBody>
      </p:sp>
      <p:sp>
        <p:nvSpPr>
          <p:cNvPr id="3" name="Text Placeholder 2"/>
          <p:cNvSpPr>
            <a:spLocks noGrp="1"/>
          </p:cNvSpPr>
          <p:nvPr>
            <p:ph type="body" idx="1"/>
          </p:nvPr>
        </p:nvSpPr>
        <p:spPr>
          <a:xfrm>
            <a:off x="457200" y="1600201"/>
            <a:ext cx="8229600" cy="1421296"/>
          </a:xfrm>
        </p:spPr>
        <p:txBody>
          <a:bodyPr/>
          <a:lstStyle/>
          <a:p>
            <a:pPr eaLnBrk="1" hangingPunct="1"/>
            <a:r>
              <a:rPr lang="en-US" altLang="en-US" sz="2400" dirty="0"/>
              <a:t>Memory leaks occur </a:t>
            </a:r>
            <a:r>
              <a:rPr lang="en-US" altLang="en-US" sz="2400" dirty="0" smtClean="0"/>
              <a:t>when</a:t>
            </a:r>
            <a:endParaRPr lang="en-US" altLang="en-US" sz="2400" dirty="0"/>
          </a:p>
          <a:p>
            <a:pPr lvl="1" indent="-284400" eaLnBrk="1" hangingPunct="1"/>
            <a:r>
              <a:rPr lang="en-US" altLang="en-US" sz="2400" dirty="0">
                <a:latin typeface="+mn-lt"/>
              </a:rPr>
              <a:t>An object has been created in the free store, </a:t>
            </a:r>
            <a:r>
              <a:rPr lang="en-US" altLang="en-US" sz="2400" dirty="0" smtClean="0">
                <a:latin typeface="+mn-lt"/>
              </a:rPr>
              <a:t>but</a:t>
            </a:r>
            <a:endParaRPr lang="en-US" altLang="en-US" sz="2400" dirty="0">
              <a:latin typeface="+mn-lt"/>
            </a:endParaRPr>
          </a:p>
          <a:p>
            <a:pPr lvl="1" indent="-284400" eaLnBrk="1" hangingPunct="1"/>
            <a:r>
              <a:rPr lang="en-US" altLang="en-US" sz="2400" dirty="0">
                <a:latin typeface="+mn-lt"/>
              </a:rPr>
              <a:t>Program no longer has a way to </a:t>
            </a:r>
            <a:r>
              <a:rPr lang="en-US" altLang="en-US" sz="2400" dirty="0" smtClean="0">
                <a:latin typeface="+mn-lt"/>
              </a:rPr>
              <a:t>access</a:t>
            </a:r>
            <a:endParaRPr lang="en-US" altLang="en-US" sz="2400" dirty="0">
              <a:latin typeface="+mn-lt"/>
            </a:endParaRPr>
          </a:p>
        </p:txBody>
      </p:sp>
      <p:sp>
        <p:nvSpPr>
          <p:cNvPr id="5" name="Text Placeholder 4"/>
          <p:cNvSpPr>
            <a:spLocks noGrp="1"/>
          </p:cNvSpPr>
          <p:nvPr>
            <p:ph type="body" idx="2"/>
          </p:nvPr>
        </p:nvSpPr>
        <p:spPr>
          <a:xfrm>
            <a:off x="457200" y="2968490"/>
            <a:ext cx="8229600" cy="887894"/>
          </a:xfrm>
        </p:spPr>
        <p:txBody>
          <a:bodyPr/>
          <a:lstStyle/>
          <a:p>
            <a:pPr marL="0" indent="0">
              <a:buNone/>
            </a:pPr>
            <a:r>
              <a:rPr lang="en-US" altLang="en-US" sz="2400" b="1" dirty="0"/>
              <a:t>Listing C2-1</a:t>
            </a:r>
            <a:r>
              <a:rPr lang="en-US" altLang="en-US" sz="2400" dirty="0"/>
              <a:t> Poorly written function that allocates memory in the free </a:t>
            </a:r>
            <a:r>
              <a:rPr lang="en-US" altLang="en-US" sz="2400" dirty="0" smtClean="0"/>
              <a:t>store</a:t>
            </a:r>
            <a:endParaRPr lang="en-US" altLang="en-US" sz="2400" dirty="0"/>
          </a:p>
        </p:txBody>
      </p:sp>
      <p:pic>
        <p:nvPicPr>
          <p:cNvPr id="4" name="Picture 2" descr="Computer code has 5 lines. The lines read as follows. Line 1. void my Leaky Function left parenthesis c o n s t double ampersand some Item right parenthesis. Line 2. left brace. Line 3, indented once. Toy Box left angle bracket double right angle bracket asterisk some Box P t r equals new Toy Box left angle bracket double right angle bracket left parenthesis right parenthesis semicolon. Line 4, indented once. some Box P t r rightward arrow set Item left parenthesis some Item right parenthesis semicolon. Line 5. right brace forward slash forward slash end my Leaky Functio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7825" y="4057787"/>
            <a:ext cx="58483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77548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Avoiding Memory </a:t>
            </a:r>
            <a:r>
              <a:rPr lang="en-US" altLang="en-US" dirty="0" smtClean="0"/>
              <a:t>Leaks </a:t>
            </a:r>
            <a:r>
              <a:rPr lang="en-US" altLang="en-US" sz="2000" b="0" dirty="0" smtClean="0"/>
              <a:t>(2 </a:t>
            </a:r>
            <a:r>
              <a:rPr lang="en-US" altLang="en-US" sz="2000" b="0" dirty="0"/>
              <a:t>of </a:t>
            </a:r>
            <a:r>
              <a:rPr lang="en-US" altLang="en-US" sz="2000" b="0" dirty="0" smtClean="0"/>
              <a:t>4)</a:t>
            </a:r>
            <a:endParaRPr lang="en-US" sz="2000" dirty="0"/>
          </a:p>
        </p:txBody>
      </p:sp>
      <p:sp>
        <p:nvSpPr>
          <p:cNvPr id="10" name="Content Placeholder 9"/>
          <p:cNvSpPr>
            <a:spLocks noGrp="1"/>
          </p:cNvSpPr>
          <p:nvPr>
            <p:ph type="body" idx="1"/>
          </p:nvPr>
        </p:nvSpPr>
        <p:spPr>
          <a:xfrm>
            <a:off x="457200" y="1600201"/>
            <a:ext cx="8229600" cy="1371600"/>
          </a:xfrm>
        </p:spPr>
        <p:txBody>
          <a:bodyPr/>
          <a:lstStyle/>
          <a:p>
            <a:pPr marL="0" indent="0" eaLnBrk="1" hangingPunct="1">
              <a:buFont typeface="Arial" charset="0"/>
              <a:buNone/>
              <a:defRPr/>
            </a:pPr>
            <a:r>
              <a:rPr lang="en-US" altLang="en-US" sz="2200" b="1" dirty="0"/>
              <a:t>Figure C2-6 </a:t>
            </a:r>
            <a:r>
              <a:rPr lang="en-US" altLang="en-US" sz="2200" dirty="0"/>
              <a:t>An assignment that causes an </a:t>
            </a:r>
            <a:r>
              <a:rPr lang="en-US" altLang="en-US" sz="2200" dirty="0" smtClean="0"/>
              <a:t>inaccessibl object.</a:t>
            </a:r>
            <a:endParaRPr lang="en-US" altLang="en-US" sz="2200" dirty="0"/>
          </a:p>
          <a:p>
            <a:pPr marL="255600" indent="-255600">
              <a:buFont typeface="Arial" panose="020B0604020202020204" pitchFamily="34" charset="0"/>
              <a:buChar char="•"/>
              <a:defRPr/>
            </a:pPr>
            <a:r>
              <a:rPr lang="en-US" sz="2200" dirty="0"/>
              <a:t>To prevent memory leak, do not use a function to return a pointer to a newly created </a:t>
            </a:r>
            <a:r>
              <a:rPr lang="en-US" sz="2200" dirty="0" smtClean="0"/>
              <a:t>object</a:t>
            </a:r>
            <a:endParaRPr lang="en-US" sz="2200" dirty="0"/>
          </a:p>
        </p:txBody>
      </p:sp>
      <p:pic>
        <p:nvPicPr>
          <p:cNvPr id="4" name="Picture 6" descr="Computer code has 6 lines. The lines read as follows. Line 1. forward slash forward slash creating first object. Line 2. Magic Box left angle bracket s t d colon colon string right angle bracket asterisk my Box P t r equals new Magic Box left angle bracket s t d colon colon string right angle bracket left parenthesis right parenthesis semicolon. Line 3. forward slash forward slash creating second object. Line 4. Magic Box left angle bracket s t d colon colon string right angle bracket asterisk your Box P t r equals new Magic Box left angle bracket s t d colon colon string right angle bracket left parenthesis right parenthesis semicolon. Line 5. forward slash forward slash Assignment causes an inaccessible object. Line 6. your Box P t r equals my Box P t r semicolon. Line 2 is illustrated using a diagram where, a pointer titled, my Box P t r points to a block titled, Object. Line 4 is illustrated using a diagram where, a pointer titled, your Box P t r points to a block titled, Object. Line 6 is illustrated by a diagram where, two pointers titled, my Box P t r and your Box P t r point to a block titled, Object. Below Object is a block with a note that reads, Inaccessible object in free store, that is, memory lea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064" y="3259352"/>
            <a:ext cx="7965871" cy="2746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42683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Avoiding Memory </a:t>
            </a:r>
            <a:r>
              <a:rPr lang="en-US" altLang="en-US" dirty="0" smtClean="0"/>
              <a:t>Leaks </a:t>
            </a:r>
            <a:r>
              <a:rPr lang="en-US" altLang="en-US" sz="2000" b="0" dirty="0" smtClean="0"/>
              <a:t>(3 </a:t>
            </a:r>
            <a:r>
              <a:rPr lang="en-US" altLang="en-US" sz="2000" b="0" dirty="0"/>
              <a:t>of </a:t>
            </a:r>
            <a:r>
              <a:rPr lang="en-US" altLang="en-US" sz="2000" b="0" dirty="0" smtClean="0"/>
              <a:t>4)</a:t>
            </a:r>
            <a:endParaRPr lang="en-US" sz="2000" dirty="0"/>
          </a:p>
        </p:txBody>
      </p:sp>
      <p:sp>
        <p:nvSpPr>
          <p:cNvPr id="5" name="Text Placeholder 4"/>
          <p:cNvSpPr>
            <a:spLocks noGrp="1"/>
          </p:cNvSpPr>
          <p:nvPr>
            <p:ph type="body" idx="1"/>
          </p:nvPr>
        </p:nvSpPr>
        <p:spPr>
          <a:xfrm>
            <a:off x="457200" y="1600201"/>
            <a:ext cx="8229600" cy="506896"/>
          </a:xfrm>
        </p:spPr>
        <p:txBody>
          <a:bodyPr/>
          <a:lstStyle/>
          <a:p>
            <a:pPr marL="0" indent="0">
              <a:buNone/>
            </a:pPr>
            <a:r>
              <a:rPr lang="en-US" altLang="en-US" sz="2000" b="1" dirty="0" smtClean="0"/>
              <a:t>Listing C2-2</a:t>
            </a:r>
            <a:r>
              <a:rPr lang="en-US" altLang="en-US" sz="2000" dirty="0" smtClean="0"/>
              <a:t> </a:t>
            </a:r>
            <a:r>
              <a:rPr lang="en-US" altLang="en-US" sz="2000" dirty="0"/>
              <a:t>Header file for the class </a:t>
            </a:r>
            <a:r>
              <a:rPr lang="en-US" altLang="en-US" sz="2000" b="1" dirty="0"/>
              <a:t>GoodMemory</a:t>
            </a:r>
          </a:p>
        </p:txBody>
      </p:sp>
      <p:pic>
        <p:nvPicPr>
          <p:cNvPr id="4" name="Picture 6" descr="Computer code has 15 lines. The lines read as follows. Line 1. forward slash asterisk asterisk at sign file Good Memory period h asterisk forward slash. Line 2. hash if n, d e f GOOD underscore MEMORY underscore. Line 3. hash define GOOD underscore MEMORY underscore. Line 4. hash include double quote Toy Box period h double quote. Line 5. blank. Line 6. class Good Memory. Line 7. left brace. Line 8. private colon. Line 9, indented once. Toy Box left angle bracket double right angle bracket asterisk some Box P t r semicolon. Line 10. public colon. Line 11, indented once. Good Memory left parenthesis right parenthesis semicolon forward slash forward slash Default constructor. Line 12, indented once. virtual ampersand Good Memory left parenthesis right parenthesis semicolon forward slash forward slash Destructor. Line 13, indented once. void un leaky Method left parenthesis c o n s t double ampersand some Item right parenthesis semicolon. Line 14. right brace semicolon forward slash forward slash end Good Memory. Line 15. hash end if.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1070" y="2235622"/>
            <a:ext cx="6521860" cy="3858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43610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Avoiding Memory </a:t>
            </a:r>
            <a:r>
              <a:rPr lang="en-US" altLang="en-US" dirty="0" smtClean="0"/>
              <a:t>Leaks </a:t>
            </a:r>
            <a:r>
              <a:rPr lang="en-US" altLang="en-US" sz="2000" b="0" dirty="0" smtClean="0"/>
              <a:t>(4 </a:t>
            </a:r>
            <a:r>
              <a:rPr lang="en-US" altLang="en-US" sz="2000" b="0" dirty="0"/>
              <a:t>of </a:t>
            </a:r>
            <a:r>
              <a:rPr lang="en-US" altLang="en-US" sz="2000" b="0" dirty="0" smtClean="0"/>
              <a:t>4)</a:t>
            </a:r>
            <a:endParaRPr lang="en-US" sz="2000" dirty="0"/>
          </a:p>
        </p:txBody>
      </p:sp>
      <p:sp>
        <p:nvSpPr>
          <p:cNvPr id="6" name="Text Placeholder 5"/>
          <p:cNvSpPr>
            <a:spLocks noGrp="1"/>
          </p:cNvSpPr>
          <p:nvPr>
            <p:ph type="body" idx="1"/>
          </p:nvPr>
        </p:nvSpPr>
        <p:spPr>
          <a:xfrm>
            <a:off x="457200" y="1600201"/>
            <a:ext cx="8229600" cy="457200"/>
          </a:xfrm>
        </p:spPr>
        <p:txBody>
          <a:bodyPr/>
          <a:lstStyle/>
          <a:p>
            <a:pPr marL="0" indent="0">
              <a:buNone/>
            </a:pPr>
            <a:r>
              <a:rPr lang="en-US" altLang="en-US" sz="2000" b="1" dirty="0" smtClean="0"/>
              <a:t>Listing C2-3</a:t>
            </a:r>
            <a:r>
              <a:rPr lang="en-US" altLang="en-US" sz="2000" dirty="0" smtClean="0"/>
              <a:t> </a:t>
            </a:r>
            <a:r>
              <a:rPr lang="en-US" altLang="en-US" sz="2000" dirty="0"/>
              <a:t>Implementation file for the class </a:t>
            </a:r>
            <a:r>
              <a:rPr lang="en-US" altLang="en-US" sz="2000" b="1" dirty="0"/>
              <a:t>GoodMemory</a:t>
            </a:r>
          </a:p>
        </p:txBody>
      </p:sp>
      <p:pic>
        <p:nvPicPr>
          <p:cNvPr id="4" name="Picture 6" descr="Computer code has 17 lines. The lines read as follows. Line 1. forward slash asterisk asterisk at sign file Good Memory period c p p asterisk forward slash. Line 2. hash include double quote Good Memory period h double quote. Line 3. blank. Line 4. Good Memory colon colon Good Memory left parenthesis right parenthesis colon some Box P t r left parenthesis null p t r right parenthesis. Line 5. left brace. Line 6. right brace forward slash forward slash end default constructor. Line 7. blank. Line 8. Good Memory colon colon tilde Good Memory left parenthesis right parenthesis. Line 9. left brace. Line 10, indented once. delete some Box P t r semicolon. Line 11. right brace forward slash forward slash end destructor. Line 12. blank. Line 13. void Good Memory colon colon un leaky Method left parenthesis c o n s t double ampersand some Item right parenthesis. Line 14. left brace. Line 15, indented once. some Box P t r equals new Toy Box left angle bracket double right angle bracket left parenthesis right parenthesis semicolon. Line 16, indented once. some Box P t r rightward arrow set Item left parenthesis some Item right parenthesis semicolon. Line 17. right brace forward slash forward slash end un leaky Method.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115" y="2344952"/>
            <a:ext cx="6381770" cy="3840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13187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Avoiding Dangling </a:t>
            </a:r>
            <a:r>
              <a:rPr lang="en-US" altLang="en-US" dirty="0" smtClean="0"/>
              <a:t>Pointers </a:t>
            </a:r>
            <a:r>
              <a:rPr lang="en-US" altLang="en-US" sz="2000" b="0" dirty="0"/>
              <a:t>(1 of </a:t>
            </a:r>
            <a:r>
              <a:rPr lang="en-US" altLang="en-US" sz="2000" b="0" dirty="0" smtClean="0"/>
              <a:t>3)</a:t>
            </a:r>
            <a:endParaRPr lang="en-US" sz="2000" dirty="0"/>
          </a:p>
        </p:txBody>
      </p:sp>
      <p:sp>
        <p:nvSpPr>
          <p:cNvPr id="3" name="Text Placeholder 2"/>
          <p:cNvSpPr>
            <a:spLocks noGrp="1"/>
          </p:cNvSpPr>
          <p:nvPr>
            <p:ph type="body" idx="1"/>
          </p:nvPr>
        </p:nvSpPr>
        <p:spPr/>
        <p:txBody>
          <a:bodyPr/>
          <a:lstStyle/>
          <a:p>
            <a:pPr eaLnBrk="1" hangingPunct="1"/>
            <a:r>
              <a:rPr lang="en-US" altLang="en-US" sz="2400" dirty="0"/>
              <a:t>Situations that can cause dangling pointer</a:t>
            </a:r>
          </a:p>
          <a:p>
            <a:pPr lvl="1" eaLnBrk="1" hangingPunct="1"/>
            <a:r>
              <a:rPr lang="en-US" altLang="en-US" sz="2400" dirty="0"/>
              <a:t>if you do not set a pointer variable to </a:t>
            </a:r>
            <a:r>
              <a:rPr lang="en-US" altLang="en-US" sz="2400" b="1" dirty="0"/>
              <a:t>nullptr</a:t>
            </a:r>
            <a:r>
              <a:rPr lang="en-US" altLang="en-US" sz="2400" dirty="0"/>
              <a:t> after using </a:t>
            </a:r>
            <a:r>
              <a:rPr lang="en-US" altLang="en-US" sz="2400" b="1" dirty="0"/>
              <a:t>delete</a:t>
            </a:r>
          </a:p>
          <a:p>
            <a:pPr lvl="1" eaLnBrk="1" hangingPunct="1"/>
            <a:r>
              <a:rPr lang="en-US" altLang="en-US" sz="2400" dirty="0"/>
              <a:t>If you declare a pointer variable but do not assign it a </a:t>
            </a:r>
            <a:r>
              <a:rPr lang="en-US" altLang="en-US" sz="2400" dirty="0" smtClean="0"/>
              <a:t>value</a:t>
            </a:r>
            <a:endParaRPr lang="en-US" altLang="en-US" sz="2400" dirty="0"/>
          </a:p>
        </p:txBody>
      </p:sp>
    </p:spTree>
    <p:extLst>
      <p:ext uri="{BB962C8B-B14F-4D97-AF65-F5344CB8AC3E}">
        <p14:creationId xmlns:p14="http://schemas.microsoft.com/office/powerpoint/2010/main" val="35832112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Memory Allocation for Variables</a:t>
            </a:r>
            <a:br>
              <a:rPr lang="en-US" altLang="en-US" dirty="0"/>
            </a:br>
            <a:r>
              <a:rPr lang="en-US" altLang="en-US" dirty="0"/>
              <a:t>and Early Binding of </a:t>
            </a:r>
            <a:r>
              <a:rPr lang="en-US" altLang="en-US" dirty="0" smtClean="0"/>
              <a:t>Methods </a:t>
            </a:r>
            <a:r>
              <a:rPr lang="en-US" altLang="en-US" sz="2000" b="0" dirty="0" smtClean="0"/>
              <a:t>(1 of 3)</a:t>
            </a:r>
            <a:endParaRPr lang="en-US" sz="2000" b="0" dirty="0"/>
          </a:p>
        </p:txBody>
      </p:sp>
      <p:sp>
        <p:nvSpPr>
          <p:cNvPr id="3" name="Text Placeholder 2"/>
          <p:cNvSpPr>
            <a:spLocks noGrp="1"/>
          </p:cNvSpPr>
          <p:nvPr>
            <p:ph type="body" idx="1"/>
          </p:nvPr>
        </p:nvSpPr>
        <p:spPr/>
        <p:txBody>
          <a:bodyPr/>
          <a:lstStyle/>
          <a:p>
            <a:pPr eaLnBrk="1" hangingPunct="1"/>
            <a:r>
              <a:rPr lang="en-US" altLang="en-US" sz="2400" dirty="0"/>
              <a:t>Declare variable </a:t>
            </a:r>
            <a:r>
              <a:rPr lang="en-US" altLang="en-US" sz="2400" i="1" dirty="0"/>
              <a:t>x</a:t>
            </a:r>
            <a:r>
              <a:rPr lang="en-US" altLang="en-US" sz="2400" dirty="0" smtClean="0"/>
              <a:t> </a:t>
            </a:r>
            <a:r>
              <a:rPr lang="en-US" altLang="en-US" sz="2400" dirty="0"/>
              <a:t>to have data type </a:t>
            </a:r>
            <a:r>
              <a:rPr lang="en-US" altLang="en-US" sz="2400" b="1" dirty="0"/>
              <a:t>int</a:t>
            </a:r>
          </a:p>
          <a:p>
            <a:pPr lvl="1" eaLnBrk="1" hangingPunct="1"/>
            <a:r>
              <a:rPr lang="en-US" altLang="en-US" sz="2400" dirty="0" smtClean="0"/>
              <a:t>C</a:t>
            </a:r>
            <a:r>
              <a:rPr lang="en-US" altLang="en-US" sz="100" dirty="0" smtClean="0"/>
              <a:t> </a:t>
            </a:r>
            <a:r>
              <a:rPr lang="en-US" altLang="en-US" sz="2400" dirty="0" smtClean="0"/>
              <a:t>+</a:t>
            </a:r>
            <a:r>
              <a:rPr lang="en-US" altLang="en-US" sz="100" dirty="0" smtClean="0"/>
              <a:t> </a:t>
            </a:r>
            <a:r>
              <a:rPr lang="en-US" altLang="en-US" sz="2400" dirty="0" smtClean="0"/>
              <a:t>+ </a:t>
            </a:r>
            <a:r>
              <a:rPr lang="en-US" altLang="en-US" sz="2400" dirty="0"/>
              <a:t>compiler allocates memory cell to hold an integer</a:t>
            </a:r>
          </a:p>
          <a:p>
            <a:pPr lvl="1" eaLnBrk="1" hangingPunct="1"/>
            <a:r>
              <a:rPr lang="en-US" altLang="en-US" sz="2400" dirty="0"/>
              <a:t>Use the identifier </a:t>
            </a:r>
            <a:r>
              <a:rPr lang="en-US" altLang="en-US" sz="2400" i="1" dirty="0"/>
              <a:t>x</a:t>
            </a:r>
            <a:r>
              <a:rPr lang="en-US" altLang="en-US" sz="2400" dirty="0"/>
              <a:t> to refer to this cell</a:t>
            </a:r>
          </a:p>
          <a:p>
            <a:pPr eaLnBrk="1" hangingPunct="1"/>
            <a:r>
              <a:rPr lang="en-US" altLang="en-US" sz="2400" dirty="0"/>
              <a:t>A function’s locally declared </a:t>
            </a:r>
            <a:r>
              <a:rPr lang="en-US" altLang="en-US" sz="2400" dirty="0" smtClean="0"/>
              <a:t>variables</a:t>
            </a:r>
            <a:endParaRPr lang="en-US" altLang="en-US" sz="2400" dirty="0"/>
          </a:p>
          <a:p>
            <a:pPr lvl="1" eaLnBrk="1" hangingPunct="1"/>
            <a:r>
              <a:rPr lang="en-US" altLang="en-US" sz="2400" dirty="0"/>
              <a:t>Placed into an activation record with parameters and bookkeeping data</a:t>
            </a:r>
          </a:p>
          <a:p>
            <a:pPr lvl="1" eaLnBrk="1" hangingPunct="1"/>
            <a:r>
              <a:rPr lang="en-US" altLang="en-US" sz="2400" dirty="0"/>
              <a:t>Activation record placed on run-time stack</a:t>
            </a:r>
          </a:p>
          <a:p>
            <a:pPr lvl="1" eaLnBrk="1" hangingPunct="1"/>
            <a:r>
              <a:rPr lang="en-US" altLang="en-US" sz="2400" dirty="0"/>
              <a:t>Activation record destroyed when function </a:t>
            </a:r>
            <a:r>
              <a:rPr lang="en-US" altLang="en-US" sz="2400" dirty="0" smtClean="0"/>
              <a:t>finished</a:t>
            </a:r>
            <a:endParaRPr lang="en-US" altLang="en-US" sz="2400" dirty="0"/>
          </a:p>
        </p:txBody>
      </p:sp>
    </p:spTree>
    <p:extLst>
      <p:ext uri="{BB962C8B-B14F-4D97-AF65-F5344CB8AC3E}">
        <p14:creationId xmlns:p14="http://schemas.microsoft.com/office/powerpoint/2010/main" val="42632582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Avoiding Dangling </a:t>
            </a:r>
            <a:r>
              <a:rPr lang="en-US" altLang="en-US" dirty="0" smtClean="0"/>
              <a:t>Pointers </a:t>
            </a:r>
            <a:r>
              <a:rPr lang="en-US" altLang="en-US" sz="2000" b="0" dirty="0" smtClean="0"/>
              <a:t>(2 of 3)</a:t>
            </a:r>
            <a:endParaRPr lang="en-US" sz="2000" b="0" dirty="0"/>
          </a:p>
        </p:txBody>
      </p:sp>
      <p:sp>
        <p:nvSpPr>
          <p:cNvPr id="6" name="Text Placeholder 5"/>
          <p:cNvSpPr>
            <a:spLocks noGrp="1"/>
          </p:cNvSpPr>
          <p:nvPr>
            <p:ph type="body" idx="1"/>
          </p:nvPr>
        </p:nvSpPr>
        <p:spPr>
          <a:xfrm>
            <a:off x="457200" y="1600200"/>
            <a:ext cx="8229600" cy="447261"/>
          </a:xfrm>
        </p:spPr>
        <p:txBody>
          <a:bodyPr/>
          <a:lstStyle/>
          <a:p>
            <a:pPr marL="0" indent="0">
              <a:buNone/>
            </a:pPr>
            <a:r>
              <a:rPr lang="en-US" altLang="en-US" sz="2000" b="1" dirty="0" smtClean="0"/>
              <a:t>Figure C2-7</a:t>
            </a:r>
            <a:r>
              <a:rPr lang="en-US" altLang="en-US" sz="2000" dirty="0" smtClean="0"/>
              <a:t> </a:t>
            </a:r>
            <a:r>
              <a:rPr lang="en-US" altLang="en-US" sz="2000" dirty="0"/>
              <a:t>Two pointers </a:t>
            </a:r>
            <a:r>
              <a:rPr lang="en-US" altLang="en-US" sz="2000" dirty="0" smtClean="0"/>
              <a:t>referencing (pointing </a:t>
            </a:r>
            <a:r>
              <a:rPr lang="en-US" altLang="en-US" sz="2000" dirty="0"/>
              <a:t>to) the same </a:t>
            </a:r>
            <a:r>
              <a:rPr lang="en-US" altLang="en-US" sz="2000" dirty="0" smtClean="0"/>
              <a:t>object</a:t>
            </a:r>
            <a:endParaRPr lang="en-US" sz="2000" dirty="0"/>
          </a:p>
        </p:txBody>
      </p:sp>
      <p:pic>
        <p:nvPicPr>
          <p:cNvPr id="4" name="Picture 2" descr="Two pointers titled, my Box P t r and your Box P t r point to a block titled, Ob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8715" y="3063925"/>
            <a:ext cx="6766569" cy="2165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05789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Avoiding Dangling </a:t>
            </a:r>
            <a:r>
              <a:rPr lang="en-US" altLang="en-US" dirty="0" smtClean="0"/>
              <a:t>Pointers </a:t>
            </a:r>
            <a:r>
              <a:rPr lang="en-US" altLang="en-US" sz="2000" b="0" dirty="0" smtClean="0"/>
              <a:t>(3 of 3)</a:t>
            </a:r>
            <a:endParaRPr lang="en-US" sz="2000" b="0" dirty="0"/>
          </a:p>
        </p:txBody>
      </p:sp>
      <p:sp>
        <p:nvSpPr>
          <p:cNvPr id="4" name="Text Placeholder 3"/>
          <p:cNvSpPr>
            <a:spLocks noGrp="1"/>
          </p:cNvSpPr>
          <p:nvPr>
            <p:ph type="body" idx="1"/>
          </p:nvPr>
        </p:nvSpPr>
        <p:spPr>
          <a:xfrm>
            <a:off x="457200" y="1600200"/>
            <a:ext cx="8229600" cy="516835"/>
          </a:xfrm>
        </p:spPr>
        <p:txBody>
          <a:bodyPr/>
          <a:lstStyle/>
          <a:p>
            <a:pPr marL="0" indent="0">
              <a:buNone/>
            </a:pPr>
            <a:r>
              <a:rPr lang="en-US" altLang="en-US" sz="2000" b="1" dirty="0" smtClean="0"/>
              <a:t>Figure C2-8</a:t>
            </a:r>
            <a:r>
              <a:rPr lang="en-US" altLang="en-US" sz="2000" dirty="0" smtClean="0"/>
              <a:t> </a:t>
            </a:r>
            <a:r>
              <a:rPr lang="en-US" altLang="en-US" sz="2000" dirty="0"/>
              <a:t>Example of a dangling </a:t>
            </a:r>
            <a:r>
              <a:rPr lang="en-US" altLang="en-US" sz="2000" dirty="0" smtClean="0"/>
              <a:t>pointer</a:t>
            </a:r>
            <a:endParaRPr lang="en-US" altLang="en-US" sz="2000" dirty="0"/>
          </a:p>
        </p:txBody>
      </p:sp>
      <p:pic>
        <p:nvPicPr>
          <p:cNvPr id="5" name="Picture 2" descr="A pointer titled, my Box P t r is crossed out and labeled, null p t r. Another pointer titled, your Box P t r has an arrow pointing from it."/>
          <p:cNvPicPr>
            <a:picLocks noChangeAspect="1" noChangeArrowheads="1"/>
          </p:cNvPicPr>
          <p:nvPr/>
        </p:nvPicPr>
        <p:blipFill rotWithShape="1">
          <a:blip r:embed="rId2">
            <a:extLst>
              <a:ext uri="{28A0092B-C50C-407E-A947-70E740481C1C}">
                <a14:useLocalDpi xmlns:a14="http://schemas.microsoft.com/office/drawing/2010/main" val="0"/>
              </a:ext>
            </a:extLst>
          </a:blip>
          <a:srcRect b="7570"/>
          <a:stretch/>
        </p:blipFill>
        <p:spPr bwMode="auto">
          <a:xfrm>
            <a:off x="2766477" y="2627871"/>
            <a:ext cx="3611045" cy="250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36462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Virtual Methods and </a:t>
            </a:r>
            <a:r>
              <a:rPr lang="en-US" altLang="en-US" dirty="0" smtClean="0"/>
              <a:t>Polymorphism </a:t>
            </a:r>
            <a:r>
              <a:rPr lang="en-US" altLang="en-US" sz="2000" b="0" dirty="0" smtClean="0"/>
              <a:t>(1 of 4)</a:t>
            </a:r>
            <a:endParaRPr lang="en-US" sz="2000" b="0" dirty="0"/>
          </a:p>
        </p:txBody>
      </p:sp>
      <p:sp>
        <p:nvSpPr>
          <p:cNvPr id="3" name="Text Placeholder 2"/>
          <p:cNvSpPr>
            <a:spLocks noGrp="1"/>
          </p:cNvSpPr>
          <p:nvPr>
            <p:ph type="body" idx="1"/>
          </p:nvPr>
        </p:nvSpPr>
        <p:spPr>
          <a:xfrm>
            <a:off x="457200" y="1600200"/>
            <a:ext cx="8229600" cy="1341783"/>
          </a:xfrm>
        </p:spPr>
        <p:txBody>
          <a:bodyPr/>
          <a:lstStyle/>
          <a:p>
            <a:pPr eaLnBrk="1" hangingPunct="1"/>
            <a:r>
              <a:rPr lang="en-US" altLang="en-US" sz="2400" dirty="0"/>
              <a:t>Allow compiler to perform the late binding necessary for polymorphism</a:t>
            </a:r>
          </a:p>
          <a:p>
            <a:pPr lvl="1" indent="-284400" eaLnBrk="1" hangingPunct="1"/>
            <a:r>
              <a:rPr lang="en-US" altLang="en-US" sz="2400" dirty="0"/>
              <a:t>Declare methods in base class as </a:t>
            </a:r>
            <a:r>
              <a:rPr lang="en-US" altLang="en-US" sz="2400" b="1" dirty="0" smtClean="0"/>
              <a:t>virtual</a:t>
            </a:r>
            <a:r>
              <a:rPr lang="en-US" altLang="en-US" sz="2400" dirty="0" smtClean="0"/>
              <a:t>.</a:t>
            </a:r>
            <a:endParaRPr lang="en-US" altLang="en-US" sz="2400" dirty="0"/>
          </a:p>
        </p:txBody>
      </p:sp>
      <p:sp>
        <p:nvSpPr>
          <p:cNvPr id="5" name="Text Placeholder 4"/>
          <p:cNvSpPr>
            <a:spLocks noGrp="1"/>
          </p:cNvSpPr>
          <p:nvPr>
            <p:ph type="body" idx="2"/>
          </p:nvPr>
        </p:nvSpPr>
        <p:spPr>
          <a:xfrm>
            <a:off x="457200" y="2954550"/>
            <a:ext cx="8229600" cy="549965"/>
          </a:xfrm>
        </p:spPr>
        <p:txBody>
          <a:bodyPr/>
          <a:lstStyle/>
          <a:p>
            <a:r>
              <a:rPr lang="en-US" altLang="en-US" sz="2400" b="1" dirty="0"/>
              <a:t>Listing C2-4</a:t>
            </a:r>
            <a:r>
              <a:rPr lang="en-US" altLang="en-US" sz="2400" dirty="0"/>
              <a:t> Revised header file for the class </a:t>
            </a:r>
            <a:r>
              <a:rPr lang="en-US" altLang="en-US" sz="2400" b="1" dirty="0" smtClean="0"/>
              <a:t>PlainBox</a:t>
            </a:r>
            <a:endParaRPr lang="en-US" altLang="en-US" sz="2400" b="1" dirty="0"/>
          </a:p>
        </p:txBody>
      </p:sp>
      <p:pic>
        <p:nvPicPr>
          <p:cNvPr id="4" name="Picture 7" descr="Computer code has 29 lines. The lines read as follows. Line 1. forward slash asterisk asterisk at sign file Plain Box period h asterisk forward slash. Line 2. hash if n, d e f PLAIN underscore BOX underscore. Line 3. hash define PLAIN underscore BOX underscore. Line 4. blank. Line 5. template left angle bracket class Item Type right angle bracket forward slash forward slash Indicates this is a template. Line 6. blank. Line 7. forward slash forward slash Declaration for the class Plain Box. Line 8. class Plain Box. Line 9. left brace. Line 10, indented once. private colon. Line 11, indented once. forward slash forward slash Data field. Line 12, indented once. Item Type item semicol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5992" y="3759848"/>
            <a:ext cx="4832015" cy="2210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87641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Virtual Methods and </a:t>
            </a:r>
            <a:r>
              <a:rPr lang="en-US" altLang="en-US" dirty="0" smtClean="0"/>
              <a:t>Polymorphism </a:t>
            </a:r>
            <a:r>
              <a:rPr lang="en-US" altLang="en-US" sz="2000" b="0" dirty="0" smtClean="0"/>
              <a:t>(2 of 4)</a:t>
            </a:r>
            <a:endParaRPr lang="en-US" sz="2000" b="0" dirty="0"/>
          </a:p>
        </p:txBody>
      </p:sp>
      <p:sp>
        <p:nvSpPr>
          <p:cNvPr id="5" name="Text Placeholder 4"/>
          <p:cNvSpPr>
            <a:spLocks noGrp="1"/>
          </p:cNvSpPr>
          <p:nvPr>
            <p:ph type="body" idx="1"/>
          </p:nvPr>
        </p:nvSpPr>
        <p:spPr>
          <a:xfrm>
            <a:off x="457200" y="1600201"/>
            <a:ext cx="8229600" cy="477078"/>
          </a:xfrm>
        </p:spPr>
        <p:txBody>
          <a:bodyPr/>
          <a:lstStyle/>
          <a:p>
            <a:pPr marL="0" indent="0" eaLnBrk="1" hangingPunct="1">
              <a:buNone/>
            </a:pPr>
            <a:r>
              <a:rPr lang="en-US" altLang="en-US" sz="2400" b="1" dirty="0" smtClean="0"/>
              <a:t>Listing C2-4</a:t>
            </a:r>
            <a:r>
              <a:rPr lang="en-US" altLang="en-US" sz="2400" dirty="0" smtClean="0"/>
              <a:t> </a:t>
            </a:r>
            <a:r>
              <a:rPr lang="en-US" altLang="en-US" sz="2400" dirty="0"/>
              <a:t>Revised header file for the class </a:t>
            </a:r>
            <a:r>
              <a:rPr lang="en-US" altLang="en-US" sz="2400" b="1" dirty="0"/>
              <a:t>PlainBox</a:t>
            </a:r>
          </a:p>
        </p:txBody>
      </p:sp>
      <p:pic>
        <p:nvPicPr>
          <p:cNvPr id="4" name="Picture 2" descr="The computer code continues. Line 13. blank. Line 14. public colon. Line 15, indented once. forward slash forward slash Default constructor. Line 16, indented once. Plain Box left parenthesis right parenthesis semicolon. Line 17. blank. Line 18, indented once. forward slash forward slash Parameterized constructor. Line 19, indented once. Plain Box left parenthesis c o n s t Item Type ampersand the Item right parenthesis semicolon. Line 20. blank. Line 21, indented once. forward slash forward slash Mutator method that can change the value of the data field. Line 22, indented once. virtual void set Item left parenthesis c o n s t Item Type ampersand the Item right parenthesis semicolon. Line 23. blank. Line 24, indented once. forward slash forward slash Accessor method to get the value of the data field. Line 25, indented once. virtual Item Type get Item left parenthesis right parenthesis c o n s t semicolon. Line 26. right brace semicolon forward slash forward slash end Plain Box. Line 27. blank. Line 28. hash include double quote Plain Box period c p p double quote forward slash forward slash Include the implementation file. Line 29. hash end if.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8554" y="2364830"/>
            <a:ext cx="6846892" cy="3744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80601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Virtual Methods and </a:t>
            </a:r>
            <a:r>
              <a:rPr lang="en-US" altLang="en-US" dirty="0" smtClean="0"/>
              <a:t>Polymorphism </a:t>
            </a:r>
            <a:r>
              <a:rPr lang="en-US" altLang="en-US" sz="2000" b="0" dirty="0" smtClean="0"/>
              <a:t>(3 of 4)</a:t>
            </a:r>
            <a:endParaRPr lang="en-US" sz="2000" b="0" dirty="0"/>
          </a:p>
        </p:txBody>
      </p:sp>
      <p:sp>
        <p:nvSpPr>
          <p:cNvPr id="5" name="Text Placeholder 4"/>
          <p:cNvSpPr>
            <a:spLocks noGrp="1"/>
          </p:cNvSpPr>
          <p:nvPr>
            <p:ph type="body" idx="1"/>
          </p:nvPr>
        </p:nvSpPr>
        <p:spPr>
          <a:xfrm>
            <a:off x="457200" y="1600200"/>
            <a:ext cx="8229600" cy="467139"/>
          </a:xfrm>
        </p:spPr>
        <p:txBody>
          <a:bodyPr/>
          <a:lstStyle/>
          <a:p>
            <a:pPr marL="0" indent="0" eaLnBrk="1" hangingPunct="1">
              <a:buNone/>
            </a:pPr>
            <a:r>
              <a:rPr lang="en-US" altLang="en-US" sz="2400" b="1" dirty="0" smtClean="0"/>
              <a:t>Listing C2-4</a:t>
            </a:r>
            <a:r>
              <a:rPr lang="en-US" altLang="en-US" sz="2400" dirty="0" smtClean="0"/>
              <a:t> </a:t>
            </a:r>
            <a:r>
              <a:rPr lang="en-US" altLang="en-US" sz="2400" dirty="0"/>
              <a:t>Revised header file for the class </a:t>
            </a:r>
            <a:r>
              <a:rPr lang="en-US" altLang="en-US" sz="2400" b="1" dirty="0"/>
              <a:t>PlainBox</a:t>
            </a:r>
          </a:p>
        </p:txBody>
      </p:sp>
      <p:pic>
        <p:nvPicPr>
          <p:cNvPr id="4" name="Picture 2" descr="Computer code has 19 lines. The lines read as follows. Line 1, indented once. forward slash forward slash Data field. Line 2, indented once. Item Type item semicolon. Line 3. blank. Line 4. public colon. Line 5, indented once. forward slash forward slash Default constructor. Line 6, indented once. Plain Box left parenthesis right parenthesis semicolon. Line 7. blank. Line 8, indented once. forward slash forward slash Parameterized constructor. Line 9, indented once. Plain Box left parenthesis c o n s t Item Type ampersand the Item right parenthesis semicolon. Line 10. blank. Line 11, indented once. forward slash forward slash Mutator method that can change the value of the data field. Line 12, indented once. virtual void set Item left parenthesis c o n s t Item Type ampersand the Item right parenthesis semicolon. Line 13. blank. Line 14, indented once. forward slash forward slash Accessor method to get the value of the data field. Line 15, indented once. virtual Item Type get Item left parenthesis right parenthesis c o n s t semicolon. Line 16. right brace semicolon forward slash forward slash end Plain Box. Line 17. blank. Line 18. hash include double quote Plain Box period c p p double quote forward slash forward slash Include the implementation file. Line 19. hash end if."/>
          <p:cNvPicPr>
            <a:picLocks noChangeAspect="1" noChangeArrowheads="1"/>
          </p:cNvPicPr>
          <p:nvPr/>
        </p:nvPicPr>
        <p:blipFill>
          <a:blip r:embed="rId2">
            <a:extLst>
              <a:ext uri="{28A0092B-C50C-407E-A947-70E740481C1C}">
                <a14:useLocalDpi xmlns:a14="http://schemas.microsoft.com/office/drawing/2010/main" val="0"/>
              </a:ext>
            </a:extLst>
          </a:blip>
          <a:srcRect t="3072"/>
          <a:stretch>
            <a:fillRect/>
          </a:stretch>
        </p:blipFill>
        <p:spPr bwMode="auto">
          <a:xfrm>
            <a:off x="1214187" y="2354889"/>
            <a:ext cx="6715626" cy="369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00777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Virtual Methods and </a:t>
            </a:r>
            <a:r>
              <a:rPr lang="en-US" altLang="en-US" dirty="0" smtClean="0"/>
              <a:t>Polymorphism </a:t>
            </a:r>
            <a:r>
              <a:rPr lang="en-US" altLang="en-US" sz="2000" b="0" dirty="0" smtClean="0"/>
              <a:t>(4 of 4)</a:t>
            </a:r>
            <a:endParaRPr lang="en-US" sz="2000" b="0" dirty="0"/>
          </a:p>
        </p:txBody>
      </p:sp>
      <p:sp>
        <p:nvSpPr>
          <p:cNvPr id="5" name="Text Placeholder 4"/>
          <p:cNvSpPr>
            <a:spLocks noGrp="1"/>
          </p:cNvSpPr>
          <p:nvPr>
            <p:ph type="body" idx="1"/>
          </p:nvPr>
        </p:nvSpPr>
        <p:spPr>
          <a:xfrm>
            <a:off x="457200" y="1600200"/>
            <a:ext cx="8229600" cy="884583"/>
          </a:xfrm>
        </p:spPr>
        <p:txBody>
          <a:bodyPr/>
          <a:lstStyle/>
          <a:p>
            <a:pPr marL="0" indent="0">
              <a:buNone/>
            </a:pPr>
            <a:r>
              <a:rPr lang="en-US" altLang="en-US" sz="2400" dirty="0"/>
              <a:t>To fully implement late binding, create variables </a:t>
            </a:r>
            <a:r>
              <a:rPr lang="en-US" altLang="en-US" sz="2400" dirty="0" smtClean="0"/>
              <a:t>in free </a:t>
            </a:r>
            <a:r>
              <a:rPr lang="en-US" altLang="en-US" sz="2400" dirty="0"/>
              <a:t>store and use pointers to reference </a:t>
            </a:r>
            <a:r>
              <a:rPr lang="en-US" altLang="en-US" sz="2400" dirty="0" smtClean="0"/>
              <a:t>them</a:t>
            </a:r>
            <a:endParaRPr lang="en-US" altLang="en-US" sz="2400" dirty="0"/>
          </a:p>
        </p:txBody>
      </p:sp>
      <p:pic>
        <p:nvPicPr>
          <p:cNvPr id="4" name="Picture 2" descr="Computer code has 10 lines. The lines read as follows. Line 1. s t d colon colon string special Item equals double quote Riches beyond compare exclamation point double quote semicolon. Line 2. s t d colon colon string hammer Item equals double quote Hammer double quote semicolon. Line 3. Plain Box left angle bracket s t d colon colon string right angle bracket asterisk my Plain Box P t r equals new Plain Box left angle bracket s t d colon colon string right angle bracket left parenthesis right parenthesis semicolon. Line 4. place In Box left parenthesis my Plain Box P t r comma hammer Item right parenthesis semicolon forward slash forward slash Stores hammer Item. Line 5. place In Box left parenthesis my Plain Box P t r comma special Item right parenthesis semicolon forward slash forward slash Stores special Item. Line 6. s t d colon colon c out left angle bracket left angle bracket my Plain Box P t r rightward arrow get Item left parenthesis right parenthesis left angle bracket left angle bracket s t d colon colon end l semicolon forward slash forward slash Displays special Item. Line 7. Magic Box left angle bracket s t d colon colon string right angle bracket asterisk my Magic Box P t r equals new Magic Box left angle bracket s t d colon colon string right angle bracket left parenthesis right parenthesis semicolon. Line 8. place In Box left parenthesis my Magic Box P t r comma hammer Item right parenthesis semicolon forward slash forward slash Stores hammer Item. Line 9. place In Box left parenthesis my Magic Box P t r comma special Item right parenthesis semicolon forward slash forward slash Ignores special Item. Line 10. s t d colon colon c out left angle bracket left angle bracket my Magic Box P t r rightward arrow get Item left parenthesis right parenthesis left angle bracket left angle bracket s t d colon colon end l semicolon forward slash forward slash Displays hammer I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32" y="2682881"/>
            <a:ext cx="7970535" cy="3102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45405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Dynamic Allocation of </a:t>
            </a:r>
            <a:r>
              <a:rPr lang="en-US" altLang="en-US" dirty="0" smtClean="0"/>
              <a:t>Arrays </a:t>
            </a:r>
            <a:r>
              <a:rPr lang="en-US" altLang="en-US" sz="2000" b="0" dirty="0" smtClean="0"/>
              <a:t>(1 of 2)</a:t>
            </a:r>
            <a:endParaRPr lang="en-US" sz="2000" b="0" dirty="0"/>
          </a:p>
        </p:txBody>
      </p:sp>
      <p:sp>
        <p:nvSpPr>
          <p:cNvPr id="3" name="Text Placeholder 2"/>
          <p:cNvSpPr>
            <a:spLocks noGrp="1"/>
          </p:cNvSpPr>
          <p:nvPr>
            <p:ph type="body" idx="1"/>
          </p:nvPr>
        </p:nvSpPr>
        <p:spPr/>
        <p:txBody>
          <a:bodyPr/>
          <a:lstStyle/>
          <a:p>
            <a:r>
              <a:rPr lang="en-US" altLang="en-US" sz="2400" dirty="0"/>
              <a:t>An ordinary </a:t>
            </a:r>
            <a:r>
              <a:rPr lang="en-US" altLang="en-US" sz="2400" dirty="0" smtClean="0"/>
              <a:t>C</a:t>
            </a:r>
            <a:r>
              <a:rPr lang="en-US" altLang="en-US" sz="100" dirty="0" smtClean="0"/>
              <a:t> </a:t>
            </a:r>
            <a:r>
              <a:rPr lang="en-US" altLang="en-US" sz="2400" dirty="0" smtClean="0"/>
              <a:t>+</a:t>
            </a:r>
            <a:r>
              <a:rPr lang="en-US" altLang="en-US" sz="100" dirty="0" smtClean="0"/>
              <a:t> </a:t>
            </a:r>
            <a:r>
              <a:rPr lang="en-US" altLang="en-US" sz="2400" dirty="0" smtClean="0"/>
              <a:t>+ </a:t>
            </a:r>
            <a:r>
              <a:rPr lang="en-US" altLang="en-US" sz="2400" dirty="0"/>
              <a:t>array is statically </a:t>
            </a:r>
            <a:r>
              <a:rPr lang="en-US" altLang="en-US" sz="2400" dirty="0" smtClean="0"/>
              <a:t>allocated</a:t>
            </a:r>
            <a:endParaRPr lang="en-US" altLang="en-US" sz="2400" dirty="0"/>
          </a:p>
        </p:txBody>
      </p:sp>
      <p:pic>
        <p:nvPicPr>
          <p:cNvPr id="4" name="Picture 2" descr="Computer code has 2 lines. The lines read as follows. Line 1. c o n s t, i n t MAX underscore SIZE equals 50 semicolon. Line 2. double my Array left bracket MAX underscore SIZE right bracket semicolo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5767" y="2392593"/>
            <a:ext cx="3092466" cy="743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Content Placeholder 8"/>
          <p:cNvSpPr>
            <a:spLocks noGrp="1"/>
          </p:cNvSpPr>
          <p:nvPr>
            <p:ph sz="quarter" idx="17"/>
          </p:nvPr>
        </p:nvSpPr>
        <p:spPr>
          <a:xfrm>
            <a:off x="457200" y="3421627"/>
            <a:ext cx="8229600" cy="589934"/>
          </a:xfrm>
        </p:spPr>
        <p:txBody>
          <a:bodyPr/>
          <a:lstStyle/>
          <a:p>
            <a:r>
              <a:rPr lang="en-US" altLang="en-US" sz="2400" dirty="0"/>
              <a:t>Can use </a:t>
            </a:r>
            <a:r>
              <a:rPr lang="en-US" altLang="en-US" sz="2400" b="1" dirty="0" smtClean="0"/>
              <a:t>new</a:t>
            </a:r>
            <a:r>
              <a:rPr lang="en-US" altLang="en-US" sz="2400" dirty="0" smtClean="0"/>
              <a:t> </a:t>
            </a:r>
            <a:r>
              <a:rPr lang="en-US" altLang="en-US" sz="2400" dirty="0"/>
              <a:t>operator to allocate an array </a:t>
            </a:r>
            <a:r>
              <a:rPr lang="en-US" altLang="en-US" sz="2400" dirty="0" smtClean="0"/>
              <a:t>dynamically</a:t>
            </a:r>
            <a:endParaRPr lang="en-US" altLang="en-US" sz="2400" dirty="0"/>
          </a:p>
        </p:txBody>
      </p:sp>
      <p:pic>
        <p:nvPicPr>
          <p:cNvPr id="10" name="Picture 3" descr="Computer code has 2 lines. The lines read as follows. Line 1. i n t array Size equals 50 semicolon. Line 2. double asterisk an Array equals new double left bracket array Size right bracket semicol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2721" y="4297214"/>
            <a:ext cx="5538558" cy="894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74816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Dynamic Allocation of </a:t>
            </a:r>
            <a:r>
              <a:rPr lang="en-US" altLang="en-US" dirty="0" smtClean="0"/>
              <a:t>Arrays </a:t>
            </a:r>
            <a:r>
              <a:rPr lang="en-US" altLang="en-US" sz="2000" b="0" dirty="0" smtClean="0"/>
              <a:t>(2 of 2)</a:t>
            </a:r>
            <a:endParaRPr lang="en-US" sz="2000" b="0" dirty="0"/>
          </a:p>
        </p:txBody>
      </p:sp>
      <p:sp>
        <p:nvSpPr>
          <p:cNvPr id="4" name="Text Placeholder 3"/>
          <p:cNvSpPr>
            <a:spLocks noGrp="1"/>
          </p:cNvSpPr>
          <p:nvPr>
            <p:ph type="body" idx="1"/>
          </p:nvPr>
        </p:nvSpPr>
        <p:spPr>
          <a:xfrm>
            <a:off x="457200" y="1600200"/>
            <a:ext cx="8229600" cy="796547"/>
          </a:xfrm>
        </p:spPr>
        <p:txBody>
          <a:bodyPr/>
          <a:lstStyle/>
          <a:p>
            <a:r>
              <a:rPr lang="en-US" altLang="en-US" sz="2400" b="1" dirty="0"/>
              <a:t>delete</a:t>
            </a:r>
            <a:r>
              <a:rPr lang="en-US" altLang="en-US" sz="2400" dirty="0"/>
              <a:t> returns a dynamically allocated array to system for </a:t>
            </a:r>
            <a:r>
              <a:rPr lang="en-US" altLang="en-US" sz="2400" dirty="0" smtClean="0"/>
              <a:t>reuse</a:t>
            </a:r>
            <a:endParaRPr lang="en-US" altLang="en-US" sz="2400" dirty="0"/>
          </a:p>
        </p:txBody>
      </p:sp>
      <p:pic>
        <p:nvPicPr>
          <p:cNvPr id="11" name="Picture 2" descr="Computer code reads, delete left bracket right bracket an Array semicol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1362" y="2749672"/>
            <a:ext cx="3001276" cy="645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Content Placeholder 8"/>
          <p:cNvSpPr>
            <a:spLocks noGrp="1"/>
          </p:cNvSpPr>
          <p:nvPr>
            <p:ph sz="quarter" idx="17"/>
          </p:nvPr>
        </p:nvSpPr>
        <p:spPr>
          <a:xfrm>
            <a:off x="457200" y="3679994"/>
            <a:ext cx="8229600" cy="562089"/>
          </a:xfrm>
        </p:spPr>
        <p:txBody>
          <a:bodyPr/>
          <a:lstStyle/>
          <a:p>
            <a:r>
              <a:rPr lang="en-US" altLang="en-US" sz="2400" dirty="0" smtClean="0"/>
              <a:t>Increase </a:t>
            </a:r>
            <a:r>
              <a:rPr lang="en-US" altLang="en-US" sz="2400" dirty="0"/>
              <a:t>size of dynamically allocated </a:t>
            </a:r>
            <a:r>
              <a:rPr lang="en-US" altLang="en-US" sz="2400" dirty="0" smtClean="0"/>
              <a:t>array</a:t>
            </a:r>
            <a:endParaRPr lang="en-US" altLang="en-US" sz="2400" dirty="0"/>
          </a:p>
        </p:txBody>
      </p:sp>
      <p:pic>
        <p:nvPicPr>
          <p:cNvPr id="12" name="Picture 3" descr="Computer code has 5 lines. The lines read as follows. Line 1. double asterisk old Array equals an Array semicolon forward slash forward slash Copy pointer to array. Line 2. an Array equals new double left bracket 2 asterisk array Size right bracket semicolon forward slash forward slash Double array size. Line 3. for left parenthesis i n t index equals 0 semicolon index less than sign array Size semicolon index plus plus right parenthesis forward slash forward slash Copy old array. Line 4. an Array left bracket index right bracket equals old Array left bracket index right bracket semicolon. Line 5. delete left bracket right bracket old Array semicolon forward slash forward slash De allocate old array.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773" y="4526990"/>
            <a:ext cx="8014454" cy="1651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53734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Resizable Array-Based </a:t>
            </a:r>
            <a:r>
              <a:rPr lang="en-US" altLang="en-US" dirty="0" smtClean="0"/>
              <a:t>Bag </a:t>
            </a:r>
            <a:r>
              <a:rPr lang="en-US" altLang="en-US" sz="2000" b="0" dirty="0" smtClean="0"/>
              <a:t>(1 of 2)</a:t>
            </a:r>
            <a:endParaRPr lang="en-US" sz="2000" b="0" dirty="0"/>
          </a:p>
        </p:txBody>
      </p:sp>
      <p:sp>
        <p:nvSpPr>
          <p:cNvPr id="3" name="Text Placeholder 2"/>
          <p:cNvSpPr>
            <a:spLocks noGrp="1"/>
          </p:cNvSpPr>
          <p:nvPr>
            <p:ph type="body" idx="1"/>
          </p:nvPr>
        </p:nvSpPr>
        <p:spPr>
          <a:xfrm>
            <a:off x="457200" y="1600201"/>
            <a:ext cx="8229600" cy="907025"/>
          </a:xfrm>
        </p:spPr>
        <p:txBody>
          <a:bodyPr/>
          <a:lstStyle/>
          <a:p>
            <a:pPr marL="0" indent="0">
              <a:buNone/>
            </a:pPr>
            <a:r>
              <a:rPr lang="en-US" altLang="en-US" sz="2400" dirty="0"/>
              <a:t>Use a resizable array to implement </a:t>
            </a:r>
            <a:r>
              <a:rPr lang="en-US" altLang="en-US" sz="2400" dirty="0" smtClean="0"/>
              <a:t>A</a:t>
            </a:r>
            <a:r>
              <a:rPr lang="en-US" altLang="en-US" sz="100" dirty="0" smtClean="0"/>
              <a:t> </a:t>
            </a:r>
            <a:r>
              <a:rPr lang="en-US" altLang="en-US" sz="2400" dirty="0" smtClean="0"/>
              <a:t>D</a:t>
            </a:r>
            <a:r>
              <a:rPr lang="en-US" altLang="en-US" sz="100" dirty="0" smtClean="0"/>
              <a:t> </a:t>
            </a:r>
            <a:r>
              <a:rPr lang="en-US" altLang="en-US" sz="2400" dirty="0" smtClean="0"/>
              <a:t>T </a:t>
            </a:r>
            <a:r>
              <a:rPr lang="en-US" altLang="en-US" sz="2400" dirty="0"/>
              <a:t>bag so that bag never becomes </a:t>
            </a:r>
            <a:r>
              <a:rPr lang="en-US" altLang="en-US" sz="2400" dirty="0" smtClean="0"/>
              <a:t>full</a:t>
            </a:r>
            <a:endParaRPr lang="en-US" altLang="en-US" sz="2400" dirty="0"/>
          </a:p>
        </p:txBody>
      </p:sp>
      <p:pic>
        <p:nvPicPr>
          <p:cNvPr id="4" name="Picture 6" descr="Computer code has 18 lines. The lines read as follows. Line 1. template left angle bracket class Item Type right angle bracket. Line 2. bool Array Bag left angle bracket Item Type right angle bracket colon colon add left parenthesis c o n s t Item Type ampersand new Entry right parenthesis. Line 3. left brace. Line 4, indented once. bool has Room To Add equals left parenthesis item Count less than sign max Items right parenthesis semicolon. Line 5, indented once. if left parenthesis exclamation point has Room To Add right parenthesis. Line 6, indented once. left brace. Line 7, indented twice. Item Type asterisk old Array equals items semicolon. Line 8, indented twice. items equals new Item Type left bracket 2 asterisk max Items right bracket semicolon. Line 9, indented twice. for left parenthesis i n t index equals 0 semicolon index less than sign max Items semicolon index plus plus right parenthesis. Line 10, indented 3 times. items left bracket index right bracket equals old Array left bracket index right bracket semicol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236" y="2767112"/>
            <a:ext cx="7703527" cy="2808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19147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Resizable Array-Based </a:t>
            </a:r>
            <a:r>
              <a:rPr lang="en-US" altLang="en-US" dirty="0" smtClean="0"/>
              <a:t>Bag </a:t>
            </a:r>
            <a:r>
              <a:rPr lang="en-US" altLang="en-US" sz="2000" b="0" dirty="0" smtClean="0"/>
              <a:t>(2 of 2)</a:t>
            </a:r>
            <a:endParaRPr lang="en-US" sz="2000" b="0" dirty="0"/>
          </a:p>
        </p:txBody>
      </p:sp>
      <p:sp>
        <p:nvSpPr>
          <p:cNvPr id="3" name="Text Placeholder 2"/>
          <p:cNvSpPr>
            <a:spLocks noGrp="1"/>
          </p:cNvSpPr>
          <p:nvPr>
            <p:ph type="body" idx="1"/>
          </p:nvPr>
        </p:nvSpPr>
        <p:spPr>
          <a:xfrm>
            <a:off x="457200" y="1600200"/>
            <a:ext cx="8229600" cy="877529"/>
          </a:xfrm>
        </p:spPr>
        <p:txBody>
          <a:bodyPr/>
          <a:lstStyle/>
          <a:p>
            <a:pPr marL="0" indent="0">
              <a:buNone/>
            </a:pPr>
            <a:r>
              <a:rPr lang="en-US" altLang="en-US" sz="2400" dirty="0"/>
              <a:t>Use a resizable array to implement </a:t>
            </a:r>
            <a:r>
              <a:rPr lang="en-US" altLang="en-US" sz="2400" dirty="0" smtClean="0"/>
              <a:t>A</a:t>
            </a:r>
            <a:r>
              <a:rPr lang="en-US" altLang="en-US" sz="100" dirty="0" smtClean="0"/>
              <a:t> </a:t>
            </a:r>
            <a:r>
              <a:rPr lang="en-US" altLang="en-US" sz="2400" dirty="0" smtClean="0"/>
              <a:t>D</a:t>
            </a:r>
            <a:r>
              <a:rPr lang="en-US" altLang="en-US" sz="100" dirty="0" smtClean="0"/>
              <a:t> </a:t>
            </a:r>
            <a:r>
              <a:rPr lang="en-US" altLang="en-US" sz="2400" dirty="0" smtClean="0"/>
              <a:t>T </a:t>
            </a:r>
            <a:r>
              <a:rPr lang="en-US" altLang="en-US" sz="2400" dirty="0"/>
              <a:t>bag so that bag never becomes </a:t>
            </a:r>
            <a:r>
              <a:rPr lang="en-US" altLang="en-US" sz="2400" dirty="0" smtClean="0"/>
              <a:t>full</a:t>
            </a:r>
            <a:endParaRPr lang="en-US" altLang="en-US" sz="2400" dirty="0"/>
          </a:p>
        </p:txBody>
      </p:sp>
      <p:pic>
        <p:nvPicPr>
          <p:cNvPr id="4" name="Picture 2" descr="The computer code continues. Line 11, indented twice. delete left bracket right bracket old Array semicolon. Line 12, indented twice. max Items equals 2 asterisk max Items semicolon. Line 13, indented once. right brace forward slash forward slash end if. Line 14, indented once. forward slash forward slash We can always add the item. Line 15, indented once. items left bracket item Count right bracket equals new Entry semicolon. Line 16, indented once. item Count plus plus semicolon. Line 17, indented once. return true semicolon. Line 18. right brace forward slash forward slash end Resizable Array Bag add.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7131" y="2765279"/>
            <a:ext cx="6789738"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28889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Memory Allocation for Variables</a:t>
            </a:r>
            <a:br>
              <a:rPr lang="en-US" altLang="en-US" dirty="0"/>
            </a:br>
            <a:r>
              <a:rPr lang="en-US" altLang="en-US" dirty="0"/>
              <a:t>and Early Binding of </a:t>
            </a:r>
            <a:r>
              <a:rPr lang="en-US" altLang="en-US" dirty="0" smtClean="0"/>
              <a:t>Methods </a:t>
            </a:r>
            <a:r>
              <a:rPr lang="en-US" altLang="en-US" sz="2000" b="0" dirty="0" smtClean="0"/>
              <a:t>(2 of 3)</a:t>
            </a:r>
            <a:endParaRPr lang="en-US" sz="2000" b="0" dirty="0"/>
          </a:p>
        </p:txBody>
      </p:sp>
      <p:sp>
        <p:nvSpPr>
          <p:cNvPr id="3" name="Text Placeholder 2"/>
          <p:cNvSpPr>
            <a:spLocks noGrp="1"/>
          </p:cNvSpPr>
          <p:nvPr>
            <p:ph type="body" idx="1"/>
          </p:nvPr>
        </p:nvSpPr>
        <p:spPr/>
        <p:txBody>
          <a:bodyPr/>
          <a:lstStyle/>
          <a:p>
            <a:pPr eaLnBrk="1" hangingPunct="1"/>
            <a:r>
              <a:rPr lang="en-US" altLang="en-US" sz="2400" dirty="0"/>
              <a:t>Storage for data members of an </a:t>
            </a:r>
            <a:r>
              <a:rPr lang="en-US" altLang="en-US" sz="2400" dirty="0" smtClean="0"/>
              <a:t>object</a:t>
            </a:r>
            <a:endParaRPr lang="en-US" altLang="en-US" sz="2400" dirty="0"/>
          </a:p>
          <a:p>
            <a:pPr lvl="1" eaLnBrk="1" hangingPunct="1"/>
            <a:r>
              <a:rPr lang="en-US" altLang="en-US" sz="2400" dirty="0"/>
              <a:t>Also placed into an activation record.</a:t>
            </a:r>
          </a:p>
          <a:p>
            <a:pPr lvl="1" eaLnBrk="1" hangingPunct="1"/>
            <a:r>
              <a:rPr lang="en-US" altLang="en-US" sz="2400" dirty="0"/>
              <a:t>Data fields placed on the run-time stack just as primitive data types are.</a:t>
            </a:r>
          </a:p>
          <a:p>
            <a:pPr eaLnBrk="1" hangingPunct="1"/>
            <a:r>
              <a:rPr lang="en-US" altLang="en-US" sz="2400" dirty="0"/>
              <a:t>This is early binding , made during </a:t>
            </a:r>
            <a:r>
              <a:rPr lang="en-US" altLang="en-US" sz="2400" dirty="0" smtClean="0"/>
              <a:t>compilation</a:t>
            </a:r>
            <a:endParaRPr lang="en-US" altLang="en-US" sz="2400" dirty="0"/>
          </a:p>
          <a:p>
            <a:pPr lvl="1" eaLnBrk="1" hangingPunct="1"/>
            <a:r>
              <a:rPr lang="en-US" altLang="en-US" sz="2400" dirty="0"/>
              <a:t>Cannot be altered during </a:t>
            </a:r>
            <a:r>
              <a:rPr lang="en-US" altLang="en-US" sz="2400" dirty="0" smtClean="0"/>
              <a:t>execution</a:t>
            </a:r>
            <a:endParaRPr lang="en-US" altLang="en-US" sz="2400" dirty="0"/>
          </a:p>
        </p:txBody>
      </p:sp>
    </p:spTree>
    <p:extLst>
      <p:ext uri="{BB962C8B-B14F-4D97-AF65-F5344CB8AC3E}">
        <p14:creationId xmlns:p14="http://schemas.microsoft.com/office/powerpoint/2010/main" val="11159514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IN"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1022716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Memory Allocation for Variables</a:t>
            </a:r>
            <a:br>
              <a:rPr lang="en-US" altLang="en-US" dirty="0"/>
            </a:br>
            <a:r>
              <a:rPr lang="en-US" altLang="en-US" dirty="0"/>
              <a:t>and Early Binding of </a:t>
            </a:r>
            <a:r>
              <a:rPr lang="en-US" altLang="en-US" dirty="0" smtClean="0"/>
              <a:t>Methods </a:t>
            </a:r>
            <a:r>
              <a:rPr lang="en-US" altLang="en-US" sz="2000" b="0" dirty="0" smtClean="0"/>
              <a:t>(3 </a:t>
            </a:r>
            <a:r>
              <a:rPr lang="en-US" altLang="en-US" sz="2000" b="0" dirty="0"/>
              <a:t>of </a:t>
            </a:r>
            <a:r>
              <a:rPr lang="en-US" altLang="en-US" sz="2000" b="0" dirty="0" smtClean="0"/>
              <a:t>3)</a:t>
            </a:r>
            <a:endParaRPr lang="en-US" sz="2000" b="0" dirty="0"/>
          </a:p>
        </p:txBody>
      </p:sp>
      <p:sp>
        <p:nvSpPr>
          <p:cNvPr id="3" name="Text Placeholder 2"/>
          <p:cNvSpPr>
            <a:spLocks noGrp="1"/>
          </p:cNvSpPr>
          <p:nvPr>
            <p:ph type="body" idx="1"/>
          </p:nvPr>
        </p:nvSpPr>
        <p:spPr/>
        <p:txBody>
          <a:bodyPr/>
          <a:lstStyle/>
          <a:p>
            <a:pPr eaLnBrk="1" hangingPunct="1"/>
            <a:r>
              <a:rPr lang="en-US" altLang="en-US" sz="2400" dirty="0"/>
              <a:t>Automatic memory management and early binding sometimes insufficient</a:t>
            </a:r>
          </a:p>
          <a:p>
            <a:pPr lvl="1" eaLnBrk="1" hangingPunct="1"/>
            <a:r>
              <a:rPr lang="en-US" altLang="en-US" sz="2400" dirty="0"/>
              <a:t>Need to take advantage of polymorphism.</a:t>
            </a:r>
          </a:p>
          <a:p>
            <a:pPr lvl="1" eaLnBrk="1" hangingPunct="1"/>
            <a:r>
              <a:rPr lang="en-US" altLang="en-US" sz="2400" dirty="0"/>
              <a:t>Must access an object outside of the function or method that creates it</a:t>
            </a:r>
            <a:r>
              <a:rPr lang="en-US" altLang="en-US" sz="2400" dirty="0" smtClean="0"/>
              <a:t>.</a:t>
            </a:r>
            <a:endParaRPr lang="en-US" altLang="en-US" sz="2400" dirty="0"/>
          </a:p>
        </p:txBody>
      </p:sp>
    </p:spTree>
    <p:extLst>
      <p:ext uri="{BB962C8B-B14F-4D97-AF65-F5344CB8AC3E}">
        <p14:creationId xmlns:p14="http://schemas.microsoft.com/office/powerpoint/2010/main" val="21364893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Problem to </a:t>
            </a:r>
            <a:r>
              <a:rPr lang="en-US" altLang="en-US" dirty="0" smtClean="0"/>
              <a:t>Solve </a:t>
            </a:r>
            <a:r>
              <a:rPr lang="en-US" altLang="en-US" sz="2000" b="0" dirty="0" smtClean="0"/>
              <a:t>(1 of 5)</a:t>
            </a:r>
            <a:endParaRPr lang="en-US" sz="2000" b="0" dirty="0"/>
          </a:p>
        </p:txBody>
      </p:sp>
      <p:sp>
        <p:nvSpPr>
          <p:cNvPr id="3" name="Text Placeholder 2"/>
          <p:cNvSpPr>
            <a:spLocks noGrp="1"/>
          </p:cNvSpPr>
          <p:nvPr>
            <p:ph type="body" idx="1"/>
          </p:nvPr>
        </p:nvSpPr>
        <p:spPr/>
        <p:txBody>
          <a:bodyPr/>
          <a:lstStyle/>
          <a:p>
            <a:pPr eaLnBrk="1" hangingPunct="1"/>
            <a:r>
              <a:rPr lang="en-US" altLang="en-US" sz="2400" dirty="0"/>
              <a:t>Need to write a function – takes two arguments</a:t>
            </a:r>
            <a:r>
              <a:rPr lang="en-US" altLang="en-US" sz="2400" dirty="0" smtClean="0"/>
              <a:t>:</a:t>
            </a:r>
            <a:endParaRPr lang="en-US" altLang="en-US" sz="2400" dirty="0"/>
          </a:p>
          <a:p>
            <a:pPr lvl="1" eaLnBrk="1" hangingPunct="1"/>
            <a:r>
              <a:rPr lang="en-US" altLang="en-US" sz="2400" dirty="0"/>
              <a:t>An object of any of the three types of boxes (from Interlude 1)</a:t>
            </a:r>
          </a:p>
          <a:p>
            <a:pPr lvl="1" eaLnBrk="1" hangingPunct="1"/>
            <a:r>
              <a:rPr lang="en-US" altLang="en-US" sz="2400" dirty="0"/>
              <a:t>An item of type </a:t>
            </a:r>
            <a:r>
              <a:rPr lang="en-US" altLang="en-US" sz="2400" b="1" dirty="0"/>
              <a:t>string</a:t>
            </a:r>
          </a:p>
          <a:p>
            <a:pPr eaLnBrk="1" hangingPunct="1"/>
            <a:r>
              <a:rPr lang="en-US" altLang="en-US" sz="2400" dirty="0"/>
              <a:t>Function should place item in box by invoking box’s </a:t>
            </a:r>
            <a:r>
              <a:rPr lang="en-US" altLang="en-US" sz="2400" b="1" dirty="0"/>
              <a:t>setItem</a:t>
            </a:r>
            <a:r>
              <a:rPr lang="en-US" altLang="en-US" sz="2400" dirty="0"/>
              <a:t> </a:t>
            </a:r>
            <a:r>
              <a:rPr lang="en-US" altLang="en-US" sz="2400" dirty="0" smtClean="0"/>
              <a:t>method</a:t>
            </a:r>
            <a:endParaRPr lang="en-US" altLang="en-US" sz="2400" dirty="0"/>
          </a:p>
        </p:txBody>
      </p:sp>
    </p:spTree>
    <p:extLst>
      <p:ext uri="{BB962C8B-B14F-4D97-AF65-F5344CB8AC3E}">
        <p14:creationId xmlns:p14="http://schemas.microsoft.com/office/powerpoint/2010/main" val="33837515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smtClean="0"/>
              <a:t>Problem to Solve </a:t>
            </a:r>
            <a:r>
              <a:rPr lang="en-US" altLang="en-US" sz="2000" b="0" dirty="0" smtClean="0"/>
              <a:t>(2 of 5)</a:t>
            </a:r>
            <a:endParaRPr lang="en-US" sz="2000" b="0" dirty="0"/>
          </a:p>
        </p:txBody>
      </p:sp>
      <p:sp>
        <p:nvSpPr>
          <p:cNvPr id="4" name="Text Placeholder 3"/>
          <p:cNvSpPr>
            <a:spLocks noGrp="1"/>
          </p:cNvSpPr>
          <p:nvPr>
            <p:ph type="body" idx="1"/>
          </p:nvPr>
        </p:nvSpPr>
        <p:spPr>
          <a:xfrm>
            <a:off x="457200" y="1600200"/>
            <a:ext cx="8229600" cy="487017"/>
          </a:xfrm>
        </p:spPr>
        <p:txBody>
          <a:bodyPr/>
          <a:lstStyle/>
          <a:p>
            <a:pPr marL="0" indent="0">
              <a:buNone/>
            </a:pPr>
            <a:r>
              <a:rPr lang="en-US" altLang="en-US" sz="2000" b="1" dirty="0" smtClean="0"/>
              <a:t>Figure C2-1</a:t>
            </a:r>
            <a:r>
              <a:rPr lang="en-US" altLang="en-US" sz="2000" dirty="0" smtClean="0"/>
              <a:t> U</a:t>
            </a:r>
            <a:r>
              <a:rPr lang="en-US" altLang="en-US" sz="100" dirty="0" smtClean="0"/>
              <a:t> </a:t>
            </a:r>
            <a:r>
              <a:rPr lang="en-US" altLang="en-US" sz="2000" dirty="0" smtClean="0"/>
              <a:t>M</a:t>
            </a:r>
            <a:r>
              <a:rPr lang="en-US" altLang="en-US" sz="100" dirty="0" smtClean="0"/>
              <a:t> </a:t>
            </a:r>
            <a:r>
              <a:rPr lang="en-US" altLang="en-US" sz="2000" dirty="0" smtClean="0"/>
              <a:t>L class diagram for a family of classes</a:t>
            </a:r>
            <a:endParaRPr lang="en-US" altLang="en-US" sz="2000" dirty="0"/>
          </a:p>
        </p:txBody>
      </p:sp>
      <p:pic>
        <p:nvPicPr>
          <p:cNvPr id="5" name="Picture 2" descr="A family of classes are as follows, from bottom to top: Classes Toy box and Magic Box come under Plain Box class. Plain Box comes under Box Interface cla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3987" y="2494573"/>
            <a:ext cx="4016026" cy="3325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2723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Problem to </a:t>
            </a:r>
            <a:r>
              <a:rPr lang="en-US" altLang="en-US" dirty="0" smtClean="0"/>
              <a:t>Solve </a:t>
            </a:r>
            <a:r>
              <a:rPr lang="en-US" altLang="en-US" sz="2000" b="0" dirty="0" smtClean="0"/>
              <a:t>(3 of 5)</a:t>
            </a:r>
            <a:endParaRPr lang="en-US" sz="2000" b="0" dirty="0"/>
          </a:p>
        </p:txBody>
      </p:sp>
      <p:sp>
        <p:nvSpPr>
          <p:cNvPr id="3" name="Text Placeholder 2"/>
          <p:cNvSpPr>
            <a:spLocks noGrp="1"/>
          </p:cNvSpPr>
          <p:nvPr>
            <p:ph type="body" idx="1"/>
          </p:nvPr>
        </p:nvSpPr>
        <p:spPr>
          <a:xfrm>
            <a:off x="457200" y="1600201"/>
            <a:ext cx="8229600" cy="586408"/>
          </a:xfrm>
        </p:spPr>
        <p:txBody>
          <a:bodyPr/>
          <a:lstStyle/>
          <a:p>
            <a:r>
              <a:rPr lang="en-US" altLang="en-US" sz="2400" dirty="0"/>
              <a:t>You may think this function would </a:t>
            </a:r>
            <a:r>
              <a:rPr lang="en-US" altLang="en-US" sz="2400" dirty="0" smtClean="0"/>
              <a:t>suffice</a:t>
            </a:r>
          </a:p>
        </p:txBody>
      </p:sp>
      <p:pic>
        <p:nvPicPr>
          <p:cNvPr id="4" name="Picture 2" descr="Computer code has 4 lines. The lines read as follows. Line 1. void place In Box left parenthesis Plain Box left angle bracket string right angle bracket ampersand the Box comma string the Item right parenthesis. Line 2. left brace. Line 3, indented once. the Box period set Item left parenthesis the Item right parenthesis semicolon. Line 4. right brace forward slash forward slash end place In Box.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280" y="2712916"/>
            <a:ext cx="7571439" cy="1304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92884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Problem to </a:t>
            </a:r>
            <a:r>
              <a:rPr lang="en-US" altLang="en-US" dirty="0" smtClean="0"/>
              <a:t>Solve </a:t>
            </a:r>
            <a:r>
              <a:rPr lang="en-US" altLang="en-US" sz="2000" b="0" dirty="0" smtClean="0"/>
              <a:t>(4 of 5)</a:t>
            </a:r>
            <a:endParaRPr lang="en-US" sz="2000" b="0" dirty="0"/>
          </a:p>
        </p:txBody>
      </p:sp>
      <p:sp>
        <p:nvSpPr>
          <p:cNvPr id="3" name="Text Placeholder 2"/>
          <p:cNvSpPr>
            <a:spLocks noGrp="1"/>
          </p:cNvSpPr>
          <p:nvPr>
            <p:ph type="body" idx="1"/>
          </p:nvPr>
        </p:nvSpPr>
        <p:spPr/>
        <p:txBody>
          <a:bodyPr/>
          <a:lstStyle/>
          <a:p>
            <a:r>
              <a:rPr lang="en-US" altLang="en-US" sz="2400" dirty="0"/>
              <a:t>Used in this </a:t>
            </a:r>
            <a:r>
              <a:rPr lang="en-US" altLang="en-US" sz="2400" dirty="0" smtClean="0"/>
              <a:t>context</a:t>
            </a:r>
            <a:endParaRPr lang="en-US" altLang="en-US" sz="2400" dirty="0"/>
          </a:p>
        </p:txBody>
      </p:sp>
      <p:pic>
        <p:nvPicPr>
          <p:cNvPr id="4" name="Picture 2" descr="Computer code has 10 lines. The lines read as follows. Line 1. s t d colon colon string special Item equals double quote Riches beyond compare double quote semicolon. Line 2. s t d colon colon string hammer Item equals double quote Hammer double quote semicolon. Line 3. Plain Box left angle bracket s t d colon colon string right angle bracket my Plain Box semicolon. Line 4. place In Box left parenthesis my Plain Box comma hammer Item right parenthesis semicolon forward slash forward slash Stores hammer Item. Line 5. place In Box left parenthesis my Plain Box comma special Item right parenthesis semicolon forward slash forward slash Stores special Item. Line 6. s t d colon colon c out left angle bracket left angle bracket my Plain Box period get Item left parenthesis right parenthesis left angle bracket left angle bracket s t d colon colon end l semicolon forward slash forward slash Displays special Item. Line 7. Magic Box left angle bracket s t d colon colon string right angle bracket my Magic Box semicolon. Line 8. place In Box left parenthesis my Magic Box comma hammer Item right parenthesis semicolon forward slash forward slash Stores hammer Item. Line 9. place In Box left parenthesis my Magic Box comma special Item right parenthesis semicolon forward slash forward slash Stores special Item. Line 10. s t d colon colon c out left angle bracket left angle bracket my Magic Box period get Item left parenthesis right parenthesis left angle bracket left angle bracket s t d colon colon end l semicolon forward slash forward slash Displays special Item.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3064" y="2339885"/>
            <a:ext cx="6717871" cy="2635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Content Placeholder 8"/>
          <p:cNvSpPr>
            <a:spLocks noGrp="1"/>
          </p:cNvSpPr>
          <p:nvPr>
            <p:ph sz="quarter" idx="17"/>
          </p:nvPr>
        </p:nvSpPr>
        <p:spPr>
          <a:xfrm>
            <a:off x="457200" y="5181600"/>
            <a:ext cx="8229600" cy="879987"/>
          </a:xfrm>
        </p:spPr>
        <p:txBody>
          <a:bodyPr/>
          <a:lstStyle/>
          <a:p>
            <a:r>
              <a:rPr lang="en-US" altLang="en-US" sz="2400" dirty="0"/>
              <a:t>Code compiles, but does not perform as you would expect due </a:t>
            </a:r>
            <a:r>
              <a:rPr lang="en-US" altLang="en-US" sz="2400" dirty="0" smtClean="0"/>
              <a:t>to</a:t>
            </a:r>
            <a:endParaRPr lang="en-US" altLang="en-US" sz="2400" dirty="0"/>
          </a:p>
        </p:txBody>
      </p:sp>
    </p:spTree>
    <p:extLst>
      <p:ext uri="{BB962C8B-B14F-4D97-AF65-F5344CB8AC3E}">
        <p14:creationId xmlns:p14="http://schemas.microsoft.com/office/powerpoint/2010/main" val="33871622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Problem to </a:t>
            </a:r>
            <a:r>
              <a:rPr lang="en-US" altLang="en-US" dirty="0" smtClean="0"/>
              <a:t>Solve </a:t>
            </a:r>
            <a:r>
              <a:rPr lang="en-US" altLang="en-US" sz="2000" b="0" dirty="0" smtClean="0"/>
              <a:t>(5 of 5)</a:t>
            </a:r>
            <a:endParaRPr lang="en-US" sz="2000" b="0" dirty="0"/>
          </a:p>
        </p:txBody>
      </p:sp>
      <p:sp>
        <p:nvSpPr>
          <p:cNvPr id="3" name="Text Placeholder 2"/>
          <p:cNvSpPr>
            <a:spLocks noGrp="1"/>
          </p:cNvSpPr>
          <p:nvPr>
            <p:ph type="body" idx="1"/>
          </p:nvPr>
        </p:nvSpPr>
        <p:spPr>
          <a:xfrm>
            <a:off x="457200" y="1600200"/>
            <a:ext cx="8229600" cy="852947"/>
          </a:xfrm>
        </p:spPr>
        <p:txBody>
          <a:bodyPr/>
          <a:lstStyle/>
          <a:p>
            <a:r>
              <a:rPr lang="en-US" altLang="en-US" sz="2400" dirty="0"/>
              <a:t>Version of </a:t>
            </a:r>
            <a:r>
              <a:rPr lang="en-US" altLang="en-US" sz="2400" b="1" dirty="0"/>
              <a:t>setItem </a:t>
            </a:r>
            <a:r>
              <a:rPr lang="en-US" altLang="en-US" sz="2400" dirty="0"/>
              <a:t>called is determined when the program is compiled</a:t>
            </a:r>
            <a:r>
              <a:rPr lang="en-US" altLang="en-US" sz="2400" dirty="0" smtClean="0"/>
              <a:t>.</a:t>
            </a:r>
            <a:endParaRPr lang="en-US" altLang="en-US" sz="2400" dirty="0"/>
          </a:p>
        </p:txBody>
      </p:sp>
      <p:pic>
        <p:nvPicPr>
          <p:cNvPr id="4" name="Picture 2" descr="Computer code has 4 lines. The lines read as follows. Line 1. void place In Box left parenthesis Plain Box left angle bracket string right angle bracket ampersand the Box comma string the Item right parenthesis. Line 2. left brace. Line 3, indented once. the Box period set Item left parenthesis the Item right parenthesis semicolon. Line 4. right brace forward slash forward slash end place In Box.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6901" y="2895702"/>
            <a:ext cx="6824662"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Content Placeholder 8"/>
          <p:cNvSpPr>
            <a:spLocks noGrp="1"/>
          </p:cNvSpPr>
          <p:nvPr>
            <p:ph sz="quarter" idx="17"/>
          </p:nvPr>
        </p:nvSpPr>
        <p:spPr>
          <a:xfrm>
            <a:off x="457200" y="4513006"/>
            <a:ext cx="8229600" cy="1740310"/>
          </a:xfrm>
        </p:spPr>
        <p:txBody>
          <a:bodyPr/>
          <a:lstStyle/>
          <a:p>
            <a:pPr eaLnBrk="1" hangingPunct="1"/>
            <a:r>
              <a:rPr lang="en-US" altLang="en-US" sz="2400" dirty="0"/>
              <a:t>Need a way to communicate to </a:t>
            </a:r>
            <a:r>
              <a:rPr lang="en-US" altLang="en-US" sz="2400" dirty="0" smtClean="0"/>
              <a:t>compiler</a:t>
            </a:r>
            <a:endParaRPr lang="en-US" altLang="en-US" sz="2400" dirty="0"/>
          </a:p>
          <a:p>
            <a:pPr lvl="1" eaLnBrk="1" hangingPunct="1"/>
            <a:r>
              <a:rPr lang="en-US" altLang="en-US" sz="2400" dirty="0"/>
              <a:t>Code to execute should not be determined until program is running</a:t>
            </a:r>
            <a:r>
              <a:rPr lang="en-US" altLang="en-US" sz="2400" dirty="0" smtClean="0"/>
              <a:t>.</a:t>
            </a:r>
            <a:endParaRPr lang="en-US" altLang="en-US" sz="2400" dirty="0"/>
          </a:p>
          <a:p>
            <a:pPr lvl="1" eaLnBrk="1" hangingPunct="1"/>
            <a:r>
              <a:rPr lang="en-US" altLang="en-US" sz="2400" dirty="0"/>
              <a:t>Called late </a:t>
            </a:r>
            <a:r>
              <a:rPr lang="en-US" altLang="en-US" sz="2400" dirty="0" smtClean="0"/>
              <a:t>binding</a:t>
            </a:r>
          </a:p>
        </p:txBody>
      </p:sp>
    </p:spTree>
    <p:extLst>
      <p:ext uri="{BB962C8B-B14F-4D97-AF65-F5344CB8AC3E}">
        <p14:creationId xmlns:p14="http://schemas.microsoft.com/office/powerpoint/2010/main" val="1850733429"/>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8723</TotalTime>
  <Words>895</Words>
  <Application>Microsoft Office PowerPoint</Application>
  <PresentationFormat>On-screen Show (4:3)</PresentationFormat>
  <Paragraphs>101</Paragraphs>
  <Slides>30</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30</vt:i4>
      </vt:variant>
    </vt:vector>
  </HeadingPairs>
  <TitlesOfParts>
    <vt:vector size="37" baseType="lpstr">
      <vt:lpstr>ＭＳ Ｐゴシック</vt:lpstr>
      <vt:lpstr>Arial</vt:lpstr>
      <vt:lpstr>Noto Sans Symbols</vt:lpstr>
      <vt:lpstr>Times New Roman</vt:lpstr>
      <vt:lpstr>Verdana</vt:lpstr>
      <vt:lpstr>508 Lecture</vt:lpstr>
      <vt:lpstr>1_508 Lecture</vt:lpstr>
      <vt:lpstr>Data Abstraction &amp; Problem Solving with C + +: Walls and Mirrors</vt:lpstr>
      <vt:lpstr>Memory Allocation for Variables and Early Binding of Methods (1 of 3)</vt:lpstr>
      <vt:lpstr>Memory Allocation for Variables and Early Binding of Methods (2 of 3)</vt:lpstr>
      <vt:lpstr>Memory Allocation for Variables and Early Binding of Methods (3 of 3)</vt:lpstr>
      <vt:lpstr>Problem to Solve (1 of 5)</vt:lpstr>
      <vt:lpstr>Problem to Solve (2 of 5)</vt:lpstr>
      <vt:lpstr>Problem to Solve (3 of 5)</vt:lpstr>
      <vt:lpstr>Problem to Solve (4 of 5)</vt:lpstr>
      <vt:lpstr>Problem to Solve (5 of 5)</vt:lpstr>
      <vt:lpstr>Pointers and Program’s Free Store (1 of 4)</vt:lpstr>
      <vt:lpstr>Pointers and Program’s Free Store (2 of 4)</vt:lpstr>
      <vt:lpstr>Pointers and Program’s Free Store (3 of 4)</vt:lpstr>
      <vt:lpstr>Pointers and Program’s Free Store (4 of 4)</vt:lpstr>
      <vt:lpstr>Deallocating Memory</vt:lpstr>
      <vt:lpstr>Avoiding Memory Leaks (1 of 4)</vt:lpstr>
      <vt:lpstr>Avoiding Memory Leaks (2 of 4)</vt:lpstr>
      <vt:lpstr>Avoiding Memory Leaks (3 of 4)</vt:lpstr>
      <vt:lpstr>Avoiding Memory Leaks (4 of 4)</vt:lpstr>
      <vt:lpstr>Avoiding Dangling Pointers (1 of 3)</vt:lpstr>
      <vt:lpstr>Avoiding Dangling Pointers (2 of 3)</vt:lpstr>
      <vt:lpstr>Avoiding Dangling Pointers (3 of 3)</vt:lpstr>
      <vt:lpstr>Virtual Methods and Polymorphism (1 of 4)</vt:lpstr>
      <vt:lpstr>Virtual Methods and Polymorphism (2 of 4)</vt:lpstr>
      <vt:lpstr>Virtual Methods and Polymorphism (3 of 4)</vt:lpstr>
      <vt:lpstr>Virtual Methods and Polymorphism (4 of 4)</vt:lpstr>
      <vt:lpstr>Dynamic Allocation of Arrays (1 of 2)</vt:lpstr>
      <vt:lpstr>Dynamic Allocation of Arrays (2 of 2)</vt:lpstr>
      <vt:lpstr>A Resizable Array-Based Bag (1 of 2)</vt:lpstr>
      <vt:lpstr>A Resizable Array-Based Bag (2 of 2)</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Abstraction &amp; Problem Solving with C++: Walls and Mirrors, 7e</dc:title>
  <dc:subject>Computer Science</dc:subject>
  <dc:creator>Carrano/Henry</dc:creator>
  <cp:keywords>Data Abstraction</cp:keywords>
  <cp:lastModifiedBy>KV, Suman (Cognizant)</cp:lastModifiedBy>
  <cp:revision>1011</cp:revision>
  <dcterms:modified xsi:type="dcterms:W3CDTF">2018-04-06T14:01:58Z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