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handoutMasterIdLst>
    <p:handoutMasterId r:id="rId33"/>
  </p:handoutMasterIdLst>
  <p:sldIdLst>
    <p:sldId id="361" r:id="rId3"/>
    <p:sldId id="334" r:id="rId4"/>
    <p:sldId id="335" r:id="rId5"/>
    <p:sldId id="337" r:id="rId6"/>
    <p:sldId id="336" r:id="rId7"/>
    <p:sldId id="339" r:id="rId8"/>
    <p:sldId id="338" r:id="rId9"/>
    <p:sldId id="341" r:id="rId10"/>
    <p:sldId id="340" r:id="rId11"/>
    <p:sldId id="342" r:id="rId12"/>
    <p:sldId id="343" r:id="rId13"/>
    <p:sldId id="344" r:id="rId14"/>
    <p:sldId id="345" r:id="rId15"/>
    <p:sldId id="346" r:id="rId16"/>
    <p:sldId id="353" r:id="rId17"/>
    <p:sldId id="352" r:id="rId18"/>
    <p:sldId id="351" r:id="rId19"/>
    <p:sldId id="350" r:id="rId20"/>
    <p:sldId id="349" r:id="rId21"/>
    <p:sldId id="348" r:id="rId22"/>
    <p:sldId id="347" r:id="rId23"/>
    <p:sldId id="354" r:id="rId24"/>
    <p:sldId id="358" r:id="rId25"/>
    <p:sldId id="357" r:id="rId26"/>
    <p:sldId id="356" r:id="rId27"/>
    <p:sldId id="355" r:id="rId28"/>
    <p:sldId id="359" r:id="rId29"/>
    <p:sldId id="360" r:id="rId30"/>
    <p:sldId id="329"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92892" autoAdjust="0"/>
  </p:normalViewPr>
  <p:slideViewPr>
    <p:cSldViewPr snapToGrid="0" snapToObjects="1">
      <p:cViewPr varScale="1">
        <p:scale>
          <a:sx n="100" d="100"/>
          <a:sy n="100" d="100"/>
        </p:scale>
        <p:origin x="199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508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algn="ctr">
              <a:defRPr/>
            </a:pPr>
            <a:r>
              <a:rPr lang="en-US" altLang="en-US" b="1" dirty="0" smtClean="0">
                <a:latin typeface="+mn-lt"/>
              </a:rPr>
              <a:t>C++ Interlude 4</a:t>
            </a:r>
            <a:endParaRPr lang="en-US" altLang="en-US" b="1" dirty="0">
              <a:latin typeface="+mn-lt"/>
            </a:endParaRPr>
          </a:p>
        </p:txBody>
      </p:sp>
      <p:sp>
        <p:nvSpPr>
          <p:cNvPr id="5" name="Text Placeholder 4"/>
          <p:cNvSpPr>
            <a:spLocks noGrp="1"/>
          </p:cNvSpPr>
          <p:nvPr>
            <p:ph type="body" idx="3"/>
          </p:nvPr>
        </p:nvSpPr>
        <p:spPr>
          <a:xfrm>
            <a:off x="4773167" y="3208408"/>
            <a:ext cx="3913631" cy="928877"/>
          </a:xfrm>
        </p:spPr>
        <p:txBody>
          <a:bodyPr/>
          <a:lstStyle/>
          <a:p>
            <a:pPr algn="ctr" eaLnBrk="1" hangingPunct="1"/>
            <a:r>
              <a:rPr lang="en-US" altLang="en-US" dirty="0" smtClean="0">
                <a:latin typeface="+mn-lt"/>
              </a:rPr>
              <a:t>Safe Memory Management Using Smart Pointers</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68902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Revised Node and LinkedList Classes </a:t>
            </a:r>
            <a:r>
              <a:rPr lang="en-US" sz="2000" b="0" dirty="0" smtClean="0">
                <a:solidFill>
                  <a:schemeClr val="tx2"/>
                </a:solidFill>
              </a:rPr>
              <a:t>(2 </a:t>
            </a:r>
            <a:r>
              <a:rPr lang="en-US" sz="2000" b="0" dirty="0">
                <a:solidFill>
                  <a:schemeClr val="tx2"/>
                </a:solidFill>
              </a:rPr>
              <a:t>of 11)</a:t>
            </a:r>
            <a:endParaRPr lang="en-US" dirty="0">
              <a:solidFill>
                <a:schemeClr val="tx2"/>
              </a:solidFill>
            </a:endParaRPr>
          </a:p>
        </p:txBody>
      </p:sp>
      <p:sp>
        <p:nvSpPr>
          <p:cNvPr id="4" name="Text Placeholder 3"/>
          <p:cNvSpPr>
            <a:spLocks noGrp="1"/>
          </p:cNvSpPr>
          <p:nvPr>
            <p:ph type="body" idx="1"/>
          </p:nvPr>
        </p:nvSpPr>
        <p:spPr>
          <a:xfrm>
            <a:off x="457200" y="1600200"/>
            <a:ext cx="8229600" cy="498423"/>
          </a:xfrm>
        </p:spPr>
        <p:txBody>
          <a:bodyPr/>
          <a:lstStyle/>
          <a:p>
            <a:pPr marL="0" indent="0">
              <a:buNone/>
            </a:pPr>
            <a:r>
              <a:rPr lang="en-US" sz="2200" b="1" dirty="0">
                <a:solidFill>
                  <a:schemeClr val="tx1"/>
                </a:solidFill>
              </a:rPr>
              <a:t>Listing </a:t>
            </a:r>
            <a:r>
              <a:rPr lang="en-US" sz="2200" b="1" dirty="0" smtClean="0">
                <a:solidFill>
                  <a:schemeClr val="tx1"/>
                </a:solidFill>
              </a:rPr>
              <a:t>C4-1 [Continued]</a:t>
            </a:r>
            <a:endParaRPr lang="en-US" sz="2200" dirty="0">
              <a:solidFill>
                <a:schemeClr val="tx1"/>
              </a:solidFill>
            </a:endParaRPr>
          </a:p>
        </p:txBody>
      </p:sp>
      <p:pic>
        <p:nvPicPr>
          <p:cNvPr id="5" name="Picture 2" descr="The computer code continues. Line 10, indented once. Node left parenthesis right parenthesis semicolon. Line 11, indented once. Node left parenthesis c o n s t Item Type ampersand an Item right parenthesis semicolon. Line 12, indented once. Node left parenthesis c o n s t Item Type ampersand an Item comma. Line 13, indented once. s t d colon colon shared underscore p t r left angle bracket Node left angle bracket Item Type right angle bracket right angle bracket next Node P t r right parenthesis semicolon. Line 14, indented once. void set Item left parenthesis c o n s t Item Type ampersand an Item right parenthesis semicolon. Line 15, indented once. void set Next left parenthesis s t d colon colon shared underscore p t r left angle bracket Node left angle bracket Item Type right angle bracket right angle bracket next Node P t r right parenthesis semicolon. Line 16, indented once. Item Type get Item left parenthesis right parenthesis c o n s t semicolon. Line 17, indented once. auto get Next left parenthesis right parenthesis c o n s t semicolon. Line 18. right brace semicolon forward slash forward slash end No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025" y="2386173"/>
            <a:ext cx="7481888"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60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Revised Node and LinkedList Classes </a:t>
            </a:r>
            <a:r>
              <a:rPr lang="en-US" sz="2000" b="0" dirty="0" smtClean="0">
                <a:solidFill>
                  <a:schemeClr val="tx2"/>
                </a:solidFill>
              </a:rPr>
              <a:t>(3 </a:t>
            </a:r>
            <a:r>
              <a:rPr lang="en-US" sz="2000" b="0" dirty="0">
                <a:solidFill>
                  <a:schemeClr val="tx2"/>
                </a:solidFill>
              </a:rPr>
              <a:t>of 11)</a:t>
            </a:r>
            <a:endParaRPr lang="en-US" dirty="0">
              <a:solidFill>
                <a:schemeClr val="tx2"/>
              </a:solidFill>
            </a:endParaRPr>
          </a:p>
        </p:txBody>
      </p:sp>
      <p:sp>
        <p:nvSpPr>
          <p:cNvPr id="4" name="Text Placeholder 3"/>
          <p:cNvSpPr>
            <a:spLocks noGrp="1"/>
          </p:cNvSpPr>
          <p:nvPr>
            <p:ph type="body" idx="1"/>
          </p:nvPr>
        </p:nvSpPr>
        <p:spPr>
          <a:xfrm>
            <a:off x="457200" y="1600201"/>
            <a:ext cx="8229600" cy="768246"/>
          </a:xfrm>
        </p:spPr>
        <p:txBody>
          <a:bodyPr/>
          <a:lstStyle/>
          <a:p>
            <a:pPr marL="0" indent="0">
              <a:buNone/>
            </a:pPr>
            <a:r>
              <a:rPr lang="en-US" sz="2200" b="1" dirty="0">
                <a:solidFill>
                  <a:schemeClr val="tx1"/>
                </a:solidFill>
              </a:rPr>
              <a:t>Listing C4-2 </a:t>
            </a:r>
            <a:r>
              <a:rPr lang="en-US" sz="2200" dirty="0" smtClean="0">
                <a:solidFill>
                  <a:schemeClr val="tx1"/>
                </a:solidFill>
              </a:rPr>
              <a:t>The revised implementation file for the class </a:t>
            </a:r>
            <a:r>
              <a:rPr lang="en-US" sz="2200" b="1" dirty="0" smtClean="0">
                <a:solidFill>
                  <a:schemeClr val="tx1"/>
                </a:solidFill>
              </a:rPr>
              <a:t>Node</a:t>
            </a:r>
            <a:r>
              <a:rPr lang="en-US" sz="2200" dirty="0" smtClean="0">
                <a:solidFill>
                  <a:schemeClr val="tx1"/>
                </a:solidFill>
              </a:rPr>
              <a:t>, originally given in Listing 4- 2</a:t>
            </a:r>
            <a:endParaRPr lang="en-US" sz="2200" dirty="0">
              <a:solidFill>
                <a:schemeClr val="tx1"/>
              </a:solidFill>
            </a:endParaRPr>
          </a:p>
        </p:txBody>
      </p:sp>
      <p:pic>
        <p:nvPicPr>
          <p:cNvPr id="5" name="Picture 2" descr="Computer code has 30 lines. The lines read as follows. Line 1. hash include double quote Node period h double quote. Line 2. template left angle bracket class Item Type right angle bracket. Line 3. Node left angle bracket Item Type right angle bracket colon colon Node left parenthesis right parenthesis. Line 4. left brace right brace forward slash forward slash end default constructor. Line 5. template left angle bracket class Item Type right angle bracket. Line 6. Node left angle bracket Item Type right angle bracket colon colon Node left parenthesis c o n s t Item Type ampersand an Item right parenthesis colon item left parenthesis an Item right parenthesis. Line 7. left brace right brace forward slash forward slash end constructor. Line 8. template left angle bracket class Item Type right angle bracket. Line 9. Node left angle bracket Item Type right angle bracket colon colon Node left parenthesis c o n s t Item Type ampersand an Item comma s t d colon colon shared underscore p t r left angle bracket Node left angle bracket Item Type right angle bracket right angle bracket next Node P t r right parenthesis colon item left parenthesis an Item right parenthesis comma next left parenthesis next Node P t r right parenthesis. Line 10. left brace right brace forward slash forward slash end constru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589" y="2521086"/>
            <a:ext cx="5754821" cy="3789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2823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Revised Node and LinkedList Classes </a:t>
            </a:r>
            <a:r>
              <a:rPr lang="en-US" sz="2000" b="0" dirty="0" smtClean="0">
                <a:solidFill>
                  <a:schemeClr val="tx2"/>
                </a:solidFill>
              </a:rPr>
              <a:t>(4 </a:t>
            </a:r>
            <a:r>
              <a:rPr lang="en-US" sz="2000" b="0" dirty="0">
                <a:solidFill>
                  <a:schemeClr val="tx2"/>
                </a:solidFill>
              </a:rPr>
              <a:t>of 11)</a:t>
            </a:r>
            <a:endParaRPr lang="en-US" dirty="0">
              <a:solidFill>
                <a:schemeClr val="tx2"/>
              </a:solidFill>
            </a:endParaRPr>
          </a:p>
        </p:txBody>
      </p:sp>
      <p:sp>
        <p:nvSpPr>
          <p:cNvPr id="4" name="Text Placeholder 3"/>
          <p:cNvSpPr>
            <a:spLocks noGrp="1"/>
          </p:cNvSpPr>
          <p:nvPr>
            <p:ph type="body" idx="1"/>
          </p:nvPr>
        </p:nvSpPr>
        <p:spPr>
          <a:xfrm>
            <a:off x="457200" y="1600200"/>
            <a:ext cx="8229600" cy="483433"/>
          </a:xfrm>
        </p:spPr>
        <p:txBody>
          <a:bodyPr/>
          <a:lstStyle/>
          <a:p>
            <a:pPr marL="0" indent="0">
              <a:buNone/>
            </a:pPr>
            <a:r>
              <a:rPr lang="en-US" sz="2200" b="1" dirty="0">
                <a:solidFill>
                  <a:schemeClr val="tx1"/>
                </a:solidFill>
              </a:rPr>
              <a:t>Listing </a:t>
            </a:r>
            <a:r>
              <a:rPr lang="en-US" sz="2200" b="1" dirty="0" smtClean="0">
                <a:solidFill>
                  <a:schemeClr val="tx1"/>
                </a:solidFill>
              </a:rPr>
              <a:t>C4-2 [Continued]</a:t>
            </a:r>
            <a:endParaRPr lang="en-US" sz="2200" dirty="0">
              <a:solidFill>
                <a:schemeClr val="tx1"/>
              </a:solidFill>
            </a:endParaRPr>
          </a:p>
        </p:txBody>
      </p:sp>
      <p:pic>
        <p:nvPicPr>
          <p:cNvPr id="5" name="Picture 2" descr="The computer code continues. Line 11. template left angle bracket class Item Type right angle bracket. Line 12. void Node left angle bracket Item Type right angle bracket colon colon set Item left parenthesis c o n s t Item Type ampersand an Item right parenthesis. Line 13. left brace. Line 14, indented once. item equals an Item semicolon. Line 15. right brace forward slash forward slash end set Item. Line 16. template left angle bracket class Item Type right angle bracket. Line 17. void Node left angle bracket Item Type right angle bracket colon colon set Next left parenthesis s t d colon colon shared underscore p t r left angle bracket Node left angle bracket Item Type right angle bracket right angle bracket next Node P t r right parenthesis. Line 18. left brace. Line 19, indented once. next equals next Node P t r semicolon. Line 20. right brace forward slash forward slash end set Next. Line 21. template left angle bracket class Item Type right angle bracket. Line 22. Item Type Node left angle bracket Item Type right angle bracket colon colon get Item left parenthesis right parenthesis c o n s t. Line 23. left brace. Line 24, indented once. return item semicolon. Line 25. right brace forward slash forward slash end get I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800" y="2371183"/>
            <a:ext cx="6416399" cy="381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156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Revised Node and LinkedList Classes </a:t>
            </a:r>
            <a:r>
              <a:rPr lang="en-US" sz="2000" b="0" dirty="0" smtClean="0">
                <a:solidFill>
                  <a:schemeClr val="tx2"/>
                </a:solidFill>
              </a:rPr>
              <a:t>(5 </a:t>
            </a:r>
            <a:r>
              <a:rPr lang="en-US" sz="2000" b="0" dirty="0">
                <a:solidFill>
                  <a:schemeClr val="tx2"/>
                </a:solidFill>
              </a:rPr>
              <a:t>of 11)</a:t>
            </a:r>
            <a:endParaRPr lang="en-US" dirty="0">
              <a:solidFill>
                <a:schemeClr val="tx2"/>
              </a:solidFill>
            </a:endParaRPr>
          </a:p>
        </p:txBody>
      </p:sp>
      <p:sp>
        <p:nvSpPr>
          <p:cNvPr id="4" name="Text Placeholder 3"/>
          <p:cNvSpPr>
            <a:spLocks noGrp="1"/>
          </p:cNvSpPr>
          <p:nvPr>
            <p:ph type="body" idx="1"/>
          </p:nvPr>
        </p:nvSpPr>
        <p:spPr>
          <a:xfrm>
            <a:off x="457200" y="1600200"/>
            <a:ext cx="8229600" cy="513413"/>
          </a:xfrm>
        </p:spPr>
        <p:txBody>
          <a:bodyPr/>
          <a:lstStyle/>
          <a:p>
            <a:pPr marL="0" indent="0">
              <a:buNone/>
            </a:pPr>
            <a:r>
              <a:rPr lang="en-US" sz="2200" b="1" dirty="0">
                <a:solidFill>
                  <a:schemeClr val="tx1"/>
                </a:solidFill>
              </a:rPr>
              <a:t>Listing C4-2 </a:t>
            </a:r>
            <a:r>
              <a:rPr lang="en-US" sz="2200" b="1" dirty="0" smtClean="0">
                <a:solidFill>
                  <a:schemeClr val="tx1"/>
                </a:solidFill>
              </a:rPr>
              <a:t>[Continued</a:t>
            </a:r>
            <a:r>
              <a:rPr lang="en-US" sz="2200" b="1" dirty="0">
                <a:solidFill>
                  <a:schemeClr val="tx1"/>
                </a:solidFill>
              </a:rPr>
              <a:t>]</a:t>
            </a:r>
            <a:endParaRPr lang="en-US" sz="2200" dirty="0">
              <a:solidFill>
                <a:schemeClr val="tx1"/>
              </a:solidFill>
            </a:endParaRPr>
          </a:p>
        </p:txBody>
      </p:sp>
      <p:pic>
        <p:nvPicPr>
          <p:cNvPr id="5" name="Picture 2" descr="The computer code continues. Line 26. template left angle bracket class Item Type right angle bracket. Line 27. auto Node left angle bracket Item Type right angle bracket colon colon get Next left parenthesis right parenthesis c o n s t. Line 28. left brace. Line 29, indented once. return next semicolon. Line 30. right brace forward slash forward slash end get Nex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2674687"/>
            <a:ext cx="53911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684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Revised Node and LinkedList Classes </a:t>
            </a:r>
            <a:r>
              <a:rPr lang="en-US" sz="2000" b="0" dirty="0" smtClean="0">
                <a:solidFill>
                  <a:schemeClr val="tx2"/>
                </a:solidFill>
              </a:rPr>
              <a:t>(6 </a:t>
            </a:r>
            <a:r>
              <a:rPr lang="en-US" sz="2000" b="0" dirty="0">
                <a:solidFill>
                  <a:schemeClr val="tx2"/>
                </a:solidFill>
              </a:rPr>
              <a:t>of 11)</a:t>
            </a:r>
            <a:endParaRPr lang="en-US" dirty="0">
              <a:solidFill>
                <a:schemeClr val="tx2"/>
              </a:solidFill>
            </a:endParaRPr>
          </a:p>
        </p:txBody>
      </p:sp>
      <p:sp>
        <p:nvSpPr>
          <p:cNvPr id="4" name="Text Placeholder 3"/>
          <p:cNvSpPr>
            <a:spLocks noGrp="1"/>
          </p:cNvSpPr>
          <p:nvPr>
            <p:ph type="body" idx="1"/>
          </p:nvPr>
        </p:nvSpPr>
        <p:spPr>
          <a:xfrm>
            <a:off x="457200" y="1600200"/>
            <a:ext cx="8229600" cy="468443"/>
          </a:xfrm>
        </p:spPr>
        <p:txBody>
          <a:bodyPr/>
          <a:lstStyle/>
          <a:p>
            <a:pPr marL="0" indent="0">
              <a:buNone/>
            </a:pPr>
            <a:r>
              <a:rPr lang="en-US" sz="2200" b="1" dirty="0">
                <a:solidFill>
                  <a:schemeClr val="tx1"/>
                </a:solidFill>
              </a:rPr>
              <a:t>Listing C4-3 </a:t>
            </a:r>
            <a:r>
              <a:rPr lang="en-US" sz="2200" dirty="0">
                <a:solidFill>
                  <a:schemeClr val="tx1"/>
                </a:solidFill>
              </a:rPr>
              <a:t>The insert method for </a:t>
            </a:r>
            <a:r>
              <a:rPr lang="en-US" sz="2200" b="1" dirty="0" smtClean="0">
                <a:solidFill>
                  <a:schemeClr val="tx1"/>
                </a:solidFill>
              </a:rPr>
              <a:t>LinkedList</a:t>
            </a:r>
            <a:endParaRPr lang="en-US" sz="2200" b="1" dirty="0">
              <a:solidFill>
                <a:schemeClr val="tx1"/>
              </a:solidFill>
            </a:endParaRPr>
          </a:p>
        </p:txBody>
      </p:sp>
      <p:pic>
        <p:nvPicPr>
          <p:cNvPr id="5" name="Picture 2" descr="Computer code has 27 lines. The lines read as follows. Line 1. template left angle bracket class Item Type right angle bracket. Line 2. b o o l Linked List left angle bracket Item Type right angle bracket colon colon insert left parenthesis i n t new Position comma c o n s t Item Type ampersand new Entry right parenthesis. Line 3. left brace. Line 4, indented once. b o o l able To Insert equals left parenthesis new Position right angle bracket equals 1 right parenthesis ampersand ampersand left parenthesis new Position left angle bracket equals item Count plus 1 right parenthesis semicolon. Line 5, indented once. if left parenthesis able To Insert right parenthesis. Line 6, indented once. left brace. Line 7, indented twice. forward slash forward slash Create a new node containing the new entry. Line 8, indented twice. auto new Node P t r equals s t d colon colon make underscore shared left angle bracket Node left angle bracket Item Type right angle bracket right angle bracket left parenthesis new Entry right parenthesis semicolon. Line 9, indented twice. forward slash forward slash Attach new node to chain. Line 10, indented twice. if left parenthesis new Position equals equals 1 right parenthesis. Line 11, indented twice. lef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035" y="2356193"/>
            <a:ext cx="7077929" cy="3535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6857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Revised Node and LinkedList Classes </a:t>
            </a:r>
            <a:r>
              <a:rPr lang="en-US" sz="2000" b="0" dirty="0" smtClean="0">
                <a:solidFill>
                  <a:schemeClr val="tx2"/>
                </a:solidFill>
              </a:rPr>
              <a:t>(7 </a:t>
            </a:r>
            <a:r>
              <a:rPr lang="en-US" sz="2000" b="0" dirty="0">
                <a:solidFill>
                  <a:schemeClr val="tx2"/>
                </a:solidFill>
              </a:rPr>
              <a:t>of 11)</a:t>
            </a:r>
            <a:endParaRPr lang="en-US" dirty="0">
              <a:solidFill>
                <a:schemeClr val="tx2"/>
              </a:solidFill>
            </a:endParaRPr>
          </a:p>
        </p:txBody>
      </p:sp>
      <p:sp>
        <p:nvSpPr>
          <p:cNvPr id="4" name="Text Placeholder 3"/>
          <p:cNvSpPr>
            <a:spLocks noGrp="1"/>
          </p:cNvSpPr>
          <p:nvPr>
            <p:ph type="body" idx="1"/>
          </p:nvPr>
        </p:nvSpPr>
        <p:spPr>
          <a:xfrm>
            <a:off x="457200" y="1600200"/>
            <a:ext cx="8229600" cy="498423"/>
          </a:xfrm>
        </p:spPr>
        <p:txBody>
          <a:bodyPr/>
          <a:lstStyle/>
          <a:p>
            <a:pPr marL="0" indent="0">
              <a:buNone/>
            </a:pPr>
            <a:r>
              <a:rPr lang="en-US" sz="2200" b="1" dirty="0">
                <a:solidFill>
                  <a:schemeClr val="tx1"/>
                </a:solidFill>
              </a:rPr>
              <a:t>Listing </a:t>
            </a:r>
            <a:r>
              <a:rPr lang="en-US" sz="2200" b="1" dirty="0" smtClean="0">
                <a:solidFill>
                  <a:schemeClr val="tx1"/>
                </a:solidFill>
              </a:rPr>
              <a:t>C4-3 [Continued</a:t>
            </a:r>
            <a:r>
              <a:rPr lang="en-US" sz="2200" b="1" dirty="0">
                <a:solidFill>
                  <a:schemeClr val="tx1"/>
                </a:solidFill>
              </a:rPr>
              <a:t>]</a:t>
            </a:r>
            <a:endParaRPr lang="en-US" sz="2200" dirty="0">
              <a:solidFill>
                <a:schemeClr val="tx1"/>
              </a:solidFill>
            </a:endParaRPr>
          </a:p>
        </p:txBody>
      </p:sp>
      <p:pic>
        <p:nvPicPr>
          <p:cNvPr id="5" name="Picture 2" descr="The computer code continues. Line 12, indented 3 times. forward slash forward slash Insert new node at beginning of chain. Line 13, indented 3 times. new Node P t r rightward arrow set Next left parenthesis head P t r right parenthesis semicolon. Line 14, indented 3 times. head P t r equals new Node P t r semicolon. Line 15, indented twice. right brace. Line 16, indented twice. else. Line 17, indented twice. left brace. Line 18, indented 3 times. forward slash forward slash Find node that will be before new node. Line 19, indented 3 times. auto p r e v, P t r equals get Node At left parenthesis new Position minus 1 right parenthesis semicolon. Line 20, indented 3 times. forward slash forward slash Insert new node after node to which p r e v, P t r poin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793" y="2386173"/>
            <a:ext cx="6856413"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883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Revised Node and LinkedList Classes </a:t>
            </a:r>
            <a:r>
              <a:rPr lang="en-US" sz="2000" b="0" dirty="0" smtClean="0">
                <a:solidFill>
                  <a:schemeClr val="tx2"/>
                </a:solidFill>
              </a:rPr>
              <a:t>(8 </a:t>
            </a:r>
            <a:r>
              <a:rPr lang="en-US" sz="2000" b="0" dirty="0">
                <a:solidFill>
                  <a:schemeClr val="tx2"/>
                </a:solidFill>
              </a:rPr>
              <a:t>of 11)</a:t>
            </a:r>
            <a:endParaRPr lang="en-US" dirty="0">
              <a:solidFill>
                <a:schemeClr val="tx2"/>
              </a:solidFill>
            </a:endParaRPr>
          </a:p>
        </p:txBody>
      </p:sp>
      <p:sp>
        <p:nvSpPr>
          <p:cNvPr id="4" name="Text Placeholder 3"/>
          <p:cNvSpPr>
            <a:spLocks noGrp="1"/>
          </p:cNvSpPr>
          <p:nvPr>
            <p:ph type="body" idx="1"/>
          </p:nvPr>
        </p:nvSpPr>
        <p:spPr>
          <a:xfrm>
            <a:off x="457200" y="1600200"/>
            <a:ext cx="8229600" cy="512763"/>
          </a:xfrm>
        </p:spPr>
        <p:txBody>
          <a:bodyPr/>
          <a:lstStyle/>
          <a:p>
            <a:pPr marL="0" indent="0">
              <a:buNone/>
            </a:pPr>
            <a:r>
              <a:rPr lang="en-US" sz="2200" b="1" dirty="0">
                <a:solidFill>
                  <a:schemeClr val="tx1"/>
                </a:solidFill>
              </a:rPr>
              <a:t>Listing </a:t>
            </a:r>
            <a:r>
              <a:rPr lang="en-US" sz="2200" b="1" dirty="0" smtClean="0">
                <a:solidFill>
                  <a:schemeClr val="tx1"/>
                </a:solidFill>
              </a:rPr>
              <a:t>C4-3 [Continued</a:t>
            </a:r>
            <a:r>
              <a:rPr lang="en-US" sz="2200" b="1" dirty="0">
                <a:solidFill>
                  <a:schemeClr val="tx1"/>
                </a:solidFill>
              </a:rPr>
              <a:t>]</a:t>
            </a:r>
            <a:endParaRPr lang="en-US" sz="2200" dirty="0">
              <a:solidFill>
                <a:schemeClr val="tx1"/>
              </a:solidFill>
            </a:endParaRPr>
          </a:p>
        </p:txBody>
      </p:sp>
      <p:pic>
        <p:nvPicPr>
          <p:cNvPr id="5" name="Picture 2" descr="The computer code continues. Line 21, indented 3 times. new Node P t r rightward arrow set Next left parenthesis p r e v, P t r rightward arrow get Next left parenthesis right parenthesis right parenthesis semicolon. Line 22, indented 3 times. p r e v, P t r rightward arrow set Next left parenthesis new Node P t r right parenthesis semicolon. Line 23, indented twice. right brace forward slash forward slash end if. Line 24, indented twice. item count plus plus colon. Line 25, indented once. right brace forward slash forward slash end if. Line 26, indented once. return able To Insert semicolon. Line 27. right brace forward slash forward slash end inser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0" y="2400513"/>
            <a:ext cx="6989763"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44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Revised Node and LinkedList Classes </a:t>
            </a:r>
            <a:r>
              <a:rPr lang="en-US" sz="2000" b="0" dirty="0" smtClean="0">
                <a:solidFill>
                  <a:schemeClr val="tx2"/>
                </a:solidFill>
              </a:rPr>
              <a:t>(9 </a:t>
            </a:r>
            <a:r>
              <a:rPr lang="en-US" sz="2000" b="0" dirty="0">
                <a:solidFill>
                  <a:schemeClr val="tx2"/>
                </a:solidFill>
              </a:rPr>
              <a:t>of 11)</a:t>
            </a:r>
            <a:endParaRPr lang="en-US" dirty="0">
              <a:solidFill>
                <a:schemeClr val="tx2"/>
              </a:solidFill>
            </a:endParaRPr>
          </a:p>
        </p:txBody>
      </p:sp>
      <p:sp>
        <p:nvSpPr>
          <p:cNvPr id="4" name="Text Placeholder 3"/>
          <p:cNvSpPr>
            <a:spLocks noGrp="1"/>
          </p:cNvSpPr>
          <p:nvPr>
            <p:ph type="body" idx="1"/>
          </p:nvPr>
        </p:nvSpPr>
        <p:spPr>
          <a:xfrm>
            <a:off x="457200" y="1600200"/>
            <a:ext cx="8229600" cy="528403"/>
          </a:xfrm>
        </p:spPr>
        <p:txBody>
          <a:bodyPr/>
          <a:lstStyle/>
          <a:p>
            <a:pPr marL="0" indent="0">
              <a:buNone/>
            </a:pPr>
            <a:r>
              <a:rPr lang="en-US" sz="2200" b="1" dirty="0">
                <a:solidFill>
                  <a:schemeClr val="tx1"/>
                </a:solidFill>
              </a:rPr>
              <a:t>Listing C4-4 </a:t>
            </a:r>
            <a:r>
              <a:rPr lang="en-US" sz="2200" dirty="0">
                <a:solidFill>
                  <a:schemeClr val="tx1"/>
                </a:solidFill>
              </a:rPr>
              <a:t>The remove method for </a:t>
            </a:r>
            <a:r>
              <a:rPr lang="en-US" sz="2200" b="1" dirty="0" smtClean="0">
                <a:solidFill>
                  <a:schemeClr val="tx1"/>
                </a:solidFill>
              </a:rPr>
              <a:t>LinkedList</a:t>
            </a:r>
            <a:endParaRPr lang="en-US" sz="2200" b="1" dirty="0">
              <a:solidFill>
                <a:schemeClr val="tx1"/>
              </a:solidFill>
            </a:endParaRPr>
          </a:p>
        </p:txBody>
      </p:sp>
      <p:pic>
        <p:nvPicPr>
          <p:cNvPr id="5" name="Picture 2" descr="Computer code has 25 lines. The lines read as follows. Line 1. template left angle bracket class Item Type right angle bracket. Line 2. b o o l Linked List left angle bracket Item Type right angle bracket colon colon remove left parenthesis i n t position right parenthesis. Line 3. left brace. Line 4. b o o l able To Remove equals left parenthesis position right angle bracket equals 1 right parenthesis ampersand ampersand left parenthesis position left angle bracket equals item Count right parenthesis semicolon. Line 5. if left parenthesis able To Remove right parenthesis. Line 6. left brace. Line 7. if left parenthesis position equals equals 1 right parenthesis. Line 8. left brace. Line 9. forward slash forward slash Remove the first node in the chain. Line 10. head P t r equals head P t r rightward arrow get Next left parenthesis right parenthesis semicolon. Line 11. right brace. Line 12. else. Line 13. left brace. Line 14. forward slash forward slash Find node that is before the one to dele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518" y="2305466"/>
            <a:ext cx="6684963"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9156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Revised Node and LinkedList Classes </a:t>
            </a:r>
            <a:r>
              <a:rPr lang="en-US" sz="2000" b="0" dirty="0" smtClean="0">
                <a:solidFill>
                  <a:schemeClr val="tx2"/>
                </a:solidFill>
              </a:rPr>
              <a:t>(10 </a:t>
            </a:r>
            <a:r>
              <a:rPr lang="en-US" sz="2000" b="0" dirty="0">
                <a:solidFill>
                  <a:schemeClr val="tx2"/>
                </a:solidFill>
              </a:rPr>
              <a:t>of 11)</a:t>
            </a:r>
            <a:endParaRPr lang="en-US" dirty="0">
              <a:solidFill>
                <a:schemeClr val="tx2"/>
              </a:solidFill>
            </a:endParaRPr>
          </a:p>
        </p:txBody>
      </p:sp>
      <p:sp>
        <p:nvSpPr>
          <p:cNvPr id="4" name="Text Placeholder 3"/>
          <p:cNvSpPr>
            <a:spLocks noGrp="1"/>
          </p:cNvSpPr>
          <p:nvPr>
            <p:ph type="body" idx="1"/>
          </p:nvPr>
        </p:nvSpPr>
        <p:spPr>
          <a:xfrm>
            <a:off x="457200" y="1600201"/>
            <a:ext cx="8229600" cy="438462"/>
          </a:xfrm>
        </p:spPr>
        <p:txBody>
          <a:bodyPr/>
          <a:lstStyle/>
          <a:p>
            <a:pPr marL="0" indent="0">
              <a:buNone/>
            </a:pPr>
            <a:r>
              <a:rPr lang="en-US" sz="2200" b="1" dirty="0">
                <a:solidFill>
                  <a:schemeClr val="tx1"/>
                </a:solidFill>
              </a:rPr>
              <a:t>Listing </a:t>
            </a:r>
            <a:r>
              <a:rPr lang="en-US" sz="2200" b="1" dirty="0" smtClean="0">
                <a:solidFill>
                  <a:schemeClr val="tx1"/>
                </a:solidFill>
              </a:rPr>
              <a:t>C4-4 [Continued</a:t>
            </a:r>
            <a:r>
              <a:rPr lang="en-US" sz="2200" b="1" dirty="0">
                <a:solidFill>
                  <a:schemeClr val="tx1"/>
                </a:solidFill>
              </a:rPr>
              <a:t>]</a:t>
            </a:r>
            <a:endParaRPr lang="en-US" sz="2200" dirty="0">
              <a:solidFill>
                <a:schemeClr val="tx1"/>
              </a:solidFill>
            </a:endParaRPr>
          </a:p>
        </p:txBody>
      </p:sp>
      <p:pic>
        <p:nvPicPr>
          <p:cNvPr id="5" name="Picture 2" descr="The computer code continues. Line 15. auto p r e v, P t r equals get Node At left parenthesis position minus 1 right parenthesis semicolon. Line 16. forward slash forward slash Point to node to delete. Line 17. auto c u r, P t r equals p r e v, P t r rightward arrow get Next left parenthesis right parenthesis semicolon. Line 18. forward slash forward slash Disconnect indicated node from chain by connecting the. Line 19. forward slash forward slash prior node with the one after. Line 20. p r e v, P t r rightward arrow set Next left parenthesis c u r, P t r rightward arrow get Next left parenthesis right parenthesis right parenthesis semicolon. Line 21. right brace forward slash forward slash end if. Line 22. Item Count minus minus semicolon forward slash forward slash Decrease count of entries. Line 23. right brace forward slash forward slash end if. Line 24. return able To Remove semicolon. Line 25. right brace forward slash forward slash end remov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642" y="2326214"/>
            <a:ext cx="6280716" cy="379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40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Revised Node and LinkedList Classes </a:t>
            </a:r>
            <a:r>
              <a:rPr lang="en-US" sz="2000" b="0" dirty="0">
                <a:solidFill>
                  <a:schemeClr val="tx2"/>
                </a:solidFill>
              </a:rPr>
              <a:t>(</a:t>
            </a:r>
            <a:r>
              <a:rPr lang="en-US" sz="2000" b="0" dirty="0" smtClean="0">
                <a:solidFill>
                  <a:schemeClr val="tx2"/>
                </a:solidFill>
              </a:rPr>
              <a:t>11 </a:t>
            </a:r>
            <a:r>
              <a:rPr lang="en-US" sz="2000" b="0" dirty="0">
                <a:solidFill>
                  <a:schemeClr val="tx2"/>
                </a:solidFill>
              </a:rPr>
              <a:t>of 11)</a:t>
            </a:r>
            <a:endParaRPr lang="en-US" dirty="0">
              <a:solidFill>
                <a:schemeClr val="tx2"/>
              </a:solidFill>
            </a:endParaRPr>
          </a:p>
        </p:txBody>
      </p:sp>
      <p:sp>
        <p:nvSpPr>
          <p:cNvPr id="4" name="Text Placeholder 3"/>
          <p:cNvSpPr>
            <a:spLocks noGrp="1"/>
          </p:cNvSpPr>
          <p:nvPr>
            <p:ph type="body" idx="1"/>
          </p:nvPr>
        </p:nvSpPr>
        <p:spPr>
          <a:xfrm>
            <a:off x="457200" y="1600201"/>
            <a:ext cx="8229600" cy="635000"/>
          </a:xfrm>
        </p:spPr>
        <p:txBody>
          <a:bodyPr/>
          <a:lstStyle/>
          <a:p>
            <a:pPr marL="0" indent="0">
              <a:buNone/>
            </a:pPr>
            <a:r>
              <a:rPr lang="en-US" sz="2200" b="1" dirty="0">
                <a:solidFill>
                  <a:schemeClr val="tx1"/>
                </a:solidFill>
              </a:rPr>
              <a:t>clear</a:t>
            </a:r>
            <a:r>
              <a:rPr lang="en-US" sz="2200" dirty="0">
                <a:solidFill>
                  <a:schemeClr val="tx1"/>
                </a:solidFill>
              </a:rPr>
              <a:t> method for </a:t>
            </a:r>
            <a:r>
              <a:rPr lang="en-US" sz="2200" b="1" dirty="0" smtClean="0">
                <a:solidFill>
                  <a:schemeClr val="tx1"/>
                </a:solidFill>
              </a:rPr>
              <a:t>LinkedList</a:t>
            </a:r>
            <a:endParaRPr lang="en-US" sz="2200" b="1" dirty="0">
              <a:solidFill>
                <a:schemeClr val="tx1"/>
              </a:solidFill>
            </a:endParaRPr>
          </a:p>
        </p:txBody>
      </p:sp>
      <p:pic>
        <p:nvPicPr>
          <p:cNvPr id="5" name="Picture 2" descr="Computer code has 6 lines. The lines read as follows. Line 1. template left angle bracket class Item Type right angle bracket. Line 2. void Linked List left angle bracket Item Type right angle bracket colon colon clear left parenthesis right parenthesis. Line 3. left brace. Line 4, indented once. head P t r equals null p t r semicolon. Line 5, indented once. item Count equals 0 semicolon. Line 6. right brace forward slash forward slash end clea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2543175"/>
            <a:ext cx="421005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550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Raw </a:t>
            </a:r>
            <a:r>
              <a:rPr lang="en-US" altLang="en-US" dirty="0" smtClean="0"/>
              <a:t>Pointers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pPr>
              <a:buFont typeface="Arial" charset="0"/>
              <a:buChar char="•"/>
              <a:defRPr/>
            </a:pPr>
            <a:r>
              <a:rPr lang="en-US" altLang="en-US" sz="2400" dirty="0">
                <a:solidFill>
                  <a:schemeClr val="tx1"/>
                </a:solidFill>
              </a:rPr>
              <a:t>Allocate memory in free store by using </a:t>
            </a:r>
            <a:r>
              <a:rPr lang="en-US" altLang="en-US" sz="2400" b="1" dirty="0">
                <a:solidFill>
                  <a:schemeClr val="tx1"/>
                </a:solidFill>
              </a:rPr>
              <a:t>new</a:t>
            </a:r>
            <a:r>
              <a:rPr lang="en-US" altLang="en-US" sz="2400" dirty="0">
                <a:solidFill>
                  <a:schemeClr val="tx1"/>
                </a:solidFill>
              </a:rPr>
              <a:t> operator</a:t>
            </a:r>
          </a:p>
          <a:p>
            <a:pPr lvl="1">
              <a:buFont typeface="Arial" charset="0"/>
              <a:buChar char="–"/>
              <a:defRPr/>
            </a:pPr>
            <a:r>
              <a:rPr lang="en-US" altLang="en-US" sz="2400" dirty="0">
                <a:solidFill>
                  <a:schemeClr val="tx1"/>
                </a:solidFill>
              </a:rPr>
              <a:t>Returns reference to newly created object in memory</a:t>
            </a:r>
          </a:p>
          <a:p>
            <a:pPr>
              <a:buFont typeface="Arial" charset="0"/>
              <a:buChar char="•"/>
              <a:defRPr/>
            </a:pPr>
            <a:r>
              <a:rPr lang="en-US" altLang="en-US" sz="2400" dirty="0">
                <a:solidFill>
                  <a:schemeClr val="tx1"/>
                </a:solidFill>
              </a:rPr>
              <a:t>Store reference to object in a pointer variable</a:t>
            </a:r>
          </a:p>
          <a:p>
            <a:pPr lvl="1">
              <a:buFont typeface="Arial" charset="0"/>
              <a:buChar char="–"/>
              <a:defRPr/>
            </a:pPr>
            <a:r>
              <a:rPr lang="en-US" altLang="en-US" sz="2400" dirty="0">
                <a:solidFill>
                  <a:schemeClr val="tx1"/>
                </a:solidFill>
              </a:rPr>
              <a:t>Use pointer variable to access object</a:t>
            </a:r>
          </a:p>
          <a:p>
            <a:pPr>
              <a:buFont typeface="Arial" charset="0"/>
              <a:buChar char="•"/>
              <a:defRPr/>
            </a:pPr>
            <a:r>
              <a:rPr lang="en-US" altLang="en-US" sz="2400" dirty="0">
                <a:solidFill>
                  <a:schemeClr val="tx1"/>
                </a:solidFill>
              </a:rPr>
              <a:t>Copy reference to another pointer variable</a:t>
            </a:r>
          </a:p>
          <a:p>
            <a:pPr lvl="1">
              <a:buFont typeface="Arial" charset="0"/>
              <a:buChar char="–"/>
              <a:defRPr/>
            </a:pPr>
            <a:r>
              <a:rPr lang="en-US" altLang="en-US" sz="2400" dirty="0">
                <a:solidFill>
                  <a:schemeClr val="tx1"/>
                </a:solidFill>
              </a:rPr>
              <a:t>Creates alias to same </a:t>
            </a:r>
            <a:r>
              <a:rPr lang="en-US" altLang="en-US" sz="2400" dirty="0" smtClean="0">
                <a:solidFill>
                  <a:schemeClr val="tx1"/>
                </a:solidFill>
              </a:rPr>
              <a:t>object</a:t>
            </a:r>
            <a:endParaRPr lang="en-US" altLang="en-US" sz="2400" dirty="0">
              <a:solidFill>
                <a:schemeClr val="tx1"/>
              </a:solidFill>
            </a:endParaRPr>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Unique </a:t>
            </a:r>
            <a:r>
              <a:rPr lang="en-US" altLang="en-US" dirty="0" smtClean="0"/>
              <a:t>Pointers </a:t>
            </a:r>
            <a:r>
              <a:rPr lang="en-US" altLang="en-US" sz="2000" b="0" dirty="0" smtClean="0"/>
              <a:t>(1 of 3)</a:t>
            </a:r>
            <a:endParaRPr lang="en-US" sz="2000" b="0" dirty="0"/>
          </a:p>
        </p:txBody>
      </p:sp>
      <p:sp>
        <p:nvSpPr>
          <p:cNvPr id="4" name="Text Placeholder 3"/>
          <p:cNvSpPr>
            <a:spLocks noGrp="1"/>
          </p:cNvSpPr>
          <p:nvPr>
            <p:ph type="body" idx="1"/>
          </p:nvPr>
        </p:nvSpPr>
        <p:spPr>
          <a:xfrm>
            <a:off x="457200" y="1600200"/>
            <a:ext cx="8229600" cy="489857"/>
          </a:xfrm>
        </p:spPr>
        <p:txBody>
          <a:bodyPr/>
          <a:lstStyle/>
          <a:p>
            <a:pPr marL="0" indent="0">
              <a:buNone/>
            </a:pPr>
            <a:r>
              <a:rPr lang="en-US" altLang="en-US" sz="2200" dirty="0"/>
              <a:t>Different ways to create unique pointers</a:t>
            </a:r>
            <a:r>
              <a:rPr lang="en-US" altLang="en-US" sz="2200" dirty="0" smtClean="0"/>
              <a:t>.</a:t>
            </a:r>
            <a:endParaRPr lang="en-US" altLang="en-US" sz="2200" dirty="0"/>
          </a:p>
        </p:txBody>
      </p:sp>
      <p:pic>
        <p:nvPicPr>
          <p:cNvPr id="5" name="Picture 2" descr="Computer code has 3 lines. The lines read as follows. Line 1. s t d colon colon unique underscore p t r left angle bracket Magic Box left angle bracket s t d colon colon string right angle bracket right angle bracket my Magic p t r left parenthesis new Magic Box left angle bracket s t d colon colon string right angle bracket left parenthesis right parenthesis right parenthesis semicolon. Line 2. auto my Toy p t r equals s t d colon colon make underscore unique left angle bracket Toy Box left angle bracket s t d colon colon string right angle bracket right angle bracket left parenthesis right parenthesis semicolon forward slash forward slash C plus plus 14 and later. Line 3. s t d colon colon unique underscore p t r left angle bracket Magic Box left angle bracket s t d colon colon string right angle bracket right angle bracket my Fancy p t r semicolon forward slash forward slash Empty unique underscore p t 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66759"/>
            <a:ext cx="7923213"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21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Unique Pointers </a:t>
            </a:r>
            <a:r>
              <a:rPr lang="en-US" altLang="en-US" sz="2000" b="0" dirty="0" smtClean="0"/>
              <a:t>(2 </a:t>
            </a:r>
            <a:r>
              <a:rPr lang="en-US" altLang="en-US" sz="2000" b="0" dirty="0"/>
              <a:t>of 3)</a:t>
            </a:r>
            <a:endParaRPr lang="en-US" dirty="0"/>
          </a:p>
        </p:txBody>
      </p:sp>
      <p:sp>
        <p:nvSpPr>
          <p:cNvPr id="4" name="Text Placeholder 3"/>
          <p:cNvSpPr>
            <a:spLocks noGrp="1"/>
          </p:cNvSpPr>
          <p:nvPr>
            <p:ph type="body" idx="1"/>
          </p:nvPr>
        </p:nvSpPr>
        <p:spPr>
          <a:xfrm>
            <a:off x="457200" y="1600200"/>
            <a:ext cx="8229600" cy="847725"/>
          </a:xfrm>
        </p:spPr>
        <p:txBody>
          <a:bodyPr/>
          <a:lstStyle/>
          <a:p>
            <a:pPr marL="0" indent="0">
              <a:buNone/>
            </a:pPr>
            <a:r>
              <a:rPr lang="en-US" altLang="en-US" sz="2200" dirty="0"/>
              <a:t>Function that accepts </a:t>
            </a:r>
            <a:r>
              <a:rPr lang="en-US" altLang="en-US" sz="2200" dirty="0" smtClean="0"/>
              <a:t>ownership of </a:t>
            </a:r>
            <a:r>
              <a:rPr lang="en-US" altLang="en-US" sz="2200" dirty="0"/>
              <a:t>an object and then returns it to the </a:t>
            </a:r>
            <a:r>
              <a:rPr lang="en-US" altLang="en-US" sz="2200" dirty="0" smtClean="0"/>
              <a:t>caller</a:t>
            </a:r>
            <a:endParaRPr lang="en-US" altLang="en-US" sz="2200" dirty="0"/>
          </a:p>
        </p:txBody>
      </p:sp>
      <p:pic>
        <p:nvPicPr>
          <p:cNvPr id="5" name="Picture 2" descr="Computer code has 6 lines. The lines read as follows. Line 1. forward slash forward slash This method's return type is the type of the object returned period. Line 2. auto change Box Item left parenthesis s t d colon colon unique underscore p t r left angle bracket Plain Box left angle bracket s t d colon colon string right angle bracket right angle bracket the Box comma s t d colon colon string the Item right parenthesis. Line 3. left brace. Line 4. the Box rightward arrow set Item left parenthesis the Item right parenthesis semicolon. Line 5. return the Box semicolon forward slash forward slash the Box surrenders ownership. Line 6. right brace forward slash forward slash end change Box Ite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35475"/>
            <a:ext cx="7161213"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6119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Unique Pointers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p:txBody>
          <a:bodyPr/>
          <a:lstStyle/>
          <a:p>
            <a:pPr eaLnBrk="1" hangingPunct="1"/>
            <a:r>
              <a:rPr lang="en-US" altLang="en-US" sz="2400" dirty="0"/>
              <a:t>A unique pointer …</a:t>
            </a:r>
          </a:p>
          <a:p>
            <a:pPr lvl="1" eaLnBrk="1" hangingPunct="1"/>
            <a:r>
              <a:rPr lang="en-US" altLang="en-US" sz="2400" dirty="0"/>
              <a:t>Has solitary ownership of its managed object</a:t>
            </a:r>
          </a:p>
          <a:p>
            <a:pPr lvl="1" eaLnBrk="1" hangingPunct="1"/>
            <a:r>
              <a:rPr lang="en-US" altLang="en-US" sz="2400" dirty="0"/>
              <a:t>Behaves as if it maintains a reference count of either 0 or 1 for its managed object</a:t>
            </a:r>
          </a:p>
          <a:p>
            <a:pPr lvl="1" eaLnBrk="1" hangingPunct="1"/>
            <a:r>
              <a:rPr lang="en-US" altLang="en-US" sz="2400" dirty="0"/>
              <a:t>Can transfer its unique ownership of its managed object to another unique pointer using method move</a:t>
            </a:r>
          </a:p>
          <a:p>
            <a:pPr lvl="1" eaLnBrk="1" hangingPunct="1"/>
            <a:r>
              <a:rPr lang="en-US" altLang="en-US" sz="2400" dirty="0"/>
              <a:t>Cannot be assigned to another unique </a:t>
            </a:r>
            <a:r>
              <a:rPr lang="en-US" altLang="en-US" sz="2400" dirty="0" smtClean="0"/>
              <a:t>pointer</a:t>
            </a:r>
            <a:endParaRPr lang="en-US" altLang="en-US" sz="2400" dirty="0"/>
          </a:p>
        </p:txBody>
      </p:sp>
    </p:spTree>
    <p:extLst>
      <p:ext uri="{BB962C8B-B14F-4D97-AF65-F5344CB8AC3E}">
        <p14:creationId xmlns:p14="http://schemas.microsoft.com/office/powerpoint/2010/main" val="3043577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Weak </a:t>
            </a:r>
            <a:r>
              <a:rPr lang="en-US" altLang="en-US" dirty="0" smtClean="0"/>
              <a:t>Pointers </a:t>
            </a:r>
            <a:r>
              <a:rPr lang="en-US" altLang="en-US" sz="2000" b="0" dirty="0" smtClean="0"/>
              <a:t>(1 of 4)</a:t>
            </a:r>
            <a:endParaRPr lang="en-US" sz="2000" b="0" dirty="0"/>
          </a:p>
        </p:txBody>
      </p:sp>
      <p:sp>
        <p:nvSpPr>
          <p:cNvPr id="3" name="Text Placeholder 2"/>
          <p:cNvSpPr>
            <a:spLocks noGrp="1"/>
          </p:cNvSpPr>
          <p:nvPr>
            <p:ph type="body" idx="1"/>
          </p:nvPr>
        </p:nvSpPr>
        <p:spPr>
          <a:xfrm>
            <a:off x="457200" y="1600200"/>
            <a:ext cx="8229600" cy="2296551"/>
          </a:xfrm>
        </p:spPr>
        <p:txBody>
          <a:bodyPr/>
          <a:lstStyle/>
          <a:p>
            <a:pPr>
              <a:buFont typeface="Arial" charset="0"/>
              <a:buChar char="•"/>
              <a:defRPr/>
            </a:pPr>
            <a:r>
              <a:rPr lang="en-US" sz="2400" dirty="0">
                <a:solidFill>
                  <a:schemeClr val="tx1"/>
                </a:solidFill>
              </a:rPr>
              <a:t>Weak pointer only </a:t>
            </a:r>
            <a:r>
              <a:rPr lang="en-US" sz="2400" b="1" dirty="0">
                <a:solidFill>
                  <a:schemeClr val="tx1"/>
                </a:solidFill>
              </a:rPr>
              <a:t>observes</a:t>
            </a:r>
            <a:r>
              <a:rPr lang="en-US" sz="2400" i="1" dirty="0">
                <a:solidFill>
                  <a:schemeClr val="tx1"/>
                </a:solidFill>
              </a:rPr>
              <a:t> </a:t>
            </a:r>
            <a:r>
              <a:rPr lang="en-US" sz="2400" dirty="0">
                <a:solidFill>
                  <a:schemeClr val="tx1"/>
                </a:solidFill>
              </a:rPr>
              <a:t>managed </a:t>
            </a:r>
            <a:r>
              <a:rPr lang="en-US" sz="2400" dirty="0" smtClean="0">
                <a:solidFill>
                  <a:schemeClr val="tx1"/>
                </a:solidFill>
              </a:rPr>
              <a:t>object</a:t>
            </a:r>
            <a:endParaRPr lang="en-US" sz="2400" dirty="0">
              <a:solidFill>
                <a:schemeClr val="tx1"/>
              </a:solidFill>
            </a:endParaRPr>
          </a:p>
          <a:p>
            <a:pPr lvl="1">
              <a:buFont typeface="Arial" charset="0"/>
              <a:buChar char="–"/>
              <a:defRPr/>
            </a:pPr>
            <a:r>
              <a:rPr lang="en-US" sz="2400" dirty="0">
                <a:solidFill>
                  <a:schemeClr val="tx1"/>
                </a:solidFill>
              </a:rPr>
              <a:t>But does not have ownership</a:t>
            </a:r>
          </a:p>
          <a:p>
            <a:pPr lvl="1">
              <a:buFont typeface="Arial" charset="0"/>
              <a:buChar char="–"/>
              <a:defRPr/>
            </a:pPr>
            <a:r>
              <a:rPr lang="en-US" sz="2400" dirty="0">
                <a:solidFill>
                  <a:schemeClr val="tx1"/>
                </a:solidFill>
              </a:rPr>
              <a:t>Therefore, cannot affect its lifetime</a:t>
            </a:r>
          </a:p>
          <a:p>
            <a:pPr>
              <a:buFont typeface="Arial" charset="0"/>
              <a:buChar char="•"/>
              <a:defRPr/>
            </a:pPr>
            <a:r>
              <a:rPr lang="en-US" sz="2400" dirty="0">
                <a:solidFill>
                  <a:schemeClr val="tx1"/>
                </a:solidFill>
              </a:rPr>
              <a:t>After these statements execute, reference count for object managed by </a:t>
            </a:r>
            <a:r>
              <a:rPr lang="en-US" sz="2400" b="1" dirty="0" smtClean="0">
                <a:solidFill>
                  <a:schemeClr val="tx1"/>
                </a:solidFill>
              </a:rPr>
              <a:t>shared</a:t>
            </a:r>
            <a:r>
              <a:rPr lang="en-US" sz="100" b="1" dirty="0" smtClean="0">
                <a:solidFill>
                  <a:schemeClr val="tx1"/>
                </a:solidFill>
              </a:rPr>
              <a:t> </a:t>
            </a:r>
            <a:r>
              <a:rPr lang="en-US" sz="2400" b="1" dirty="0" smtClean="0">
                <a:solidFill>
                  <a:schemeClr val="tx1"/>
                </a:solidFill>
              </a:rPr>
              <a:t>P</a:t>
            </a:r>
            <a:r>
              <a:rPr lang="en-US" sz="100" b="1" dirty="0" smtClean="0">
                <a:solidFill>
                  <a:schemeClr val="tx1"/>
                </a:solidFill>
              </a:rPr>
              <a:t> </a:t>
            </a:r>
            <a:r>
              <a:rPr lang="en-US" sz="2400" b="1" dirty="0" smtClean="0">
                <a:solidFill>
                  <a:schemeClr val="tx1"/>
                </a:solidFill>
              </a:rPr>
              <a:t>t</a:t>
            </a:r>
            <a:r>
              <a:rPr lang="en-US" sz="100" b="1" dirty="0" smtClean="0">
                <a:solidFill>
                  <a:schemeClr val="tx1"/>
                </a:solidFill>
              </a:rPr>
              <a:t> </a:t>
            </a:r>
            <a:r>
              <a:rPr lang="en-US" sz="2400" b="1" dirty="0" smtClean="0">
                <a:solidFill>
                  <a:schemeClr val="tx1"/>
                </a:solidFill>
              </a:rPr>
              <a:t>r1</a:t>
            </a:r>
            <a:r>
              <a:rPr lang="en-US" sz="2400" dirty="0" smtClean="0">
                <a:solidFill>
                  <a:schemeClr val="tx1"/>
                </a:solidFill>
              </a:rPr>
              <a:t> </a:t>
            </a:r>
            <a:r>
              <a:rPr lang="en-US" sz="2400" dirty="0">
                <a:solidFill>
                  <a:schemeClr val="tx1"/>
                </a:solidFill>
              </a:rPr>
              <a:t>is </a:t>
            </a:r>
            <a:r>
              <a:rPr lang="en-US" sz="2400" dirty="0" smtClean="0">
                <a:solidFill>
                  <a:schemeClr val="tx1"/>
                </a:solidFill>
              </a:rPr>
              <a:t>3</a:t>
            </a:r>
            <a:endParaRPr lang="en-US" sz="2400" dirty="0">
              <a:solidFill>
                <a:schemeClr val="tx1"/>
              </a:solidFill>
            </a:endParaRPr>
          </a:p>
        </p:txBody>
      </p:sp>
      <p:pic>
        <p:nvPicPr>
          <p:cNvPr id="4" name="Picture 2" descr="Computer code has 5 lines. The lines read as follows. Line 1. auto shared P t r 1 equals s t d colon colon make underscore shared left angle bracket Magic Box left angle bracket s t d colon colon string right angle bracket right angle bracket left parenthesis right parenthesis semicolon. Line 2. auto shared P t r 2 equals shared P t r 1 semicolon. Line 3. auto shared P t r 3 equals shared P t r 1 semicolon. Line 4. s t d colon colon weak underscore p t r left angle bracket Magic Box left angle bracket s t d colon colon string right angle bracket right angle bracket weak P t r 1 equals shared P t r 1 semicolon. Line 5. auto weak P t r 2 equals weak P t r 1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956" y="4184301"/>
            <a:ext cx="6542088"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57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Weak Pointers </a:t>
            </a:r>
            <a:r>
              <a:rPr lang="en-US" altLang="en-US" sz="2000" b="0" dirty="0" smtClean="0"/>
              <a:t>(2 </a:t>
            </a:r>
            <a:r>
              <a:rPr lang="en-US" altLang="en-US" sz="2000" b="0" dirty="0"/>
              <a:t>of 4)</a:t>
            </a:r>
            <a:endParaRPr lang="en-US" dirty="0"/>
          </a:p>
        </p:txBody>
      </p:sp>
      <p:sp>
        <p:nvSpPr>
          <p:cNvPr id="4" name="Text Placeholder 3"/>
          <p:cNvSpPr>
            <a:spLocks noGrp="1"/>
          </p:cNvSpPr>
          <p:nvPr>
            <p:ph type="body" idx="1"/>
          </p:nvPr>
        </p:nvSpPr>
        <p:spPr>
          <a:xfrm>
            <a:off x="457200" y="1600200"/>
            <a:ext cx="8229600" cy="483433"/>
          </a:xfrm>
        </p:spPr>
        <p:txBody>
          <a:bodyPr/>
          <a:lstStyle/>
          <a:p>
            <a:pPr marL="0" indent="0">
              <a:buNone/>
            </a:pPr>
            <a:r>
              <a:rPr lang="en-US" altLang="en-US" sz="2200" b="1" dirty="0"/>
              <a:t>Figure C4-2 </a:t>
            </a:r>
            <a:r>
              <a:rPr lang="en-US" altLang="en-US" sz="2200" dirty="0"/>
              <a:t>Weak and shared ownership of a managed </a:t>
            </a:r>
            <a:r>
              <a:rPr lang="en-US" altLang="en-US" sz="2200" dirty="0" smtClean="0"/>
              <a:t>object</a:t>
            </a:r>
            <a:endParaRPr lang="en-US" altLang="en-US" sz="2200" dirty="0"/>
          </a:p>
        </p:txBody>
      </p:sp>
      <p:pic>
        <p:nvPicPr>
          <p:cNvPr id="5" name="Picture 2" descr="Three shared pointers titled, shared P t r 1, shared P t r 2 and shared P t r 3 are given. These pointers point to a manager object. Manager object has reference count, 3 and weak count, 2. In manager object, a pointer is present. This pointer points to managed object. Two weak pointers titled, weak P t r 1 and weak P t r 2 point to manager object."/>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86003" y="2371183"/>
            <a:ext cx="6350892" cy="3518426"/>
          </a:xfrm>
          <a:prstGeom prst="rect">
            <a:avLst/>
          </a:prstGeom>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045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Weak Pointers </a:t>
            </a:r>
            <a:r>
              <a:rPr lang="en-US" altLang="en-US" sz="2000" b="0" dirty="0" smtClean="0"/>
              <a:t>(3 </a:t>
            </a:r>
            <a:r>
              <a:rPr lang="en-US" altLang="en-US" sz="2000" b="0" dirty="0"/>
              <a:t>of 4)</a:t>
            </a:r>
            <a:endParaRPr lang="en-US" dirty="0"/>
          </a:p>
        </p:txBody>
      </p:sp>
      <p:sp>
        <p:nvSpPr>
          <p:cNvPr id="4" name="Text Placeholder 3"/>
          <p:cNvSpPr>
            <a:spLocks noGrp="1"/>
          </p:cNvSpPr>
          <p:nvPr>
            <p:ph type="body" idx="1"/>
          </p:nvPr>
        </p:nvSpPr>
        <p:spPr>
          <a:xfrm>
            <a:off x="457200" y="1600201"/>
            <a:ext cx="8229600" cy="453452"/>
          </a:xfrm>
        </p:spPr>
        <p:txBody>
          <a:bodyPr/>
          <a:lstStyle/>
          <a:p>
            <a:pPr marL="0" indent="0">
              <a:buNone/>
            </a:pPr>
            <a:r>
              <a:rPr lang="en-US" altLang="en-US" sz="2200" b="1" dirty="0"/>
              <a:t>Listing C4-5 </a:t>
            </a:r>
            <a:r>
              <a:rPr lang="en-US" altLang="en-US" sz="2200" dirty="0"/>
              <a:t>Partial header file for the class </a:t>
            </a:r>
            <a:r>
              <a:rPr lang="en-US" altLang="en-US" sz="2200" dirty="0" smtClean="0"/>
              <a:t>DoubleNode</a:t>
            </a:r>
            <a:endParaRPr lang="en-US" altLang="en-US" sz="2200" dirty="0"/>
          </a:p>
        </p:txBody>
      </p:sp>
      <p:pic>
        <p:nvPicPr>
          <p:cNvPr id="5" name="Picture 2" descr="Computer code has 10 lines. The lines read as follows. Line 1. template left angle bracket class Item Type right angle bracket. Line 2. class Double Node. Line 3. left brace. Line 4. private colon. Line 5, indented once. Item Type item semicolon forward slash forward slash A data item. Line 6, indented once. s t d colon colon shared underscore p t r left angle bracket Double Node left angle bracket Item Type right angle bracket right angle bracket next semicolon forward slash forward slash Pointer to next node. Line 7, indented once. s t d colon colon weak underscore p t r left angle bracket Double Node left angle bracket Item Type right angle bracket right angle bracket previous semicolon forward slash forward slash Pointer to previous node. Line 8. public colon. Line 9, indented once. forward slash forward slash Constructors comma destructors comma and methods. Line 10. right brace semicolon forward slash forward slash end Double No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56" y="2341204"/>
            <a:ext cx="7989887"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7405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Weak Pointers </a:t>
            </a:r>
            <a:r>
              <a:rPr lang="en-US" altLang="en-US" sz="2000" b="0" dirty="0" smtClean="0"/>
              <a:t>(4 </a:t>
            </a:r>
            <a:r>
              <a:rPr lang="en-US" altLang="en-US" sz="2000" b="0" dirty="0"/>
              <a:t>of 4)</a:t>
            </a:r>
            <a:endParaRPr lang="en-US" dirty="0"/>
          </a:p>
        </p:txBody>
      </p:sp>
      <p:sp>
        <p:nvSpPr>
          <p:cNvPr id="3" name="Text Placeholder 2"/>
          <p:cNvSpPr>
            <a:spLocks noGrp="1"/>
          </p:cNvSpPr>
          <p:nvPr>
            <p:ph type="body" idx="1"/>
          </p:nvPr>
        </p:nvSpPr>
        <p:spPr/>
        <p:txBody>
          <a:bodyPr/>
          <a:lstStyle/>
          <a:p>
            <a:pPr eaLnBrk="1" hangingPunct="1"/>
            <a:r>
              <a:rPr lang="en-US" altLang="en-US" sz="2400" dirty="0"/>
              <a:t>A weak pointer </a:t>
            </a:r>
            <a:r>
              <a:rPr lang="en-US" altLang="en-US" sz="2400" dirty="0" smtClean="0"/>
              <a:t>…</a:t>
            </a:r>
            <a:endParaRPr lang="en-US" altLang="en-US" sz="2400" dirty="0"/>
          </a:p>
          <a:p>
            <a:pPr lvl="1" eaLnBrk="1" hangingPunct="1"/>
            <a:r>
              <a:rPr lang="en-US" altLang="en-US" sz="2400" dirty="0"/>
              <a:t>References but does not own an object referenced by shared pointer</a:t>
            </a:r>
          </a:p>
          <a:p>
            <a:pPr lvl="1" eaLnBrk="1" hangingPunct="1"/>
            <a:r>
              <a:rPr lang="en-US" altLang="en-US" sz="2400" dirty="0"/>
              <a:t>Cannot affect lifetime of managed object</a:t>
            </a:r>
          </a:p>
          <a:p>
            <a:pPr lvl="1" eaLnBrk="1" hangingPunct="1"/>
            <a:r>
              <a:rPr lang="en-US" altLang="en-US" sz="2400" dirty="0"/>
              <a:t>Does not affect reference count of managed object</a:t>
            </a:r>
          </a:p>
          <a:p>
            <a:pPr lvl="1" eaLnBrk="1" hangingPunct="1"/>
            <a:r>
              <a:rPr lang="en-US" altLang="en-US" sz="2400" dirty="0"/>
              <a:t>Has method lock to provide a shared-pointer version of its reference</a:t>
            </a:r>
          </a:p>
          <a:p>
            <a:pPr lvl="1" eaLnBrk="1" hangingPunct="1"/>
            <a:r>
              <a:rPr lang="en-US" altLang="en-US" sz="2400" dirty="0"/>
              <a:t>Has method expired to detect whether its reference object no longer </a:t>
            </a:r>
            <a:r>
              <a:rPr lang="en-US" altLang="en-US" sz="2400" dirty="0" smtClean="0"/>
              <a:t>exists</a:t>
            </a:r>
            <a:endParaRPr lang="en-US" altLang="en-US" sz="2400" dirty="0"/>
          </a:p>
        </p:txBody>
      </p:sp>
    </p:spTree>
    <p:extLst>
      <p:ext uri="{BB962C8B-B14F-4D97-AF65-F5344CB8AC3E}">
        <p14:creationId xmlns:p14="http://schemas.microsoft.com/office/powerpoint/2010/main" val="3246303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Other Smart Pointer </a:t>
            </a:r>
            <a:r>
              <a:rPr lang="en-US" altLang="en-US" dirty="0" smtClean="0"/>
              <a:t>Features </a:t>
            </a:r>
            <a:r>
              <a:rPr lang="en-US" altLang="en-US" sz="2000" b="0" dirty="0" smtClean="0"/>
              <a:t>(1 of 2)</a:t>
            </a:r>
            <a:endParaRPr lang="en-US" sz="2000" b="0" dirty="0"/>
          </a:p>
        </p:txBody>
      </p:sp>
      <p:sp>
        <p:nvSpPr>
          <p:cNvPr id="3" name="Text Placeholder 2"/>
          <p:cNvSpPr>
            <a:spLocks noGrp="1"/>
          </p:cNvSpPr>
          <p:nvPr>
            <p:ph type="body" idx="1"/>
          </p:nvPr>
        </p:nvSpPr>
        <p:spPr/>
        <p:txBody>
          <a:bodyPr/>
          <a:lstStyle/>
          <a:p>
            <a:pPr>
              <a:buFont typeface="Arial" charset="0"/>
              <a:buChar char="•"/>
              <a:defRPr/>
            </a:pPr>
            <a:r>
              <a:rPr lang="en-US" sz="2400" dirty="0">
                <a:solidFill>
                  <a:schemeClr val="tx1"/>
                </a:solidFill>
              </a:rPr>
              <a:t>Method common to all smart pointers</a:t>
            </a:r>
          </a:p>
          <a:p>
            <a:pPr lvl="1">
              <a:buFont typeface="Arial" charset="0"/>
              <a:buChar char="–"/>
              <a:defRPr/>
            </a:pPr>
            <a:r>
              <a:rPr lang="en-US" sz="2400" b="1" dirty="0">
                <a:solidFill>
                  <a:schemeClr val="tx1"/>
                </a:solidFill>
              </a:rPr>
              <a:t>reset</a:t>
            </a:r>
          </a:p>
          <a:p>
            <a:pPr>
              <a:buFont typeface="Arial" charset="0"/>
              <a:buChar char="•"/>
              <a:defRPr/>
            </a:pPr>
            <a:r>
              <a:rPr lang="en-US" sz="2400" dirty="0">
                <a:solidFill>
                  <a:schemeClr val="tx1"/>
                </a:solidFill>
              </a:rPr>
              <a:t>Method common to all shared and unique pointers</a:t>
            </a:r>
          </a:p>
          <a:p>
            <a:pPr lvl="1">
              <a:buFont typeface="Arial" charset="0"/>
              <a:buChar char="–"/>
              <a:defRPr/>
            </a:pPr>
            <a:r>
              <a:rPr lang="en-US" sz="2400" b="1" dirty="0">
                <a:solidFill>
                  <a:schemeClr val="tx1"/>
                </a:solidFill>
              </a:rPr>
              <a:t>get</a:t>
            </a:r>
          </a:p>
          <a:p>
            <a:pPr>
              <a:buFont typeface="Arial" charset="0"/>
              <a:buChar char="•"/>
              <a:defRPr/>
            </a:pPr>
            <a:r>
              <a:rPr lang="en-US" sz="2400" dirty="0">
                <a:solidFill>
                  <a:schemeClr val="tx1"/>
                </a:solidFill>
              </a:rPr>
              <a:t>Methods exclusive to shared pointers</a:t>
            </a:r>
          </a:p>
          <a:p>
            <a:pPr lvl="1">
              <a:buFont typeface="Arial" charset="0"/>
              <a:buChar char="–"/>
              <a:defRPr/>
            </a:pPr>
            <a:r>
              <a:rPr lang="en-US" sz="2400" b="1" dirty="0">
                <a:solidFill>
                  <a:schemeClr val="tx1"/>
                </a:solidFill>
              </a:rPr>
              <a:t>unique</a:t>
            </a:r>
          </a:p>
          <a:p>
            <a:pPr lvl="1">
              <a:buFont typeface="Arial" charset="0"/>
              <a:buChar char="–"/>
              <a:defRPr/>
            </a:pPr>
            <a:r>
              <a:rPr lang="en-US" sz="2400" b="1" dirty="0" smtClean="0">
                <a:solidFill>
                  <a:schemeClr val="tx1"/>
                </a:solidFill>
              </a:rPr>
              <a:t>use_count</a:t>
            </a:r>
            <a:endParaRPr lang="en-US" sz="2400" b="1" dirty="0">
              <a:solidFill>
                <a:schemeClr val="tx1"/>
              </a:solidFill>
            </a:endParaRPr>
          </a:p>
        </p:txBody>
      </p:sp>
    </p:spTree>
    <p:extLst>
      <p:ext uri="{BB962C8B-B14F-4D97-AF65-F5344CB8AC3E}">
        <p14:creationId xmlns:p14="http://schemas.microsoft.com/office/powerpoint/2010/main" val="1112935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Other Smart Pointer Features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p:txBody>
          <a:bodyPr/>
          <a:lstStyle/>
          <a:p>
            <a:pPr>
              <a:buFont typeface="Arial" charset="0"/>
              <a:buChar char="•"/>
              <a:defRPr/>
            </a:pPr>
            <a:r>
              <a:rPr lang="en-US" sz="2400" dirty="0">
                <a:solidFill>
                  <a:schemeClr val="tx1"/>
                </a:solidFill>
              </a:rPr>
              <a:t>Method exclusive to unique pointers</a:t>
            </a:r>
          </a:p>
          <a:p>
            <a:pPr lvl="1">
              <a:buFont typeface="Arial" charset="0"/>
              <a:buChar char="–"/>
              <a:defRPr/>
            </a:pPr>
            <a:r>
              <a:rPr lang="en-US" sz="2400" b="1" dirty="0">
                <a:solidFill>
                  <a:schemeClr val="tx1"/>
                </a:solidFill>
              </a:rPr>
              <a:t>release</a:t>
            </a:r>
          </a:p>
          <a:p>
            <a:pPr>
              <a:buFont typeface="Arial" charset="0"/>
              <a:buChar char="•"/>
              <a:defRPr/>
            </a:pPr>
            <a:r>
              <a:rPr lang="en-US" sz="2400" dirty="0">
                <a:solidFill>
                  <a:schemeClr val="tx1"/>
                </a:solidFill>
              </a:rPr>
              <a:t>Unique pointers with arrays</a:t>
            </a:r>
          </a:p>
          <a:p>
            <a:pPr lvl="1">
              <a:buFont typeface="Arial" charset="0"/>
              <a:buChar char="–"/>
              <a:defRPr/>
            </a:pPr>
            <a:r>
              <a:rPr lang="en-US" sz="2400" dirty="0">
                <a:solidFill>
                  <a:schemeClr val="tx1"/>
                </a:solidFill>
              </a:rPr>
              <a:t>Use a unique pointer to manage a dynamic </a:t>
            </a:r>
            <a:r>
              <a:rPr lang="en-US" sz="2400" dirty="0" smtClean="0">
                <a:solidFill>
                  <a:schemeClr val="tx1"/>
                </a:solidFill>
              </a:rPr>
              <a:t>array</a:t>
            </a:r>
            <a:endParaRPr lang="en-US" sz="2400" dirty="0">
              <a:solidFill>
                <a:schemeClr val="tx1"/>
              </a:solidFill>
            </a:endParaRPr>
          </a:p>
        </p:txBody>
      </p:sp>
    </p:spTree>
    <p:extLst>
      <p:ext uri="{BB962C8B-B14F-4D97-AF65-F5344CB8AC3E}">
        <p14:creationId xmlns:p14="http://schemas.microsoft.com/office/powerpoint/2010/main" val="2574428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Raw Pointers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p:txBody>
          <a:bodyPr/>
          <a:lstStyle/>
          <a:p>
            <a:pPr eaLnBrk="1" hangingPunct="1"/>
            <a:r>
              <a:rPr lang="en-US" altLang="en-US" sz="2400" dirty="0">
                <a:solidFill>
                  <a:schemeClr val="tx1"/>
                </a:solidFill>
              </a:rPr>
              <a:t>Use </a:t>
            </a:r>
            <a:r>
              <a:rPr lang="en-US" altLang="en-US" sz="2400" b="1" dirty="0">
                <a:solidFill>
                  <a:schemeClr val="tx1"/>
                </a:solidFill>
              </a:rPr>
              <a:t>delete</a:t>
            </a:r>
            <a:r>
              <a:rPr lang="en-US" altLang="en-US" sz="2400" dirty="0">
                <a:solidFill>
                  <a:schemeClr val="tx1"/>
                </a:solidFill>
              </a:rPr>
              <a:t> operator to deallocate </a:t>
            </a:r>
            <a:r>
              <a:rPr lang="en-US" altLang="en-US" sz="2400" dirty="0" smtClean="0">
                <a:solidFill>
                  <a:schemeClr val="tx1"/>
                </a:solidFill>
              </a:rPr>
              <a:t>object’</a:t>
            </a:r>
            <a:r>
              <a:rPr lang="en-US" altLang="ja-JP" sz="2400" dirty="0" smtClean="0">
                <a:solidFill>
                  <a:schemeClr val="tx1"/>
                </a:solidFill>
              </a:rPr>
              <a:t>s </a:t>
            </a:r>
            <a:r>
              <a:rPr lang="en-US" altLang="ja-JP" sz="2400" dirty="0">
                <a:solidFill>
                  <a:schemeClr val="tx1"/>
                </a:solidFill>
              </a:rPr>
              <a:t>memory</a:t>
            </a:r>
          </a:p>
          <a:p>
            <a:pPr lvl="1" eaLnBrk="1" hangingPunct="1"/>
            <a:r>
              <a:rPr lang="en-US" altLang="en-US" sz="2400" dirty="0">
                <a:solidFill>
                  <a:schemeClr val="tx1"/>
                </a:solidFill>
              </a:rPr>
              <a:t>Must also set to </a:t>
            </a:r>
            <a:r>
              <a:rPr lang="en-US" altLang="en-US" sz="2400" b="1" dirty="0" smtClean="0">
                <a:solidFill>
                  <a:schemeClr val="tx1"/>
                </a:solidFill>
              </a:rPr>
              <a:t>null</a:t>
            </a:r>
            <a:r>
              <a:rPr lang="en-US" altLang="en-US" sz="100" b="1" dirty="0" smtClean="0">
                <a:solidFill>
                  <a:schemeClr val="tx1"/>
                </a:solidFill>
              </a:rPr>
              <a:t> </a:t>
            </a:r>
            <a:r>
              <a:rPr lang="en-US" altLang="en-US" sz="2400" b="1" dirty="0" smtClean="0">
                <a:solidFill>
                  <a:schemeClr val="tx1"/>
                </a:solidFill>
              </a:rPr>
              <a:t>p</a:t>
            </a:r>
            <a:r>
              <a:rPr lang="en-US" altLang="en-US" sz="100" b="1" dirty="0" smtClean="0">
                <a:solidFill>
                  <a:schemeClr val="tx1"/>
                </a:solidFill>
              </a:rPr>
              <a:t> </a:t>
            </a:r>
            <a:r>
              <a:rPr lang="en-US" altLang="en-US" sz="2400" b="1" dirty="0" smtClean="0">
                <a:solidFill>
                  <a:schemeClr val="tx1"/>
                </a:solidFill>
              </a:rPr>
              <a:t>t</a:t>
            </a:r>
            <a:r>
              <a:rPr lang="en-US" altLang="en-US" sz="100" b="1" dirty="0" smtClean="0">
                <a:solidFill>
                  <a:schemeClr val="tx1"/>
                </a:solidFill>
              </a:rPr>
              <a:t> </a:t>
            </a:r>
            <a:r>
              <a:rPr lang="en-US" altLang="en-US" sz="2400" b="1" dirty="0" smtClean="0">
                <a:solidFill>
                  <a:schemeClr val="tx1"/>
                </a:solidFill>
              </a:rPr>
              <a:t>r</a:t>
            </a:r>
            <a:r>
              <a:rPr lang="en-US" altLang="en-US" sz="2400" dirty="0" smtClean="0">
                <a:solidFill>
                  <a:schemeClr val="tx1"/>
                </a:solidFill>
              </a:rPr>
              <a:t> </a:t>
            </a:r>
            <a:r>
              <a:rPr lang="en-US" altLang="en-US" sz="2400" dirty="0">
                <a:solidFill>
                  <a:schemeClr val="tx1"/>
                </a:solidFill>
              </a:rPr>
              <a:t>any pointer variables that referenced the object</a:t>
            </a:r>
          </a:p>
          <a:p>
            <a:pPr eaLnBrk="1" hangingPunct="1"/>
            <a:r>
              <a:rPr lang="en-US" altLang="en-US" sz="2400" dirty="0">
                <a:solidFill>
                  <a:schemeClr val="tx1"/>
                </a:solidFill>
              </a:rPr>
              <a:t>Need to keep track number of aliases that reference an object … else results in</a:t>
            </a:r>
          </a:p>
          <a:p>
            <a:pPr lvl="1" eaLnBrk="1" hangingPunct="1"/>
            <a:r>
              <a:rPr lang="en-US" altLang="en-US" sz="2400" dirty="0">
                <a:solidFill>
                  <a:schemeClr val="tx1"/>
                </a:solidFill>
              </a:rPr>
              <a:t>Dangling pointers</a:t>
            </a:r>
          </a:p>
          <a:p>
            <a:pPr lvl="1" eaLnBrk="1" hangingPunct="1"/>
            <a:r>
              <a:rPr lang="en-US" altLang="en-US" sz="2400" dirty="0">
                <a:solidFill>
                  <a:schemeClr val="tx1"/>
                </a:solidFill>
              </a:rPr>
              <a:t>Memory leaks</a:t>
            </a:r>
          </a:p>
          <a:p>
            <a:pPr lvl="1" eaLnBrk="1" hangingPunct="1"/>
            <a:r>
              <a:rPr lang="en-US" altLang="en-US" sz="2400" dirty="0">
                <a:solidFill>
                  <a:schemeClr val="tx1"/>
                </a:solidFill>
              </a:rPr>
              <a:t>Other errors (program crash, wasted memory, …)</a:t>
            </a:r>
          </a:p>
        </p:txBody>
      </p:sp>
    </p:spTree>
    <p:extLst>
      <p:ext uri="{BB962C8B-B14F-4D97-AF65-F5344CB8AC3E}">
        <p14:creationId xmlns:p14="http://schemas.microsoft.com/office/powerpoint/2010/main" val="156205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Raw Pointers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p:txBody>
          <a:bodyPr/>
          <a:lstStyle/>
          <a:p>
            <a:pPr eaLnBrk="1" hangingPunct="1"/>
            <a:r>
              <a:rPr lang="en-US" altLang="en-US" sz="2400" dirty="0"/>
              <a:t>Languages such as Java and Python disallow direct reference to objects</a:t>
            </a:r>
          </a:p>
          <a:p>
            <a:pPr lvl="1" eaLnBrk="1" hangingPunct="1"/>
            <a:r>
              <a:rPr lang="en-US" altLang="en-US" sz="2400" dirty="0"/>
              <a:t>Use reference counting to track number of aliases that reference an object</a:t>
            </a:r>
          </a:p>
          <a:p>
            <a:pPr lvl="1" eaLnBrk="1" hangingPunct="1"/>
            <a:r>
              <a:rPr lang="en-US" altLang="en-US" sz="2400" dirty="0"/>
              <a:t>Known as the “reference count”</a:t>
            </a:r>
          </a:p>
          <a:p>
            <a:pPr eaLnBrk="1" hangingPunct="1"/>
            <a:r>
              <a:rPr lang="en-US" altLang="en-US" sz="2400" dirty="0"/>
              <a:t>Language can detect when object no longer has references</a:t>
            </a:r>
          </a:p>
          <a:p>
            <a:pPr lvl="1" eaLnBrk="1" hangingPunct="1"/>
            <a:r>
              <a:rPr lang="en-US" altLang="en-US" sz="2400" dirty="0"/>
              <a:t>Can deallocate … known as “garbage collection</a:t>
            </a:r>
            <a:r>
              <a:rPr lang="en-US" altLang="en-US" sz="2400" dirty="0" smtClean="0"/>
              <a:t>”</a:t>
            </a:r>
            <a:endParaRPr lang="en-US" altLang="en-US" sz="2400" dirty="0"/>
          </a:p>
        </p:txBody>
      </p:sp>
    </p:spTree>
    <p:extLst>
      <p:ext uri="{BB962C8B-B14F-4D97-AF65-F5344CB8AC3E}">
        <p14:creationId xmlns:p14="http://schemas.microsoft.com/office/powerpoint/2010/main" val="31318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Smart </a:t>
            </a:r>
            <a:r>
              <a:rPr lang="en-US" altLang="en-US" dirty="0" smtClean="0"/>
              <a:t>Pointers </a:t>
            </a:r>
            <a:r>
              <a:rPr lang="en-US" altLang="en-US" sz="2000" b="0" dirty="0"/>
              <a:t>(1 of </a:t>
            </a:r>
            <a:r>
              <a:rPr lang="en-US" altLang="en-US" sz="2000" b="0" dirty="0" smtClean="0"/>
              <a:t>2)</a:t>
            </a:r>
            <a:endParaRPr lang="en-US" sz="2000" dirty="0"/>
          </a:p>
        </p:txBody>
      </p:sp>
      <p:sp>
        <p:nvSpPr>
          <p:cNvPr id="3" name="Text Placeholder 2"/>
          <p:cNvSpPr>
            <a:spLocks noGrp="1"/>
          </p:cNvSpPr>
          <p:nvPr>
            <p:ph type="body" idx="1"/>
          </p:nvPr>
        </p:nvSpPr>
        <p:spPr>
          <a:xfrm>
            <a:off x="457200" y="1600200"/>
            <a:ext cx="8229600" cy="3291591"/>
          </a:xfrm>
        </p:spPr>
        <p:txBody>
          <a:bodyPr/>
          <a:lstStyle/>
          <a:p>
            <a:pPr eaLnBrk="1" hangingPunct="1"/>
            <a:r>
              <a:rPr lang="en-US" altLang="en-US" sz="2400" dirty="0"/>
              <a:t>C++ now supports “smart” pointers (or managed pointers)</a:t>
            </a:r>
          </a:p>
          <a:p>
            <a:pPr lvl="1" indent="-283464" eaLnBrk="1" hangingPunct="1"/>
            <a:r>
              <a:rPr lang="en-US" altLang="en-US" sz="2400" dirty="0">
                <a:latin typeface="+mn-lt"/>
              </a:rPr>
              <a:t>Act like raw pointers</a:t>
            </a:r>
          </a:p>
          <a:p>
            <a:pPr lvl="1" indent="-283464" eaLnBrk="1" hangingPunct="1"/>
            <a:r>
              <a:rPr lang="en-US" altLang="en-US" sz="2400" dirty="0">
                <a:latin typeface="+mn-lt"/>
              </a:rPr>
              <a:t>Also provide automatic memory </a:t>
            </a:r>
            <a:r>
              <a:rPr lang="en-US" altLang="en-US" sz="2400" dirty="0" smtClean="0">
                <a:latin typeface="+mn-lt"/>
              </a:rPr>
              <a:t>management features</a:t>
            </a:r>
            <a:endParaRPr lang="en-US" altLang="en-US" sz="2400" dirty="0">
              <a:latin typeface="+mn-lt"/>
            </a:endParaRPr>
          </a:p>
          <a:p>
            <a:pPr eaLnBrk="1" hangingPunct="1"/>
            <a:r>
              <a:rPr lang="en-US" altLang="en-US" sz="2400" dirty="0"/>
              <a:t>When you declare a smart pointer</a:t>
            </a:r>
          </a:p>
          <a:p>
            <a:pPr lvl="1" indent="-283464" eaLnBrk="1" hangingPunct="1"/>
            <a:r>
              <a:rPr lang="en-US" altLang="en-US" sz="2400" dirty="0">
                <a:latin typeface="+mn-lt"/>
              </a:rPr>
              <a:t>Placed on application stack</a:t>
            </a:r>
          </a:p>
          <a:p>
            <a:pPr lvl="1" indent="-283464" eaLnBrk="1" hangingPunct="1"/>
            <a:r>
              <a:rPr lang="en-US" altLang="en-US" sz="2400" dirty="0">
                <a:latin typeface="+mn-lt"/>
              </a:rPr>
              <a:t>Smart pointer references an </a:t>
            </a:r>
            <a:r>
              <a:rPr lang="en-US" altLang="en-US" sz="2400" dirty="0" smtClean="0">
                <a:latin typeface="+mn-lt"/>
              </a:rPr>
              <a:t>object</a:t>
            </a:r>
            <a:endParaRPr lang="en-US" altLang="en-US" sz="2400" dirty="0">
              <a:latin typeface="+mn-lt"/>
            </a:endParaRPr>
          </a:p>
        </p:txBody>
      </p:sp>
      <p:pic>
        <p:nvPicPr>
          <p:cNvPr id="10" name="Picture 9" descr="Pointer"/>
          <p:cNvPicPr>
            <a:picLocks noChangeAspect="1"/>
          </p:cNvPicPr>
          <p:nvPr/>
        </p:nvPicPr>
        <p:blipFill rotWithShape="1">
          <a:blip r:embed="rId2"/>
          <a:srcRect l="44234" t="18361" r="19012" b="37732"/>
          <a:stretch/>
        </p:blipFill>
        <p:spPr>
          <a:xfrm>
            <a:off x="6123483" y="4374629"/>
            <a:ext cx="434715" cy="374755"/>
          </a:xfrm>
          <a:prstGeom prst="rect">
            <a:avLst/>
          </a:prstGeom>
        </p:spPr>
      </p:pic>
      <p:sp>
        <p:nvSpPr>
          <p:cNvPr id="5" name="Content Placeholder 4"/>
          <p:cNvSpPr>
            <a:spLocks noGrp="1"/>
          </p:cNvSpPr>
          <p:nvPr>
            <p:ph sz="quarter" idx="14"/>
          </p:nvPr>
        </p:nvSpPr>
        <p:spPr>
          <a:xfrm>
            <a:off x="6595673" y="4282191"/>
            <a:ext cx="1379095" cy="609600"/>
          </a:xfrm>
        </p:spPr>
        <p:txBody>
          <a:bodyPr/>
          <a:lstStyle/>
          <a:p>
            <a:pPr marL="432" indent="0">
              <a:buNone/>
            </a:pPr>
            <a:r>
              <a:rPr lang="en-US" altLang="en-US" sz="2400" dirty="0">
                <a:sym typeface="Wingdings" panose="05000000000000000000" pitchFamily="2" charset="2"/>
              </a:rPr>
              <a:t>object is</a:t>
            </a:r>
            <a:endParaRPr lang="en-US" sz="2400" dirty="0"/>
          </a:p>
        </p:txBody>
      </p:sp>
      <p:sp>
        <p:nvSpPr>
          <p:cNvPr id="4" name="Content Placeholder 3"/>
          <p:cNvSpPr>
            <a:spLocks noGrp="1"/>
          </p:cNvSpPr>
          <p:nvPr>
            <p:ph sz="quarter" idx="13"/>
          </p:nvPr>
        </p:nvSpPr>
        <p:spPr>
          <a:xfrm>
            <a:off x="1251679" y="4754382"/>
            <a:ext cx="1806314" cy="558800"/>
          </a:xfrm>
        </p:spPr>
        <p:txBody>
          <a:bodyPr/>
          <a:lstStyle/>
          <a:p>
            <a:pPr marL="432" indent="0">
              <a:buNone/>
            </a:pPr>
            <a:r>
              <a:rPr lang="en-US" altLang="en-US" sz="2400" dirty="0">
                <a:sym typeface="Wingdings" panose="05000000000000000000" pitchFamily="2" charset="2"/>
              </a:rPr>
              <a:t>“managed</a:t>
            </a:r>
            <a:r>
              <a:rPr lang="en-US" altLang="en-US" sz="2400" dirty="0" smtClean="0">
                <a:sym typeface="Wingdings" panose="05000000000000000000" pitchFamily="2" charset="2"/>
              </a:rPr>
              <a:t>”</a:t>
            </a:r>
            <a:endParaRPr lang="en-US" altLang="en-US" sz="2400" dirty="0"/>
          </a:p>
        </p:txBody>
      </p:sp>
    </p:spTree>
    <p:extLst>
      <p:ext uri="{BB962C8B-B14F-4D97-AF65-F5344CB8AC3E}">
        <p14:creationId xmlns:p14="http://schemas.microsoft.com/office/powerpoint/2010/main" val="148814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Smart Pointers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a:xfrm>
            <a:off x="457200" y="1600201"/>
            <a:ext cx="8229600" cy="2941820"/>
          </a:xfrm>
        </p:spPr>
        <p:txBody>
          <a:bodyPr/>
          <a:lstStyle/>
          <a:p>
            <a:pPr eaLnBrk="1" hangingPunct="1"/>
            <a:r>
              <a:rPr lang="en-US" altLang="en-US" sz="2400" dirty="0">
                <a:solidFill>
                  <a:schemeClr val="tx1"/>
                </a:solidFill>
              </a:rPr>
              <a:t>Smart-pointer templates</a:t>
            </a:r>
          </a:p>
          <a:p>
            <a:pPr lvl="1" eaLnBrk="1" hangingPunct="1"/>
            <a:r>
              <a:rPr lang="en-US" altLang="en-US" sz="2400" b="1" dirty="0" smtClean="0">
                <a:solidFill>
                  <a:schemeClr val="tx1"/>
                </a:solidFill>
              </a:rPr>
              <a:t>shared_p</a:t>
            </a:r>
            <a:r>
              <a:rPr lang="en-US" altLang="en-US" sz="100" b="1" dirty="0" smtClean="0">
                <a:solidFill>
                  <a:schemeClr val="tx1"/>
                </a:solidFill>
              </a:rPr>
              <a:t> </a:t>
            </a:r>
            <a:r>
              <a:rPr lang="en-US" altLang="en-US" sz="2400" b="1" dirty="0" smtClean="0">
                <a:solidFill>
                  <a:schemeClr val="tx1"/>
                </a:solidFill>
              </a:rPr>
              <a:t>t</a:t>
            </a:r>
            <a:r>
              <a:rPr lang="en-US" altLang="en-US" sz="100" b="1" dirty="0" smtClean="0">
                <a:solidFill>
                  <a:schemeClr val="tx1"/>
                </a:solidFill>
              </a:rPr>
              <a:t> </a:t>
            </a:r>
            <a:r>
              <a:rPr lang="en-US" altLang="en-US" sz="2400" b="1" dirty="0" smtClean="0">
                <a:solidFill>
                  <a:schemeClr val="tx1"/>
                </a:solidFill>
              </a:rPr>
              <a:t>r</a:t>
            </a:r>
            <a:r>
              <a:rPr lang="en-US" altLang="en-US" sz="2400" dirty="0" smtClean="0">
                <a:solidFill>
                  <a:schemeClr val="tx1"/>
                </a:solidFill>
              </a:rPr>
              <a:t> </a:t>
            </a:r>
            <a:r>
              <a:rPr lang="en-US" altLang="en-US" sz="2400" dirty="0">
                <a:solidFill>
                  <a:schemeClr val="tx1"/>
                </a:solidFill>
              </a:rPr>
              <a:t>– provides shared ownership of object</a:t>
            </a:r>
          </a:p>
          <a:p>
            <a:pPr lvl="1" eaLnBrk="1" hangingPunct="1"/>
            <a:r>
              <a:rPr lang="en-US" altLang="en-US" sz="2400" b="1" dirty="0" smtClean="0">
                <a:solidFill>
                  <a:schemeClr val="tx1"/>
                </a:solidFill>
              </a:rPr>
              <a:t>unique_p</a:t>
            </a:r>
            <a:r>
              <a:rPr lang="en-US" altLang="en-US" sz="100" b="1" dirty="0" smtClean="0">
                <a:solidFill>
                  <a:schemeClr val="tx1"/>
                </a:solidFill>
              </a:rPr>
              <a:t> </a:t>
            </a:r>
            <a:r>
              <a:rPr lang="en-US" altLang="en-US" sz="2400" b="1" dirty="0" smtClean="0">
                <a:solidFill>
                  <a:schemeClr val="tx1"/>
                </a:solidFill>
              </a:rPr>
              <a:t>t</a:t>
            </a:r>
            <a:r>
              <a:rPr lang="en-US" altLang="en-US" sz="100" b="1" dirty="0" smtClean="0">
                <a:solidFill>
                  <a:schemeClr val="tx1"/>
                </a:solidFill>
              </a:rPr>
              <a:t> </a:t>
            </a:r>
            <a:r>
              <a:rPr lang="en-US" altLang="en-US" sz="2400" b="1" dirty="0" smtClean="0">
                <a:solidFill>
                  <a:schemeClr val="tx1"/>
                </a:solidFill>
              </a:rPr>
              <a:t>r</a:t>
            </a:r>
            <a:r>
              <a:rPr lang="en-US" altLang="en-US" sz="2400" dirty="0" smtClean="0">
                <a:solidFill>
                  <a:schemeClr val="tx1"/>
                </a:solidFill>
              </a:rPr>
              <a:t> </a:t>
            </a:r>
            <a:r>
              <a:rPr lang="en-US" altLang="en-US" sz="2400" dirty="0">
                <a:solidFill>
                  <a:schemeClr val="tx1"/>
                </a:solidFill>
              </a:rPr>
              <a:t>– no other pointer can reference same object</a:t>
            </a:r>
          </a:p>
          <a:p>
            <a:pPr lvl="1" eaLnBrk="1" hangingPunct="1"/>
            <a:r>
              <a:rPr lang="en-US" altLang="en-US" sz="2400" b="1" dirty="0" smtClean="0">
                <a:solidFill>
                  <a:schemeClr val="tx1"/>
                </a:solidFill>
              </a:rPr>
              <a:t>weak_p</a:t>
            </a:r>
            <a:r>
              <a:rPr lang="en-US" altLang="en-US" sz="100" b="1" dirty="0" smtClean="0">
                <a:solidFill>
                  <a:schemeClr val="tx1"/>
                </a:solidFill>
              </a:rPr>
              <a:t> </a:t>
            </a:r>
            <a:r>
              <a:rPr lang="en-US" altLang="en-US" sz="2400" b="1" dirty="0" smtClean="0">
                <a:solidFill>
                  <a:schemeClr val="tx1"/>
                </a:solidFill>
              </a:rPr>
              <a:t>t</a:t>
            </a:r>
            <a:r>
              <a:rPr lang="en-US" altLang="en-US" sz="100" b="1" dirty="0" smtClean="0">
                <a:solidFill>
                  <a:schemeClr val="tx1"/>
                </a:solidFill>
              </a:rPr>
              <a:t> </a:t>
            </a:r>
            <a:r>
              <a:rPr lang="en-US" altLang="en-US" sz="2400" b="1" dirty="0" smtClean="0">
                <a:solidFill>
                  <a:schemeClr val="tx1"/>
                </a:solidFill>
              </a:rPr>
              <a:t>r</a:t>
            </a:r>
            <a:r>
              <a:rPr lang="en-US" altLang="en-US" sz="2400" dirty="0" smtClean="0">
                <a:solidFill>
                  <a:schemeClr val="tx1"/>
                </a:solidFill>
              </a:rPr>
              <a:t> </a:t>
            </a:r>
            <a:r>
              <a:rPr lang="en-US" altLang="en-US" sz="2400" dirty="0">
                <a:solidFill>
                  <a:schemeClr val="tx1"/>
                </a:solidFill>
              </a:rPr>
              <a:t>– reference to an object already managed by a shared pointer … does not have ownership of the </a:t>
            </a:r>
            <a:r>
              <a:rPr lang="en-US" altLang="en-US" sz="2400" dirty="0" smtClean="0">
                <a:solidFill>
                  <a:schemeClr val="tx1"/>
                </a:solidFill>
              </a:rPr>
              <a:t>object</a:t>
            </a:r>
            <a:endParaRPr lang="en-US" altLang="en-US" sz="2400" dirty="0">
              <a:solidFill>
                <a:schemeClr val="tx1"/>
              </a:solidFill>
            </a:endParaRPr>
          </a:p>
        </p:txBody>
      </p:sp>
    </p:spTree>
    <p:extLst>
      <p:ext uri="{BB962C8B-B14F-4D97-AF65-F5344CB8AC3E}">
        <p14:creationId xmlns:p14="http://schemas.microsoft.com/office/powerpoint/2010/main" val="109172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Shared </a:t>
            </a:r>
            <a:r>
              <a:rPr lang="en-US" altLang="en-US" dirty="0" smtClean="0"/>
              <a:t>Pointers </a:t>
            </a:r>
            <a:r>
              <a:rPr lang="en-US" altLang="en-US" sz="2000" b="0" dirty="0" smtClean="0"/>
              <a:t>(1 of 2)</a:t>
            </a:r>
            <a:endParaRPr lang="en-US" sz="2000" b="0" dirty="0"/>
          </a:p>
        </p:txBody>
      </p:sp>
      <p:sp>
        <p:nvSpPr>
          <p:cNvPr id="4" name="Text Placeholder 3"/>
          <p:cNvSpPr>
            <a:spLocks noGrp="1"/>
          </p:cNvSpPr>
          <p:nvPr>
            <p:ph type="body" idx="1"/>
          </p:nvPr>
        </p:nvSpPr>
        <p:spPr>
          <a:xfrm>
            <a:off x="457200" y="1600200"/>
            <a:ext cx="8229600" cy="828207"/>
          </a:xfrm>
        </p:spPr>
        <p:txBody>
          <a:bodyPr/>
          <a:lstStyle/>
          <a:p>
            <a:pPr marL="0" indent="0">
              <a:buNone/>
            </a:pPr>
            <a:r>
              <a:rPr lang="en-US" altLang="en-US" sz="2200" b="1" dirty="0" smtClean="0"/>
              <a:t>Figure </a:t>
            </a:r>
            <a:r>
              <a:rPr lang="en-US" altLang="en-US" sz="2200" b="1" dirty="0"/>
              <a:t>C4-1 </a:t>
            </a:r>
            <a:r>
              <a:rPr lang="en-US" altLang="en-US" sz="2200" dirty="0"/>
              <a:t>Shared pointers and the manager object referencing a managed object</a:t>
            </a:r>
            <a:r>
              <a:rPr lang="en-US" altLang="en-US" sz="2200" dirty="0" smtClean="0"/>
              <a:t>.</a:t>
            </a:r>
            <a:endParaRPr lang="en-US" sz="2200" dirty="0"/>
          </a:p>
        </p:txBody>
      </p:sp>
      <p:pic>
        <p:nvPicPr>
          <p:cNvPr id="5" name="Picture 4" descr="Three shared pointers titled, shared P t r 1, shared P t r 2 and shared P t r 3 are given. These pointers point to a manager object. Manager object has reference count, 3. In manager object, a pointer is present. This pointer points to managed object."/>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26634" y="2715957"/>
            <a:ext cx="6690732" cy="2743200"/>
          </a:xfrm>
          <a:prstGeom prst="rect">
            <a:avLst/>
          </a:prstGeom>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410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Shared Pointers </a:t>
            </a:r>
            <a:r>
              <a:rPr lang="en-US" altLang="en-US" sz="2000" b="0" dirty="0" smtClean="0"/>
              <a:t>(2 </a:t>
            </a:r>
            <a:r>
              <a:rPr lang="en-US" altLang="en-US" sz="2000" b="0" dirty="0"/>
              <a:t>of 2)</a:t>
            </a:r>
            <a:endParaRPr lang="en-US" dirty="0"/>
          </a:p>
        </p:txBody>
      </p:sp>
      <p:sp>
        <p:nvSpPr>
          <p:cNvPr id="3" name="Text Placeholder 2"/>
          <p:cNvSpPr>
            <a:spLocks noGrp="1"/>
          </p:cNvSpPr>
          <p:nvPr>
            <p:ph type="body" idx="1"/>
          </p:nvPr>
        </p:nvSpPr>
        <p:spPr/>
        <p:txBody>
          <a:bodyPr/>
          <a:lstStyle/>
          <a:p>
            <a:pPr eaLnBrk="1" hangingPunct="1"/>
            <a:r>
              <a:rPr lang="en-US" altLang="en-US" sz="2400" dirty="0"/>
              <a:t>A shared pointer </a:t>
            </a:r>
            <a:r>
              <a:rPr lang="en-US" altLang="en-US" sz="2400" dirty="0" smtClean="0"/>
              <a:t>…</a:t>
            </a:r>
            <a:endParaRPr lang="en-US" altLang="en-US" sz="2400" dirty="0"/>
          </a:p>
          <a:p>
            <a:pPr lvl="1" eaLnBrk="1" hangingPunct="1"/>
            <a:r>
              <a:rPr lang="en-US" altLang="en-US" sz="2400" dirty="0"/>
              <a:t>Provides a safe mechanism to implement shared object ownership</a:t>
            </a:r>
          </a:p>
          <a:p>
            <a:pPr lvl="1" eaLnBrk="1" hangingPunct="1"/>
            <a:r>
              <a:rPr lang="en-US" altLang="en-US" sz="2400" dirty="0"/>
              <a:t>Maintains a count of aliases to an object</a:t>
            </a:r>
          </a:p>
          <a:p>
            <a:pPr lvl="1" eaLnBrk="1" hangingPunct="1"/>
            <a:r>
              <a:rPr lang="en-US" altLang="en-US" sz="2400" dirty="0"/>
              <a:t>Decreases or increases reference count of managed object each time instance is created or goes out of scope or is assigned </a:t>
            </a:r>
            <a:r>
              <a:rPr lang="en-US" altLang="en-US" sz="2400" b="1" dirty="0" smtClean="0">
                <a:solidFill>
                  <a:schemeClr val="tx1"/>
                </a:solidFill>
              </a:rPr>
              <a:t>null</a:t>
            </a:r>
            <a:r>
              <a:rPr lang="en-US" altLang="en-US" sz="100" b="1" dirty="0" smtClean="0">
                <a:solidFill>
                  <a:schemeClr val="tx1"/>
                </a:solidFill>
              </a:rPr>
              <a:t> </a:t>
            </a:r>
            <a:r>
              <a:rPr lang="en-US" altLang="en-US" sz="2400" b="1" dirty="0" smtClean="0">
                <a:solidFill>
                  <a:schemeClr val="tx1"/>
                </a:solidFill>
              </a:rPr>
              <a:t>p</a:t>
            </a:r>
            <a:r>
              <a:rPr lang="en-US" altLang="en-US" sz="100" b="1" dirty="0" smtClean="0">
                <a:solidFill>
                  <a:schemeClr val="tx1"/>
                </a:solidFill>
              </a:rPr>
              <a:t> </a:t>
            </a:r>
            <a:r>
              <a:rPr lang="en-US" altLang="en-US" sz="2400" b="1" dirty="0" smtClean="0">
                <a:solidFill>
                  <a:schemeClr val="tx1"/>
                </a:solidFill>
              </a:rPr>
              <a:t>t</a:t>
            </a:r>
            <a:r>
              <a:rPr lang="en-US" altLang="en-US" sz="100" b="1" dirty="0" smtClean="0">
                <a:solidFill>
                  <a:schemeClr val="tx1"/>
                </a:solidFill>
              </a:rPr>
              <a:t> </a:t>
            </a:r>
            <a:r>
              <a:rPr lang="en-US" altLang="en-US" sz="2400" b="1" dirty="0" smtClean="0">
                <a:solidFill>
                  <a:schemeClr val="tx1"/>
                </a:solidFill>
              </a:rPr>
              <a:t>r</a:t>
            </a:r>
            <a:endParaRPr lang="en-US" altLang="en-US" sz="2400" b="1" dirty="0">
              <a:solidFill>
                <a:schemeClr val="tx1"/>
              </a:solidFill>
            </a:endParaRPr>
          </a:p>
          <a:p>
            <a:pPr lvl="1" eaLnBrk="1" hangingPunct="1"/>
            <a:r>
              <a:rPr lang="en-US" altLang="en-US" sz="2400" dirty="0"/>
              <a:t>Calls destructor of managed object when reference count reaches </a:t>
            </a:r>
            <a:r>
              <a:rPr lang="en-US" altLang="en-US" sz="2400" dirty="0" smtClean="0"/>
              <a:t>0</a:t>
            </a:r>
            <a:endParaRPr lang="en-US" altLang="en-US" sz="2400" dirty="0"/>
          </a:p>
        </p:txBody>
      </p:sp>
    </p:spTree>
    <p:extLst>
      <p:ext uri="{BB962C8B-B14F-4D97-AF65-F5344CB8AC3E}">
        <p14:creationId xmlns:p14="http://schemas.microsoft.com/office/powerpoint/2010/main" val="357493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solidFill>
                  <a:schemeClr val="tx2"/>
                </a:solidFill>
              </a:rPr>
              <a:t>Revised Node and LinkedList Classes </a:t>
            </a:r>
            <a:r>
              <a:rPr lang="en-US" sz="2000" b="0" dirty="0" smtClean="0">
                <a:solidFill>
                  <a:schemeClr val="tx2"/>
                </a:solidFill>
              </a:rPr>
              <a:t>(1 of 11)</a:t>
            </a:r>
            <a:endParaRPr lang="en-US" sz="2000" b="0" dirty="0">
              <a:solidFill>
                <a:schemeClr val="tx2"/>
              </a:solidFill>
            </a:endParaRPr>
          </a:p>
        </p:txBody>
      </p:sp>
      <p:sp>
        <p:nvSpPr>
          <p:cNvPr id="5" name="Text Placeholder 4"/>
          <p:cNvSpPr>
            <a:spLocks noGrp="1"/>
          </p:cNvSpPr>
          <p:nvPr>
            <p:ph type="body" idx="1"/>
          </p:nvPr>
        </p:nvSpPr>
        <p:spPr>
          <a:xfrm>
            <a:off x="457200" y="1600200"/>
            <a:ext cx="8229600" cy="1274331"/>
          </a:xfrm>
        </p:spPr>
        <p:txBody>
          <a:bodyPr/>
          <a:lstStyle/>
          <a:p>
            <a:pPr eaLnBrk="1" hangingPunct="1"/>
            <a:r>
              <a:rPr lang="en-US" altLang="en-US" sz="2400" dirty="0"/>
              <a:t>Use shared pointers in earlier Node and LinkedList classes</a:t>
            </a:r>
          </a:p>
          <a:p>
            <a:pPr lvl="1" eaLnBrk="1" hangingPunct="1"/>
            <a:r>
              <a:rPr lang="en-US" altLang="en-US" sz="2400" dirty="0"/>
              <a:t>Help ensure memory handled </a:t>
            </a:r>
            <a:r>
              <a:rPr lang="en-US" altLang="en-US" sz="2400" dirty="0" smtClean="0"/>
              <a:t>correctly</a:t>
            </a:r>
            <a:endParaRPr lang="en-US" altLang="en-US" sz="2400" dirty="0"/>
          </a:p>
        </p:txBody>
      </p:sp>
      <p:sp>
        <p:nvSpPr>
          <p:cNvPr id="7" name="Text Placeholder 6"/>
          <p:cNvSpPr>
            <a:spLocks noGrp="1"/>
          </p:cNvSpPr>
          <p:nvPr>
            <p:ph type="body" idx="2"/>
          </p:nvPr>
        </p:nvSpPr>
        <p:spPr>
          <a:xfrm>
            <a:off x="457200" y="2986657"/>
            <a:ext cx="8229600" cy="806548"/>
          </a:xfrm>
        </p:spPr>
        <p:txBody>
          <a:bodyPr/>
          <a:lstStyle/>
          <a:p>
            <a:pPr marL="0" indent="0">
              <a:buNone/>
            </a:pPr>
            <a:r>
              <a:rPr lang="en-US" sz="2400" b="1" dirty="0">
                <a:solidFill>
                  <a:schemeClr val="tx1"/>
                </a:solidFill>
                <a:cs typeface="Arial" charset="0"/>
              </a:rPr>
              <a:t>Listing C4-1 </a:t>
            </a:r>
            <a:r>
              <a:rPr lang="en-US" sz="2400" dirty="0">
                <a:solidFill>
                  <a:schemeClr val="tx1"/>
                </a:solidFill>
                <a:cs typeface="Arial" charset="0"/>
              </a:rPr>
              <a:t>The revised header file for the class </a:t>
            </a:r>
            <a:r>
              <a:rPr lang="en-US" sz="2400" b="1" dirty="0">
                <a:solidFill>
                  <a:schemeClr val="tx1"/>
                </a:solidFill>
                <a:cs typeface="Arial" charset="0"/>
              </a:rPr>
              <a:t>Node</a:t>
            </a:r>
            <a:r>
              <a:rPr lang="en-US" sz="2400" dirty="0">
                <a:solidFill>
                  <a:schemeClr val="tx1"/>
                </a:solidFill>
                <a:cs typeface="Arial" charset="0"/>
              </a:rPr>
              <a:t>, </a:t>
            </a:r>
            <a:r>
              <a:rPr lang="en-US" sz="2400" dirty="0" smtClean="0">
                <a:solidFill>
                  <a:schemeClr val="tx1"/>
                </a:solidFill>
                <a:cs typeface="Arial" charset="0"/>
              </a:rPr>
              <a:t>originally </a:t>
            </a:r>
            <a:r>
              <a:rPr lang="en-US" sz="2400" dirty="0">
                <a:solidFill>
                  <a:schemeClr val="tx1"/>
                </a:solidFill>
                <a:cs typeface="Arial" charset="0"/>
              </a:rPr>
              <a:t>given in Listing 4-1</a:t>
            </a:r>
            <a:endParaRPr lang="en-US" sz="2400" dirty="0">
              <a:solidFill>
                <a:schemeClr val="tx1"/>
              </a:solidFill>
            </a:endParaRPr>
          </a:p>
        </p:txBody>
      </p:sp>
      <p:pic>
        <p:nvPicPr>
          <p:cNvPr id="6" name="Picture 2" descr="Computer code has 18 lines. The lines read as follows. Line 1. hash include left angle bracket memory right angle bracket. Line 2. template left angle bracket class Item Type right angle bracket. Line 3. class Node. Line 4. left brace. Line 5. private colon. Line 6, indented once. Item Type item semicolon forward slash forward slash A data item. Line 7, indented once. s t d colon colon shared underscore p t r left angle bracket Node left angle bracket Item Type right angle bracket right angle bracket next semicolon forward slash forward slash Pointer to next node. Line 8. blank. Line 9. public 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4040243"/>
            <a:ext cx="6629400" cy="20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06018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8474</TotalTime>
  <Words>929</Words>
  <Application>Microsoft Office PowerPoint</Application>
  <PresentationFormat>On-screen Show (4:3)</PresentationFormat>
  <Paragraphs>116</Paragraphs>
  <Slides>29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Noto Sans Symbols</vt:lpstr>
      <vt:lpstr>Times New Roman</vt:lpstr>
      <vt:lpstr>Verdana</vt:lpstr>
      <vt:lpstr>Wingdings</vt:lpstr>
      <vt:lpstr>508 Lecture</vt:lpstr>
      <vt:lpstr>1_508 Lecture</vt:lpstr>
      <vt:lpstr>Data Abstraction &amp; Problem Solving with C++: Walls and Mirrors</vt:lpstr>
      <vt:lpstr>Raw Pointers (1 of 3)</vt:lpstr>
      <vt:lpstr>Raw Pointers (2 of 3)</vt:lpstr>
      <vt:lpstr>Raw Pointers (3 of 3)</vt:lpstr>
      <vt:lpstr>Smart Pointers (1 of 2)</vt:lpstr>
      <vt:lpstr>Smart Pointers (2 of 2)</vt:lpstr>
      <vt:lpstr>Using Shared Pointers (1 of 2)</vt:lpstr>
      <vt:lpstr>Using Shared Pointers (2 of 2)</vt:lpstr>
      <vt:lpstr>Revised Node and LinkedList Classes (1 of 11)</vt:lpstr>
      <vt:lpstr>Revised Node and LinkedList Classes (2 of 11)</vt:lpstr>
      <vt:lpstr>Revised Node and LinkedList Classes (3 of 11)</vt:lpstr>
      <vt:lpstr>Revised Node and LinkedList Classes (4 of 11)</vt:lpstr>
      <vt:lpstr>Revised Node and LinkedList Classes (5 of 11)</vt:lpstr>
      <vt:lpstr>Revised Node and LinkedList Classes (6 of 11)</vt:lpstr>
      <vt:lpstr>Revised Node and LinkedList Classes (7 of 11)</vt:lpstr>
      <vt:lpstr>Revised Node and LinkedList Classes (8 of 11)</vt:lpstr>
      <vt:lpstr>Revised Node and LinkedList Classes (9 of 11)</vt:lpstr>
      <vt:lpstr>Revised Node and LinkedList Classes (10 of 11)</vt:lpstr>
      <vt:lpstr>Revised Node and LinkedList Classes (11 of 11)</vt:lpstr>
      <vt:lpstr>Using Unique Pointers (1 of 3)</vt:lpstr>
      <vt:lpstr>Using Unique Pointers (2 of 3)</vt:lpstr>
      <vt:lpstr>Using Unique Pointers (3 of 3)</vt:lpstr>
      <vt:lpstr>Using Weak Pointers (1 of 4)</vt:lpstr>
      <vt:lpstr>Using Weak Pointers (2 of 4)</vt:lpstr>
      <vt:lpstr>Using Weak Pointers (3 of 4)</vt:lpstr>
      <vt:lpstr>Using Weak Pointers (4 of 4)</vt:lpstr>
      <vt:lpstr>Other Smart Pointer Features (1 of 2)</vt:lpstr>
      <vt:lpstr>Other Smart Pointer Features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905</cp:revision>
  <dcterms:modified xsi:type="dcterms:W3CDTF">2018-04-06T14:08:40Z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