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1"/>
  </p:notesMasterIdLst>
  <p:handoutMasterIdLst>
    <p:handoutMasterId r:id="rId22"/>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29"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343" autoAdjust="0"/>
  </p:normalViewPr>
  <p:slideViewPr>
    <p:cSldViewPr snapToGrid="0" snapToObjects="1">
      <p:cViewPr varScale="1">
        <p:scale>
          <a:sx n="101" d="100"/>
          <a:sy n="101" d="100"/>
        </p:scale>
        <p:origin x="189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algn="ctr">
              <a:defRPr/>
            </a:pPr>
            <a:r>
              <a:rPr lang="en-US" b="1" dirty="0">
                <a:latin typeface="+mn-lt"/>
              </a:rPr>
              <a:t>C++ Interlude 5</a:t>
            </a:r>
          </a:p>
        </p:txBody>
      </p:sp>
      <p:sp>
        <p:nvSpPr>
          <p:cNvPr id="5" name="Text Placeholder 4"/>
          <p:cNvSpPr>
            <a:spLocks noGrp="1"/>
          </p:cNvSpPr>
          <p:nvPr>
            <p:ph type="body" idx="3"/>
          </p:nvPr>
        </p:nvSpPr>
        <p:spPr>
          <a:xfrm>
            <a:off x="4773168" y="3114461"/>
            <a:ext cx="3913631" cy="911849"/>
          </a:xfrm>
        </p:spPr>
        <p:txBody>
          <a:bodyPr/>
          <a:lstStyle/>
          <a:p>
            <a:pPr algn="ctr" eaLnBrk="1" hangingPunct="1"/>
            <a:r>
              <a:rPr lang="en-US" altLang="en-US" dirty="0">
                <a:latin typeface="+mn-lt"/>
                <a:ea typeface="ＭＳ Ｐゴシック" pitchFamily="2" charset="-128"/>
              </a:rPr>
              <a:t>Class Relationships and Reuse</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Public, Private, and Protected Sections of a Class</a:t>
            </a:r>
            <a:endParaRPr lang="en-US" dirty="0"/>
          </a:p>
        </p:txBody>
      </p:sp>
      <p:sp>
        <p:nvSpPr>
          <p:cNvPr id="3" name="Text Placeholder 2"/>
          <p:cNvSpPr>
            <a:spLocks noGrp="1"/>
          </p:cNvSpPr>
          <p:nvPr>
            <p:ph type="body" idx="1"/>
          </p:nvPr>
        </p:nvSpPr>
        <p:spPr>
          <a:xfrm>
            <a:off x="457200" y="1600200"/>
            <a:ext cx="8229600" cy="818535"/>
          </a:xfrm>
        </p:spPr>
        <p:txBody>
          <a:bodyPr/>
          <a:lstStyle/>
          <a:p>
            <a:pPr marL="0" indent="0">
              <a:buNone/>
            </a:pPr>
            <a:r>
              <a:rPr lang="en-US" altLang="en-US" sz="2200" b="1" dirty="0">
                <a:ea typeface="ＭＳ Ｐゴシック" pitchFamily="2" charset="-128"/>
              </a:rPr>
              <a:t>Figure C5-6 </a:t>
            </a:r>
            <a:r>
              <a:rPr lang="en-US" altLang="en-US" sz="2200" dirty="0">
                <a:ea typeface="ＭＳ Ｐゴシック" pitchFamily="2" charset="-128"/>
              </a:rPr>
              <a:t>Access to public, private, and protected </a:t>
            </a:r>
            <a:r>
              <a:rPr lang="en-US" altLang="en-US" sz="2200" dirty="0" smtClean="0">
                <a:ea typeface="ＭＳ Ｐゴシック" pitchFamily="2" charset="-128"/>
              </a:rPr>
              <a:t>sections </a:t>
            </a:r>
            <a:r>
              <a:rPr lang="en-US" altLang="en-US" sz="2200" dirty="0">
                <a:ea typeface="ＭＳ Ｐゴシック" pitchFamily="2" charset="-128"/>
              </a:rPr>
              <a:t>of a class by a client and a derived </a:t>
            </a:r>
            <a:r>
              <a:rPr lang="en-US" altLang="en-US" sz="2200" dirty="0" smtClean="0">
                <a:ea typeface="ＭＳ Ｐゴシック" pitchFamily="2" charset="-128"/>
              </a:rPr>
              <a:t>class</a:t>
            </a:r>
            <a:endParaRPr lang="en-US" altLang="en-US" sz="2200" dirty="0">
              <a:ea typeface="ＭＳ Ｐゴシック" pitchFamily="2" charset="-128"/>
            </a:endParaRPr>
          </a:p>
        </p:txBody>
      </p:sp>
      <p:pic>
        <p:nvPicPr>
          <p:cNvPr id="5" name="Picture 2" descr="Three diagrams illustrate a Client class, a Base class and a Derived class. The client class and the derived class are empty. The base class in the centre is divided into three sections, private section, protected section and public section. Client class points to the Public section of the base class and the derived class points to both protected and public section of the base clas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56" y="2941381"/>
            <a:ext cx="7608887"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20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1832" cy="1097279"/>
          </a:xfrm>
        </p:spPr>
        <p:txBody>
          <a:bodyPr anchor="b"/>
          <a:lstStyle/>
          <a:p>
            <a:r>
              <a:rPr lang="en-US" altLang="en-US" sz="3200" dirty="0">
                <a:ea typeface="ＭＳ Ｐゴシック" pitchFamily="2" charset="-128"/>
              </a:rPr>
              <a:t>Public, Private, and </a:t>
            </a:r>
            <a:r>
              <a:rPr lang="en-US" altLang="en-US" sz="3200" dirty="0" smtClean="0">
                <a:ea typeface="ＭＳ Ｐゴシック" pitchFamily="2" charset="-128"/>
              </a:rPr>
              <a:t>Protected Inheritance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a:xfrm>
            <a:off x="457200" y="1600200"/>
            <a:ext cx="8229600" cy="567813"/>
          </a:xfrm>
        </p:spPr>
        <p:txBody>
          <a:bodyPr/>
          <a:lstStyle/>
          <a:p>
            <a:pPr marL="0" indent="0">
              <a:buNone/>
            </a:pPr>
            <a:r>
              <a:rPr lang="en-US" altLang="en-US" sz="2200" b="1" dirty="0">
                <a:ea typeface="ＭＳ Ｐゴシック" pitchFamily="2" charset="-128"/>
              </a:rPr>
              <a:t>Figure C5-7 </a:t>
            </a:r>
            <a:r>
              <a:rPr lang="en-US" altLang="en-US" sz="2200" dirty="0">
                <a:ea typeface="ＭＳ Ｐゴシック" pitchFamily="2" charset="-128"/>
              </a:rPr>
              <a:t>A magic box </a:t>
            </a:r>
            <a:r>
              <a:rPr lang="en-US" altLang="en-US" sz="2200" b="1" dirty="0">
                <a:ea typeface="ＭＳ Ｐゴシック" pitchFamily="2" charset="-128"/>
              </a:rPr>
              <a:t>is a</a:t>
            </a:r>
            <a:r>
              <a:rPr lang="en-US" altLang="en-US" sz="2200" i="1" dirty="0">
                <a:ea typeface="ＭＳ Ｐゴシック" pitchFamily="2" charset="-128"/>
              </a:rPr>
              <a:t> </a:t>
            </a:r>
            <a:r>
              <a:rPr lang="en-US" altLang="en-US" sz="2200" dirty="0">
                <a:ea typeface="ＭＳ Ｐゴシック" pitchFamily="2" charset="-128"/>
              </a:rPr>
              <a:t>plain </a:t>
            </a:r>
            <a:r>
              <a:rPr lang="en-US" altLang="en-US" sz="2200" dirty="0" smtClean="0">
                <a:ea typeface="ＭＳ Ｐゴシック" pitchFamily="2" charset="-128"/>
              </a:rPr>
              <a:t>box</a:t>
            </a:r>
            <a:endParaRPr lang="en-US" altLang="en-US" sz="2200" dirty="0">
              <a:ea typeface="ＭＳ Ｐゴシック" pitchFamily="2" charset="-128"/>
            </a:endParaRPr>
          </a:p>
        </p:txBody>
      </p:sp>
      <p:pic>
        <p:nvPicPr>
          <p:cNvPr id="5" name="Picture 2" descr="Diagram displays the Magic box class inheriting the Plain Box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763" y="2455563"/>
            <a:ext cx="3094037"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194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77084" cy="1097279"/>
          </a:xfrm>
        </p:spPr>
        <p:txBody>
          <a:bodyPr/>
          <a:lstStyle/>
          <a:p>
            <a:r>
              <a:rPr lang="en-US" altLang="en-US" sz="3200" dirty="0">
                <a:ea typeface="ＭＳ Ｐゴシック" pitchFamily="2" charset="-128"/>
              </a:rPr>
              <a:t>Public, Private, and Protected Inheritance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Public inheritance</a:t>
            </a:r>
          </a:p>
          <a:p>
            <a:pPr lvl="1" eaLnBrk="1" hangingPunct="1"/>
            <a:r>
              <a:rPr lang="en-US" altLang="en-US" sz="2400" dirty="0">
                <a:ea typeface="ＭＳ Ｐゴシック" pitchFamily="2" charset="-128"/>
              </a:rPr>
              <a:t>Implements </a:t>
            </a:r>
            <a:r>
              <a:rPr lang="en-US" altLang="en-US" sz="2400" b="1" dirty="0">
                <a:ea typeface="ＭＳ Ｐゴシック" pitchFamily="2" charset="-128"/>
              </a:rPr>
              <a:t>is-a</a:t>
            </a:r>
            <a:r>
              <a:rPr lang="en-US" altLang="en-US" sz="2400" dirty="0">
                <a:ea typeface="ＭＳ Ｐゴシック" pitchFamily="2" charset="-128"/>
              </a:rPr>
              <a:t> relationship</a:t>
            </a:r>
          </a:p>
          <a:p>
            <a:pPr lvl="1" eaLnBrk="1" hangingPunct="1"/>
            <a:r>
              <a:rPr lang="en-US" altLang="en-US" sz="2400" dirty="0">
                <a:ea typeface="ＭＳ Ｐゴシック" pitchFamily="2" charset="-128"/>
              </a:rPr>
              <a:t>Use instance of a derived class anywhere you can use an instance of base class</a:t>
            </a:r>
          </a:p>
          <a:p>
            <a:pPr eaLnBrk="1" hangingPunct="1"/>
            <a:r>
              <a:rPr lang="en-US" altLang="en-US" sz="2400" dirty="0">
                <a:ea typeface="ＭＳ Ｐゴシック" pitchFamily="2" charset="-128"/>
              </a:rPr>
              <a:t>If relationship not </a:t>
            </a:r>
            <a:r>
              <a:rPr lang="en-US" altLang="en-US" sz="2400" b="1" dirty="0">
                <a:ea typeface="ＭＳ Ｐゴシック" pitchFamily="2" charset="-128"/>
              </a:rPr>
              <a:t>is-a</a:t>
            </a:r>
          </a:p>
          <a:p>
            <a:pPr lvl="1" eaLnBrk="1" hangingPunct="1"/>
            <a:r>
              <a:rPr lang="en-US" altLang="en-US" sz="2400" dirty="0">
                <a:ea typeface="ＭＳ Ｐゴシック" pitchFamily="2" charset="-128"/>
              </a:rPr>
              <a:t>Do not use public </a:t>
            </a:r>
            <a:r>
              <a:rPr lang="en-US" altLang="en-US" sz="2400" dirty="0" smtClean="0">
                <a:ea typeface="ＭＳ Ｐゴシック" pitchFamily="2" charset="-128"/>
              </a:rPr>
              <a:t>inheritance</a:t>
            </a:r>
            <a:endParaRPr lang="en-US" altLang="en-US" sz="2400" dirty="0">
              <a:ea typeface="ＭＳ Ｐゴシック" pitchFamily="2" charset="-128"/>
            </a:endParaRPr>
          </a:p>
        </p:txBody>
      </p:sp>
    </p:spTree>
    <p:extLst>
      <p:ext uri="{BB962C8B-B14F-4D97-AF65-F5344CB8AC3E}">
        <p14:creationId xmlns:p14="http://schemas.microsoft.com/office/powerpoint/2010/main" val="393207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Has-a </a:t>
            </a:r>
            <a:r>
              <a:rPr lang="en-US" altLang="en-US" dirty="0" smtClean="0">
                <a:ea typeface="ＭＳ Ｐゴシック" pitchFamily="2" charset="-128"/>
              </a:rPr>
              <a:t>Relationships </a:t>
            </a:r>
            <a:r>
              <a:rPr lang="en-US" altLang="en-US" sz="2000" b="0" dirty="0" smtClean="0">
                <a:ea typeface="ＭＳ Ｐゴシック" pitchFamily="2" charset="-128"/>
              </a:rPr>
              <a:t>(1 of 3)</a:t>
            </a:r>
            <a:endParaRPr lang="en-US" sz="2000" b="0" dirty="0"/>
          </a:p>
        </p:txBody>
      </p:sp>
      <p:sp>
        <p:nvSpPr>
          <p:cNvPr id="3" name="Text Placeholder 2"/>
          <p:cNvSpPr>
            <a:spLocks noGrp="1"/>
          </p:cNvSpPr>
          <p:nvPr>
            <p:ph type="body" idx="1"/>
          </p:nvPr>
        </p:nvSpPr>
        <p:spPr>
          <a:xfrm>
            <a:off x="457200" y="1600200"/>
            <a:ext cx="8229600" cy="494071"/>
          </a:xfrm>
        </p:spPr>
        <p:txBody>
          <a:bodyPr/>
          <a:lstStyle/>
          <a:p>
            <a:pPr marL="0" indent="0">
              <a:buNone/>
            </a:pPr>
            <a:r>
              <a:rPr lang="en-US" altLang="en-US" sz="2200" b="1" dirty="0">
                <a:ea typeface="ＭＳ Ｐゴシック" pitchFamily="2" charset="-128"/>
              </a:rPr>
              <a:t>Figure C5-8 </a:t>
            </a:r>
            <a:r>
              <a:rPr lang="en-US" altLang="en-US" sz="2200" dirty="0">
                <a:ea typeface="ＭＳ Ｐゴシック" pitchFamily="2" charset="-128"/>
              </a:rPr>
              <a:t>A pen </a:t>
            </a:r>
            <a:r>
              <a:rPr lang="en-US" altLang="en-US" sz="2200" b="1" dirty="0">
                <a:ea typeface="ＭＳ Ｐゴシック" pitchFamily="2" charset="-128"/>
              </a:rPr>
              <a:t>has a</a:t>
            </a:r>
            <a:r>
              <a:rPr lang="en-US" altLang="en-US" sz="2200" i="1" dirty="0">
                <a:ea typeface="ＭＳ Ｐゴシック" pitchFamily="2" charset="-128"/>
              </a:rPr>
              <a:t> </a:t>
            </a:r>
            <a:r>
              <a:rPr lang="en-US" altLang="en-US" sz="2200" dirty="0">
                <a:ea typeface="ＭＳ Ｐゴシック" pitchFamily="2" charset="-128"/>
              </a:rPr>
              <a:t>or </a:t>
            </a:r>
            <a:r>
              <a:rPr lang="en-US" altLang="en-US" sz="2200" b="1" dirty="0">
                <a:ea typeface="ＭＳ Ｐゴシック" pitchFamily="2" charset="-128"/>
              </a:rPr>
              <a:t>contains</a:t>
            </a:r>
            <a:r>
              <a:rPr lang="en-US" altLang="en-US" sz="2200" dirty="0">
                <a:ea typeface="ＭＳ Ｐゴシック" pitchFamily="2" charset="-128"/>
              </a:rPr>
              <a:t> a </a:t>
            </a:r>
            <a:r>
              <a:rPr lang="en-US" altLang="en-US" sz="2200" dirty="0" smtClean="0">
                <a:ea typeface="ＭＳ Ｐゴシック" pitchFamily="2" charset="-128"/>
              </a:rPr>
              <a:t>ball</a:t>
            </a:r>
            <a:endParaRPr lang="en-US" altLang="en-US" sz="2200" dirty="0">
              <a:ea typeface="ＭＳ Ｐゴシック" pitchFamily="2" charset="-128"/>
            </a:endParaRPr>
          </a:p>
        </p:txBody>
      </p:sp>
      <p:pic>
        <p:nvPicPr>
          <p:cNvPr id="5" name="Picture 2" descr="A diagram of a ball pen labels the ball as class Ball and the pen as Class p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381821"/>
            <a:ext cx="48768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498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Containment: Has-a Relationships </a:t>
            </a:r>
            <a:r>
              <a:rPr lang="en-US" altLang="en-US" sz="2000" b="0" dirty="0" smtClean="0">
                <a:ea typeface="ＭＳ Ｐゴシック" pitchFamily="2" charset="-128"/>
              </a:rPr>
              <a:t>(2 </a:t>
            </a:r>
            <a:r>
              <a:rPr lang="en-US" altLang="en-US" sz="2000" b="0" dirty="0">
                <a:ea typeface="ＭＳ Ｐゴシック" pitchFamily="2" charset="-128"/>
              </a:rPr>
              <a:t>of 3)</a:t>
            </a:r>
            <a:endParaRPr lang="en-US" dirty="0"/>
          </a:p>
        </p:txBody>
      </p:sp>
      <p:sp>
        <p:nvSpPr>
          <p:cNvPr id="3" name="Text Placeholder 2"/>
          <p:cNvSpPr>
            <a:spLocks noGrp="1"/>
          </p:cNvSpPr>
          <p:nvPr>
            <p:ph type="body" idx="1"/>
          </p:nvPr>
        </p:nvSpPr>
        <p:spPr>
          <a:xfrm>
            <a:off x="457200" y="1600200"/>
            <a:ext cx="8229600" cy="3694471"/>
          </a:xfrm>
        </p:spPr>
        <p:txBody>
          <a:bodyPr/>
          <a:lstStyle/>
          <a:p>
            <a:pPr>
              <a:buFont typeface="Arial" charset="0"/>
              <a:buChar char="•"/>
              <a:defRPr/>
            </a:pPr>
            <a:r>
              <a:rPr lang="en-US" sz="2400" b="1" dirty="0"/>
              <a:t>Has-a</a:t>
            </a:r>
            <a:r>
              <a:rPr lang="en-US" sz="2400" dirty="0"/>
              <a:t> or containment</a:t>
            </a:r>
          </a:p>
          <a:p>
            <a:pPr lvl="1">
              <a:buFont typeface="Arial" charset="0"/>
              <a:buChar char="–"/>
              <a:defRPr/>
            </a:pPr>
            <a:r>
              <a:rPr lang="en-US" sz="2400" dirty="0"/>
              <a:t>Means a class has an object as a data member</a:t>
            </a:r>
          </a:p>
          <a:p>
            <a:pPr>
              <a:buFont typeface="Arial" charset="0"/>
              <a:buChar char="•"/>
              <a:defRPr/>
            </a:pPr>
            <a:r>
              <a:rPr lang="en-US" sz="2400" dirty="0"/>
              <a:t>Execution order of constructors for both inheritance and containment</a:t>
            </a:r>
          </a:p>
          <a:p>
            <a:pPr marL="741600" lvl="1" indent="-428400" eaLnBrk="1" hangingPunct="1">
              <a:buFont typeface="+mj-lt"/>
              <a:buAutoNum type="arabicPeriod"/>
              <a:defRPr/>
            </a:pPr>
            <a:r>
              <a:rPr lang="en-US" sz="2400" dirty="0"/>
              <a:t>Its base class constructor executes.</a:t>
            </a:r>
          </a:p>
          <a:p>
            <a:pPr marL="741600" lvl="1" indent="-428400" eaLnBrk="1" hangingPunct="1">
              <a:buFont typeface="+mj-lt"/>
              <a:buAutoNum type="arabicPeriod"/>
              <a:defRPr/>
            </a:pPr>
            <a:r>
              <a:rPr lang="en-US" sz="2400" dirty="0"/>
              <a:t>Constructors of its member objects execute in the declaration order.</a:t>
            </a:r>
          </a:p>
          <a:p>
            <a:pPr marL="741600" lvl="1" indent="-428400" eaLnBrk="1" hangingPunct="1">
              <a:buFont typeface="+mj-lt"/>
              <a:buAutoNum type="arabicPeriod"/>
              <a:defRPr/>
            </a:pPr>
            <a:r>
              <a:rPr lang="en-US" sz="2400" dirty="0"/>
              <a:t>The body of its constructor executes</a:t>
            </a:r>
            <a:r>
              <a:rPr lang="en-US" sz="2400" dirty="0" smtClean="0"/>
              <a:t>.</a:t>
            </a:r>
            <a:endParaRPr lang="en-US" sz="2400" dirty="0"/>
          </a:p>
        </p:txBody>
      </p:sp>
    </p:spTree>
    <p:extLst>
      <p:ext uri="{BB962C8B-B14F-4D97-AF65-F5344CB8AC3E}">
        <p14:creationId xmlns:p14="http://schemas.microsoft.com/office/powerpoint/2010/main" val="414628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Containment: Has-a Relationships </a:t>
            </a:r>
            <a:r>
              <a:rPr lang="en-US" altLang="en-US" sz="2000" b="0" dirty="0" smtClean="0">
                <a:ea typeface="ＭＳ Ｐゴシック" pitchFamily="2" charset="-128"/>
              </a:rPr>
              <a:t>(3 </a:t>
            </a:r>
            <a:r>
              <a:rPr lang="en-US" altLang="en-US" sz="2000" b="0" dirty="0">
                <a:ea typeface="ＭＳ Ｐゴシック" pitchFamily="2" charset="-128"/>
              </a:rPr>
              <a:t>of 3)</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Execution order of destructors for both inheritance and containment</a:t>
            </a:r>
          </a:p>
          <a:p>
            <a:pPr marL="741600" lvl="1" indent="-428400" eaLnBrk="1" hangingPunct="1">
              <a:buFont typeface="Calibri" panose="020F0502020204030204" pitchFamily="34" charset="0"/>
              <a:buAutoNum type="arabicPeriod"/>
            </a:pPr>
            <a:r>
              <a:rPr lang="en-US" altLang="en-US" sz="2400" dirty="0">
                <a:ea typeface="ＭＳ Ｐゴシック" pitchFamily="2" charset="-128"/>
              </a:rPr>
              <a:t>The body of its destructor executes.</a:t>
            </a:r>
          </a:p>
          <a:p>
            <a:pPr marL="741600" lvl="1" indent="-428400" eaLnBrk="1" hangingPunct="1">
              <a:buFont typeface="Calibri" panose="020F0502020204030204" pitchFamily="34" charset="0"/>
              <a:buAutoNum type="arabicPeriod"/>
            </a:pPr>
            <a:r>
              <a:rPr lang="en-US" altLang="en-US" sz="2400" dirty="0">
                <a:ea typeface="ＭＳ Ｐゴシック" pitchFamily="2" charset="-128"/>
              </a:rPr>
              <a:t>Destructors of its member objects execute in the declaration order.</a:t>
            </a:r>
          </a:p>
          <a:p>
            <a:pPr marL="741600" lvl="1" indent="-428400" eaLnBrk="1" hangingPunct="1">
              <a:buFont typeface="Calibri" panose="020F0502020204030204" pitchFamily="34" charset="0"/>
              <a:buAutoNum type="arabicPeriod"/>
            </a:pPr>
            <a:r>
              <a:rPr lang="en-US" altLang="en-US" sz="2400" dirty="0">
                <a:ea typeface="ＭＳ Ｐゴシック" pitchFamily="2" charset="-128"/>
              </a:rPr>
              <a:t>Its base class destructor executes</a:t>
            </a:r>
            <a:r>
              <a:rPr lang="en-US" altLang="en-US" sz="2400" dirty="0" smtClean="0">
                <a:ea typeface="ＭＳ Ｐゴシック" pitchFamily="2" charset="-128"/>
              </a:rPr>
              <a:t>.</a:t>
            </a:r>
            <a:endParaRPr lang="en-US" altLang="en-US" sz="2400" dirty="0">
              <a:ea typeface="ＭＳ Ｐゴシック" pitchFamily="2" charset="-128"/>
            </a:endParaRPr>
          </a:p>
        </p:txBody>
      </p:sp>
    </p:spTree>
    <p:extLst>
      <p:ext uri="{BB962C8B-B14F-4D97-AF65-F5344CB8AC3E}">
        <p14:creationId xmlns:p14="http://schemas.microsoft.com/office/powerpoint/2010/main" val="627858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Abstract Base Classes </a:t>
            </a:r>
            <a:r>
              <a:rPr lang="en-US" altLang="en-US" dirty="0" smtClean="0">
                <a:ea typeface="ＭＳ Ｐゴシック" pitchFamily="2" charset="-128"/>
              </a:rPr>
              <a:t>Revisited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a:xfrm>
            <a:off x="457200" y="1600200"/>
            <a:ext cx="8229600" cy="1334729"/>
          </a:xfrm>
        </p:spPr>
        <p:txBody>
          <a:bodyPr/>
          <a:lstStyle/>
          <a:p>
            <a:pPr>
              <a:buFont typeface="Arial" charset="0"/>
              <a:buChar char="•"/>
              <a:defRPr/>
            </a:pPr>
            <a:r>
              <a:rPr lang="en-US" sz="2400" dirty="0"/>
              <a:t>Abstract base class</a:t>
            </a:r>
          </a:p>
          <a:p>
            <a:pPr lvl="1">
              <a:buFont typeface="Arial" charset="0"/>
              <a:buChar char="–"/>
              <a:defRPr/>
            </a:pPr>
            <a:r>
              <a:rPr lang="en-US" sz="2400" dirty="0"/>
              <a:t>Contains at least one pure virtual method</a:t>
            </a:r>
          </a:p>
          <a:p>
            <a:pPr lvl="1">
              <a:buFont typeface="Arial" charset="0"/>
              <a:buChar char="–"/>
              <a:defRPr/>
            </a:pPr>
            <a:r>
              <a:rPr lang="en-US" sz="2400" dirty="0"/>
              <a:t>Has descendants but no </a:t>
            </a:r>
            <a:r>
              <a:rPr lang="en-US" sz="2400" dirty="0" smtClean="0"/>
              <a:t>instances</a:t>
            </a:r>
            <a:endParaRPr lang="en-US" sz="2400" dirty="0"/>
          </a:p>
        </p:txBody>
      </p:sp>
      <p:sp>
        <p:nvSpPr>
          <p:cNvPr id="4" name="Text Placeholder 3"/>
          <p:cNvSpPr>
            <a:spLocks noGrp="1"/>
          </p:cNvSpPr>
          <p:nvPr>
            <p:ph type="body" idx="2"/>
          </p:nvPr>
        </p:nvSpPr>
        <p:spPr>
          <a:xfrm>
            <a:off x="457200" y="3030154"/>
            <a:ext cx="8229600" cy="771832"/>
          </a:xfrm>
        </p:spPr>
        <p:txBody>
          <a:bodyPr/>
          <a:lstStyle/>
          <a:p>
            <a:pPr marL="0" indent="0" eaLnBrk="1" hangingPunct="1">
              <a:buFont typeface="Arial" charset="0"/>
              <a:buNone/>
              <a:defRPr/>
            </a:pPr>
            <a:r>
              <a:rPr lang="en-US" sz="2400" b="1" dirty="0" smtClean="0"/>
              <a:t>Listing </a:t>
            </a:r>
            <a:r>
              <a:rPr lang="en-US" sz="2400" b="1" dirty="0"/>
              <a:t>C5-3 </a:t>
            </a:r>
            <a:r>
              <a:rPr lang="en-US" sz="2400" dirty="0"/>
              <a:t>An abstract class that is an </a:t>
            </a:r>
            <a:r>
              <a:rPr lang="en-US" sz="2400" dirty="0" smtClean="0"/>
              <a:t>interface </a:t>
            </a:r>
            <a:r>
              <a:rPr lang="en-US" sz="2400" dirty="0"/>
              <a:t>for the </a:t>
            </a:r>
            <a:r>
              <a:rPr lang="en-US" sz="2400" dirty="0" smtClean="0"/>
              <a:t>A</a:t>
            </a:r>
            <a:r>
              <a:rPr lang="en-US" sz="100" dirty="0" smtClean="0"/>
              <a:t> </a:t>
            </a:r>
            <a:r>
              <a:rPr lang="en-US" sz="2400" dirty="0" smtClean="0"/>
              <a:t>D</a:t>
            </a:r>
            <a:r>
              <a:rPr lang="en-US" sz="100" dirty="0" smtClean="0"/>
              <a:t> </a:t>
            </a:r>
            <a:r>
              <a:rPr lang="en-US" sz="2400" dirty="0" smtClean="0"/>
              <a:t>T box</a:t>
            </a:r>
            <a:endParaRPr lang="en-US" sz="2400" dirty="0"/>
          </a:p>
        </p:txBody>
      </p:sp>
      <p:pic>
        <p:nvPicPr>
          <p:cNvPr id="6" name="Picture 2" descr="Computer code has 8 lines. The lines read as follows. Line 1. template left angle bracket class Item Type right angle bracket. Line 2. class Box Interface. Line 3. left brace. Line 4. public colon. Line 5, indented once. virtual void set Item left parenthesis c o n s t Item Type ampersand the Item right parenthesis equals 0 semicolon. Line 6, indented once. virtual Item Type get Item left parenthesis right parenthesis c o n s t equals 0 semicolon. Line 7, indented once. virtual tilde Box Interface left parenthesis right parenthesis left brace right brace forward slash forward slash Empty implementation. Line 8. right brace semicolon forward slash forward slash end Box Interface. "/>
          <p:cNvPicPr>
            <a:picLocks noChangeAspect="1" noChangeArrowheads="1"/>
          </p:cNvPicPr>
          <p:nvPr/>
        </p:nvPicPr>
        <p:blipFill>
          <a:blip r:embed="rId2">
            <a:extLst>
              <a:ext uri="{28A0092B-C50C-407E-A947-70E740481C1C}">
                <a14:useLocalDpi xmlns:a14="http://schemas.microsoft.com/office/drawing/2010/main" val="0"/>
              </a:ext>
            </a:extLst>
          </a:blip>
          <a:srcRect t="2995"/>
          <a:stretch>
            <a:fillRect/>
          </a:stretch>
        </p:blipFill>
        <p:spPr bwMode="auto">
          <a:xfrm>
            <a:off x="1315244" y="3897211"/>
            <a:ext cx="6513512" cy="200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9206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Abstract Base Classes Revisited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altLang="en-US" sz="2200" b="1" dirty="0">
                <a:ea typeface="ＭＳ Ｐゴシック" pitchFamily="2" charset="-128"/>
              </a:rPr>
              <a:t>Figure C5-9 </a:t>
            </a:r>
            <a:r>
              <a:rPr lang="en-US" altLang="en-US" sz="2200" dirty="0" smtClean="0">
                <a:ea typeface="ＭＳ Ｐゴシック" pitchFamily="2" charset="-128"/>
              </a:rPr>
              <a:t>U</a:t>
            </a:r>
            <a:r>
              <a:rPr lang="en-US" altLang="en-US" sz="100" dirty="0" smtClean="0">
                <a:ea typeface="ＭＳ Ｐゴシック" pitchFamily="2" charset="-128"/>
              </a:rPr>
              <a:t> </a:t>
            </a:r>
            <a:r>
              <a:rPr lang="en-US" altLang="en-US" sz="2200" dirty="0" smtClean="0">
                <a:ea typeface="ＭＳ Ｐゴシック" pitchFamily="2" charset="-128"/>
              </a:rPr>
              <a:t>M</a:t>
            </a:r>
            <a:r>
              <a:rPr lang="en-US" altLang="en-US" sz="100" dirty="0" smtClean="0">
                <a:ea typeface="ＭＳ Ｐゴシック" pitchFamily="2" charset="-128"/>
              </a:rPr>
              <a:t> </a:t>
            </a:r>
            <a:r>
              <a:rPr lang="en-US" altLang="en-US" sz="2200" dirty="0" smtClean="0">
                <a:ea typeface="ＭＳ Ｐゴシック" pitchFamily="2" charset="-128"/>
              </a:rPr>
              <a:t>L </a:t>
            </a:r>
            <a:r>
              <a:rPr lang="en-US" altLang="en-US" sz="2200" dirty="0">
                <a:ea typeface="ＭＳ Ｐゴシック" pitchFamily="2" charset="-128"/>
              </a:rPr>
              <a:t>class diagram of the family of box </a:t>
            </a:r>
            <a:r>
              <a:rPr lang="en-US" altLang="en-US" sz="2200" dirty="0" smtClean="0">
                <a:ea typeface="ＭＳ Ｐゴシック" pitchFamily="2" charset="-128"/>
              </a:rPr>
              <a:t>classes</a:t>
            </a:r>
            <a:endParaRPr lang="en-US" altLang="en-US" sz="2200" dirty="0">
              <a:ea typeface="ＭＳ Ｐゴシック" pitchFamily="2" charset="-128"/>
            </a:endParaRPr>
          </a:p>
        </p:txBody>
      </p:sp>
      <p:pic>
        <p:nvPicPr>
          <p:cNvPr id="5" name="Picture 2" descr="U M L diagram displays class diagram of the Box class family. Box interface is the base class of Plain Box and Jewelry Box that share instances of the Box Interface. The Plain Box class is the base class of the Toy box and Magic Box that share instances of the Plain Box.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518" y="2367073"/>
            <a:ext cx="5002964" cy="337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81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Inheritance </a:t>
            </a:r>
            <a:r>
              <a:rPr lang="en-US" altLang="en-US" dirty="0" smtClean="0">
                <a:ea typeface="ＭＳ Ｐゴシック" pitchFamily="2" charset="-128"/>
              </a:rPr>
              <a:t>Revisited </a:t>
            </a:r>
            <a:r>
              <a:rPr lang="en-US" altLang="en-US" sz="2000" b="0" dirty="0" smtClean="0">
                <a:ea typeface="ＭＳ Ｐゴシック" pitchFamily="2" charset="-128"/>
              </a:rPr>
              <a:t>(1 of 8)</a:t>
            </a:r>
            <a:endParaRPr lang="en-US" sz="2000" b="0" dirty="0"/>
          </a:p>
        </p:txBody>
      </p:sp>
      <p:sp>
        <p:nvSpPr>
          <p:cNvPr id="3" name="Text Placeholder 2"/>
          <p:cNvSpPr>
            <a:spLocks noGrp="1"/>
          </p:cNvSpPr>
          <p:nvPr>
            <p:ph type="body" idx="1"/>
          </p:nvPr>
        </p:nvSpPr>
        <p:spPr>
          <a:xfrm>
            <a:off x="457200" y="1600200"/>
            <a:ext cx="8229600" cy="494071"/>
          </a:xfrm>
        </p:spPr>
        <p:txBody>
          <a:bodyPr/>
          <a:lstStyle/>
          <a:p>
            <a:pPr marL="0" indent="0">
              <a:buNone/>
            </a:pPr>
            <a:r>
              <a:rPr lang="en-US" altLang="en-US" sz="2200" b="1" dirty="0">
                <a:ea typeface="ＭＳ Ｐゴシック" pitchFamily="2" charset="-128"/>
              </a:rPr>
              <a:t>Figure C5-1</a:t>
            </a:r>
            <a:r>
              <a:rPr lang="en-US" altLang="en-US" sz="2200" dirty="0">
                <a:ea typeface="ＭＳ Ｐゴシック" pitchFamily="2" charset="-128"/>
              </a:rPr>
              <a:t> Inheritance: Relationships among </a:t>
            </a:r>
            <a:r>
              <a:rPr lang="en-US" altLang="en-US" sz="2200" dirty="0" smtClean="0">
                <a:ea typeface="ＭＳ Ｐゴシック" pitchFamily="2" charset="-128"/>
              </a:rPr>
              <a:t>timepieces</a:t>
            </a:r>
            <a:endParaRPr lang="en-US" altLang="en-US" sz="2200" dirty="0">
              <a:ea typeface="ＭＳ Ｐゴシック" pitchFamily="2" charset="-128"/>
            </a:endParaRPr>
          </a:p>
        </p:txBody>
      </p:sp>
      <p:pic>
        <p:nvPicPr>
          <p:cNvPr id="5" name="Picture 5" descr="An inheritance chart illustrates relationships among the sub classes of timepiece. An upward arrow from the subclasses point towards the base class indicating the inheritance. The chart starts with a base class, Timepiece on top which branches into subclasses, Analog timepiece and Digital timepiece. Analog timepiece is again subdivided into three types Analog clock, sundial, and watch. An upward arrow from sundial points towards the Analog timepiece indicating the inheritance. Analog clock is of three types, Analog alarm clock, Cuckoo clock and Grandfather clock. Here an arrow from the cuckoo clock points towards the analog clock indicating the inheritance. Watch branches into two, pocket watch and analog watch. Digital timepiece branches into two types, Digital wristwatch and Digital clock. Digital clock branches into a digital alarm clock that inherits from its base class, Digital cl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314" y="2381821"/>
            <a:ext cx="5997371" cy="369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165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Inheritance Revisited </a:t>
            </a:r>
            <a:r>
              <a:rPr lang="en-US" altLang="en-US" sz="2000" b="0" dirty="0" smtClean="0">
                <a:ea typeface="ＭＳ Ｐゴシック" pitchFamily="2" charset="-128"/>
              </a:rPr>
              <a:t>(2 </a:t>
            </a:r>
            <a:r>
              <a:rPr lang="en-US" altLang="en-US" sz="2000" b="0" dirty="0">
                <a:ea typeface="ＭＳ Ｐゴシック" pitchFamily="2" charset="-128"/>
              </a:rPr>
              <a:t>of 8)</a:t>
            </a:r>
            <a:endParaRPr lang="en-US" dirty="0"/>
          </a:p>
        </p:txBody>
      </p:sp>
      <p:sp>
        <p:nvSpPr>
          <p:cNvPr id="3" name="Text Placeholder 2"/>
          <p:cNvSpPr>
            <a:spLocks noGrp="1"/>
          </p:cNvSpPr>
          <p:nvPr>
            <p:ph type="body" idx="1"/>
          </p:nvPr>
        </p:nvSpPr>
        <p:spPr>
          <a:xfrm>
            <a:off x="457200" y="1600200"/>
            <a:ext cx="8229600" cy="438791"/>
          </a:xfrm>
        </p:spPr>
        <p:txBody>
          <a:bodyPr/>
          <a:lstStyle/>
          <a:p>
            <a:pPr marL="0" indent="0">
              <a:buNone/>
            </a:pPr>
            <a:r>
              <a:rPr lang="en-US" altLang="en-US" sz="2200" b="1" dirty="0">
                <a:ea typeface="ＭＳ Ｐゴシック" pitchFamily="2" charset="-128"/>
              </a:rPr>
              <a:t>Figure C5-2 </a:t>
            </a:r>
            <a:r>
              <a:rPr lang="en-US" altLang="en-US" sz="2200" dirty="0">
                <a:ea typeface="ＭＳ Ｐゴシック" pitchFamily="2" charset="-128"/>
              </a:rPr>
              <a:t>Multiple </a:t>
            </a:r>
            <a:r>
              <a:rPr lang="en-US" altLang="en-US" sz="2200" dirty="0" smtClean="0">
                <a:ea typeface="ＭＳ Ｐゴシック" pitchFamily="2" charset="-128"/>
              </a:rPr>
              <a:t>inheritance</a:t>
            </a:r>
            <a:endParaRPr lang="en-US" altLang="en-US" sz="2200" dirty="0">
              <a:ea typeface="ＭＳ Ｐゴシック" pitchFamily="2" charset="-128"/>
            </a:endParaRPr>
          </a:p>
        </p:txBody>
      </p:sp>
      <p:pic>
        <p:nvPicPr>
          <p:cNvPr id="5" name="Picture 2" descr="An inheritance chart displays a sub class Digital radio that inherits from its base classes a Digital clock and a Ra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037" y="2724747"/>
            <a:ext cx="3717925"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583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Inheritance Revisited </a:t>
            </a:r>
            <a:r>
              <a:rPr lang="en-US" altLang="en-US" sz="2000" b="0" dirty="0" smtClean="0">
                <a:ea typeface="ＭＳ Ｐゴシック" pitchFamily="2" charset="-128"/>
              </a:rPr>
              <a:t>(3 </a:t>
            </a:r>
            <a:r>
              <a:rPr lang="en-US" altLang="en-US" sz="2000" b="0" dirty="0">
                <a:ea typeface="ＭＳ Ｐゴシック" pitchFamily="2" charset="-128"/>
              </a:rPr>
              <a:t>of 8)</a:t>
            </a:r>
            <a:endParaRPr lang="en-US" dirty="0"/>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altLang="en-US" sz="2200" b="1" dirty="0" smtClean="0">
                <a:ea typeface="ＭＳ Ｐゴシック" pitchFamily="2" charset="-128"/>
              </a:rPr>
              <a:t>Listing C5-1 </a:t>
            </a:r>
            <a:r>
              <a:rPr lang="en-US" altLang="en-US" sz="2200" dirty="0" smtClean="0">
                <a:ea typeface="ＭＳ Ｐゴシック" pitchFamily="2" charset="-128"/>
              </a:rPr>
              <a:t>The class </a:t>
            </a:r>
            <a:r>
              <a:rPr lang="en-US" altLang="en-US" sz="2200" b="1" dirty="0" smtClean="0">
                <a:solidFill>
                  <a:schemeClr val="tx1"/>
                </a:solidFill>
                <a:ea typeface="ＭＳ Ｐゴシック" pitchFamily="2" charset="-128"/>
              </a:rPr>
              <a:t>PlainBox</a:t>
            </a:r>
            <a:r>
              <a:rPr lang="en-US" altLang="en-US" sz="2200" dirty="0" smtClean="0">
                <a:ea typeface="ＭＳ Ｐゴシック" pitchFamily="2" charset="-128"/>
              </a:rPr>
              <a:t>, originally given in Listing C1-3</a:t>
            </a:r>
            <a:endParaRPr lang="en-US" altLang="en-US" sz="2200" dirty="0">
              <a:ea typeface="ＭＳ Ｐゴシック" pitchFamily="2" charset="-128"/>
            </a:endParaRPr>
          </a:p>
        </p:txBody>
      </p:sp>
      <p:pic>
        <p:nvPicPr>
          <p:cNvPr id="5" name="Picture 5" descr="Computer code has 12 lines. The lines read as follows. Line 1. template left angle bracket class Item Type right angle bracket. Line 2. class Plain Box. Line 3. left brace. Line 4. private colon. Line 5, indented once. Item Type item semicolon. Line 6. blank. Line 7. public colon. Line 8, indented once. Plain Box left parenthesis right parenthesis semicolon. Line 9, indented once. Plain Box left parenthesis c o n s t Item Type ampersand the Item right parenthesis semicolon. Line 10, indented once. void set Item left parenthesis c o n s t Item Type ampersand the Item right parenthesis semicolon. Line 11, indented once. Item Type get Item left parenthesis right parenthesis c o n s t semicolon. Line 12. right brace semicolon forward slash forward slash end Plain Box.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2" y="2367073"/>
            <a:ext cx="501967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102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ea typeface="ＭＳ Ｐゴシック" pitchFamily="2" charset="-128"/>
              </a:rPr>
              <a:t>Inheritance Revisited </a:t>
            </a:r>
            <a:r>
              <a:rPr lang="en-US" altLang="en-US" sz="2000" b="0" dirty="0" smtClean="0">
                <a:ea typeface="ＭＳ Ｐゴシック" pitchFamily="2" charset="-128"/>
              </a:rPr>
              <a:t>(4 </a:t>
            </a:r>
            <a:r>
              <a:rPr lang="en-US" altLang="en-US" sz="2000" b="0" dirty="0">
                <a:ea typeface="ＭＳ Ｐゴシック" pitchFamily="2" charset="-128"/>
              </a:rPr>
              <a:t>of 8)</a:t>
            </a:r>
            <a:endParaRPr lang="en-US" dirty="0"/>
          </a:p>
        </p:txBody>
      </p:sp>
      <p:sp>
        <p:nvSpPr>
          <p:cNvPr id="5" name="Text Placeholder 4"/>
          <p:cNvSpPr>
            <a:spLocks noGrp="1"/>
          </p:cNvSpPr>
          <p:nvPr>
            <p:ph type="body" idx="1"/>
          </p:nvPr>
        </p:nvSpPr>
        <p:spPr>
          <a:xfrm>
            <a:off x="457200" y="1600200"/>
            <a:ext cx="8229600" cy="818535"/>
          </a:xfrm>
        </p:spPr>
        <p:txBody>
          <a:bodyPr/>
          <a:lstStyle/>
          <a:p>
            <a:pPr marL="0" indent="0">
              <a:buNone/>
            </a:pPr>
            <a:r>
              <a:rPr lang="en-US" altLang="en-US" sz="2200" b="1" dirty="0">
                <a:ea typeface="ＭＳ Ｐゴシック" pitchFamily="2" charset="-128"/>
              </a:rPr>
              <a:t>Figure C5-3 </a:t>
            </a:r>
            <a:r>
              <a:rPr lang="en-US" altLang="en-US" sz="2200" dirty="0">
                <a:ea typeface="ＭＳ Ｐゴシック" pitchFamily="2" charset="-128"/>
              </a:rPr>
              <a:t>The derived class </a:t>
            </a:r>
            <a:r>
              <a:rPr lang="en-US" altLang="en-US" sz="2200" b="1" dirty="0">
                <a:solidFill>
                  <a:schemeClr val="tx1"/>
                </a:solidFill>
                <a:ea typeface="ＭＳ Ｐゴシック" pitchFamily="2" charset="-128"/>
              </a:rPr>
              <a:t>MagicBox</a:t>
            </a:r>
            <a:r>
              <a:rPr lang="en-US" altLang="en-US" sz="2200" dirty="0">
                <a:ea typeface="ＭＳ Ｐゴシック" pitchFamily="2" charset="-128"/>
              </a:rPr>
              <a:t> inherits members of the base class </a:t>
            </a:r>
            <a:r>
              <a:rPr lang="en-US" altLang="en-US" sz="2200" b="1" dirty="0">
                <a:solidFill>
                  <a:schemeClr val="tx1"/>
                </a:solidFill>
                <a:ea typeface="ＭＳ Ｐゴシック" pitchFamily="2" charset="-128"/>
              </a:rPr>
              <a:t>PlainBox</a:t>
            </a:r>
            <a:r>
              <a:rPr lang="en-US" altLang="en-US" sz="2200" dirty="0">
                <a:ea typeface="ＭＳ Ｐゴシック" pitchFamily="2" charset="-128"/>
              </a:rPr>
              <a:t> and redefines and adds </a:t>
            </a:r>
            <a:r>
              <a:rPr lang="en-US" altLang="en-US" sz="2200" dirty="0" smtClean="0">
                <a:ea typeface="ＭＳ Ｐゴシック" pitchFamily="2" charset="-128"/>
              </a:rPr>
              <a:t>members</a:t>
            </a:r>
            <a:endParaRPr lang="en-US" altLang="en-US" sz="2200" dirty="0">
              <a:ea typeface="ＭＳ Ｐゴシック" pitchFamily="2" charset="-128"/>
            </a:endParaRPr>
          </a:p>
        </p:txBody>
      </p:sp>
      <p:pic>
        <p:nvPicPr>
          <p:cNvPr id="7" name="Picture 2" descr="Two class diagrams display a plain box class and a Magic box class. An arrow from the Magic box class points towards the Plain Box class indicating inheritance. The Magic box displays three section, first section displays the class name, Magic box. The second section displays the member variable, First Item Stored. The member variable is labeled, new. The third section displays the operation, set Item left parenthesis right parenthesis. It is labeled, Redefined. The Plain box class contains the member variable, item and the operations sections displays the following: Plain box left parenthesis right parenthesis, tilde Plain Box left parenthesis right parenthesis, set item left parenthesis right parenthesis, get Item left parenthesis right parenthesi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950" y="2927452"/>
            <a:ext cx="6642100"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026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Inheritance Revisited </a:t>
            </a:r>
            <a:r>
              <a:rPr lang="en-US" altLang="en-US" sz="2000" b="0" dirty="0" smtClean="0">
                <a:ea typeface="ＭＳ Ｐゴシック" pitchFamily="2" charset="-128"/>
              </a:rPr>
              <a:t>(5 </a:t>
            </a:r>
            <a:r>
              <a:rPr lang="en-US" altLang="en-US" sz="2000" b="0" dirty="0">
                <a:ea typeface="ＭＳ Ｐゴシック" pitchFamily="2" charset="-128"/>
              </a:rPr>
              <a:t>of 8)</a:t>
            </a:r>
            <a:endParaRPr lang="en-US" dirty="0"/>
          </a:p>
        </p:txBody>
      </p:sp>
      <p:sp>
        <p:nvSpPr>
          <p:cNvPr id="3" name="Text Placeholder 2"/>
          <p:cNvSpPr>
            <a:spLocks noGrp="1"/>
          </p:cNvSpPr>
          <p:nvPr>
            <p:ph type="body" idx="1"/>
          </p:nvPr>
        </p:nvSpPr>
        <p:spPr>
          <a:xfrm>
            <a:off x="457199" y="1600200"/>
            <a:ext cx="8406581" cy="494071"/>
          </a:xfrm>
        </p:spPr>
        <p:txBody>
          <a:bodyPr/>
          <a:lstStyle/>
          <a:p>
            <a:pPr marL="0" indent="0">
              <a:buNone/>
            </a:pPr>
            <a:r>
              <a:rPr lang="en-US" altLang="en-US" sz="2200" b="1" dirty="0">
                <a:ea typeface="ＭＳ Ｐゴシック" pitchFamily="2" charset="-128"/>
              </a:rPr>
              <a:t>Listing C5-2 </a:t>
            </a:r>
            <a:r>
              <a:rPr lang="en-US" altLang="en-US" sz="2200" dirty="0">
                <a:ea typeface="ＭＳ Ｐゴシック" pitchFamily="2" charset="-128"/>
              </a:rPr>
              <a:t>The class </a:t>
            </a:r>
            <a:r>
              <a:rPr lang="en-US" altLang="en-US" sz="2200" b="1" dirty="0">
                <a:solidFill>
                  <a:schemeClr val="tx1"/>
                </a:solidFill>
                <a:ea typeface="ＭＳ Ｐゴシック" pitchFamily="2" charset="-128"/>
              </a:rPr>
              <a:t>MagicBox</a:t>
            </a:r>
            <a:r>
              <a:rPr lang="en-US" altLang="en-US" sz="2200" dirty="0">
                <a:ea typeface="ＭＳ Ｐゴシック" pitchFamily="2" charset="-128"/>
              </a:rPr>
              <a:t>, originally given in Listing </a:t>
            </a:r>
            <a:r>
              <a:rPr lang="en-US" altLang="en-US" sz="2200" dirty="0" smtClean="0">
                <a:ea typeface="ＭＳ Ｐゴシック" pitchFamily="2" charset="-128"/>
              </a:rPr>
              <a:t>C1-7</a:t>
            </a:r>
            <a:endParaRPr lang="en-US" altLang="en-US" sz="2200" dirty="0">
              <a:ea typeface="ＭＳ Ｐゴシック" pitchFamily="2" charset="-128"/>
            </a:endParaRPr>
          </a:p>
        </p:txBody>
      </p:sp>
      <p:pic>
        <p:nvPicPr>
          <p:cNvPr id="5" name="Picture 2" descr="Computer code has 11 lines. The lines read as follows. Line 1. template left angle bracket class Item Type right angle bracket. Line 2. class Magic Box colon public Plain Box left angle bracket Item Type right angle bracket. Line 3. left brace. Line 4. private colon. Line 5, indented once. b o o l first Item Stored semicolon. Line 6. blank. Line 7. public colon. Line 8, indented once. Magic Box left parenthesis right parenthesis semicolon. Line 9, indented once. Magic Box left parenthesis c o n s t Item Type ampersand the Item right parenthesis semicolon. Line 10, indented once. void set Item left parenthesis c o n s t Item Type ampersand the Item right parenthesis semicolon. Line 11. right brace semicolon forward slash forward slash end Magic Box.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639" y="2494270"/>
            <a:ext cx="6489700" cy="312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370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Inheritance Revisited </a:t>
            </a:r>
            <a:r>
              <a:rPr lang="en-US" altLang="en-US" sz="2000" b="0" dirty="0" smtClean="0">
                <a:ea typeface="ＭＳ Ｐゴシック" pitchFamily="2" charset="-128"/>
              </a:rPr>
              <a:t>(6 </a:t>
            </a:r>
            <a:r>
              <a:rPr lang="en-US" altLang="en-US" sz="2000" b="0" dirty="0">
                <a:ea typeface="ＭＳ Ｐゴシック" pitchFamily="2" charset="-128"/>
              </a:rPr>
              <a:t>of 8)</a:t>
            </a:r>
            <a:endParaRPr lang="en-US" dirty="0"/>
          </a:p>
        </p:txBody>
      </p:sp>
      <p:sp>
        <p:nvSpPr>
          <p:cNvPr id="3" name="Text Placeholder 2"/>
          <p:cNvSpPr>
            <a:spLocks noGrp="1"/>
          </p:cNvSpPr>
          <p:nvPr>
            <p:ph type="body" idx="1"/>
          </p:nvPr>
        </p:nvSpPr>
        <p:spPr>
          <a:xfrm>
            <a:off x="457200" y="1600201"/>
            <a:ext cx="8229600" cy="759542"/>
          </a:xfrm>
        </p:spPr>
        <p:txBody>
          <a:bodyPr/>
          <a:lstStyle/>
          <a:p>
            <a:pPr marL="0" indent="0">
              <a:buNone/>
            </a:pPr>
            <a:r>
              <a:rPr lang="en-US" altLang="en-US" sz="2200" b="1" dirty="0">
                <a:ea typeface="ＭＳ Ｐゴシック" pitchFamily="2" charset="-128"/>
              </a:rPr>
              <a:t>Figure C5-4 </a:t>
            </a:r>
            <a:r>
              <a:rPr lang="en-US" altLang="en-US" sz="2200" dirty="0">
                <a:ea typeface="ＭＳ Ｐゴシック" pitchFamily="2" charset="-128"/>
              </a:rPr>
              <a:t>Early, or static, binding: The compiler determines which version of a method to </a:t>
            </a:r>
            <a:r>
              <a:rPr lang="en-US" altLang="en-US" sz="2200" dirty="0" smtClean="0">
                <a:ea typeface="ＭＳ Ｐゴシック" pitchFamily="2" charset="-128"/>
              </a:rPr>
              <a:t>invoke</a:t>
            </a:r>
            <a:endParaRPr lang="en-US" altLang="en-US" sz="2200" dirty="0">
              <a:ea typeface="ＭＳ Ｐゴシック" pitchFamily="2" charset="-128"/>
            </a:endParaRPr>
          </a:p>
        </p:txBody>
      </p:sp>
      <p:pic>
        <p:nvPicPr>
          <p:cNvPr id="5" name="Picture 2" descr="Two class diagrams display a plain box class and a Magic box class. The Magic box class displays the member variable, First Item Stored. It contains the operation, set Item left parenthesis right parenthesis. A code for set Item in Magic Box reads, my Magic Box period set Item left parenthesis period period period right parenthesis semicolon. The Plain box class contains the member variable, item and the operations sections displays the following: Plain box left parenthesis right parenthesis, tilde Plain Box left parenthesis right parenthesis, set item left parenthesis right parenthesis, get Item left parenthesis right parenthesis. A code for set Item in the plain box reads, my Plain Box period set Item left parenthesis period period period right parenthesis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670" y="3059320"/>
            <a:ext cx="7182222" cy="189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859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Inheritance Revisited </a:t>
            </a:r>
            <a:r>
              <a:rPr lang="en-US" altLang="en-US" sz="2000" b="0" dirty="0" smtClean="0">
                <a:ea typeface="ＭＳ Ｐゴシック" pitchFamily="2" charset="-128"/>
              </a:rPr>
              <a:t>(7 </a:t>
            </a:r>
            <a:r>
              <a:rPr lang="en-US" altLang="en-US" sz="2000" b="0" dirty="0">
                <a:ea typeface="ＭＳ Ｐゴシック" pitchFamily="2" charset="-128"/>
              </a:rPr>
              <a:t>of 8)</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Late binding</a:t>
            </a:r>
          </a:p>
          <a:p>
            <a:pPr lvl="1" eaLnBrk="1" hangingPunct="1"/>
            <a:r>
              <a:rPr lang="en-US" altLang="en-US" sz="2400" dirty="0">
                <a:ea typeface="ＭＳ Ｐゴシック" pitchFamily="2" charset="-128"/>
              </a:rPr>
              <a:t>The appropriate version of a method decided at execution time</a:t>
            </a:r>
          </a:p>
          <a:p>
            <a:pPr eaLnBrk="1" hangingPunct="1"/>
            <a:r>
              <a:rPr lang="en-US" altLang="en-US" sz="2400" dirty="0">
                <a:ea typeface="ＭＳ Ｐゴシック" pitchFamily="2" charset="-128"/>
              </a:rPr>
              <a:t>Polymorphic method has multiple meanings</a:t>
            </a:r>
          </a:p>
          <a:p>
            <a:pPr eaLnBrk="1" hangingPunct="1"/>
            <a:r>
              <a:rPr lang="en-US" altLang="en-US" sz="2400" dirty="0">
                <a:ea typeface="ＭＳ Ｐゴシック" pitchFamily="2" charset="-128"/>
              </a:rPr>
              <a:t>Virtual method can be </a:t>
            </a:r>
            <a:r>
              <a:rPr lang="en-US" altLang="en-US" sz="2400" dirty="0" smtClean="0">
                <a:ea typeface="ＭＳ Ｐゴシック" pitchFamily="2" charset="-128"/>
              </a:rPr>
              <a:t>overridden</a:t>
            </a:r>
            <a:endParaRPr lang="en-US" altLang="en-US" sz="2400" dirty="0">
              <a:ea typeface="ＭＳ Ｐゴシック" pitchFamily="2" charset="-128"/>
            </a:endParaRPr>
          </a:p>
          <a:p>
            <a:pPr eaLnBrk="1" hangingPunct="1"/>
            <a:r>
              <a:rPr lang="en-US" altLang="en-US" sz="2400" dirty="0">
                <a:ea typeface="ＭＳ Ｐゴシック" pitchFamily="2" charset="-128"/>
              </a:rPr>
              <a:t>Virtual method in a base class</a:t>
            </a:r>
          </a:p>
          <a:p>
            <a:pPr lvl="1" eaLnBrk="1" hangingPunct="1"/>
            <a:r>
              <a:rPr lang="en-US" altLang="en-US" sz="2400" dirty="0">
                <a:ea typeface="ＭＳ Ｐゴシック" pitchFamily="2" charset="-128"/>
              </a:rPr>
              <a:t>Virtual in any derived </a:t>
            </a:r>
            <a:r>
              <a:rPr lang="en-US" altLang="en-US" sz="2400" dirty="0" smtClean="0">
                <a:ea typeface="ＭＳ Ｐゴシック" pitchFamily="2" charset="-128"/>
              </a:rPr>
              <a:t>class</a:t>
            </a:r>
            <a:endParaRPr lang="en-US" altLang="en-US" sz="2400" dirty="0">
              <a:ea typeface="ＭＳ Ｐゴシック" pitchFamily="2" charset="-128"/>
            </a:endParaRPr>
          </a:p>
        </p:txBody>
      </p:sp>
    </p:spTree>
    <p:extLst>
      <p:ext uri="{BB962C8B-B14F-4D97-AF65-F5344CB8AC3E}">
        <p14:creationId xmlns:p14="http://schemas.microsoft.com/office/powerpoint/2010/main" val="18452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Inheritance Revisited </a:t>
            </a:r>
            <a:r>
              <a:rPr lang="en-US" altLang="en-US" sz="2000" b="0" dirty="0" smtClean="0">
                <a:ea typeface="ＭＳ Ｐゴシック" pitchFamily="2" charset="-128"/>
              </a:rPr>
              <a:t>(8 </a:t>
            </a:r>
            <a:r>
              <a:rPr lang="en-US" altLang="en-US" sz="2000" b="0" dirty="0">
                <a:ea typeface="ＭＳ Ｐゴシック" pitchFamily="2" charset="-128"/>
              </a:rPr>
              <a:t>of 8)</a:t>
            </a:r>
            <a:endParaRPr lang="en-US" dirty="0"/>
          </a:p>
        </p:txBody>
      </p:sp>
      <p:sp>
        <p:nvSpPr>
          <p:cNvPr id="3" name="Text Placeholder 2"/>
          <p:cNvSpPr>
            <a:spLocks noGrp="1"/>
          </p:cNvSpPr>
          <p:nvPr>
            <p:ph type="body" idx="1"/>
          </p:nvPr>
        </p:nvSpPr>
        <p:spPr>
          <a:xfrm>
            <a:off x="457200" y="1600201"/>
            <a:ext cx="8229600" cy="759542"/>
          </a:xfrm>
        </p:spPr>
        <p:txBody>
          <a:bodyPr/>
          <a:lstStyle/>
          <a:p>
            <a:pPr marL="0" indent="0">
              <a:buNone/>
            </a:pPr>
            <a:r>
              <a:rPr lang="en-US" altLang="en-US" sz="2200" b="1" dirty="0">
                <a:ea typeface="ＭＳ Ｐゴシック" pitchFamily="2" charset="-128"/>
              </a:rPr>
              <a:t>Figure C5-5 </a:t>
            </a:r>
            <a:r>
              <a:rPr lang="en-US" altLang="en-US" sz="2200" dirty="0">
                <a:ea typeface="ＭＳ Ｐゴシック" pitchFamily="2" charset="-128"/>
              </a:rPr>
              <a:t>Virtual method tables when </a:t>
            </a:r>
            <a:r>
              <a:rPr lang="en-US" altLang="en-US" sz="2200" b="1" dirty="0">
                <a:solidFill>
                  <a:schemeClr val="tx1"/>
                </a:solidFill>
                <a:ea typeface="ＭＳ Ｐゴシック" pitchFamily="2" charset="-128"/>
              </a:rPr>
              <a:t>cardBoxPtr</a:t>
            </a:r>
            <a:r>
              <a:rPr lang="en-US" altLang="en-US" sz="2200" dirty="0">
                <a:ea typeface="ＭＳ Ｐゴシック" pitchFamily="2" charset="-128"/>
              </a:rPr>
              <a:t> points to an instance of either </a:t>
            </a:r>
            <a:r>
              <a:rPr lang="en-US" altLang="en-US" sz="2200" b="1" dirty="0">
                <a:solidFill>
                  <a:schemeClr val="tx1"/>
                </a:solidFill>
                <a:ea typeface="ＭＳ Ｐゴシック" pitchFamily="2" charset="-128"/>
              </a:rPr>
              <a:t>PlainBox</a:t>
            </a:r>
            <a:r>
              <a:rPr lang="en-US" altLang="en-US" sz="2200" dirty="0">
                <a:ea typeface="ＭＳ Ｐゴシック" pitchFamily="2" charset="-128"/>
              </a:rPr>
              <a:t> or </a:t>
            </a:r>
            <a:r>
              <a:rPr lang="en-US" altLang="en-US" sz="2200" b="1" dirty="0" smtClean="0">
                <a:solidFill>
                  <a:schemeClr val="tx1"/>
                </a:solidFill>
                <a:ea typeface="ＭＳ Ｐゴシック" pitchFamily="2" charset="-128"/>
              </a:rPr>
              <a:t>MagicBox</a:t>
            </a:r>
            <a:endParaRPr lang="en-US" altLang="en-US" sz="2200" b="1" dirty="0">
              <a:solidFill>
                <a:schemeClr val="tx1"/>
              </a:solidFill>
              <a:ea typeface="ＭＳ Ｐゴシック" pitchFamily="2" charset="-128"/>
            </a:endParaRPr>
          </a:p>
        </p:txBody>
      </p:sp>
      <p:pic>
        <p:nvPicPr>
          <p:cNvPr id="5" name="Picture 2" descr="Two part computer codes with corresponding virtual method tables display when a card Box pointer points to an instance of either Plain Box or Magic Box. Code (a) reads, Plain Box left angle bracket s t d colon colon string right angle bracket asterisk card Box P t r equals new Plain Box left angle bracket s t d colon colon string right angle bracket left parenthesis double quote Queen of Hearts double quote right parenthesis semicolon. The code is followed by a diagram. The diagram displays a node with a pointer that is labeled card Box P t r. The node points to a class diagram of a Plain Box object. The class displays a V M T pointer class with a variable item. The V M T class points to a class, V M T for Plain Box. It has the member variable set Item and the operation, get Item. A label pointing to the set Item reads, Code for set Item in plain Box. A label pointing to get Item reads Code for get Item in Plain Box.&#10;Code (b) reads, Plain Box left angle bracket s t d colon colon string right angle bracket asterisk card Box P t r equals new Magic Box left angle bracket s t d colon colon string right angle bracket left parenthesis double quote Queen of Hearts double quote right parenthesis semicolon. The code is followed by a diagram. The diagram displays a node with a pointer that is labeled card Box P t r. The node points to a class diagram of a Magic Box object. The class displays a V M T pointer class with a variable item and the operation, first Item Stored. The V M T class points to a class, V M T for Magic Box. It has the member variable set Item and the operation, get Item. A label pointing to the set Item reads, Code for set Item in Magic Box. A label pointing to get Item reads Code for get Item in Plain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8" y="2667150"/>
            <a:ext cx="7050624" cy="330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74807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8336</TotalTime>
  <Words>526</Words>
  <Application>Microsoft Office PowerPoint</Application>
  <PresentationFormat>On-screen Show (4:3)</PresentationFormat>
  <Paragraphs>63</Paragraphs>
  <Slides>18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ＭＳ Ｐゴシック</vt:lpstr>
      <vt:lpstr>Arial</vt:lpstr>
      <vt:lpstr>Calibri</vt:lpstr>
      <vt:lpstr>Noto Sans Symbols</vt:lpstr>
      <vt:lpstr>Times New Roman</vt:lpstr>
      <vt:lpstr>Verdana</vt:lpstr>
      <vt:lpstr>508 Lecture</vt:lpstr>
      <vt:lpstr>1_508 Lecture</vt:lpstr>
      <vt:lpstr>Data Abstraction &amp; Problem Solving with C++: Walls and Mirrors</vt:lpstr>
      <vt:lpstr>Inheritance Revisited (1 of 8)</vt:lpstr>
      <vt:lpstr>Inheritance Revisited (2 of 8)</vt:lpstr>
      <vt:lpstr>Inheritance Revisited (3 of 8)</vt:lpstr>
      <vt:lpstr>Inheritance Revisited (4 of 8)</vt:lpstr>
      <vt:lpstr>Inheritance Revisited (5 of 8)</vt:lpstr>
      <vt:lpstr>Inheritance Revisited (6 of 8)</vt:lpstr>
      <vt:lpstr>Inheritance Revisited (7 of 8)</vt:lpstr>
      <vt:lpstr>Inheritance Revisited (8 of 8)</vt:lpstr>
      <vt:lpstr>Public, Private, and Protected Sections of a Class</vt:lpstr>
      <vt:lpstr>Public, Private, and Protected Inheritance (1 of 2)</vt:lpstr>
      <vt:lpstr>Public, Private, and Protected Inheritance (2 of 2)</vt:lpstr>
      <vt:lpstr>Containment: Has-a Relationships (1 of 3)</vt:lpstr>
      <vt:lpstr>Containment: Has-a Relationships (2 of 3)</vt:lpstr>
      <vt:lpstr>Containment: Has-a Relationships (3 of 3)</vt:lpstr>
      <vt:lpstr>Abstract Base Classes Revisited (1 of 2)</vt:lpstr>
      <vt:lpstr>Abstract Base Classes Revisited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844</cp:revision>
  <dcterms:modified xsi:type="dcterms:W3CDTF">2018-04-06T14:10:35Z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