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6"/>
  </p:notesMasterIdLst>
  <p:handoutMasterIdLst>
    <p:handoutMasterId r:id="rId17"/>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2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09" userDrawn="1">
          <p15:clr>
            <a:srgbClr val="A4A3A4"/>
          </p15:clr>
        </p15:guide>
        <p15:guide id="2" pos="3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2892" autoAdjust="0"/>
  </p:normalViewPr>
  <p:slideViewPr>
    <p:cSldViewPr snapToGrid="0" snapToObjects="1">
      <p:cViewPr varScale="1">
        <p:scale>
          <a:sx n="100" d="100"/>
          <a:sy n="100" d="100"/>
        </p:scale>
        <p:origin x="1644" y="72"/>
      </p:cViewPr>
      <p:guideLst>
        <p:guide orient="horz" pos="709"/>
        <p:guide pos="3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Edition	</a:t>
            </a:r>
            <a:endParaRPr lang="en-US" dirty="0">
              <a:latin typeface="+mn-lt"/>
            </a:endParaRP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smtClean="0">
                <a:latin typeface="+mn-lt"/>
              </a:rPr>
              <a:t>C++ Interlude 7</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rPr>
              <a:t>Data Abstraction: The Walls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Implementing an Iterator </a:t>
            </a:r>
            <a:r>
              <a:rPr lang="en-US" altLang="en-US" sz="2000" b="0" dirty="0" smtClean="0">
                <a:ea typeface="ＭＳ Ｐゴシック" pitchFamily="2" charset="-128"/>
              </a:rPr>
              <a:t>(5 of 5)</a:t>
            </a:r>
            <a:endParaRPr lang="en-US" dirty="0"/>
          </a:p>
        </p:txBody>
      </p:sp>
      <p:sp>
        <p:nvSpPr>
          <p:cNvPr id="3" name="Text Placeholder 2"/>
          <p:cNvSpPr>
            <a:spLocks noGrp="1"/>
          </p:cNvSpPr>
          <p:nvPr>
            <p:ph type="body" idx="1"/>
          </p:nvPr>
        </p:nvSpPr>
        <p:spPr>
          <a:xfrm>
            <a:off x="457200" y="1600201"/>
            <a:ext cx="8229600" cy="543392"/>
          </a:xfrm>
        </p:spPr>
        <p:txBody>
          <a:bodyPr/>
          <a:lstStyle/>
          <a:p>
            <a:pPr marL="0" indent="0">
              <a:buNone/>
            </a:pPr>
            <a:r>
              <a:rPr lang="en-US" altLang="en-US" sz="2400" b="1" dirty="0">
                <a:ea typeface="ＭＳ Ｐゴシック" pitchFamily="2" charset="-128"/>
              </a:rPr>
              <a:t>Listing C7-2</a:t>
            </a:r>
            <a:r>
              <a:rPr lang="en-US" altLang="en-US" sz="2400" dirty="0">
                <a:ea typeface="ＭＳ Ｐゴシック" pitchFamily="2" charset="-128"/>
              </a:rPr>
              <a:t> </a:t>
            </a:r>
            <a:r>
              <a:rPr lang="en-US" altLang="en-US" sz="2400" b="1" dirty="0" smtClean="0">
                <a:ea typeface="ＭＳ Ｐゴシック" pitchFamily="2" charset="-128"/>
              </a:rPr>
              <a:t>[Continued]</a:t>
            </a:r>
            <a:endParaRPr lang="en-US" altLang="en-US" sz="2400" b="1" dirty="0">
              <a:solidFill>
                <a:schemeClr val="tx1"/>
              </a:solidFill>
              <a:ea typeface="ＭＳ Ｐゴシック" pitchFamily="2" charset="-128"/>
            </a:endParaRPr>
          </a:p>
        </p:txBody>
      </p:sp>
      <p:pic>
        <p:nvPicPr>
          <p:cNvPr id="4" name="Picture 3" descr="The computer code continues. Line 19. left brace. Line 20, indented once. current Item P t r equals current Item P t r rightward arrow get Next left parenthesis right parenthesis semicolon. Line 21, indented once. return asterisk this semicolon. Line 22. right brace forward slash forward slash end prefix operator plus plus. Line 23. blank. Line 24. template left angle bracket class Item Type right angle bracket. Line 25. b o o l Linked Iterator left angle bracket Item Type right angle bracket colon colon operator equals equals left parenthesis c o n s t. Line 26, indented once. Linked Iterator left angle bracket Item Type right angle bracket ampersand right Hand Side right parenthesis c o n s t. Line 27. left brace. Line 28, indented once. return left parenthesis left parenthesis container P t r equals equals right Hand Side period container P t r right parenthesis ampersand ampersand. Line 29, indented twice. left parenthesis current Item P t r equals equals right Hand Side period current Item P t r right parenthesis right parenthesis semicolon. Line 30. right brace forward slash forward slash end operator equals equals. Line 31. blank. Line 32. template left angle bracket class Item Type right angle bracket. Line 33. b o o l Linked Iterator left angle bracket Item Type right angle bracket colon colon operator exclamation point equals left parenthesis c o n s t. Line 34, indented once. Linked Iterator left angle bracket Item Type right angle bracket ampersand right Hand Side right parenthesis c o n s t. Line 35. left brace. Line 36, indented once. return left parenthesis left parenthesis container P t r exclamation point equals right Hand Side period container P t r right parenthesis pipe pipe. Line 37, indented twice. left parenthesis current Item P t r exclamation point equals right Hand Side period current Item P t r right parenthesis right parenthesis semicolon. Line 38. right brace forward slash forward slash end operator exclamation point equal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79" y="2431144"/>
            <a:ext cx="6459443" cy="3956954"/>
          </a:xfrm>
          <a:prstGeom prst="rect">
            <a:avLst/>
          </a:prstGeom>
        </p:spPr>
      </p:pic>
    </p:spTree>
    <p:extLst>
      <p:ext uri="{BB962C8B-B14F-4D97-AF65-F5344CB8AC3E}">
        <p14:creationId xmlns:p14="http://schemas.microsoft.com/office/powerpoint/2010/main" val="230092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Advanced Iterator </a:t>
            </a:r>
            <a:r>
              <a:rPr lang="en-US" altLang="en-US" dirty="0" smtClean="0">
                <a:ea typeface="ＭＳ Ｐゴシック" pitchFamily="2" charset="-128"/>
              </a:rPr>
              <a:t>Functionality </a:t>
            </a:r>
            <a:r>
              <a:rPr lang="en-US" altLang="en-US" sz="2000" b="0" dirty="0">
                <a:ea typeface="ＭＳ Ｐゴシック" pitchFamily="2" charset="-128"/>
              </a:rPr>
              <a:t>(1 of </a:t>
            </a:r>
            <a:r>
              <a:rPr lang="en-US" altLang="en-US" sz="2000" b="0" dirty="0" smtClean="0">
                <a:ea typeface="ＭＳ Ｐゴシック" pitchFamily="2" charset="-128"/>
              </a:rPr>
              <a:t>2)</a:t>
            </a:r>
            <a:endParaRPr lang="en-US" dirty="0"/>
          </a:p>
        </p:txBody>
      </p:sp>
      <p:sp>
        <p:nvSpPr>
          <p:cNvPr id="3" name="Text Placeholder 2"/>
          <p:cNvSpPr>
            <a:spLocks noGrp="1"/>
          </p:cNvSpPr>
          <p:nvPr>
            <p:ph type="body" idx="1"/>
          </p:nvPr>
        </p:nvSpPr>
        <p:spPr>
          <a:xfrm>
            <a:off x="457200" y="1600201"/>
            <a:ext cx="8229600" cy="474259"/>
          </a:xfrm>
        </p:spPr>
        <p:txBody>
          <a:bodyPr/>
          <a:lstStyle/>
          <a:p>
            <a:pPr marL="0" indent="0">
              <a:buNone/>
            </a:pPr>
            <a:r>
              <a:rPr lang="en-US" altLang="en-US" sz="2400" dirty="0">
                <a:ea typeface="ＭＳ Ｐゴシック" pitchFamily="2" charset="-128"/>
              </a:rPr>
              <a:t>Using iterators </a:t>
            </a:r>
            <a:r>
              <a:rPr lang="en-US" altLang="en-US" sz="2400" dirty="0" smtClean="0">
                <a:ea typeface="ＭＳ Ｐゴシック" pitchFamily="2" charset="-128"/>
              </a:rPr>
              <a:t>C</a:t>
            </a:r>
            <a:r>
              <a:rPr lang="en-US" altLang="en-US" sz="100" dirty="0" smtClean="0">
                <a:ea typeface="ＭＳ Ｐゴシック" pitchFamily="2" charset="-128"/>
              </a:rPr>
              <a:t> </a:t>
            </a:r>
            <a:r>
              <a:rPr lang="en-US" altLang="en-US" sz="2400" dirty="0" smtClean="0">
                <a:ea typeface="ＭＳ Ｐゴシック" pitchFamily="2" charset="-128"/>
              </a:rPr>
              <a:t>+</a:t>
            </a:r>
            <a:r>
              <a:rPr lang="en-US" altLang="en-US" sz="100" dirty="0" smtClean="0">
                <a:ea typeface="ＭＳ Ｐゴシック" pitchFamily="2" charset="-128"/>
              </a:rPr>
              <a:t> </a:t>
            </a:r>
            <a:r>
              <a:rPr lang="en-US" altLang="en-US" sz="2400" dirty="0" smtClean="0">
                <a:ea typeface="ＭＳ Ｐゴシック" pitchFamily="2" charset="-128"/>
              </a:rPr>
              <a:t>+ functions</a:t>
            </a:r>
            <a:endParaRPr lang="en-US" altLang="en-US" sz="2400" dirty="0">
              <a:ea typeface="ＭＳ Ｐゴシック" pitchFamily="2" charset="-128"/>
            </a:endParaRPr>
          </a:p>
        </p:txBody>
      </p:sp>
      <p:pic>
        <p:nvPicPr>
          <p:cNvPr id="4" name="Picture 3" descr="Computer code has 4 lines. The lines read as follows. Line 1. void display One Item left parenthesis s t d colon colon string item To Display right parenthesis. Line 2. left brace. Line 3, indented once. s t d colon colon c out left angle bracket left angle bracket item To Display left angle bracket left angle bracket s t d colon colon end l semicolon. Line 4. right brace forward slash forward slash end display One Item.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613" y="2362011"/>
            <a:ext cx="6840494" cy="1254090"/>
          </a:xfrm>
          <a:prstGeom prst="rect">
            <a:avLst/>
          </a:prstGeom>
        </p:spPr>
      </p:pic>
      <p:pic>
        <p:nvPicPr>
          <p:cNvPr id="5" name="Picture 4" descr="Computer code has 2 lines. The lines read as follows. Line 1. forward slash forward slash Find the entry double quote Ace double quote in the collection my List. Line 2. Linked Iterator left angle bracket s t d colon colon string right angle bracket my Card equals find left parenthesis my List period begin left parenthesis right parenthesis comma my List period end left parenthesis right parenthesis comma double quote Ace double quote right parenthesis semicolo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158274"/>
            <a:ext cx="8315320" cy="445673"/>
          </a:xfrm>
          <a:prstGeom prst="rect">
            <a:avLst/>
          </a:prstGeom>
        </p:spPr>
      </p:pic>
      <p:pic>
        <p:nvPicPr>
          <p:cNvPr id="6" name="Picture 5" descr="Computer code has 2 lines. The lines read as follows. Line 1. forward slash forward slash Count the number of occurrences of double quote Ace double quote in collection my List. Line 2. long ace Count equals count left parenthesis my List period begin left parenthesis right parenthesis comma my List period end left parenthesis right parenthesis comma double quote Ace double quote right parenthesis semicolon.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49" y="5146120"/>
            <a:ext cx="7516622" cy="487426"/>
          </a:xfrm>
          <a:prstGeom prst="rect">
            <a:avLst/>
          </a:prstGeom>
        </p:spPr>
      </p:pic>
    </p:spTree>
    <p:extLst>
      <p:ext uri="{BB962C8B-B14F-4D97-AF65-F5344CB8AC3E}">
        <p14:creationId xmlns:p14="http://schemas.microsoft.com/office/powerpoint/2010/main" val="207259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Advanced Iterator </a:t>
            </a:r>
            <a:r>
              <a:rPr lang="en-US" altLang="en-US" dirty="0" smtClean="0">
                <a:ea typeface="ＭＳ Ｐゴシック" pitchFamily="2" charset="-128"/>
              </a:rPr>
              <a:t>Functionality </a:t>
            </a:r>
            <a:r>
              <a:rPr lang="en-US" altLang="en-US" sz="2000" b="0" dirty="0" smtClean="0">
                <a:ea typeface="ＭＳ Ｐゴシック" pitchFamily="2" charset="-128"/>
              </a:rPr>
              <a:t>(2 </a:t>
            </a:r>
            <a:r>
              <a:rPr lang="en-US" altLang="en-US" sz="2000" b="0" dirty="0">
                <a:ea typeface="ＭＳ Ｐゴシック" pitchFamily="2" charset="-128"/>
              </a:rPr>
              <a:t>of </a:t>
            </a:r>
            <a:r>
              <a:rPr lang="en-US" altLang="en-US" sz="2000" b="0" dirty="0" smtClean="0">
                <a:ea typeface="ＭＳ Ｐゴシック" pitchFamily="2" charset="-128"/>
              </a:rPr>
              <a:t>2)</a:t>
            </a:r>
            <a:endParaRPr lang="en-US" dirty="0"/>
          </a:p>
        </p:txBody>
      </p:sp>
      <p:sp>
        <p:nvSpPr>
          <p:cNvPr id="3" name="Text Placeholder 2"/>
          <p:cNvSpPr>
            <a:spLocks noGrp="1"/>
          </p:cNvSpPr>
          <p:nvPr>
            <p:ph type="body" idx="1"/>
          </p:nvPr>
        </p:nvSpPr>
        <p:spPr>
          <a:xfrm>
            <a:off x="457200" y="1600200"/>
            <a:ext cx="8229600" cy="486639"/>
          </a:xfrm>
        </p:spPr>
        <p:txBody>
          <a:bodyPr/>
          <a:lstStyle/>
          <a:p>
            <a:pPr marL="0" indent="0">
              <a:buNone/>
            </a:pPr>
            <a:r>
              <a:rPr lang="en-US" altLang="en-US" sz="2400" dirty="0">
                <a:ea typeface="ＭＳ Ｐゴシック" pitchFamily="2" charset="-128"/>
              </a:rPr>
              <a:t>Using iterators </a:t>
            </a:r>
            <a:r>
              <a:rPr lang="en-US" altLang="en-US" sz="2400" dirty="0" smtClean="0">
                <a:ea typeface="ＭＳ Ｐゴシック" pitchFamily="2" charset="-128"/>
              </a:rPr>
              <a:t>C</a:t>
            </a:r>
            <a:r>
              <a:rPr lang="en-US" altLang="en-US" sz="100" dirty="0" smtClean="0">
                <a:ea typeface="ＭＳ Ｐゴシック" pitchFamily="2" charset="-128"/>
              </a:rPr>
              <a:t> </a:t>
            </a:r>
            <a:r>
              <a:rPr lang="en-US" altLang="en-US" sz="2400" dirty="0" smtClean="0">
                <a:ea typeface="ＭＳ Ｐゴシック" pitchFamily="2" charset="-128"/>
              </a:rPr>
              <a:t>+</a:t>
            </a:r>
            <a:r>
              <a:rPr lang="en-US" altLang="en-US" sz="100" dirty="0" smtClean="0">
                <a:ea typeface="ＭＳ Ｐゴシック" pitchFamily="2" charset="-128"/>
              </a:rPr>
              <a:t> </a:t>
            </a:r>
            <a:r>
              <a:rPr lang="en-US" altLang="en-US" sz="2400" dirty="0" smtClean="0">
                <a:ea typeface="ＭＳ Ｐゴシック" pitchFamily="2" charset="-128"/>
              </a:rPr>
              <a:t>+ functions</a:t>
            </a:r>
          </a:p>
        </p:txBody>
      </p:sp>
      <p:pic>
        <p:nvPicPr>
          <p:cNvPr id="4" name="Picture 3" descr="Computer code has 4 lines. The lines read as follows. Line 1. forward slash forward slash Iterator to first position in my List. Line 2. Linked Iterator left angle bracket s t d colon colon string right angle bracket my Iterator equals my List period begin left parenthesis right parenthesis semicolon. Line 3. forward slash forward slash Advance from first position to fifth left parenthesis 4 positions ahead right parenthesis. Line 4. advance left parenthesis my Iterator comma 4 right parenthesis semicol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218" y="2644913"/>
            <a:ext cx="7123247" cy="1202626"/>
          </a:xfrm>
          <a:prstGeom prst="rect">
            <a:avLst/>
          </a:prstGeom>
        </p:spPr>
      </p:pic>
      <p:pic>
        <p:nvPicPr>
          <p:cNvPr id="5" name="Picture 4" descr="Computer code reads, long number Remaining equals distance left parenthesis my Iterator comma my List period end left parenthesis right parenthesis right parenthesis semicolo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821" y="4390061"/>
            <a:ext cx="7556039" cy="228972"/>
          </a:xfrm>
          <a:prstGeom prst="rect">
            <a:avLst/>
          </a:prstGeom>
        </p:spPr>
      </p:pic>
      <p:pic>
        <p:nvPicPr>
          <p:cNvPr id="6" name="Picture 5" descr="Computer code reads, b o o l same equals equal left parenthesis my List period begin left parenthesis right parenthesis comma my List period end left parenthesis right parenthesis comma your List period begin left parenthesis right parenthesis right parenthesis semicolon.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5393222"/>
            <a:ext cx="8445279" cy="224460"/>
          </a:xfrm>
          <a:prstGeom prst="rect">
            <a:avLst/>
          </a:prstGeom>
        </p:spPr>
      </p:pic>
    </p:spTree>
    <p:extLst>
      <p:ext uri="{BB962C8B-B14F-4D97-AF65-F5344CB8AC3E}">
        <p14:creationId xmlns:p14="http://schemas.microsoft.com/office/powerpoint/2010/main" val="27760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2" charset="-128"/>
              </a:rPr>
              <a:t>Iterators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0"/>
            <a:ext cx="8229600" cy="1902655"/>
          </a:xfrm>
        </p:spPr>
        <p:txBody>
          <a:bodyPr/>
          <a:lstStyle/>
          <a:p>
            <a:pPr eaLnBrk="1" hangingPunct="1"/>
            <a:r>
              <a:rPr lang="en-US" altLang="en-US" sz="2400" dirty="0">
                <a:ea typeface="ＭＳ Ｐゴシック" pitchFamily="2" charset="-128"/>
              </a:rPr>
              <a:t>Iterator</a:t>
            </a:r>
          </a:p>
          <a:p>
            <a:pPr lvl="1" eaLnBrk="1" hangingPunct="1"/>
            <a:r>
              <a:rPr lang="en-US" altLang="en-US" sz="2400" dirty="0">
                <a:ea typeface="ＭＳ Ｐゴシック" pitchFamily="2" charset="-128"/>
              </a:rPr>
              <a:t>An object that traverses a collection of like objects</a:t>
            </a:r>
          </a:p>
          <a:p>
            <a:pPr lvl="1" eaLnBrk="1" hangingPunct="1"/>
            <a:r>
              <a:rPr lang="en-US" altLang="en-US" sz="2400" dirty="0">
                <a:ea typeface="ＭＳ Ｐゴシック" pitchFamily="2" charset="-128"/>
              </a:rPr>
              <a:t>Each item is considered once</a:t>
            </a:r>
          </a:p>
          <a:p>
            <a:pPr eaLnBrk="1" hangingPunct="1"/>
            <a:r>
              <a:rPr lang="en-US" altLang="en-US" sz="2400" dirty="0">
                <a:ea typeface="ＭＳ Ｐゴシック" pitchFamily="2" charset="-128"/>
              </a:rPr>
              <a:t>Example: a loop to display a </a:t>
            </a:r>
            <a:r>
              <a:rPr lang="en-US" altLang="en-US" sz="2400" dirty="0" smtClean="0">
                <a:ea typeface="ＭＳ Ｐゴシック" pitchFamily="2" charset="-128"/>
              </a:rPr>
              <a:t>list</a:t>
            </a:r>
            <a:endParaRPr lang="en-US" altLang="en-US" sz="2400" dirty="0">
              <a:ea typeface="ＭＳ Ｐゴシック" pitchFamily="2" charset="-128"/>
            </a:endParaRPr>
          </a:p>
        </p:txBody>
      </p:sp>
      <p:pic>
        <p:nvPicPr>
          <p:cNvPr id="5" name="Picture 4" descr="Computer code has 3 lines. The lines read as follows. Line 1. i n t list Size equals name List period get Length left parenthesis right parenthesis semicolon. Line 2. for left parenthesis i n t position equals 1 semicolon position less than sign equals list Size semicolon position plus plus right parenthesis. Line 3, indented once. s t d colon colon c out left angle bracket left angle bracket name List period get Entry left parenthesis position right parenthesis left angle bracket left angle bracket s t d colon colon end l semicol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307" y="4233786"/>
            <a:ext cx="5575387" cy="641258"/>
          </a:xfrm>
          <a:prstGeom prst="rect">
            <a:avLst/>
          </a:prstGeom>
        </p:spPr>
      </p:pic>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itchFamily="2" charset="-128"/>
              </a:rPr>
              <a:t>Iterators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sz="2000" dirty="0"/>
          </a:p>
        </p:txBody>
      </p:sp>
      <p:sp>
        <p:nvSpPr>
          <p:cNvPr id="3" name="Text Placeholder 2"/>
          <p:cNvSpPr>
            <a:spLocks noGrp="1"/>
          </p:cNvSpPr>
          <p:nvPr>
            <p:ph type="body" idx="1"/>
          </p:nvPr>
        </p:nvSpPr>
        <p:spPr>
          <a:xfrm>
            <a:off x="457200" y="1600200"/>
            <a:ext cx="8229600" cy="551039"/>
          </a:xfrm>
        </p:spPr>
        <p:txBody>
          <a:bodyPr/>
          <a:lstStyle/>
          <a:p>
            <a:pPr marL="0" indent="0">
              <a:buNone/>
            </a:pPr>
            <a:r>
              <a:rPr lang="en-US" altLang="en-US" sz="2400" dirty="0">
                <a:ea typeface="ＭＳ Ｐゴシック" pitchFamily="2" charset="-128"/>
              </a:rPr>
              <a:t>Common iterator </a:t>
            </a:r>
            <a:r>
              <a:rPr lang="en-US" altLang="en-US" sz="2400" dirty="0" smtClean="0">
                <a:ea typeface="ＭＳ Ｐゴシック" pitchFamily="2" charset="-128"/>
              </a:rPr>
              <a:t>operations</a:t>
            </a:r>
            <a:endParaRPr lang="en-US" altLang="en-US" sz="2400" dirty="0">
              <a:ea typeface="ＭＳ Ｐゴシック" pitchFamily="2" charset="-128"/>
            </a:endParaRPr>
          </a:p>
        </p:txBody>
      </p:sp>
      <p:pic>
        <p:nvPicPr>
          <p:cNvPr id="4" name="Picture 2" descr="A Table has 5 rows and 2 columns. The columns have the following headings from left to right. Operation, Description. The row entries are as follows. Row 1. Asterisk, Return the item that the iterator currently references. Row 2. Plus plus, Move the iterator to the next item in the collection. Row 3. Minus minus, Move the iterator to the previous item in the collection, that is, used only for bidirectional or random iterators. Row 4. Equals equals, Compare two iterators for equality. Row 5. Exclamation point equals, Compare two iterators for inequa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31" y="2438789"/>
            <a:ext cx="778033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601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Using Iterator </a:t>
            </a:r>
            <a:r>
              <a:rPr lang="en-US" altLang="en-US" dirty="0" smtClean="0">
                <a:ea typeface="ＭＳ Ｐゴシック" pitchFamily="2" charset="-128"/>
              </a:rPr>
              <a:t>Operations </a:t>
            </a:r>
            <a:r>
              <a:rPr lang="en-US" altLang="en-US" sz="2000" b="0" dirty="0">
                <a:ea typeface="ＭＳ Ｐゴシック" pitchFamily="2" charset="-128"/>
              </a:rPr>
              <a:t>(1 of 2)</a:t>
            </a:r>
            <a:endParaRPr lang="en-US" sz="2000" dirty="0"/>
          </a:p>
        </p:txBody>
      </p:sp>
      <p:sp>
        <p:nvSpPr>
          <p:cNvPr id="3" name="Text Placeholder 2"/>
          <p:cNvSpPr>
            <a:spLocks noGrp="1"/>
          </p:cNvSpPr>
          <p:nvPr>
            <p:ph type="body" idx="1"/>
          </p:nvPr>
        </p:nvSpPr>
        <p:spPr>
          <a:xfrm>
            <a:off x="457200" y="1600201"/>
            <a:ext cx="8229600" cy="580292"/>
          </a:xfrm>
        </p:spPr>
        <p:txBody>
          <a:bodyPr/>
          <a:lstStyle/>
          <a:p>
            <a:r>
              <a:rPr lang="en-US" altLang="en-US" sz="2400" dirty="0">
                <a:ea typeface="ＭＳ Ｐゴシック" pitchFamily="2" charset="-128"/>
              </a:rPr>
              <a:t>Given class of iterators and specified </a:t>
            </a:r>
            <a:r>
              <a:rPr lang="en-US" altLang="en-US" sz="2400" dirty="0" smtClean="0">
                <a:ea typeface="ＭＳ Ｐゴシック" pitchFamily="2" charset="-128"/>
              </a:rPr>
              <a:t>methods</a:t>
            </a:r>
            <a:endParaRPr lang="en-US" altLang="en-US" sz="2400" dirty="0">
              <a:ea typeface="ＭＳ Ｐゴシック" pitchFamily="2" charset="-128"/>
            </a:endParaRPr>
          </a:p>
        </p:txBody>
      </p:sp>
      <p:pic>
        <p:nvPicPr>
          <p:cNvPr id="7" name="Picture 6" descr="Computer code has 2 lines. The lines read as follows. Line 1. Linked Iterator left angle bracket Item Type right angle bracket begin left parenthesis right parenthesis c o n s t semicolon. Line 2. Linked Iterator left angle bracket Item Type right angle bracket end left parenthesis right parenthesis c o n s t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873" y="2526846"/>
            <a:ext cx="5152253" cy="542342"/>
          </a:xfrm>
          <a:prstGeom prst="rect">
            <a:avLst/>
          </a:prstGeom>
        </p:spPr>
      </p:pic>
      <p:sp>
        <p:nvSpPr>
          <p:cNvPr id="4" name="Text Placeholder 3"/>
          <p:cNvSpPr>
            <a:spLocks noGrp="1"/>
          </p:cNvSpPr>
          <p:nvPr>
            <p:ph type="body" idx="2"/>
          </p:nvPr>
        </p:nvSpPr>
        <p:spPr>
          <a:xfrm>
            <a:off x="457200" y="3427825"/>
            <a:ext cx="8229600" cy="482991"/>
          </a:xfrm>
        </p:spPr>
        <p:txBody>
          <a:bodyPr/>
          <a:lstStyle/>
          <a:p>
            <a:r>
              <a:rPr lang="en-US" altLang="en-US" sz="2400" dirty="0"/>
              <a:t>Now use to traverse entries in </a:t>
            </a:r>
            <a:r>
              <a:rPr lang="en-US" altLang="en-US" sz="2400" b="1" dirty="0" smtClean="0">
                <a:solidFill>
                  <a:schemeClr val="tx1"/>
                </a:solidFill>
              </a:rPr>
              <a:t>myList</a:t>
            </a:r>
            <a:endParaRPr lang="en-US" altLang="en-US" sz="2400" b="1" dirty="0">
              <a:solidFill>
                <a:schemeClr val="tx1"/>
              </a:solidFill>
            </a:endParaRPr>
          </a:p>
        </p:txBody>
      </p:sp>
      <p:pic>
        <p:nvPicPr>
          <p:cNvPr id="8" name="Picture 7" descr="Computer code has 6 lines. The lines read as follows. Line 1. Linked Iterator left angle bracket s t d colon colon string right angle bracket current Iterator equals my List period begin left parenthesis right parenthesis semicolon. Line 2. while left parenthesis current Iterator exclamation point equals my List period end left parenthesis right parenthesis right parenthesis. Line 3. left brace. Line 4, indented once. s t d colon colon c out left angle bracket left angle bracket asterisk current Iterator left angle bracket left angle bracket double quote double quote semicolon forward slash forward slash O left parenthesis 1 right parenthesis operation. Line 5, indented once. plus plus current Iterator semicolon. Line 6. right brace forward slash forward slash end whil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71" y="4269453"/>
            <a:ext cx="7118256" cy="1652984"/>
          </a:xfrm>
          <a:prstGeom prst="rect">
            <a:avLst/>
          </a:prstGeom>
        </p:spPr>
      </p:pic>
    </p:spTree>
    <p:extLst>
      <p:ext uri="{BB962C8B-B14F-4D97-AF65-F5344CB8AC3E}">
        <p14:creationId xmlns:p14="http://schemas.microsoft.com/office/powerpoint/2010/main" val="199401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Using Iterator </a:t>
            </a:r>
            <a:r>
              <a:rPr lang="en-US" altLang="en-US" dirty="0" smtClean="0">
                <a:ea typeface="ＭＳ Ｐゴシック" pitchFamily="2" charset="-128"/>
              </a:rPr>
              <a:t>Operations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sz="2000"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altLang="en-US" sz="2400" dirty="0" smtClean="0">
                <a:ea typeface="ＭＳ Ｐゴシック" pitchFamily="2" charset="-128"/>
              </a:rPr>
              <a:t>Method declarations</a:t>
            </a:r>
            <a:endParaRPr lang="en-US" altLang="en-US" sz="2400" dirty="0">
              <a:ea typeface="ＭＳ Ｐゴシック" pitchFamily="2" charset="-128"/>
            </a:endParaRPr>
          </a:p>
        </p:txBody>
      </p:sp>
      <p:pic>
        <p:nvPicPr>
          <p:cNvPr id="12" name="Picture 11" descr="Computer code has 10 lines. The lines read as follows. Line 1. template left angle bracket class Item Type right angle bracket. Line 2. Linked Iterator left angle bracket Item Type right angle bracket Linked List left angle bracket Item Type right angle bracket colon colon begin left parenthesis right parenthesis. Line 3. left brace. Line 4, indented once. return Linked Iterator left angle bracket Item Type right angle bracket left parenthesis this comma head P t r right parenthesis semicolon. Line 5. right brace forward slash forward slash end begin. Line 6. template left angle bracket class Item Type right angle bracket. Line 7. Linked Iterator left angle bracket Item Type right angle bracket Linked List left angle bracket Item Type right angle bracket colon colon end left parenthesis right parenthesis. Line 8. left brace. Line 9, indented once. return Linked Iterator left angle bracket Item Type right angle bracket left parenthesis this comma null p t r right parenthesis semicolon. Line 10. right brace forward slash forward slash end end.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102" y="2566725"/>
            <a:ext cx="6941796" cy="3306398"/>
          </a:xfrm>
          <a:prstGeom prst="rect">
            <a:avLst/>
          </a:prstGeom>
        </p:spPr>
      </p:pic>
    </p:spTree>
    <p:extLst>
      <p:ext uri="{BB962C8B-B14F-4D97-AF65-F5344CB8AC3E}">
        <p14:creationId xmlns:p14="http://schemas.microsoft.com/office/powerpoint/2010/main" val="310251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Implementing an Iterator </a:t>
            </a:r>
            <a:r>
              <a:rPr lang="en-US" altLang="en-US" sz="2000" b="0" dirty="0" smtClean="0">
                <a:ea typeface="ＭＳ Ｐゴシック" pitchFamily="2" charset="-128"/>
              </a:rPr>
              <a:t>(1 </a:t>
            </a:r>
            <a:r>
              <a:rPr lang="en-US" altLang="en-US" sz="2000" b="0" dirty="0">
                <a:ea typeface="ＭＳ Ｐゴシック" pitchFamily="2" charset="-128"/>
              </a:rPr>
              <a:t>of </a:t>
            </a:r>
            <a:r>
              <a:rPr lang="en-US" altLang="en-US" sz="2000" b="0" dirty="0" smtClean="0">
                <a:ea typeface="ＭＳ Ｐゴシック" pitchFamily="2" charset="-128"/>
              </a:rPr>
              <a:t>5)</a:t>
            </a:r>
            <a:endParaRPr lang="en-US" sz="2000" dirty="0"/>
          </a:p>
        </p:txBody>
      </p:sp>
      <p:sp>
        <p:nvSpPr>
          <p:cNvPr id="3" name="Text Placeholder 2"/>
          <p:cNvSpPr>
            <a:spLocks noGrp="1"/>
          </p:cNvSpPr>
          <p:nvPr>
            <p:ph type="body" idx="1"/>
          </p:nvPr>
        </p:nvSpPr>
        <p:spPr>
          <a:xfrm>
            <a:off x="457200" y="1600200"/>
            <a:ext cx="8229600" cy="498423"/>
          </a:xfrm>
        </p:spPr>
        <p:txBody>
          <a:bodyPr/>
          <a:lstStyle/>
          <a:p>
            <a:pPr marL="0" indent="0">
              <a:buNone/>
            </a:pPr>
            <a:r>
              <a:rPr lang="en-US" altLang="en-US" sz="2400" b="1" dirty="0" smtClean="0">
                <a:ea typeface="ＭＳ Ｐゴシック" pitchFamily="2" charset="-128"/>
              </a:rPr>
              <a:t>Listing C7-1</a:t>
            </a:r>
            <a:r>
              <a:rPr lang="en-US" altLang="en-US" sz="2400" dirty="0" smtClean="0">
                <a:ea typeface="ＭＳ Ｐゴシック" pitchFamily="2" charset="-128"/>
              </a:rPr>
              <a:t> The header file for the class </a:t>
            </a:r>
            <a:r>
              <a:rPr lang="en-US" altLang="en-US" sz="2400" b="1" dirty="0" smtClean="0">
                <a:solidFill>
                  <a:schemeClr val="tx1"/>
                </a:solidFill>
                <a:ea typeface="ＭＳ Ｐゴシック" pitchFamily="2" charset="-128"/>
              </a:rPr>
              <a:t>LinkedIterator</a:t>
            </a:r>
            <a:endParaRPr lang="en-US" altLang="en-US" sz="2400" b="1" dirty="0">
              <a:solidFill>
                <a:schemeClr val="tx1"/>
              </a:solidFill>
              <a:ea typeface="ＭＳ Ｐゴシック" pitchFamily="2" charset="-128"/>
            </a:endParaRPr>
          </a:p>
        </p:txBody>
      </p:sp>
      <p:pic>
        <p:nvPicPr>
          <p:cNvPr id="6" name="Picture 5" descr="Computer code has 46 lines. The lines read as follows. Line 1. hash if n, d e f LINKED underscore ITERATOR underscore. Line 2. hash define LINKED underscore ITERATOR underscore. Line 3. blank. Line 4. hash include left angle bracket iterator right angle bracket. Line 5. hash include double quote Node period h double quote. Line 6. blank. Line 7. template left angle bracket class Item Type right angle bracket. Line 8. class Linked List semicolon. Line 9. blank. Line 10. template left angle bracket class Item Type right angle bracket. Line 11. class Linked Iterator colon public s t d colon colon iterator left angle bracket s t d colon colon input underscore iterator underscore tag comma i n t right angle bracket. Line 12. left brace. Line 13. private colon. Line 14, indented once. forward slash forward slash ADT associated with iterator. Line 15, indented once. c o n s t, s t d colon colon shared underscore p t r left angle bracket Linked List left angle bracket Item Type right angle bracket right angle bracket container p t r semicolon. Line 16. blank. Line 17, indented once. forward slash forward slash Current location in collection. Line 18, indented once. s t d colon colon shared underscore p t r left angle bracket Node left angle bracket Item Type right angle bracket right angle bracket current Item p t r semicolon. Line 19. bla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15" y="2386173"/>
            <a:ext cx="7114569" cy="3858943"/>
          </a:xfrm>
          <a:prstGeom prst="rect">
            <a:avLst/>
          </a:prstGeom>
        </p:spPr>
      </p:pic>
    </p:spTree>
    <p:extLst>
      <p:ext uri="{BB962C8B-B14F-4D97-AF65-F5344CB8AC3E}">
        <p14:creationId xmlns:p14="http://schemas.microsoft.com/office/powerpoint/2010/main" val="36808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Implementing an Iterator </a:t>
            </a:r>
            <a:r>
              <a:rPr lang="en-US" altLang="en-US" sz="2000" b="0" dirty="0" smtClean="0">
                <a:ea typeface="ＭＳ Ｐゴシック" pitchFamily="2" charset="-128"/>
              </a:rPr>
              <a:t>(2 </a:t>
            </a:r>
            <a:r>
              <a:rPr lang="en-US" altLang="en-US" sz="2000" b="0" dirty="0">
                <a:ea typeface="ＭＳ Ｐゴシック" pitchFamily="2" charset="-128"/>
              </a:rPr>
              <a:t>of 5)</a:t>
            </a:r>
            <a:endParaRPr lang="en-US" dirty="0"/>
          </a:p>
        </p:txBody>
      </p:sp>
      <p:sp>
        <p:nvSpPr>
          <p:cNvPr id="5" name="Text Placeholder 4"/>
          <p:cNvSpPr>
            <a:spLocks noGrp="1"/>
          </p:cNvSpPr>
          <p:nvPr>
            <p:ph type="body" idx="1"/>
          </p:nvPr>
        </p:nvSpPr>
        <p:spPr>
          <a:xfrm>
            <a:off x="457200" y="1600200"/>
            <a:ext cx="8229600" cy="513413"/>
          </a:xfrm>
        </p:spPr>
        <p:txBody>
          <a:bodyPr/>
          <a:lstStyle/>
          <a:p>
            <a:pPr marL="0" indent="0">
              <a:buNone/>
            </a:pPr>
            <a:r>
              <a:rPr lang="en-US" altLang="en-US" sz="2400" b="1" dirty="0">
                <a:ea typeface="ＭＳ Ｐゴシック" pitchFamily="2" charset="-128"/>
              </a:rPr>
              <a:t>Listing C7-1</a:t>
            </a:r>
            <a:r>
              <a:rPr lang="en-US" altLang="en-US" sz="2400" dirty="0">
                <a:ea typeface="ＭＳ Ｐゴシック" pitchFamily="2" charset="-128"/>
              </a:rPr>
              <a:t> </a:t>
            </a:r>
            <a:r>
              <a:rPr lang="en-US" altLang="en-US" sz="2400" b="1" dirty="0" smtClean="0">
                <a:ea typeface="ＭＳ Ｐゴシック" pitchFamily="2" charset="-128"/>
              </a:rPr>
              <a:t>[Continued]</a:t>
            </a:r>
            <a:endParaRPr lang="en-US" altLang="en-US" sz="2400" b="1" dirty="0">
              <a:solidFill>
                <a:schemeClr val="tx1"/>
              </a:solidFill>
              <a:ea typeface="ＭＳ Ｐゴシック" pitchFamily="2" charset="-128"/>
            </a:endParaRPr>
          </a:p>
        </p:txBody>
      </p:sp>
      <p:pic>
        <p:nvPicPr>
          <p:cNvPr id="4" name="Picture 3" descr="The computer code continues. Line 20. public colon. Line 21, indented once. Linked Iterator left parenthesis s t d colon colon shared underscore p t r left angle bracket Linked List left angle bracket Item Type right angle bracket right angle bracket some List comma. Line 22, indented twice. s t d colon colon shared underscore p t r left angle bracket Node left angle bracket Item Type right angle bracket right angle bracket node p t r equals null p t r right parenthesis semicolon. Line 23. blank. Line 24, indented once. forward slash asterisk asterisk Overloaded dereferencing operator period. Line 25, indented once. at sign return The item at the position referenced by iterator period asterisk forward slash. Line 26, indented once. c o n s t Item Type operator asterisk left parenthesis right parenthesis semicolon. Line 27. blank. Line 28, indented once. forward slash asterisk asterisk Overloaded prefix increment operator period. Line 29, indented once. at sign return The iterator referencing the next position in the list period asterisk forward slash. Line 30, indented once. Linked Iterator left angle bracket Item Type right angle bracket operator plus plus left parenthesis right parenthesis semicolon. Line 31. blank. Line 32, indented once. forward slash asterisk asterisk Overloaded equality operator perio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696" y="2511347"/>
            <a:ext cx="7928609" cy="3123391"/>
          </a:xfrm>
          <a:prstGeom prst="rect">
            <a:avLst/>
          </a:prstGeom>
        </p:spPr>
      </p:pic>
    </p:spTree>
    <p:extLst>
      <p:ext uri="{BB962C8B-B14F-4D97-AF65-F5344CB8AC3E}">
        <p14:creationId xmlns:p14="http://schemas.microsoft.com/office/powerpoint/2010/main" val="417243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Implementing an Iterator </a:t>
            </a:r>
            <a:r>
              <a:rPr lang="en-US" altLang="en-US" sz="2000" b="0" dirty="0" smtClean="0">
                <a:ea typeface="ＭＳ Ｐゴシック" pitchFamily="2" charset="-128"/>
              </a:rPr>
              <a:t>(3 </a:t>
            </a:r>
            <a:r>
              <a:rPr lang="en-US" altLang="en-US" sz="2000" b="0" dirty="0">
                <a:ea typeface="ＭＳ Ｐゴシック" pitchFamily="2" charset="-128"/>
              </a:rPr>
              <a:t>of 5)</a:t>
            </a:r>
            <a:endParaRPr lang="en-US" sz="2000" dirty="0"/>
          </a:p>
        </p:txBody>
      </p:sp>
      <p:sp>
        <p:nvSpPr>
          <p:cNvPr id="3" name="Text Placeholder 2"/>
          <p:cNvSpPr>
            <a:spLocks noGrp="1"/>
          </p:cNvSpPr>
          <p:nvPr>
            <p:ph type="body" idx="1"/>
          </p:nvPr>
        </p:nvSpPr>
        <p:spPr>
          <a:xfrm>
            <a:off x="457200" y="1600200"/>
            <a:ext cx="8229600" cy="543393"/>
          </a:xfrm>
        </p:spPr>
        <p:txBody>
          <a:bodyPr/>
          <a:lstStyle/>
          <a:p>
            <a:pPr marL="0" indent="0">
              <a:buNone/>
            </a:pPr>
            <a:r>
              <a:rPr lang="en-US" altLang="en-US" sz="2400" b="1" dirty="0">
                <a:ea typeface="ＭＳ Ｐゴシック" pitchFamily="2" charset="-128"/>
              </a:rPr>
              <a:t>Listing C7-1</a:t>
            </a:r>
            <a:r>
              <a:rPr lang="en-US" altLang="en-US" sz="2400" dirty="0">
                <a:ea typeface="ＭＳ Ｐゴシック" pitchFamily="2" charset="-128"/>
              </a:rPr>
              <a:t> </a:t>
            </a:r>
            <a:r>
              <a:rPr lang="en-US" altLang="en-US" sz="2400" b="1" dirty="0">
                <a:ea typeface="ＭＳ Ｐゴシック" pitchFamily="2" charset="-128"/>
              </a:rPr>
              <a:t>[Continued]</a:t>
            </a:r>
            <a:endParaRPr lang="en-US" altLang="en-US" sz="2400" b="1" dirty="0">
              <a:solidFill>
                <a:schemeClr val="tx1"/>
              </a:solidFill>
              <a:ea typeface="ＭＳ Ｐゴシック" pitchFamily="2" charset="-128"/>
            </a:endParaRPr>
          </a:p>
        </p:txBody>
      </p:sp>
      <p:pic>
        <p:nvPicPr>
          <p:cNvPr id="4" name="Picture 3" descr="The computer code continues. Line 33, indented once. at sign p a r a m Linked List The iterator for comparison period. Line 34, indented once. at sign return True if this iterator references the same list and. Line 35, indented twice. the same position as right Hand Side comma false otherwise period asterisk forward slash. Line 36, indented once. b o o l operator equals equals left parenthesis c o n s t Linked Iterator left angle bracket Item Type right angle bracket ampersand right Hand Side right parenthesis c o n s t semicolon. Line 37. blank. Line 38, indented once. forward slash asterisk asterisk Overloaded inequality operator period. Line 39, indented once. at sign p a r a m Linked List The iterator for comparison period. Line 40, indented once. at sign return True if this iterator does not reference the same list and the. Line 41, indented twice. same position as right Hand Side comma false otherwise period asterisk forward slash. Line 42, indented once. b o o l operator exclamation point equals left parenthesis c o n s t Linked Iterator left angle bracket Item Type right angle bracket ampersand right Hand Side right parenthesis c o n s t semicolon. Line 43. right brace semicolon forward slash forward slash end Linked Iterator. Line 44. blank. Line 45. hash include double quote Linked Iterator period c p p double quote. Line 46. hash end if.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95" y="2431143"/>
            <a:ext cx="8081010" cy="3553079"/>
          </a:xfrm>
          <a:prstGeom prst="rect">
            <a:avLst/>
          </a:prstGeom>
        </p:spPr>
      </p:pic>
    </p:spTree>
    <p:extLst>
      <p:ext uri="{BB962C8B-B14F-4D97-AF65-F5344CB8AC3E}">
        <p14:creationId xmlns:p14="http://schemas.microsoft.com/office/powerpoint/2010/main" val="254289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Implementing an Iterator </a:t>
            </a:r>
            <a:r>
              <a:rPr lang="en-US" altLang="en-US" sz="2000" b="0" dirty="0" smtClean="0">
                <a:ea typeface="ＭＳ Ｐゴシック" pitchFamily="2" charset="-128"/>
              </a:rPr>
              <a:t>(4 </a:t>
            </a:r>
            <a:r>
              <a:rPr lang="en-US" altLang="en-US" sz="2000" b="0" dirty="0">
                <a:ea typeface="ＭＳ Ｐゴシック" pitchFamily="2" charset="-128"/>
              </a:rPr>
              <a:t>of 5)</a:t>
            </a:r>
            <a:endParaRPr lang="en-US" dirty="0"/>
          </a:p>
        </p:txBody>
      </p:sp>
      <p:sp>
        <p:nvSpPr>
          <p:cNvPr id="3" name="Text Placeholder 2"/>
          <p:cNvSpPr>
            <a:spLocks noGrp="1"/>
          </p:cNvSpPr>
          <p:nvPr>
            <p:ph type="body" idx="1"/>
          </p:nvPr>
        </p:nvSpPr>
        <p:spPr>
          <a:xfrm>
            <a:off x="457199" y="1600201"/>
            <a:ext cx="8401987" cy="888166"/>
          </a:xfrm>
        </p:spPr>
        <p:txBody>
          <a:bodyPr/>
          <a:lstStyle/>
          <a:p>
            <a:pPr marL="0" indent="0">
              <a:buNone/>
            </a:pPr>
            <a:r>
              <a:rPr lang="en-US" altLang="en-US" sz="2400" b="1" dirty="0">
                <a:ea typeface="ＭＳ Ｐゴシック" pitchFamily="2" charset="-128"/>
              </a:rPr>
              <a:t>Listing C7-2</a:t>
            </a:r>
            <a:r>
              <a:rPr lang="en-US" altLang="en-US" sz="2400" dirty="0">
                <a:ea typeface="ＭＳ Ｐゴシック" pitchFamily="2" charset="-128"/>
              </a:rPr>
              <a:t> The implementation file for the class </a:t>
            </a:r>
            <a:r>
              <a:rPr lang="en-US" altLang="en-US" sz="2400" b="1" dirty="0" smtClean="0">
                <a:solidFill>
                  <a:schemeClr val="tx1"/>
                </a:solidFill>
                <a:ea typeface="ＭＳ Ｐゴシック" pitchFamily="2" charset="-128"/>
              </a:rPr>
              <a:t>LinkedIterator</a:t>
            </a:r>
            <a:endParaRPr lang="en-US" altLang="en-US" sz="2400" b="1" dirty="0">
              <a:solidFill>
                <a:schemeClr val="tx1"/>
              </a:solidFill>
              <a:ea typeface="ＭＳ Ｐゴシック" pitchFamily="2" charset="-128"/>
            </a:endParaRPr>
          </a:p>
        </p:txBody>
      </p:sp>
      <p:pic>
        <p:nvPicPr>
          <p:cNvPr id="5" name="Picture 2" descr="Computer code has 38 lines. The lines read as follows. Line 1. hash include double quote Linked Iterator period h double quote. Line 2. blank. Line 3. template left angle bracket class Item Type right angle bracket. Line 4. Linked Iterator left angle bracket Item Type right angle bracket colon colon. Line 5. Linked Iterator left parenthesis s t d colon colon shared underscore p t r left angle bracket Linked List left angle bracket Item Type right angle bracket right angle bracket some List comma. Line 6, indented once. s t d colon colon shared underscore p t r left angle bracket Node left angle bracket Item Type right angle bracket right angle bracket node P t r right parenthesis. Line 7, indented twice. colon container P t r left parenthesis some List right parenthesis comma current Item P t r left parenthesis node P t r right parenthesis. Line 8. left brace. Line 9. right brace forward slash forward slash end constructor. Line 10. blank. Line 11. template left angle bracket class Item Type right angle bracket. Line 12. c o n s t Item Type Linked Iterator left angle bracket Item Type right angle bracket colon colon operator asterisk left parenthesis right parenthesis. Line 13. left brace. Line 14, indented once. return current Item P t r rightward arrow get Item left parenthesis right parenthesis semicolon. Line 15. right brace forward slash forward slash end operator asterisk. Line 16. blank. Line 17. template left angle bracket class Item Type right angle bracket. Line 18. Linked Iterator left angle bracket Item Type right angle bracket Linked Iterator left angle bracket Item Type right angle bracket colon colon operator plus plus left parenthesis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987" y="2626016"/>
            <a:ext cx="6724411" cy="35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691274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8499</TotalTime>
  <Words>253</Words>
  <Application>Microsoft Office PowerPoint</Application>
  <PresentationFormat>On-screen Show (4:3)</PresentationFormat>
  <Paragraphs>37</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ＭＳ Ｐゴシック</vt:lpstr>
      <vt:lpstr>Arial</vt:lpstr>
      <vt:lpstr>Noto Sans Symbols</vt:lpstr>
      <vt:lpstr>Times New Roman</vt:lpstr>
      <vt:lpstr>Verdana</vt:lpstr>
      <vt:lpstr>508 Lecture</vt:lpstr>
      <vt:lpstr>1_508 Lecture</vt:lpstr>
      <vt:lpstr>Data Abstraction &amp; Problem Solving with C++: Walls and Mirrors</vt:lpstr>
      <vt:lpstr>Iterators (1 of 2)</vt:lpstr>
      <vt:lpstr>Iterators (2 of 2)</vt:lpstr>
      <vt:lpstr>Using Iterator Operations (1 of 2)</vt:lpstr>
      <vt:lpstr>Using Iterator Operations (2 of 2)</vt:lpstr>
      <vt:lpstr>Implementing an Iterator (1 of 5)</vt:lpstr>
      <vt:lpstr>Implementing an Iterator (2 of 5)</vt:lpstr>
      <vt:lpstr>Implementing an Iterator (3 of 5)</vt:lpstr>
      <vt:lpstr>Implementing an Iterator (4 of 5)</vt:lpstr>
      <vt:lpstr>Implementing an Iterator (5 of 5)</vt:lpstr>
      <vt:lpstr>Advanced Iterator Functionality (1 of 2)</vt:lpstr>
      <vt:lpstr>Advanced Iterator Functionality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879</cp:revision>
  <dcterms:modified xsi:type="dcterms:W3CDTF">2018-04-06T14:17:15Z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