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2"/>
  </p:notesMasterIdLst>
  <p:handoutMasterIdLst>
    <p:handoutMasterId r:id="rId33"/>
  </p:handoutMasterIdLst>
  <p:sldIdLst>
    <p:sldId id="332" r:id="rId3"/>
    <p:sldId id="334" r:id="rId4"/>
    <p:sldId id="335"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1" r:id="rId29"/>
    <p:sldId id="362" r:id="rId30"/>
    <p:sldId id="329"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86386" autoAdjust="0"/>
  </p:normalViewPr>
  <p:slideViewPr>
    <p:cSldViewPr snapToGrid="0" snapToObjects="1">
      <p:cViewPr varScale="1">
        <p:scale>
          <a:sx n="92" d="100"/>
          <a:sy n="92" d="100"/>
        </p:scale>
        <p:origin x="187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Copyright © </a:t>
            </a:r>
            <a:r>
              <a:rPr 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2017, 2013, 2007</a:t>
            </a:r>
            <a:r>
              <a:rPr lang="en-US" alt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algn="ctr">
              <a:defRPr/>
            </a:pPr>
            <a:r>
              <a:rPr lang="en-US" b="1" dirty="0">
                <a:latin typeface="+mn-lt"/>
              </a:rPr>
              <a:t>C++ Interlude 8</a:t>
            </a: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a:latin typeface="+mn-lt"/>
              </a:rPr>
              <a:t>The Standard Template Library</a:t>
            </a:r>
            <a:endParaRPr lang="en-US" altLang="en-US" dirty="0">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a:t>
            </a:r>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2017, 2013, 2007</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Sequence </a:t>
            </a:r>
            <a:r>
              <a:rPr lang="en-US" altLang="en-US" dirty="0" smtClean="0"/>
              <a:t>Containers </a:t>
            </a:r>
            <a:r>
              <a:rPr lang="en-US" altLang="en-US" sz="2000" b="0" dirty="0" smtClean="0"/>
              <a:t>(3 of 8)</a:t>
            </a:r>
            <a:endParaRPr lang="en-IN" sz="2000" b="0" dirty="0"/>
          </a:p>
        </p:txBody>
      </p:sp>
      <p:sp>
        <p:nvSpPr>
          <p:cNvPr id="3" name="Text Placeholder 2"/>
          <p:cNvSpPr>
            <a:spLocks noGrp="1"/>
          </p:cNvSpPr>
          <p:nvPr>
            <p:ph type="body" idx="1"/>
          </p:nvPr>
        </p:nvSpPr>
        <p:spPr/>
        <p:txBody>
          <a:bodyPr/>
          <a:lstStyle/>
          <a:p>
            <a:pPr lvl="1" eaLnBrk="1" hangingPunct="1"/>
            <a:r>
              <a:rPr lang="en-US" altLang="en-US" sz="2400" b="1" dirty="0" smtClean="0">
                <a:solidFill>
                  <a:schemeClr val="tx1"/>
                </a:solidFill>
              </a:rPr>
              <a:t>void </a:t>
            </a:r>
            <a:r>
              <a:rPr lang="en-US" altLang="en-US" sz="2400" b="1" dirty="0">
                <a:solidFill>
                  <a:schemeClr val="tx1"/>
                </a:solidFill>
              </a:rPr>
              <a:t>insert(uint </a:t>
            </a:r>
            <a:r>
              <a:rPr lang="en-US" altLang="en-US" sz="2400" dirty="0"/>
              <a:t>position,</a:t>
            </a:r>
          </a:p>
          <a:p>
            <a:pPr lvl="1" eaLnBrk="1" hangingPunct="1"/>
            <a:r>
              <a:rPr lang="en-US" altLang="en-US" sz="2400" dirty="0"/>
              <a:t>value_type&amp; item)</a:t>
            </a:r>
          </a:p>
          <a:p>
            <a:pPr lvl="1" eaLnBrk="1" hangingPunct="1"/>
            <a:r>
              <a:rPr lang="en-US" altLang="en-US" sz="2400" b="1" dirty="0">
                <a:solidFill>
                  <a:schemeClr val="tx1"/>
                </a:solidFill>
              </a:rPr>
              <a:t>void</a:t>
            </a:r>
            <a:r>
              <a:rPr lang="en-US" altLang="en-US" sz="2400" dirty="0"/>
              <a:t> insert(iterator itPosition,</a:t>
            </a:r>
          </a:p>
          <a:p>
            <a:pPr lvl="1" eaLnBrk="1" hangingPunct="1"/>
            <a:r>
              <a:rPr lang="en-US" altLang="en-US" sz="2400" dirty="0"/>
              <a:t>value_type&amp; item)</a:t>
            </a:r>
          </a:p>
          <a:p>
            <a:pPr lvl="1" eaLnBrk="1" hangingPunct="1"/>
            <a:r>
              <a:rPr lang="en-US" altLang="en-US" sz="2400" b="1" dirty="0">
                <a:solidFill>
                  <a:schemeClr val="tx1"/>
                </a:solidFill>
              </a:rPr>
              <a:t>void erase(uint </a:t>
            </a:r>
            <a:r>
              <a:rPr lang="en-US" altLang="en-US" sz="2400" dirty="0"/>
              <a:t>position)</a:t>
            </a:r>
          </a:p>
          <a:p>
            <a:pPr lvl="1" eaLnBrk="1" hangingPunct="1"/>
            <a:r>
              <a:rPr lang="en-US" altLang="en-US" sz="2400" b="1" dirty="0">
                <a:solidFill>
                  <a:schemeClr val="tx1"/>
                </a:solidFill>
              </a:rPr>
              <a:t>void</a:t>
            </a:r>
            <a:r>
              <a:rPr lang="en-US" altLang="en-US" sz="2400" dirty="0"/>
              <a:t> erase(iterator itPosition</a:t>
            </a:r>
            <a:r>
              <a:rPr lang="en-US" altLang="en-US" sz="2400" dirty="0" smtClean="0"/>
              <a:t>)</a:t>
            </a:r>
            <a:endParaRPr lang="en-US" altLang="en-US" sz="2400" dirty="0"/>
          </a:p>
        </p:txBody>
      </p:sp>
    </p:spTree>
    <p:extLst>
      <p:ext uri="{BB962C8B-B14F-4D97-AF65-F5344CB8AC3E}">
        <p14:creationId xmlns:p14="http://schemas.microsoft.com/office/powerpoint/2010/main" val="140497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Sequence </a:t>
            </a:r>
            <a:r>
              <a:rPr lang="en-US" altLang="en-US" dirty="0" smtClean="0"/>
              <a:t>Containers </a:t>
            </a:r>
            <a:r>
              <a:rPr lang="en-US" altLang="en-US" sz="2000" b="0" dirty="0" smtClean="0"/>
              <a:t>(4 of 8)</a:t>
            </a:r>
            <a:endParaRPr lang="en-IN" sz="2000" b="0" dirty="0"/>
          </a:p>
        </p:txBody>
      </p:sp>
      <p:sp>
        <p:nvSpPr>
          <p:cNvPr id="3" name="Text Placeholder 2"/>
          <p:cNvSpPr>
            <a:spLocks noGrp="1"/>
          </p:cNvSpPr>
          <p:nvPr>
            <p:ph type="body" idx="1"/>
          </p:nvPr>
        </p:nvSpPr>
        <p:spPr/>
        <p:txBody>
          <a:bodyPr/>
          <a:lstStyle/>
          <a:p>
            <a:pPr lvl="1" eaLnBrk="1" hangingPunct="1"/>
            <a:r>
              <a:rPr lang="en-US" altLang="en-US" sz="2400" dirty="0" smtClean="0"/>
              <a:t>iterator </a:t>
            </a:r>
            <a:r>
              <a:rPr lang="en-US" altLang="en-US" sz="2400" dirty="0"/>
              <a:t>begin()</a:t>
            </a:r>
          </a:p>
          <a:p>
            <a:pPr lvl="1" eaLnBrk="1" hangingPunct="1"/>
            <a:r>
              <a:rPr lang="en-US" altLang="en-US" sz="2400" dirty="0"/>
              <a:t>iterator end()</a:t>
            </a:r>
          </a:p>
          <a:p>
            <a:pPr lvl="1" eaLnBrk="1" hangingPunct="1"/>
            <a:r>
              <a:rPr lang="en-US" altLang="en-US" sz="2400" dirty="0"/>
              <a:t>reverse_iterator rbegin()</a:t>
            </a:r>
          </a:p>
          <a:p>
            <a:pPr lvl="1" eaLnBrk="1" hangingPunct="1"/>
            <a:r>
              <a:rPr lang="en-US" altLang="en-US" sz="2400" dirty="0"/>
              <a:t>reverse_iterator rend</a:t>
            </a:r>
            <a:r>
              <a:rPr lang="en-US" altLang="en-US" sz="2400" dirty="0" smtClean="0"/>
              <a:t>()</a:t>
            </a:r>
            <a:endParaRPr lang="en-US" altLang="en-US" sz="2400" dirty="0"/>
          </a:p>
        </p:txBody>
      </p:sp>
    </p:spTree>
    <p:extLst>
      <p:ext uri="{BB962C8B-B14F-4D97-AF65-F5344CB8AC3E}">
        <p14:creationId xmlns:p14="http://schemas.microsoft.com/office/powerpoint/2010/main" val="780081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Sequence </a:t>
            </a:r>
            <a:r>
              <a:rPr lang="en-US" altLang="en-US" dirty="0" smtClean="0"/>
              <a:t>Containers </a:t>
            </a:r>
            <a:r>
              <a:rPr lang="en-US" altLang="en-US" sz="2000" b="0" dirty="0" smtClean="0"/>
              <a:t>(5 of 8)</a:t>
            </a:r>
            <a:endParaRPr lang="en-IN" sz="2000" b="0" dirty="0"/>
          </a:p>
        </p:txBody>
      </p:sp>
      <p:sp>
        <p:nvSpPr>
          <p:cNvPr id="3" name="Text Placeholder 2"/>
          <p:cNvSpPr>
            <a:spLocks noGrp="1"/>
          </p:cNvSpPr>
          <p:nvPr>
            <p:ph type="body" idx="1"/>
          </p:nvPr>
        </p:nvSpPr>
        <p:spPr/>
        <p:txBody>
          <a:bodyPr/>
          <a:lstStyle/>
          <a:p>
            <a:pPr eaLnBrk="1" hangingPunct="1"/>
            <a:r>
              <a:rPr lang="en-US" altLang="en-US" sz="2400" dirty="0"/>
              <a:t>Additional </a:t>
            </a:r>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 </a:t>
            </a:r>
            <a:r>
              <a:rPr lang="en-US" altLang="en-US" sz="2400" b="1" dirty="0" smtClean="0">
                <a:solidFill>
                  <a:schemeClr val="tx1"/>
                </a:solidFill>
              </a:rPr>
              <a:t>vector</a:t>
            </a:r>
            <a:r>
              <a:rPr lang="en-US" altLang="en-US" sz="2400" dirty="0" smtClean="0"/>
              <a:t> </a:t>
            </a:r>
            <a:r>
              <a:rPr lang="en-US" altLang="en-US" sz="2400" dirty="0"/>
              <a:t>Operation</a:t>
            </a:r>
          </a:p>
          <a:p>
            <a:pPr lvl="1" eaLnBrk="1" hangingPunct="1"/>
            <a:r>
              <a:rPr lang="en-US" altLang="en-US" sz="2400" dirty="0"/>
              <a:t>value_type&amp; at(size_type n)</a:t>
            </a:r>
          </a:p>
          <a:p>
            <a:pPr eaLnBrk="1" hangingPunct="1"/>
            <a:r>
              <a:rPr lang="en-US" altLang="en-US" sz="2400" dirty="0"/>
              <a:t>Additional </a:t>
            </a:r>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 </a:t>
            </a:r>
            <a:r>
              <a:rPr lang="en-US" altLang="en-US" sz="2400" b="1" dirty="0">
                <a:solidFill>
                  <a:schemeClr val="tx1"/>
                </a:solidFill>
              </a:rPr>
              <a:t>deque</a:t>
            </a:r>
            <a:r>
              <a:rPr lang="en-US" altLang="en-US" sz="2400" dirty="0"/>
              <a:t> Operations</a:t>
            </a:r>
          </a:p>
          <a:p>
            <a:pPr lvl="1" eaLnBrk="1" hangingPunct="1"/>
            <a:r>
              <a:rPr lang="en-US" altLang="en-US" sz="2400" dirty="0"/>
              <a:t>value_type&amp; at(size_type n)</a:t>
            </a:r>
          </a:p>
          <a:p>
            <a:pPr lvl="1" eaLnBrk="1" hangingPunct="1"/>
            <a:r>
              <a:rPr lang="en-US" altLang="en-US" sz="2400" b="1" dirty="0">
                <a:solidFill>
                  <a:schemeClr val="tx1"/>
                </a:solidFill>
              </a:rPr>
              <a:t>void</a:t>
            </a:r>
            <a:r>
              <a:rPr lang="en-US" altLang="en-US" sz="2400" dirty="0"/>
              <a:t> push_front(value_type&amp; item)</a:t>
            </a:r>
          </a:p>
          <a:p>
            <a:pPr lvl="1" eaLnBrk="1" hangingPunct="1"/>
            <a:r>
              <a:rPr lang="en-US" altLang="en-US" sz="2400" b="1" dirty="0">
                <a:solidFill>
                  <a:schemeClr val="tx1"/>
                </a:solidFill>
              </a:rPr>
              <a:t>void</a:t>
            </a:r>
            <a:r>
              <a:rPr lang="en-US" altLang="en-US" sz="2400" dirty="0"/>
              <a:t> pop_front(value_type&amp; item</a:t>
            </a:r>
            <a:r>
              <a:rPr lang="en-US" altLang="en-US" sz="2400" dirty="0" smtClean="0"/>
              <a:t>)</a:t>
            </a:r>
            <a:endParaRPr lang="en-US" altLang="en-US" sz="2400" dirty="0"/>
          </a:p>
        </p:txBody>
      </p:sp>
    </p:spTree>
    <p:extLst>
      <p:ext uri="{BB962C8B-B14F-4D97-AF65-F5344CB8AC3E}">
        <p14:creationId xmlns:p14="http://schemas.microsoft.com/office/powerpoint/2010/main" val="204134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Sequence </a:t>
            </a:r>
            <a:r>
              <a:rPr lang="en-US" altLang="en-US" dirty="0" smtClean="0"/>
              <a:t>Containers </a:t>
            </a:r>
            <a:r>
              <a:rPr lang="en-US" altLang="en-US" sz="2000" b="0" dirty="0" smtClean="0"/>
              <a:t>(6 of 8)</a:t>
            </a:r>
            <a:endParaRPr lang="en-IN" sz="2000" b="0" dirty="0"/>
          </a:p>
        </p:txBody>
      </p:sp>
      <p:sp>
        <p:nvSpPr>
          <p:cNvPr id="3" name="Text Placeholder 2"/>
          <p:cNvSpPr>
            <a:spLocks noGrp="1"/>
          </p:cNvSpPr>
          <p:nvPr>
            <p:ph type="body" idx="1"/>
          </p:nvPr>
        </p:nvSpPr>
        <p:spPr/>
        <p:txBody>
          <a:bodyPr/>
          <a:lstStyle/>
          <a:p>
            <a:pPr eaLnBrk="1" hangingPunct="1"/>
            <a:r>
              <a:rPr lang="en-US" altLang="en-US" sz="2400" dirty="0"/>
              <a:t>Additional </a:t>
            </a:r>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a:t>
            </a:r>
            <a:r>
              <a:rPr lang="en-US" altLang="en-US" sz="2400" b="1" dirty="0" smtClean="0">
                <a:solidFill>
                  <a:schemeClr val="tx1"/>
                </a:solidFill>
              </a:rPr>
              <a:t> </a:t>
            </a:r>
            <a:r>
              <a:rPr lang="en-US" altLang="en-US" sz="2400" b="1" dirty="0">
                <a:solidFill>
                  <a:schemeClr val="tx1"/>
                </a:solidFill>
              </a:rPr>
              <a:t>list </a:t>
            </a:r>
            <a:r>
              <a:rPr lang="en-US" altLang="en-US" sz="2400" dirty="0"/>
              <a:t>and </a:t>
            </a:r>
            <a:r>
              <a:rPr lang="en-US" altLang="en-US" sz="2400" b="1" dirty="0">
                <a:solidFill>
                  <a:schemeClr val="tx1"/>
                </a:solidFill>
              </a:rPr>
              <a:t>forward_list</a:t>
            </a:r>
            <a:r>
              <a:rPr lang="en-US" altLang="en-US" sz="2400" dirty="0"/>
              <a:t> Operations</a:t>
            </a:r>
          </a:p>
          <a:p>
            <a:pPr lvl="1" eaLnBrk="1" hangingPunct="1"/>
            <a:r>
              <a:rPr lang="en-US" altLang="en-US" sz="2400" b="1" dirty="0">
                <a:solidFill>
                  <a:schemeClr val="tx1"/>
                </a:solidFill>
              </a:rPr>
              <a:t>void</a:t>
            </a:r>
            <a:r>
              <a:rPr lang="en-US" altLang="en-US" sz="2400" dirty="0"/>
              <a:t> push_front(value_type&amp; item)</a:t>
            </a:r>
          </a:p>
          <a:p>
            <a:pPr lvl="1" eaLnBrk="1" hangingPunct="1"/>
            <a:r>
              <a:rPr lang="en-US" altLang="en-US" sz="2400" b="1" dirty="0">
                <a:solidFill>
                  <a:schemeClr val="tx1"/>
                </a:solidFill>
              </a:rPr>
              <a:t>void</a:t>
            </a:r>
            <a:r>
              <a:rPr lang="en-US" altLang="en-US" sz="2400" dirty="0"/>
              <a:t> pop_front(value_type&amp; item)</a:t>
            </a:r>
          </a:p>
          <a:p>
            <a:pPr lvl="1" eaLnBrk="1" hangingPunct="1"/>
            <a:r>
              <a:rPr lang="en-US" altLang="en-US" sz="2400" b="1" dirty="0">
                <a:solidFill>
                  <a:schemeClr val="tx1"/>
                </a:solidFill>
              </a:rPr>
              <a:t>void</a:t>
            </a:r>
            <a:r>
              <a:rPr lang="en-US" altLang="en-US" sz="2400" dirty="0"/>
              <a:t> remove(value_type&amp; val)</a:t>
            </a:r>
          </a:p>
          <a:p>
            <a:pPr lvl="1" eaLnBrk="1" hangingPunct="1"/>
            <a:r>
              <a:rPr lang="en-US" altLang="en-US" sz="2400" b="1" dirty="0">
                <a:solidFill>
                  <a:schemeClr val="tx1"/>
                </a:solidFill>
              </a:rPr>
              <a:t>void</a:t>
            </a:r>
            <a:r>
              <a:rPr lang="en-US" altLang="en-US" sz="2400" dirty="0"/>
              <a:t> sort()</a:t>
            </a:r>
          </a:p>
          <a:p>
            <a:pPr lvl="1" eaLnBrk="1" hangingPunct="1"/>
            <a:r>
              <a:rPr lang="en-US" altLang="en-US" sz="2400" b="1" dirty="0">
                <a:solidFill>
                  <a:schemeClr val="tx1"/>
                </a:solidFill>
              </a:rPr>
              <a:t>void</a:t>
            </a:r>
            <a:r>
              <a:rPr lang="en-US" altLang="en-US" sz="2400" dirty="0"/>
              <a:t> merge(list&lt;value_type&gt;&amp; rhs)</a:t>
            </a:r>
          </a:p>
          <a:p>
            <a:pPr lvl="1" eaLnBrk="1" hangingPunct="1"/>
            <a:r>
              <a:rPr lang="en-US" altLang="en-US" sz="2400" b="1" dirty="0">
                <a:solidFill>
                  <a:schemeClr val="tx1"/>
                </a:solidFill>
              </a:rPr>
              <a:t>void</a:t>
            </a:r>
            <a:r>
              <a:rPr lang="en-US" altLang="en-US" sz="2400" dirty="0"/>
              <a:t> slice(iterator position, list&lt;value_type&gt;&amp; rhs)</a:t>
            </a:r>
          </a:p>
          <a:p>
            <a:pPr lvl="1" eaLnBrk="1" hangingPunct="1"/>
            <a:r>
              <a:rPr lang="en-US" altLang="en-US" sz="2400" b="1" dirty="0">
                <a:solidFill>
                  <a:schemeClr val="tx1"/>
                </a:solidFill>
              </a:rPr>
              <a:t>void</a:t>
            </a:r>
            <a:r>
              <a:rPr lang="en-US" altLang="en-US" sz="2400" dirty="0"/>
              <a:t> reverse</a:t>
            </a:r>
            <a:r>
              <a:rPr lang="en-US" altLang="en-US" sz="2400" dirty="0" smtClean="0"/>
              <a:t>()</a:t>
            </a:r>
            <a:endParaRPr lang="en-US" altLang="en-US" sz="2400" dirty="0"/>
          </a:p>
        </p:txBody>
      </p:sp>
    </p:spTree>
    <p:extLst>
      <p:ext uri="{BB962C8B-B14F-4D97-AF65-F5344CB8AC3E}">
        <p14:creationId xmlns:p14="http://schemas.microsoft.com/office/powerpoint/2010/main" val="2951000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t>Sequence </a:t>
            </a:r>
            <a:r>
              <a:rPr lang="en-US" altLang="en-US" dirty="0" smtClean="0"/>
              <a:t>Containers </a:t>
            </a:r>
            <a:r>
              <a:rPr lang="en-US" altLang="en-US" sz="2000" b="0" dirty="0" smtClean="0"/>
              <a:t>(7 of 8)</a:t>
            </a:r>
            <a:endParaRPr lang="en-IN" sz="2000" b="0" dirty="0"/>
          </a:p>
        </p:txBody>
      </p:sp>
      <p:sp>
        <p:nvSpPr>
          <p:cNvPr id="7" name="Text Placeholder 6"/>
          <p:cNvSpPr>
            <a:spLocks noGrp="1"/>
          </p:cNvSpPr>
          <p:nvPr>
            <p:ph type="body" idx="1"/>
          </p:nvPr>
        </p:nvSpPr>
        <p:spPr>
          <a:xfrm>
            <a:off x="457200" y="1600201"/>
            <a:ext cx="8229600" cy="583442"/>
          </a:xfrm>
        </p:spPr>
        <p:txBody>
          <a:bodyPr/>
          <a:lstStyle/>
          <a:p>
            <a:pPr marL="0" indent="0">
              <a:buNone/>
            </a:pPr>
            <a:r>
              <a:rPr lang="en-US" altLang="en-US" sz="2400" b="1" dirty="0"/>
              <a:t>Listing </a:t>
            </a:r>
            <a:r>
              <a:rPr lang="en-US" altLang="en-US" sz="2400" b="1" dirty="0" smtClean="0"/>
              <a:t>C8-2 </a:t>
            </a:r>
            <a:r>
              <a:rPr lang="en-US" altLang="en-US" sz="2400" dirty="0"/>
              <a:t>Example of using the </a:t>
            </a:r>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 </a:t>
            </a:r>
            <a:r>
              <a:rPr lang="en-US" altLang="en-US" sz="2400" b="1" dirty="0" smtClean="0">
                <a:solidFill>
                  <a:schemeClr val="tx1"/>
                </a:solidFill>
              </a:rPr>
              <a:t>list</a:t>
            </a:r>
            <a:endParaRPr lang="en-US" altLang="en-US" sz="2400" b="1" dirty="0">
              <a:solidFill>
                <a:schemeClr val="tx1"/>
              </a:solidFill>
            </a:endParaRPr>
          </a:p>
        </p:txBody>
      </p:sp>
      <p:pic>
        <p:nvPicPr>
          <p:cNvPr id="8" name="Picture 2" descr="Computer code and output. The code has 25 lines. The lines read as follows. Line 1. hash include left angle bracket i o stream right angle bracket. Line 2. hash include left angle bracket string right angle bracket. Line 3. hash include left angle bracket list right angle bracket. Line 4. blank. Line 5. i n t main left parenthesis right parenthesis. Line 6. left brace. Line 7, indented once. s t d colon colon list left angle bracket string right angle bracket grocery List semicolon forward slash forward slash Create an empty list. Line 8, indented once. s t d colon colon list left angle bracket string right angle bracket colon colon iterator my Position equals grocery List period begin left parenthesis right parenthesis semicolon. Line 9. blank. Line 10, indented once. grocery List period insert left parenthesis my Position comma double quote apples double quote right parenthesis semicolon. Line 11, indented once. grocery List period insert left parenthesis my Position comma double quote bread double quote right parenthesis semicolon. Line 12, indented once. grocery List period insert left parenthesis my Position comma double quote juice double quote right parenthesis semicolon. Line 13, indented once. grocery List period insert left parenthesis my Position comma double quote carrots double quote right parenthesis semicolon. Line 14. blank. Line 15, indented once. s t d colon colon c out left angle bracket left angle bracket double quote Number of items on my grocery list colon double quote. Line 16, indented 3 times. left angle bracket left angle bracket grocery List period size left parenthesis right parenthesis left angle bracket left angle bracket s t d colon colon end l semicolon. Line 17. blan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602" y="2471194"/>
            <a:ext cx="6546797" cy="3611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139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Sequence </a:t>
            </a:r>
            <a:r>
              <a:rPr lang="en-US" altLang="en-US" dirty="0" smtClean="0"/>
              <a:t>Containers </a:t>
            </a:r>
            <a:r>
              <a:rPr lang="en-US" altLang="en-US" sz="2000" b="0" dirty="0" smtClean="0"/>
              <a:t>(8 of 8)</a:t>
            </a:r>
            <a:endParaRPr lang="en-IN" sz="2000" b="0" dirty="0"/>
          </a:p>
        </p:txBody>
      </p:sp>
      <p:sp>
        <p:nvSpPr>
          <p:cNvPr id="5" name="Text Placeholder 4"/>
          <p:cNvSpPr>
            <a:spLocks noGrp="1"/>
          </p:cNvSpPr>
          <p:nvPr>
            <p:ph type="body" idx="1"/>
          </p:nvPr>
        </p:nvSpPr>
        <p:spPr>
          <a:xfrm>
            <a:off x="457200" y="1600201"/>
            <a:ext cx="8229600" cy="569794"/>
          </a:xfrm>
        </p:spPr>
        <p:txBody>
          <a:bodyPr/>
          <a:lstStyle/>
          <a:p>
            <a:pPr marL="0" indent="0">
              <a:buNone/>
            </a:pPr>
            <a:r>
              <a:rPr lang="en-US" altLang="en-US" sz="2400" b="1" dirty="0"/>
              <a:t>Listing </a:t>
            </a:r>
            <a:r>
              <a:rPr lang="en-US" altLang="en-US" sz="2400" b="1" dirty="0" smtClean="0"/>
              <a:t>C8-2 [Continued]</a:t>
            </a:r>
            <a:endParaRPr lang="en-US" altLang="en-US" sz="2400" b="1" dirty="0">
              <a:solidFill>
                <a:schemeClr val="tx1"/>
              </a:solidFill>
            </a:endParaRPr>
          </a:p>
        </p:txBody>
      </p:sp>
      <p:pic>
        <p:nvPicPr>
          <p:cNvPr id="6" name="Picture 2" descr="The computer code continues. Line 18, indented once. grocery List period sort left parenthesis right parenthesis semicolon. Line 19. blank. Line 20, indented once. s t d colon colon c out left angle bracket left angle bracket double quote Items are colon double quote left angle bracket left angle bracket s t d colon colon end l semicolon. Line 21, indented once. for left parenthesis auto grocery Item colon grocery List right parenthesis. Line 22, indented once. left brace. Line 23, indented twice. s t d colon colon c out left angle bracket left angle bracket grocery Item left angle bracket left angle bracket s t d colon colon end l semicolon. Line 24, indented once. right brace forward slash forward slash end for. Line 25, indented once. right brace forward slash forward slash end main. The corresponding output has 6 lines. The lines read as follows. Line 1. Number of items on my grocery list colon 4. Line 2. Items are colon. Line 3. apples. Line 4. bread. Line 5. carrots. Line 6. jui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189" y="2457546"/>
            <a:ext cx="5865620" cy="3669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4729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Associative </a:t>
            </a:r>
            <a:r>
              <a:rPr lang="en-US" altLang="en-US" dirty="0" smtClean="0"/>
              <a:t>Containers </a:t>
            </a:r>
            <a:r>
              <a:rPr lang="en-US" altLang="en-US" sz="2000" b="0" dirty="0" smtClean="0"/>
              <a:t>(1 of 6)</a:t>
            </a:r>
            <a:endParaRPr lang="en-IN" sz="2000" b="0" dirty="0"/>
          </a:p>
        </p:txBody>
      </p:sp>
      <p:sp>
        <p:nvSpPr>
          <p:cNvPr id="3" name="Text Placeholder 2"/>
          <p:cNvSpPr>
            <a:spLocks noGrp="1"/>
          </p:cNvSpPr>
          <p:nvPr>
            <p:ph type="body" idx="1"/>
          </p:nvPr>
        </p:nvSpPr>
        <p:spPr/>
        <p:txBody>
          <a:bodyPr/>
          <a:lstStyle/>
          <a:p>
            <a:pPr eaLnBrk="1" hangingPunct="1"/>
            <a:r>
              <a:rPr lang="en-US" altLang="en-US" sz="2400" dirty="0"/>
              <a:t>Operations Common to the </a:t>
            </a:r>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 </a:t>
            </a:r>
            <a:r>
              <a:rPr lang="en-US" altLang="en-US" sz="2400" b="1" dirty="0" smtClean="0">
                <a:solidFill>
                  <a:schemeClr val="tx1"/>
                </a:solidFill>
              </a:rPr>
              <a:t>set</a:t>
            </a:r>
            <a:r>
              <a:rPr lang="en-US" altLang="en-US" sz="2400" dirty="0" smtClean="0"/>
              <a:t> and </a:t>
            </a:r>
            <a:r>
              <a:rPr lang="en-US" altLang="en-US" sz="2400" b="1" dirty="0" smtClean="0">
                <a:solidFill>
                  <a:schemeClr val="tx1"/>
                </a:solidFill>
              </a:rPr>
              <a:t>multiset</a:t>
            </a:r>
          </a:p>
          <a:p>
            <a:pPr lvl="1" eaLnBrk="1" hangingPunct="1"/>
            <a:r>
              <a:rPr lang="en-US" altLang="en-US" sz="2400" b="1" dirty="0" smtClean="0">
                <a:solidFill>
                  <a:schemeClr val="tx1"/>
                </a:solidFill>
              </a:rPr>
              <a:t>void</a:t>
            </a:r>
            <a:r>
              <a:rPr lang="en-US" altLang="en-US" sz="2400" dirty="0" smtClean="0"/>
              <a:t> clear()</a:t>
            </a:r>
          </a:p>
          <a:p>
            <a:pPr lvl="1" eaLnBrk="1" hangingPunct="1"/>
            <a:r>
              <a:rPr lang="en-US" altLang="en-US" sz="2400" b="1" dirty="0" smtClean="0">
                <a:solidFill>
                  <a:schemeClr val="tx1"/>
                </a:solidFill>
              </a:rPr>
              <a:t>void</a:t>
            </a:r>
            <a:r>
              <a:rPr lang="en-US" altLang="en-US" sz="2400" dirty="0" smtClean="0"/>
              <a:t> </a:t>
            </a:r>
            <a:r>
              <a:rPr lang="en-US" altLang="en-US" sz="2400" dirty="0"/>
              <a:t>insert(value_type&amp; item)</a:t>
            </a:r>
          </a:p>
          <a:p>
            <a:pPr lvl="1" eaLnBrk="1" hangingPunct="1"/>
            <a:r>
              <a:rPr lang="en-US" altLang="en-US" sz="2400" b="1" dirty="0">
                <a:solidFill>
                  <a:schemeClr val="tx1"/>
                </a:solidFill>
              </a:rPr>
              <a:t>void</a:t>
            </a:r>
            <a:r>
              <a:rPr lang="en-US" altLang="en-US" sz="2400" dirty="0"/>
              <a:t> erase(value_type&amp; item)</a:t>
            </a:r>
          </a:p>
          <a:p>
            <a:pPr lvl="1" eaLnBrk="1" hangingPunct="1"/>
            <a:r>
              <a:rPr lang="en-US" altLang="en-US" sz="2400" b="1" dirty="0">
                <a:solidFill>
                  <a:schemeClr val="tx1"/>
                </a:solidFill>
              </a:rPr>
              <a:t>void</a:t>
            </a:r>
            <a:r>
              <a:rPr lang="en-US" altLang="en-US" sz="2400" dirty="0"/>
              <a:t> erase(iterator&amp; position)</a:t>
            </a:r>
          </a:p>
          <a:p>
            <a:pPr lvl="1" eaLnBrk="1" hangingPunct="1"/>
            <a:r>
              <a:rPr lang="en-US" altLang="en-US" sz="2400" dirty="0"/>
              <a:t>iterator find(value_type&amp; item)</a:t>
            </a:r>
          </a:p>
          <a:p>
            <a:pPr lvl="1" eaLnBrk="1" hangingPunct="1"/>
            <a:r>
              <a:rPr lang="en-US" altLang="en-US" sz="2400" b="1" dirty="0">
                <a:solidFill>
                  <a:schemeClr val="tx1"/>
                </a:solidFill>
              </a:rPr>
              <a:t>uint</a:t>
            </a:r>
            <a:r>
              <a:rPr lang="en-US" altLang="en-US" sz="2400" dirty="0"/>
              <a:t> count(value_type&amp; item</a:t>
            </a:r>
            <a:r>
              <a:rPr lang="en-US" altLang="en-US" sz="2400" dirty="0" smtClean="0"/>
              <a:t>)</a:t>
            </a:r>
            <a:endParaRPr lang="en-US" altLang="en-US" sz="2400" dirty="0"/>
          </a:p>
        </p:txBody>
      </p:sp>
    </p:spTree>
    <p:extLst>
      <p:ext uri="{BB962C8B-B14F-4D97-AF65-F5344CB8AC3E}">
        <p14:creationId xmlns:p14="http://schemas.microsoft.com/office/powerpoint/2010/main" val="2211288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Associative </a:t>
            </a:r>
            <a:r>
              <a:rPr lang="en-US" altLang="en-US" dirty="0" smtClean="0"/>
              <a:t>Containers </a:t>
            </a:r>
            <a:r>
              <a:rPr lang="en-US" altLang="en-US" sz="2000" b="0" dirty="0" smtClean="0"/>
              <a:t>(2 of 6)</a:t>
            </a:r>
            <a:endParaRPr lang="en-IN" sz="2000" b="0" dirty="0"/>
          </a:p>
        </p:txBody>
      </p:sp>
      <p:sp>
        <p:nvSpPr>
          <p:cNvPr id="3" name="Text Placeholder 2"/>
          <p:cNvSpPr>
            <a:spLocks noGrp="1"/>
          </p:cNvSpPr>
          <p:nvPr>
            <p:ph type="body" idx="1"/>
          </p:nvPr>
        </p:nvSpPr>
        <p:spPr/>
        <p:txBody>
          <a:bodyPr/>
          <a:lstStyle/>
          <a:p>
            <a:pPr lvl="1" eaLnBrk="1" hangingPunct="1"/>
            <a:r>
              <a:rPr lang="en-US" altLang="en-US" sz="2400" dirty="0" smtClean="0"/>
              <a:t>iterator </a:t>
            </a:r>
            <a:r>
              <a:rPr lang="en-US" altLang="en-US" sz="2400" dirty="0"/>
              <a:t>lower_bound(value_type&amp; item)</a:t>
            </a:r>
          </a:p>
          <a:p>
            <a:pPr lvl="1" eaLnBrk="1" hangingPunct="1"/>
            <a:r>
              <a:rPr lang="en-US" altLang="en-US" sz="2400" dirty="0"/>
              <a:t>iterator upper_bound(value_type&amp; item)</a:t>
            </a:r>
          </a:p>
          <a:p>
            <a:pPr lvl="1" eaLnBrk="1" hangingPunct="1"/>
            <a:r>
              <a:rPr lang="en-US" altLang="en-US" sz="2400" dirty="0"/>
              <a:t>iterator begin()</a:t>
            </a:r>
          </a:p>
          <a:p>
            <a:pPr lvl="1" eaLnBrk="1" hangingPunct="1"/>
            <a:r>
              <a:rPr lang="en-US" altLang="en-US" sz="2400" dirty="0"/>
              <a:t>iterator end()</a:t>
            </a:r>
          </a:p>
          <a:p>
            <a:pPr lvl="1" eaLnBrk="1" hangingPunct="1"/>
            <a:r>
              <a:rPr lang="en-US" altLang="en-US" sz="2400" dirty="0"/>
              <a:t>reverse_iterator rbegin()</a:t>
            </a:r>
          </a:p>
          <a:p>
            <a:pPr lvl="1" eaLnBrk="1" hangingPunct="1"/>
            <a:r>
              <a:rPr lang="en-US" altLang="en-US" sz="2400" dirty="0"/>
              <a:t>reverse_iterator rend</a:t>
            </a:r>
            <a:r>
              <a:rPr lang="en-US" altLang="en-US" sz="2400" dirty="0" smtClean="0"/>
              <a:t>()</a:t>
            </a:r>
            <a:endParaRPr lang="en-US" altLang="en-US" sz="2400" dirty="0"/>
          </a:p>
        </p:txBody>
      </p:sp>
    </p:spTree>
    <p:extLst>
      <p:ext uri="{BB962C8B-B14F-4D97-AF65-F5344CB8AC3E}">
        <p14:creationId xmlns:p14="http://schemas.microsoft.com/office/powerpoint/2010/main" val="201598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Associative </a:t>
            </a:r>
            <a:r>
              <a:rPr lang="en-US" altLang="en-US" dirty="0" smtClean="0"/>
              <a:t>Containers </a:t>
            </a:r>
            <a:r>
              <a:rPr lang="en-US" altLang="en-US" sz="2000" b="0" dirty="0" smtClean="0"/>
              <a:t>(3 of 6)</a:t>
            </a:r>
            <a:endParaRPr lang="en-IN" sz="2000" b="0" dirty="0"/>
          </a:p>
        </p:txBody>
      </p:sp>
      <p:sp>
        <p:nvSpPr>
          <p:cNvPr id="3" name="Text Placeholder 2"/>
          <p:cNvSpPr>
            <a:spLocks noGrp="1"/>
          </p:cNvSpPr>
          <p:nvPr>
            <p:ph type="body" idx="1"/>
          </p:nvPr>
        </p:nvSpPr>
        <p:spPr/>
        <p:txBody>
          <a:bodyPr/>
          <a:lstStyle/>
          <a:p>
            <a:pPr eaLnBrk="1" hangingPunct="1"/>
            <a:r>
              <a:rPr lang="en-US" altLang="en-US" sz="2400" dirty="0"/>
              <a:t>Operations Common to the </a:t>
            </a:r>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 </a:t>
            </a:r>
            <a:r>
              <a:rPr lang="en-US" altLang="en-US" sz="2400" b="1" dirty="0">
                <a:solidFill>
                  <a:schemeClr val="tx1"/>
                </a:solidFill>
              </a:rPr>
              <a:t>map</a:t>
            </a:r>
            <a:r>
              <a:rPr lang="en-US" altLang="en-US" sz="2400" dirty="0"/>
              <a:t> and </a:t>
            </a:r>
            <a:r>
              <a:rPr lang="en-US" altLang="en-US" sz="2400" b="1" dirty="0">
                <a:solidFill>
                  <a:schemeClr val="tx1"/>
                </a:solidFill>
              </a:rPr>
              <a:t>multimap</a:t>
            </a:r>
          </a:p>
          <a:p>
            <a:pPr lvl="1" eaLnBrk="1" hangingPunct="1"/>
            <a:r>
              <a:rPr lang="en-US" altLang="en-US" sz="2400" b="1" dirty="0">
                <a:solidFill>
                  <a:schemeClr val="tx1"/>
                </a:solidFill>
              </a:rPr>
              <a:t>void </a:t>
            </a:r>
            <a:r>
              <a:rPr lang="en-US" altLang="en-US" sz="2400" dirty="0"/>
              <a:t>clear()</a:t>
            </a:r>
          </a:p>
          <a:p>
            <a:pPr lvl="1" eaLnBrk="1" hangingPunct="1"/>
            <a:r>
              <a:rPr lang="en-US" altLang="en-US" sz="2400" b="1" dirty="0">
                <a:solidFill>
                  <a:schemeClr val="tx1"/>
                </a:solidFill>
              </a:rPr>
              <a:t>void </a:t>
            </a:r>
            <a:r>
              <a:rPr lang="en-US" altLang="en-US" sz="2400" dirty="0"/>
              <a:t>insert(pair_type&amp; item)</a:t>
            </a:r>
          </a:p>
          <a:p>
            <a:pPr lvl="1" eaLnBrk="1" hangingPunct="1"/>
            <a:r>
              <a:rPr lang="en-US" altLang="en-US" sz="2400" b="1" dirty="0">
                <a:solidFill>
                  <a:schemeClr val="tx1"/>
                </a:solidFill>
              </a:rPr>
              <a:t>uint</a:t>
            </a:r>
            <a:r>
              <a:rPr lang="en-US" altLang="en-US" sz="2400" dirty="0"/>
              <a:t> erase(key_type&amp; item)</a:t>
            </a:r>
          </a:p>
          <a:p>
            <a:pPr lvl="1" eaLnBrk="1" hangingPunct="1"/>
            <a:r>
              <a:rPr lang="en-US" altLang="en-US" sz="2400" dirty="0"/>
              <a:t>void erase(iterator&amp; position)</a:t>
            </a:r>
          </a:p>
          <a:p>
            <a:pPr lvl="1" eaLnBrk="1" hangingPunct="1"/>
            <a:r>
              <a:rPr lang="en-US" altLang="en-US" sz="2400" dirty="0"/>
              <a:t>iterator find(key_type&amp; item)</a:t>
            </a:r>
          </a:p>
          <a:p>
            <a:pPr lvl="1" eaLnBrk="1" hangingPunct="1"/>
            <a:r>
              <a:rPr lang="en-US" altLang="en-US" sz="2400" b="1" dirty="0">
                <a:solidFill>
                  <a:schemeClr val="tx1"/>
                </a:solidFill>
              </a:rPr>
              <a:t>uint </a:t>
            </a:r>
            <a:r>
              <a:rPr lang="en-US" altLang="en-US" sz="2400" dirty="0"/>
              <a:t>count(key_type&amp; item</a:t>
            </a:r>
            <a:r>
              <a:rPr lang="en-US" altLang="en-US" sz="2400" dirty="0" smtClean="0"/>
              <a:t>)</a:t>
            </a:r>
            <a:endParaRPr lang="en-US" altLang="en-US" sz="2400" dirty="0"/>
          </a:p>
        </p:txBody>
      </p:sp>
    </p:spTree>
    <p:extLst>
      <p:ext uri="{BB962C8B-B14F-4D97-AF65-F5344CB8AC3E}">
        <p14:creationId xmlns:p14="http://schemas.microsoft.com/office/powerpoint/2010/main" val="3656683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Associative </a:t>
            </a:r>
            <a:r>
              <a:rPr lang="en-US" altLang="en-US" dirty="0" smtClean="0"/>
              <a:t>Containers </a:t>
            </a:r>
            <a:r>
              <a:rPr lang="en-US" altLang="en-US" sz="2000" b="0" dirty="0" smtClean="0"/>
              <a:t>(4 of 6)</a:t>
            </a:r>
            <a:endParaRPr lang="en-IN" sz="2000" b="0" dirty="0"/>
          </a:p>
        </p:txBody>
      </p:sp>
      <p:sp>
        <p:nvSpPr>
          <p:cNvPr id="3" name="Text Placeholder 2"/>
          <p:cNvSpPr>
            <a:spLocks noGrp="1"/>
          </p:cNvSpPr>
          <p:nvPr>
            <p:ph type="body" idx="1"/>
          </p:nvPr>
        </p:nvSpPr>
        <p:spPr/>
        <p:txBody>
          <a:bodyPr/>
          <a:lstStyle/>
          <a:p>
            <a:pPr lvl="1" eaLnBrk="1" hangingPunct="1"/>
            <a:r>
              <a:rPr lang="en-US" altLang="en-US" sz="2400" dirty="0" smtClean="0"/>
              <a:t>iterator </a:t>
            </a:r>
            <a:r>
              <a:rPr lang="en-US" altLang="en-US" sz="2400" dirty="0"/>
              <a:t>lower_bound(key_type&amp; item)</a:t>
            </a:r>
          </a:p>
          <a:p>
            <a:pPr lvl="1" eaLnBrk="1" hangingPunct="1"/>
            <a:r>
              <a:rPr lang="en-US" altLang="en-US" sz="2400" dirty="0"/>
              <a:t>iterator upper_bound(key_type&amp; item)</a:t>
            </a:r>
          </a:p>
          <a:p>
            <a:pPr lvl="1" eaLnBrk="1" hangingPunct="1"/>
            <a:r>
              <a:rPr lang="en-US" altLang="en-US" sz="2400" dirty="0"/>
              <a:t>iterator begin()</a:t>
            </a:r>
          </a:p>
          <a:p>
            <a:pPr lvl="1" eaLnBrk="1" hangingPunct="1"/>
            <a:r>
              <a:rPr lang="en-US" altLang="en-US" sz="2400" dirty="0"/>
              <a:t>iterator end()</a:t>
            </a:r>
          </a:p>
          <a:p>
            <a:pPr lvl="1" eaLnBrk="1" hangingPunct="1"/>
            <a:r>
              <a:rPr lang="en-US" altLang="en-US" sz="2400" dirty="0"/>
              <a:t>reverse_iterator rbegin()</a:t>
            </a:r>
          </a:p>
          <a:p>
            <a:pPr lvl="1" eaLnBrk="1" hangingPunct="1"/>
            <a:r>
              <a:rPr lang="en-US" altLang="en-US" sz="2400" dirty="0"/>
              <a:t>reverse_iterator rend()</a:t>
            </a:r>
          </a:p>
        </p:txBody>
      </p:sp>
    </p:spTree>
    <p:extLst>
      <p:ext uri="{BB962C8B-B14F-4D97-AF65-F5344CB8AC3E}">
        <p14:creationId xmlns:p14="http://schemas.microsoft.com/office/powerpoint/2010/main" val="24635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a:t>
            </a:r>
            <a:r>
              <a:rPr lang="en-US" altLang="en-US" sz="100" dirty="0" smtClean="0"/>
              <a:t> </a:t>
            </a:r>
            <a:r>
              <a:rPr lang="en-US" altLang="en-US" dirty="0" smtClean="0"/>
              <a:t>T</a:t>
            </a:r>
            <a:r>
              <a:rPr lang="en-US" altLang="en-US" sz="100" dirty="0" smtClean="0"/>
              <a:t> </a:t>
            </a:r>
            <a:r>
              <a:rPr lang="en-US" altLang="en-US" dirty="0" smtClean="0"/>
              <a:t>L Containers </a:t>
            </a:r>
            <a:r>
              <a:rPr lang="en-US" altLang="en-US" sz="2000" b="0" dirty="0" smtClean="0"/>
              <a:t>(1 of 6)</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C++ has a library of container classes</a:t>
            </a:r>
          </a:p>
          <a:p>
            <a:pPr lvl="1" eaLnBrk="1" hangingPunct="1"/>
            <a:r>
              <a:rPr lang="en-US" altLang="en-US" sz="2400" dirty="0"/>
              <a:t>In form of class templates</a:t>
            </a:r>
          </a:p>
          <a:p>
            <a:pPr lvl="1" eaLnBrk="1" hangingPunct="1"/>
            <a:r>
              <a:rPr lang="en-US" altLang="en-US" sz="2400" dirty="0"/>
              <a:t>Defined as Standard Template Library (</a:t>
            </a:r>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a:t>
            </a:r>
            <a:r>
              <a:rPr lang="en-US" altLang="en-US" sz="2400" dirty="0"/>
              <a:t>)</a:t>
            </a:r>
          </a:p>
          <a:p>
            <a:pPr eaLnBrk="1" hangingPunct="1"/>
            <a:r>
              <a:rPr lang="en-US" altLang="en-US" sz="2400" dirty="0"/>
              <a:t>So why does this text develop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Ts</a:t>
            </a:r>
            <a:r>
              <a:rPr lang="en-US" altLang="en-US" sz="2400" dirty="0"/>
              <a:t>?</a:t>
            </a:r>
          </a:p>
          <a:p>
            <a:pPr lvl="1" eaLnBrk="1" hangingPunct="1"/>
            <a:r>
              <a:rPr lang="en-US" altLang="en-US" sz="2400" dirty="0"/>
              <a:t>Learn how to develop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Ts </a:t>
            </a:r>
            <a:r>
              <a:rPr lang="en-US" altLang="en-US" sz="2400" dirty="0"/>
              <a:t>not found in </a:t>
            </a:r>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a:t>
            </a:r>
            <a:endParaRPr lang="en-US" altLang="en-US" sz="2400" dirty="0"/>
          </a:p>
          <a:p>
            <a:pPr lvl="1" eaLnBrk="1" hangingPunct="1"/>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 </a:t>
            </a:r>
            <a:r>
              <a:rPr lang="en-US" altLang="en-US" sz="2400" dirty="0"/>
              <a:t>not part of class hierarchy</a:t>
            </a:r>
          </a:p>
          <a:p>
            <a:pPr lvl="1" eaLnBrk="1" hangingPunct="1"/>
            <a:r>
              <a:rPr lang="en-US" altLang="en-US" sz="2400" dirty="0"/>
              <a:t>Working in a language without </a:t>
            </a:r>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a:t>
            </a:r>
            <a:endParaRPr lang="en-US" altLang="en-US" sz="2400" dirty="0"/>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Associative </a:t>
            </a:r>
            <a:r>
              <a:rPr lang="en-US" altLang="en-US" dirty="0" smtClean="0"/>
              <a:t>Containers </a:t>
            </a:r>
            <a:r>
              <a:rPr lang="en-US" altLang="en-US" sz="2000" b="0" dirty="0" smtClean="0"/>
              <a:t>(5 of 6)</a:t>
            </a:r>
            <a:endParaRPr lang="en-IN" sz="2000" b="0" dirty="0"/>
          </a:p>
        </p:txBody>
      </p:sp>
      <p:sp>
        <p:nvSpPr>
          <p:cNvPr id="4" name="Text Placeholder 3"/>
          <p:cNvSpPr>
            <a:spLocks noGrp="1"/>
          </p:cNvSpPr>
          <p:nvPr>
            <p:ph type="body" idx="1"/>
          </p:nvPr>
        </p:nvSpPr>
        <p:spPr>
          <a:xfrm>
            <a:off x="457200" y="1600201"/>
            <a:ext cx="8229600" cy="460612"/>
          </a:xfrm>
        </p:spPr>
        <p:txBody>
          <a:bodyPr/>
          <a:lstStyle/>
          <a:p>
            <a:pPr marL="0" indent="0">
              <a:buNone/>
            </a:pPr>
            <a:r>
              <a:rPr lang="en-US" altLang="en-US" sz="2400" b="1" dirty="0"/>
              <a:t>Listing </a:t>
            </a:r>
            <a:r>
              <a:rPr lang="en-US" altLang="en-US" sz="2400" b="1" dirty="0" smtClean="0"/>
              <a:t>C8-3 </a:t>
            </a:r>
            <a:r>
              <a:rPr lang="en-US" altLang="en-US" sz="2400" dirty="0"/>
              <a:t>Alternative definition of a hashing </a:t>
            </a:r>
            <a:r>
              <a:rPr lang="en-US" altLang="en-US" sz="2400" dirty="0" smtClean="0"/>
              <a:t>function</a:t>
            </a:r>
            <a:endParaRPr lang="en-US" altLang="en-US" sz="2400" dirty="0"/>
          </a:p>
        </p:txBody>
      </p:sp>
      <p:pic>
        <p:nvPicPr>
          <p:cNvPr id="5" name="Picture 2" descr="Computer code and output. The code has 21 lines. The lines read as follows. Line 1. hash include left angle bracket i o stream right angle bracket. Line 2. hash include left angle bracket string right angle bracket. Line 3. hash include left angle bracket unordered underscore map right angle bracket. Line 4. blank. Line 5. forward slash forward slash Create a type since this is a long name to use left parenthesis optional right parenthesis. Line 6. Type d e f, s t d colon colon unordered underscore map left angle bracket s t d colon colon string comma i n t right angle bracket String Key Map semicolon. Line 7. blank. Line 8. forward slash forward slash Create a dummy Map object so we can get its hash function. Line 9. String Key Map dummy Map semicolon. Line 10. blank. Line 11. forward slash forward slash Capture the hash function for use in program. Line 12. String Key Map colon colon hasher my Hash Function equals dummy Map period hash underscore function left parenthesis right parenthesis semicolon. Line 13. blan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2348364"/>
            <a:ext cx="8007350" cy="347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9601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Associative </a:t>
            </a:r>
            <a:r>
              <a:rPr lang="en-US" altLang="en-US" dirty="0" smtClean="0"/>
              <a:t>Containers </a:t>
            </a:r>
            <a:r>
              <a:rPr lang="en-US" altLang="en-US" sz="2000" b="0" dirty="0" smtClean="0"/>
              <a:t>(6 of 6)</a:t>
            </a:r>
            <a:endParaRPr lang="en-IN" sz="2000" b="0" dirty="0"/>
          </a:p>
        </p:txBody>
      </p:sp>
      <p:sp>
        <p:nvSpPr>
          <p:cNvPr id="3" name="Text Placeholder 2"/>
          <p:cNvSpPr>
            <a:spLocks noGrp="1"/>
          </p:cNvSpPr>
          <p:nvPr>
            <p:ph type="body" idx="1"/>
          </p:nvPr>
        </p:nvSpPr>
        <p:spPr>
          <a:xfrm>
            <a:off x="457200" y="1600200"/>
            <a:ext cx="8229600" cy="515203"/>
          </a:xfrm>
        </p:spPr>
        <p:txBody>
          <a:bodyPr/>
          <a:lstStyle/>
          <a:p>
            <a:pPr marL="0" indent="0">
              <a:buNone/>
            </a:pPr>
            <a:r>
              <a:rPr lang="en-US" altLang="en-US" sz="2400" b="1" dirty="0"/>
              <a:t>Listing </a:t>
            </a:r>
            <a:r>
              <a:rPr lang="en-US" altLang="en-US" sz="2400" b="1" dirty="0" smtClean="0"/>
              <a:t>C8-3 [</a:t>
            </a:r>
            <a:r>
              <a:rPr lang="en-US" altLang="en-US" sz="2400" b="1" smtClean="0"/>
              <a:t>Continued]</a:t>
            </a:r>
          </a:p>
        </p:txBody>
      </p:sp>
      <p:pic>
        <p:nvPicPr>
          <p:cNvPr id="4" name="Picture 2" descr="The computer code continues. Line 14. i n t main left parenthesis right parenthesis. Line 15. left brace. Line 16, indented once. s t d colon colon c out left angle bracket left angle bracket double quote Hashing a String colon double quote left angle bracket left angle bracket my Hash Function left parenthesis double quote Hashing a String colon double quote right parenthesis. Line 17, indented 3 times. left angle bracket left angle bracket s t d colon colon end l semicolon. Line 18, indented once. s t d colon colon c out left angle bracket left angle bracket double quote Smashing a String colon double quote left angle bracket left angle bracket my Hash Function left parenthesis double quote Smashing a String colon double quote right parenthesis. Line 19, indented 3 times. left angle bracket left angle bracket s t d colon colon end l semicolon. Line 20, indented once. return 0 semicolon. Line 21. right brace forward slash forward slash end main. The corresponding output has 2 lines. The lines read as follows. Line 1. Hashing a String colon 2 0 8 4 1 5 7 8 0 1 9 1 7 4 7 7 9 8 9. Line 2. Smashing a String colon 1 4 0 4 8 7 7 5 0 8 6 9 0 3 8 5 0 8 0 3.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2402953"/>
            <a:ext cx="7874000" cy="304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5331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a:t>
            </a:r>
            <a:r>
              <a:rPr lang="en-US" altLang="en-US" sz="100" dirty="0" smtClean="0"/>
              <a:t> </a:t>
            </a:r>
            <a:r>
              <a:rPr lang="en-US" altLang="en-US" dirty="0" smtClean="0"/>
              <a:t>T</a:t>
            </a:r>
            <a:r>
              <a:rPr lang="en-US" altLang="en-US" sz="100" dirty="0" smtClean="0"/>
              <a:t> </a:t>
            </a:r>
            <a:r>
              <a:rPr lang="en-US" altLang="en-US" dirty="0" smtClean="0"/>
              <a:t>L Algorithms </a:t>
            </a:r>
            <a:r>
              <a:rPr lang="en-US" altLang="en-US" sz="2000" b="0" dirty="0" smtClean="0"/>
              <a:t>(1 of 7)</a:t>
            </a:r>
            <a:endParaRPr lang="en-IN" sz="2000" b="0" dirty="0"/>
          </a:p>
        </p:txBody>
      </p:sp>
      <p:sp>
        <p:nvSpPr>
          <p:cNvPr id="3" name="Text Placeholder 2"/>
          <p:cNvSpPr>
            <a:spLocks noGrp="1"/>
          </p:cNvSpPr>
          <p:nvPr>
            <p:ph type="body" idx="1"/>
          </p:nvPr>
        </p:nvSpPr>
        <p:spPr/>
        <p:txBody>
          <a:bodyPr/>
          <a:lstStyle/>
          <a:p>
            <a:pPr eaLnBrk="1" hangingPunct="1"/>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 </a:t>
            </a:r>
            <a:r>
              <a:rPr lang="en-US" altLang="en-US" sz="2400" dirty="0"/>
              <a:t>Search and compare Algorithms</a:t>
            </a:r>
          </a:p>
          <a:p>
            <a:pPr lvl="1" eaLnBrk="1" hangingPunct="1"/>
            <a:r>
              <a:rPr lang="en-US" altLang="en-US" sz="2400" b="1" dirty="0">
                <a:solidFill>
                  <a:schemeClr val="tx1"/>
                </a:solidFill>
              </a:rPr>
              <a:t>void</a:t>
            </a:r>
            <a:r>
              <a:rPr lang="en-US" altLang="en-US" sz="2400" dirty="0"/>
              <a:t> for_each(iterator start, iterator end, </a:t>
            </a:r>
            <a:r>
              <a:rPr lang="en-US" altLang="en-US" sz="2400" dirty="0" smtClean="0"/>
              <a:t>Function </a:t>
            </a:r>
            <a:r>
              <a:rPr lang="en-US" altLang="en-US" sz="2400" dirty="0"/>
              <a:t>fun)</a:t>
            </a:r>
          </a:p>
          <a:p>
            <a:pPr lvl="1" eaLnBrk="1" hangingPunct="1"/>
            <a:r>
              <a:rPr lang="en-US" altLang="en-US" sz="2400" dirty="0"/>
              <a:t>iterator find(iterator start, iterator end, </a:t>
            </a:r>
            <a:r>
              <a:rPr lang="en-US" altLang="en-US" sz="2400" dirty="0" smtClean="0"/>
              <a:t>value_type&amp; val</a:t>
            </a:r>
            <a:r>
              <a:rPr lang="en-US" altLang="en-US" sz="2400" dirty="0"/>
              <a:t>)</a:t>
            </a:r>
          </a:p>
          <a:p>
            <a:pPr lvl="1" eaLnBrk="1" hangingPunct="1"/>
            <a:r>
              <a:rPr lang="en-US" altLang="en-US" sz="2400" dirty="0"/>
              <a:t>iterator find_if(iterator start, iterator end, PredFunction fun)</a:t>
            </a:r>
          </a:p>
          <a:p>
            <a:pPr lvl="1" eaLnBrk="1" hangingPunct="1"/>
            <a:r>
              <a:rPr lang="en-US" altLang="en-US" sz="2400" b="1" dirty="0">
                <a:solidFill>
                  <a:schemeClr val="tx1"/>
                </a:solidFill>
              </a:rPr>
              <a:t>uint</a:t>
            </a:r>
            <a:r>
              <a:rPr lang="en-US" altLang="en-US" sz="2400" dirty="0"/>
              <a:t> count(iterator start, iterator end, </a:t>
            </a:r>
            <a:r>
              <a:rPr lang="en-US" altLang="en-US" sz="2400" dirty="0" smtClean="0"/>
              <a:t>value_type</a:t>
            </a:r>
            <a:r>
              <a:rPr lang="en-US" altLang="en-US" sz="2400" dirty="0"/>
              <a:t>&amp; val</a:t>
            </a:r>
            <a:r>
              <a:rPr lang="en-US" altLang="en-US" sz="2400" dirty="0" smtClean="0"/>
              <a:t>)</a:t>
            </a:r>
            <a:endParaRPr lang="en-US" altLang="en-US" sz="2400" dirty="0"/>
          </a:p>
        </p:txBody>
      </p:sp>
    </p:spTree>
    <p:extLst>
      <p:ext uri="{BB962C8B-B14F-4D97-AF65-F5344CB8AC3E}">
        <p14:creationId xmlns:p14="http://schemas.microsoft.com/office/powerpoint/2010/main" val="1620472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a:t>
            </a:r>
            <a:r>
              <a:rPr lang="en-US" altLang="en-US" sz="100" dirty="0" smtClean="0"/>
              <a:t> </a:t>
            </a:r>
            <a:r>
              <a:rPr lang="en-US" altLang="en-US" dirty="0" smtClean="0"/>
              <a:t>T</a:t>
            </a:r>
            <a:r>
              <a:rPr lang="en-US" altLang="en-US" sz="100" dirty="0" smtClean="0"/>
              <a:t> </a:t>
            </a:r>
            <a:r>
              <a:rPr lang="en-US" altLang="en-US" dirty="0" smtClean="0"/>
              <a:t>L Algorithms </a:t>
            </a:r>
            <a:r>
              <a:rPr lang="en-US" altLang="en-US" sz="2000" b="0" dirty="0" smtClean="0"/>
              <a:t>(2 of 7)</a:t>
            </a:r>
            <a:endParaRPr lang="en-IN" sz="2000" b="0" dirty="0"/>
          </a:p>
        </p:txBody>
      </p:sp>
      <p:sp>
        <p:nvSpPr>
          <p:cNvPr id="3" name="Text Placeholder 2"/>
          <p:cNvSpPr>
            <a:spLocks noGrp="1"/>
          </p:cNvSpPr>
          <p:nvPr>
            <p:ph type="body" idx="1"/>
          </p:nvPr>
        </p:nvSpPr>
        <p:spPr/>
        <p:txBody>
          <a:bodyPr/>
          <a:lstStyle/>
          <a:p>
            <a:pPr lvl="1" eaLnBrk="1" hangingPunct="1"/>
            <a:r>
              <a:rPr lang="en-US" altLang="en-US" sz="2400" b="1" dirty="0" smtClean="0">
                <a:solidFill>
                  <a:schemeClr val="tx1"/>
                </a:solidFill>
              </a:rPr>
              <a:t>uint</a:t>
            </a:r>
            <a:r>
              <a:rPr lang="en-US" altLang="en-US" sz="2400" dirty="0" smtClean="0"/>
              <a:t> </a:t>
            </a:r>
            <a:r>
              <a:rPr lang="en-US" altLang="en-US" sz="2400" dirty="0"/>
              <a:t>count_if(iterator start, iterator end, PredFunction fun)</a:t>
            </a:r>
          </a:p>
          <a:p>
            <a:pPr lvl="1" eaLnBrk="1" hangingPunct="1"/>
            <a:r>
              <a:rPr lang="en-US" altLang="en-US" sz="2400" b="1" dirty="0">
                <a:solidFill>
                  <a:schemeClr val="tx1"/>
                </a:solidFill>
              </a:rPr>
              <a:t>bool</a:t>
            </a:r>
            <a:r>
              <a:rPr lang="en-US" altLang="en-US" sz="2400" dirty="0"/>
              <a:t> equal(iterator start1, iterator end1, </a:t>
            </a:r>
            <a:r>
              <a:rPr lang="en-US" altLang="en-US" sz="2400" dirty="0" smtClean="0"/>
              <a:t>iterator </a:t>
            </a:r>
            <a:r>
              <a:rPr lang="en-US" altLang="en-US" sz="2400" dirty="0"/>
              <a:t>start2)</a:t>
            </a:r>
          </a:p>
          <a:p>
            <a:pPr lvl="1" eaLnBrk="1" hangingPunct="1"/>
            <a:r>
              <a:rPr lang="en-US" altLang="en-US" sz="2400" dirty="0"/>
              <a:t>value_type&amp; min(value_type&amp; item1, </a:t>
            </a:r>
            <a:r>
              <a:rPr lang="en-US" altLang="en-US" sz="2400" dirty="0" smtClean="0"/>
              <a:t>value_type&amp; item2)</a:t>
            </a:r>
            <a:endParaRPr lang="en-US" altLang="en-US" sz="2400" dirty="0"/>
          </a:p>
        </p:txBody>
      </p:sp>
    </p:spTree>
    <p:extLst>
      <p:ext uri="{BB962C8B-B14F-4D97-AF65-F5344CB8AC3E}">
        <p14:creationId xmlns:p14="http://schemas.microsoft.com/office/powerpoint/2010/main" val="805085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a:t>
            </a:r>
            <a:r>
              <a:rPr lang="en-US" altLang="en-US" sz="100" dirty="0" smtClean="0"/>
              <a:t> </a:t>
            </a:r>
            <a:r>
              <a:rPr lang="en-US" altLang="en-US" dirty="0" smtClean="0"/>
              <a:t>T</a:t>
            </a:r>
            <a:r>
              <a:rPr lang="en-US" altLang="en-US" sz="100" dirty="0" smtClean="0"/>
              <a:t> </a:t>
            </a:r>
            <a:r>
              <a:rPr lang="en-US" altLang="en-US" dirty="0" smtClean="0"/>
              <a:t>L Algorithms </a:t>
            </a:r>
            <a:r>
              <a:rPr lang="en-US" altLang="en-US" sz="2000" b="0" dirty="0" smtClean="0"/>
              <a:t>(3 of 7)</a:t>
            </a:r>
            <a:endParaRPr lang="en-IN" sz="2000" b="0" dirty="0"/>
          </a:p>
        </p:txBody>
      </p:sp>
      <p:sp>
        <p:nvSpPr>
          <p:cNvPr id="3" name="Text Placeholder 2"/>
          <p:cNvSpPr>
            <a:spLocks noGrp="1"/>
          </p:cNvSpPr>
          <p:nvPr>
            <p:ph type="body" idx="1"/>
          </p:nvPr>
        </p:nvSpPr>
        <p:spPr/>
        <p:txBody>
          <a:bodyPr/>
          <a:lstStyle/>
          <a:p>
            <a:pPr lvl="1" eaLnBrk="1" hangingPunct="1"/>
            <a:r>
              <a:rPr lang="en-US" altLang="en-US" sz="2400" dirty="0" smtClean="0"/>
              <a:t>value_type</a:t>
            </a:r>
            <a:r>
              <a:rPr lang="en-US" altLang="en-US" sz="2400" dirty="0"/>
              <a:t>&amp; min_element(iterator start, </a:t>
            </a:r>
            <a:r>
              <a:rPr lang="en-US" altLang="en-US" sz="2400" dirty="0" smtClean="0"/>
              <a:t>iterator </a:t>
            </a:r>
            <a:r>
              <a:rPr lang="en-US" altLang="en-US" sz="2400" dirty="0"/>
              <a:t>end)</a:t>
            </a:r>
          </a:p>
          <a:p>
            <a:pPr lvl="1" eaLnBrk="1" hangingPunct="1"/>
            <a:r>
              <a:rPr lang="en-US" altLang="en-US" sz="2400" dirty="0"/>
              <a:t>value_type&amp; max(value_type&amp; item1, </a:t>
            </a:r>
            <a:r>
              <a:rPr lang="en-US" altLang="en-US" sz="2400" dirty="0" smtClean="0"/>
              <a:t>value_type&amp; item2</a:t>
            </a:r>
            <a:r>
              <a:rPr lang="en-US" altLang="en-US" sz="2400" dirty="0"/>
              <a:t>)</a:t>
            </a:r>
          </a:p>
          <a:p>
            <a:pPr lvl="1" eaLnBrk="1" hangingPunct="1"/>
            <a:r>
              <a:rPr lang="en-US" altLang="en-US" sz="2400" dirty="0"/>
              <a:t>value_type&amp; max_element(iterator start, </a:t>
            </a:r>
            <a:r>
              <a:rPr lang="en-US" altLang="en-US" sz="2400" dirty="0" smtClean="0"/>
              <a:t>iterator </a:t>
            </a:r>
            <a:r>
              <a:rPr lang="en-US" altLang="en-US" sz="2400" dirty="0"/>
              <a:t>end</a:t>
            </a:r>
            <a:r>
              <a:rPr lang="en-US" altLang="en-US" sz="2400" dirty="0" smtClean="0"/>
              <a:t>)</a:t>
            </a:r>
            <a:endParaRPr lang="en-US" altLang="en-US" sz="2400" dirty="0"/>
          </a:p>
        </p:txBody>
      </p:sp>
    </p:spTree>
    <p:extLst>
      <p:ext uri="{BB962C8B-B14F-4D97-AF65-F5344CB8AC3E}">
        <p14:creationId xmlns:p14="http://schemas.microsoft.com/office/powerpoint/2010/main" val="161388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a:t>
            </a:r>
            <a:r>
              <a:rPr lang="en-US" altLang="en-US" sz="100" dirty="0" smtClean="0"/>
              <a:t> </a:t>
            </a:r>
            <a:r>
              <a:rPr lang="en-US" altLang="en-US" dirty="0" smtClean="0"/>
              <a:t>T</a:t>
            </a:r>
            <a:r>
              <a:rPr lang="en-US" altLang="en-US" sz="100" dirty="0" smtClean="0"/>
              <a:t> </a:t>
            </a:r>
            <a:r>
              <a:rPr lang="en-US" altLang="en-US" dirty="0" smtClean="0"/>
              <a:t>L Algorithms </a:t>
            </a:r>
            <a:r>
              <a:rPr lang="en-US" altLang="en-US" sz="2000" b="0" dirty="0" smtClean="0"/>
              <a:t>(4 of 7)</a:t>
            </a:r>
            <a:endParaRPr lang="en-IN" sz="2000" b="0" dirty="0"/>
          </a:p>
        </p:txBody>
      </p:sp>
      <p:sp>
        <p:nvSpPr>
          <p:cNvPr id="3" name="Text Placeholder 2"/>
          <p:cNvSpPr>
            <a:spLocks noGrp="1"/>
          </p:cNvSpPr>
          <p:nvPr>
            <p:ph type="body" idx="1"/>
          </p:nvPr>
        </p:nvSpPr>
        <p:spPr/>
        <p:txBody>
          <a:bodyPr/>
          <a:lstStyle/>
          <a:p>
            <a:pPr eaLnBrk="1" hangingPunct="1"/>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 </a:t>
            </a:r>
            <a:r>
              <a:rPr lang="en-US" altLang="en-US" sz="2400" dirty="0"/>
              <a:t>sequence modification algorithms</a:t>
            </a:r>
          </a:p>
          <a:p>
            <a:pPr lvl="1" eaLnBrk="1" hangingPunct="1"/>
            <a:r>
              <a:rPr lang="en-US" altLang="en-US" sz="2400" dirty="0"/>
              <a:t>iterator copy(iterator start1, iterator end1, </a:t>
            </a:r>
            <a:r>
              <a:rPr lang="en-US" altLang="en-US" sz="2400" dirty="0" smtClean="0"/>
              <a:t>iterator start2</a:t>
            </a:r>
            <a:r>
              <a:rPr lang="en-US" altLang="en-US" sz="2400" dirty="0"/>
              <a:t>)</a:t>
            </a:r>
          </a:p>
          <a:p>
            <a:pPr lvl="1" eaLnBrk="1" hangingPunct="1"/>
            <a:r>
              <a:rPr lang="en-US" altLang="en-US" sz="2400" dirty="0"/>
              <a:t>iterator copy_backward(iterator start1, iterator </a:t>
            </a:r>
            <a:r>
              <a:rPr lang="en-US" altLang="en-US" sz="2400" dirty="0" smtClean="0"/>
              <a:t>end1, iterator </a:t>
            </a:r>
            <a:r>
              <a:rPr lang="en-US" altLang="en-US" sz="2400" dirty="0"/>
              <a:t>start2)</a:t>
            </a:r>
          </a:p>
          <a:p>
            <a:pPr lvl="1" eaLnBrk="1" hangingPunct="1"/>
            <a:r>
              <a:rPr lang="en-US" altLang="en-US" sz="2400" b="1" dirty="0">
                <a:solidFill>
                  <a:schemeClr val="tx1"/>
                </a:solidFill>
              </a:rPr>
              <a:t>void</a:t>
            </a:r>
            <a:r>
              <a:rPr lang="en-US" altLang="en-US" sz="2400" dirty="0"/>
              <a:t> swap(value_type&amp; item1, </a:t>
            </a:r>
            <a:r>
              <a:rPr lang="en-US" altLang="en-US" sz="2400" dirty="0" smtClean="0"/>
              <a:t>value_type</a:t>
            </a:r>
            <a:r>
              <a:rPr lang="en-US" altLang="en-US" sz="2400" dirty="0"/>
              <a:t>&amp; item2</a:t>
            </a:r>
            <a:r>
              <a:rPr lang="en-US" altLang="en-US" sz="2400" dirty="0" smtClean="0"/>
              <a:t>)</a:t>
            </a:r>
            <a:endParaRPr lang="en-US" altLang="en-US" sz="2400" dirty="0"/>
          </a:p>
        </p:txBody>
      </p:sp>
    </p:spTree>
    <p:extLst>
      <p:ext uri="{BB962C8B-B14F-4D97-AF65-F5344CB8AC3E}">
        <p14:creationId xmlns:p14="http://schemas.microsoft.com/office/powerpoint/2010/main" val="786192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a:t>
            </a:r>
            <a:r>
              <a:rPr lang="en-US" altLang="en-US" sz="100" dirty="0" smtClean="0"/>
              <a:t> </a:t>
            </a:r>
            <a:r>
              <a:rPr lang="en-US" altLang="en-US" dirty="0" smtClean="0"/>
              <a:t>T</a:t>
            </a:r>
            <a:r>
              <a:rPr lang="en-US" altLang="en-US" sz="100" dirty="0" smtClean="0"/>
              <a:t> </a:t>
            </a:r>
            <a:r>
              <a:rPr lang="en-US" altLang="en-US" dirty="0" smtClean="0"/>
              <a:t>L Algorithms </a:t>
            </a:r>
            <a:r>
              <a:rPr lang="en-US" altLang="en-US" sz="2000" b="0" dirty="0" smtClean="0"/>
              <a:t>(5 of 7)</a:t>
            </a:r>
            <a:endParaRPr lang="en-IN" sz="2000" b="0" dirty="0"/>
          </a:p>
        </p:txBody>
      </p:sp>
      <p:sp>
        <p:nvSpPr>
          <p:cNvPr id="3" name="Text Placeholder 2"/>
          <p:cNvSpPr>
            <a:spLocks noGrp="1"/>
          </p:cNvSpPr>
          <p:nvPr>
            <p:ph type="body" idx="1"/>
          </p:nvPr>
        </p:nvSpPr>
        <p:spPr/>
        <p:txBody>
          <a:bodyPr/>
          <a:lstStyle/>
          <a:p>
            <a:pPr lvl="1" eaLnBrk="1" hangingPunct="1"/>
            <a:r>
              <a:rPr lang="en-US" altLang="en-US" sz="2400" dirty="0" smtClean="0"/>
              <a:t>iterator </a:t>
            </a:r>
            <a:r>
              <a:rPr lang="en-US" altLang="en-US" sz="2400" dirty="0"/>
              <a:t>transform(iterator start1, iterator end1, iterator start2, UnaryOperator op)</a:t>
            </a:r>
          </a:p>
          <a:p>
            <a:pPr lvl="1" eaLnBrk="1" hangingPunct="1"/>
            <a:r>
              <a:rPr lang="en-US" altLang="en-US" sz="2400" dirty="0"/>
              <a:t>iterator transform(iterator start1, iterator end1, iterator operand2, iterator start2, </a:t>
            </a:r>
            <a:r>
              <a:rPr lang="en-US" altLang="en-US" sz="2400" dirty="0" smtClean="0"/>
              <a:t>BinaryOperator </a:t>
            </a:r>
            <a:r>
              <a:rPr lang="en-US" altLang="en-US" sz="2400" dirty="0"/>
              <a:t>bop)</a:t>
            </a:r>
          </a:p>
          <a:p>
            <a:pPr lvl="1" eaLnBrk="1" hangingPunct="1"/>
            <a:r>
              <a:rPr lang="en-US" altLang="en-US" sz="2400" b="1" dirty="0">
                <a:solidFill>
                  <a:schemeClr val="tx1"/>
                </a:solidFill>
              </a:rPr>
              <a:t>void</a:t>
            </a:r>
            <a:r>
              <a:rPr lang="en-US" altLang="en-US" sz="2400" dirty="0"/>
              <a:t> fill(iterator start1, iterator end1, </a:t>
            </a:r>
            <a:r>
              <a:rPr lang="en-US" altLang="en-US" sz="2400" dirty="0" smtClean="0"/>
              <a:t>value_type</a:t>
            </a:r>
            <a:r>
              <a:rPr lang="en-US" altLang="en-US" sz="2400" dirty="0"/>
              <a:t>&amp; val</a:t>
            </a:r>
            <a:r>
              <a:rPr lang="en-US" altLang="en-US" sz="2400" dirty="0" smtClean="0"/>
              <a:t>)</a:t>
            </a:r>
            <a:endParaRPr lang="en-US" altLang="en-US" sz="2400" dirty="0"/>
          </a:p>
        </p:txBody>
      </p:sp>
    </p:spTree>
    <p:extLst>
      <p:ext uri="{BB962C8B-B14F-4D97-AF65-F5344CB8AC3E}">
        <p14:creationId xmlns:p14="http://schemas.microsoft.com/office/powerpoint/2010/main" val="2552697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a:t>
            </a:r>
            <a:r>
              <a:rPr lang="en-US" altLang="en-US" sz="100" dirty="0" smtClean="0"/>
              <a:t> </a:t>
            </a:r>
            <a:r>
              <a:rPr lang="en-US" altLang="en-US" dirty="0" smtClean="0"/>
              <a:t>T</a:t>
            </a:r>
            <a:r>
              <a:rPr lang="en-US" altLang="en-US" sz="100" dirty="0" smtClean="0"/>
              <a:t> </a:t>
            </a:r>
            <a:r>
              <a:rPr lang="en-US" altLang="en-US" dirty="0" smtClean="0"/>
              <a:t>L Algorithms </a:t>
            </a:r>
            <a:r>
              <a:rPr lang="en-US" altLang="en-US" sz="2000" b="0" dirty="0" smtClean="0"/>
              <a:t>(6 of 7)</a:t>
            </a:r>
            <a:endParaRPr lang="en-IN" sz="2000" b="0" dirty="0"/>
          </a:p>
        </p:txBody>
      </p:sp>
      <p:sp>
        <p:nvSpPr>
          <p:cNvPr id="3" name="Text Placeholder 2"/>
          <p:cNvSpPr>
            <a:spLocks noGrp="1"/>
          </p:cNvSpPr>
          <p:nvPr>
            <p:ph type="body" idx="1"/>
          </p:nvPr>
        </p:nvSpPr>
        <p:spPr/>
        <p:txBody>
          <a:bodyPr/>
          <a:lstStyle/>
          <a:p>
            <a:pPr eaLnBrk="1" hangingPunct="1"/>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 </a:t>
            </a:r>
            <a:r>
              <a:rPr lang="en-US" altLang="en-US" sz="2400" dirty="0"/>
              <a:t>sorting and heap algorithms</a:t>
            </a:r>
          </a:p>
          <a:p>
            <a:pPr lvl="1" eaLnBrk="1" hangingPunct="1"/>
            <a:r>
              <a:rPr lang="en-US" altLang="en-US" sz="2400" b="1" dirty="0">
                <a:solidFill>
                  <a:schemeClr val="tx1"/>
                </a:solidFill>
              </a:rPr>
              <a:t>void</a:t>
            </a:r>
            <a:r>
              <a:rPr lang="en-US" altLang="en-US" sz="2400" dirty="0"/>
              <a:t> sort(iterator start, iterator end)</a:t>
            </a:r>
          </a:p>
          <a:p>
            <a:pPr lvl="1" eaLnBrk="1" hangingPunct="1"/>
            <a:r>
              <a:rPr lang="en-US" altLang="en-US" sz="2400" b="1" dirty="0">
                <a:solidFill>
                  <a:schemeClr val="tx1"/>
                </a:solidFill>
              </a:rPr>
              <a:t>void</a:t>
            </a:r>
            <a:r>
              <a:rPr lang="en-US" altLang="en-US" sz="2400" dirty="0"/>
              <a:t> stable_sort(iterator start, iterator end)</a:t>
            </a:r>
          </a:p>
          <a:p>
            <a:pPr lvl="1" eaLnBrk="1" hangingPunct="1"/>
            <a:r>
              <a:rPr lang="en-US" altLang="en-US" sz="2400" dirty="0"/>
              <a:t>iterator partition(iterator start, iterator </a:t>
            </a:r>
            <a:r>
              <a:rPr lang="en-US" altLang="en-US" sz="2400" dirty="0" smtClean="0"/>
              <a:t>end, PredFunction </a:t>
            </a:r>
            <a:r>
              <a:rPr lang="en-US" altLang="en-US" sz="2400" dirty="0"/>
              <a:t>fun)</a:t>
            </a:r>
          </a:p>
          <a:p>
            <a:pPr lvl="1" eaLnBrk="1" hangingPunct="1"/>
            <a:r>
              <a:rPr lang="en-US" altLang="en-US" sz="2400" dirty="0"/>
              <a:t>iterator partition_stable(iterator start, iterator end, PredFunction fun)</a:t>
            </a:r>
          </a:p>
          <a:p>
            <a:pPr lvl="1" eaLnBrk="1" hangingPunct="1"/>
            <a:r>
              <a:rPr lang="en-US" altLang="en-US" sz="2400" b="1" dirty="0">
                <a:solidFill>
                  <a:schemeClr val="tx1"/>
                </a:solidFill>
              </a:rPr>
              <a:t>void </a:t>
            </a:r>
            <a:r>
              <a:rPr lang="en-US" altLang="en-US" sz="2400" dirty="0"/>
              <a:t>nth_element(iterator start, iterator nth, iterator end</a:t>
            </a:r>
            <a:r>
              <a:rPr lang="en-US" altLang="en-US" sz="2400" dirty="0" smtClean="0"/>
              <a:t>)</a:t>
            </a:r>
            <a:endParaRPr lang="en-US" altLang="en-US" sz="2400" dirty="0"/>
          </a:p>
        </p:txBody>
      </p:sp>
    </p:spTree>
    <p:extLst>
      <p:ext uri="{BB962C8B-B14F-4D97-AF65-F5344CB8AC3E}">
        <p14:creationId xmlns:p14="http://schemas.microsoft.com/office/powerpoint/2010/main" val="1958159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a:t>
            </a:r>
            <a:r>
              <a:rPr lang="en-US" altLang="en-US" sz="100" dirty="0" smtClean="0"/>
              <a:t> </a:t>
            </a:r>
            <a:r>
              <a:rPr lang="en-US" altLang="en-US" dirty="0" smtClean="0"/>
              <a:t>T</a:t>
            </a:r>
            <a:r>
              <a:rPr lang="en-US" altLang="en-US" sz="100" dirty="0" smtClean="0"/>
              <a:t> </a:t>
            </a:r>
            <a:r>
              <a:rPr lang="en-US" altLang="en-US" dirty="0" smtClean="0"/>
              <a:t>L Algorithms </a:t>
            </a:r>
            <a:r>
              <a:rPr lang="en-US" altLang="en-US" sz="2000" b="0" dirty="0" smtClean="0"/>
              <a:t>(7 of 7)</a:t>
            </a:r>
            <a:endParaRPr lang="en-IN" sz="2000" b="0" dirty="0"/>
          </a:p>
        </p:txBody>
      </p:sp>
      <p:sp>
        <p:nvSpPr>
          <p:cNvPr id="3" name="Text Placeholder 2"/>
          <p:cNvSpPr>
            <a:spLocks noGrp="1"/>
          </p:cNvSpPr>
          <p:nvPr>
            <p:ph type="body" idx="1"/>
          </p:nvPr>
        </p:nvSpPr>
        <p:spPr/>
        <p:txBody>
          <a:bodyPr/>
          <a:lstStyle/>
          <a:p>
            <a:pPr lvl="1" eaLnBrk="1" hangingPunct="1"/>
            <a:r>
              <a:rPr lang="en-US" altLang="en-US" sz="2400" b="1" dirty="0" smtClean="0">
                <a:solidFill>
                  <a:schemeClr val="tx1"/>
                </a:solidFill>
              </a:rPr>
              <a:t>void </a:t>
            </a:r>
            <a:r>
              <a:rPr lang="en-US" altLang="en-US" sz="2400" dirty="0"/>
              <a:t>make_heap(iterator start, iterator end)</a:t>
            </a:r>
          </a:p>
          <a:p>
            <a:pPr lvl="1" eaLnBrk="1" hangingPunct="1"/>
            <a:r>
              <a:rPr lang="en-US" altLang="en-US" sz="2400" b="1" dirty="0">
                <a:solidFill>
                  <a:schemeClr val="tx1"/>
                </a:solidFill>
              </a:rPr>
              <a:t>void</a:t>
            </a:r>
            <a:r>
              <a:rPr lang="en-US" altLang="en-US" sz="2400" dirty="0"/>
              <a:t> push_heap(iterator start, iterator end)</a:t>
            </a:r>
          </a:p>
          <a:p>
            <a:pPr lvl="1" eaLnBrk="1" hangingPunct="1"/>
            <a:r>
              <a:rPr lang="en-US" altLang="en-US" sz="2400" b="1" dirty="0">
                <a:solidFill>
                  <a:schemeClr val="tx1"/>
                </a:solidFill>
              </a:rPr>
              <a:t>void</a:t>
            </a:r>
            <a:r>
              <a:rPr lang="en-US" altLang="en-US" sz="2400" dirty="0"/>
              <a:t> pop_heap(iterator start, iterator end)</a:t>
            </a:r>
          </a:p>
          <a:p>
            <a:pPr lvl="1" eaLnBrk="1" hangingPunct="1"/>
            <a:r>
              <a:rPr lang="en-US" altLang="en-US" sz="2400" b="1" dirty="0">
                <a:solidFill>
                  <a:schemeClr val="tx1"/>
                </a:solidFill>
              </a:rPr>
              <a:t>void</a:t>
            </a:r>
            <a:r>
              <a:rPr lang="en-US" altLang="en-US" sz="2400" dirty="0"/>
              <a:t> sort_heap(iterator start, iterator end</a:t>
            </a:r>
            <a:r>
              <a:rPr lang="en-US" altLang="en-US" sz="2400" dirty="0" smtClean="0"/>
              <a:t>)</a:t>
            </a:r>
            <a:endParaRPr lang="en-US" altLang="en-US" sz="2400" dirty="0"/>
          </a:p>
        </p:txBody>
      </p:sp>
    </p:spTree>
    <p:extLst>
      <p:ext uri="{BB962C8B-B14F-4D97-AF65-F5344CB8AC3E}">
        <p14:creationId xmlns:p14="http://schemas.microsoft.com/office/powerpoint/2010/main" val="3840602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a:t>
            </a:r>
            <a:r>
              <a:rPr lang="en-US" altLang="en-US" sz="100" dirty="0" smtClean="0"/>
              <a:t> </a:t>
            </a:r>
            <a:r>
              <a:rPr lang="en-US" altLang="en-US" dirty="0" smtClean="0"/>
              <a:t>T</a:t>
            </a:r>
            <a:r>
              <a:rPr lang="en-US" altLang="en-US" sz="100" dirty="0" smtClean="0"/>
              <a:t> </a:t>
            </a:r>
            <a:r>
              <a:rPr lang="en-US" altLang="en-US" dirty="0" smtClean="0"/>
              <a:t>L Containers </a:t>
            </a:r>
            <a:r>
              <a:rPr lang="en-US" altLang="en-US" sz="2000" b="0" dirty="0" smtClean="0"/>
              <a:t>(2 of 6)</a:t>
            </a:r>
            <a:endParaRPr lang="en-IN" sz="2000" b="0" dirty="0"/>
          </a:p>
        </p:txBody>
      </p:sp>
      <p:sp>
        <p:nvSpPr>
          <p:cNvPr id="3" name="Text Placeholder 2"/>
          <p:cNvSpPr>
            <a:spLocks noGrp="1"/>
          </p:cNvSpPr>
          <p:nvPr>
            <p:ph type="body" idx="1"/>
          </p:nvPr>
        </p:nvSpPr>
        <p:spPr/>
        <p:txBody>
          <a:bodyPr/>
          <a:lstStyle/>
          <a:p>
            <a:pPr eaLnBrk="1" hangingPunct="1"/>
            <a:r>
              <a:rPr lang="en-US" altLang="en-US" sz="2400" dirty="0"/>
              <a:t>Types of containers using </a:t>
            </a:r>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a:t>
            </a:r>
          </a:p>
          <a:p>
            <a:pPr lvl="1" eaLnBrk="1" hangingPunct="1"/>
            <a:r>
              <a:rPr lang="en-US" altLang="en-US" sz="2400" dirty="0" smtClean="0"/>
              <a:t>Container adapters</a:t>
            </a:r>
          </a:p>
          <a:p>
            <a:pPr lvl="1" eaLnBrk="1" hangingPunct="1"/>
            <a:r>
              <a:rPr lang="en-US" altLang="en-US" sz="2400" dirty="0" smtClean="0"/>
              <a:t>Sequence </a:t>
            </a:r>
            <a:r>
              <a:rPr lang="en-US" altLang="en-US" sz="2400" dirty="0"/>
              <a:t>containers</a:t>
            </a:r>
          </a:p>
          <a:p>
            <a:pPr lvl="1" eaLnBrk="1" hangingPunct="1"/>
            <a:r>
              <a:rPr lang="en-US" altLang="en-US" sz="2400" dirty="0"/>
              <a:t>Associative containers</a:t>
            </a:r>
          </a:p>
          <a:p>
            <a:r>
              <a:rPr lang="en-US" altLang="en-US" sz="2400" dirty="0"/>
              <a:t>Operations common to all </a:t>
            </a:r>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 containers</a:t>
            </a:r>
            <a:endParaRPr lang="en-US" altLang="en-US" sz="2400" dirty="0"/>
          </a:p>
          <a:p>
            <a:pPr lvl="1" eaLnBrk="1" hangingPunct="1"/>
            <a:r>
              <a:rPr lang="en-US" altLang="en-US" sz="2400" dirty="0"/>
              <a:t>Constructor, destructor</a:t>
            </a:r>
          </a:p>
          <a:p>
            <a:pPr lvl="1" eaLnBrk="1" hangingPunct="1"/>
            <a:r>
              <a:rPr lang="en-US" altLang="en-US" sz="2400" b="1" dirty="0">
                <a:solidFill>
                  <a:schemeClr val="tx1"/>
                </a:solidFill>
              </a:rPr>
              <a:t>operator</a:t>
            </a:r>
            <a:r>
              <a:rPr lang="en-US" altLang="en-US" sz="2400" dirty="0"/>
              <a:t> =</a:t>
            </a:r>
          </a:p>
          <a:p>
            <a:pPr lvl="1" eaLnBrk="1" hangingPunct="1"/>
            <a:r>
              <a:rPr lang="en-US" altLang="en-US" sz="2400" b="1" dirty="0">
                <a:solidFill>
                  <a:schemeClr val="tx1"/>
                </a:solidFill>
              </a:rPr>
              <a:t>bool</a:t>
            </a:r>
            <a:r>
              <a:rPr lang="en-US" altLang="en-US" sz="2400" dirty="0"/>
              <a:t> empty()</a:t>
            </a:r>
          </a:p>
          <a:p>
            <a:pPr lvl="1" eaLnBrk="1" hangingPunct="1"/>
            <a:r>
              <a:rPr lang="en-US" altLang="en-US" sz="2400" b="1" dirty="0">
                <a:solidFill>
                  <a:schemeClr val="tx1"/>
                </a:solidFill>
              </a:rPr>
              <a:t>unit</a:t>
            </a:r>
            <a:r>
              <a:rPr lang="en-US" altLang="en-US" sz="2400" dirty="0"/>
              <a:t> size()</a:t>
            </a:r>
          </a:p>
        </p:txBody>
      </p:sp>
    </p:spTree>
    <p:extLst>
      <p:ext uri="{BB962C8B-B14F-4D97-AF65-F5344CB8AC3E}">
        <p14:creationId xmlns:p14="http://schemas.microsoft.com/office/powerpoint/2010/main" val="230258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a:t>
            </a:r>
            <a:r>
              <a:rPr lang="en-US" altLang="en-US" sz="100" dirty="0" smtClean="0"/>
              <a:t> </a:t>
            </a:r>
            <a:r>
              <a:rPr lang="en-US" altLang="en-US" dirty="0" smtClean="0"/>
              <a:t>T</a:t>
            </a:r>
            <a:r>
              <a:rPr lang="en-US" altLang="en-US" sz="100" dirty="0" smtClean="0"/>
              <a:t> </a:t>
            </a:r>
            <a:r>
              <a:rPr lang="en-US" altLang="en-US" dirty="0" smtClean="0"/>
              <a:t>L Containers </a:t>
            </a:r>
            <a:r>
              <a:rPr lang="en-US" altLang="en-US" sz="2000" b="0" dirty="0" smtClean="0"/>
              <a:t>(3 </a:t>
            </a:r>
            <a:r>
              <a:rPr lang="en-US" altLang="en-US" sz="2000" b="0" dirty="0"/>
              <a:t>of </a:t>
            </a:r>
            <a:r>
              <a:rPr lang="en-US" altLang="en-US" sz="2000" b="0" dirty="0" smtClean="0"/>
              <a:t>6)</a:t>
            </a:r>
            <a:endParaRPr lang="en-IN" sz="2000" dirty="0"/>
          </a:p>
        </p:txBody>
      </p:sp>
      <p:sp>
        <p:nvSpPr>
          <p:cNvPr id="3" name="Text Placeholder 2"/>
          <p:cNvSpPr>
            <a:spLocks noGrp="1"/>
          </p:cNvSpPr>
          <p:nvPr>
            <p:ph type="body" idx="1"/>
          </p:nvPr>
        </p:nvSpPr>
        <p:spPr/>
        <p:txBody>
          <a:bodyPr/>
          <a:lstStyle/>
          <a:p>
            <a:pPr eaLnBrk="1" hangingPunct="1"/>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 </a:t>
            </a:r>
            <a:r>
              <a:rPr lang="en-US" altLang="en-US" sz="2400" b="1" dirty="0">
                <a:solidFill>
                  <a:schemeClr val="bg2"/>
                </a:solidFill>
              </a:rPr>
              <a:t>stack</a:t>
            </a:r>
            <a:r>
              <a:rPr lang="en-US" altLang="en-US" sz="2400" dirty="0"/>
              <a:t> operations</a:t>
            </a:r>
          </a:p>
          <a:p>
            <a:pPr lvl="1" eaLnBrk="1" hangingPunct="1"/>
            <a:r>
              <a:rPr lang="en-US" altLang="en-US" sz="2400" dirty="0"/>
              <a:t>value_type&amp; top()</a:t>
            </a:r>
          </a:p>
          <a:p>
            <a:pPr lvl="1" eaLnBrk="1" hangingPunct="1"/>
            <a:r>
              <a:rPr lang="en-US" altLang="en-US" sz="2400" b="1" dirty="0">
                <a:solidFill>
                  <a:schemeClr val="bg2"/>
                </a:solidFill>
              </a:rPr>
              <a:t>void</a:t>
            </a:r>
            <a:r>
              <a:rPr lang="en-US" altLang="en-US" sz="2400" dirty="0"/>
              <a:t> push(value_type&amp; item)</a:t>
            </a:r>
          </a:p>
          <a:p>
            <a:pPr lvl="1" eaLnBrk="1" hangingPunct="1"/>
            <a:r>
              <a:rPr lang="en-US" altLang="en-US" sz="2400" b="1" dirty="0">
                <a:solidFill>
                  <a:schemeClr val="bg2"/>
                </a:solidFill>
              </a:rPr>
              <a:t>void</a:t>
            </a:r>
            <a:r>
              <a:rPr lang="en-US" altLang="en-US" sz="2400" dirty="0"/>
              <a:t> pop()</a:t>
            </a:r>
          </a:p>
          <a:p>
            <a:pPr eaLnBrk="1" hangingPunct="1"/>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 </a:t>
            </a:r>
            <a:r>
              <a:rPr lang="en-US" altLang="en-US" sz="2400" b="1" dirty="0">
                <a:solidFill>
                  <a:schemeClr val="bg2"/>
                </a:solidFill>
              </a:rPr>
              <a:t>queue</a:t>
            </a:r>
            <a:r>
              <a:rPr lang="en-US" altLang="en-US" sz="2400" dirty="0"/>
              <a:t> operations</a:t>
            </a:r>
          </a:p>
          <a:p>
            <a:pPr lvl="1" eaLnBrk="1" hangingPunct="1"/>
            <a:r>
              <a:rPr lang="en-US" altLang="en-US" sz="2400" dirty="0"/>
              <a:t>value_type&amp; front()</a:t>
            </a:r>
          </a:p>
          <a:p>
            <a:pPr lvl="1" eaLnBrk="1" hangingPunct="1"/>
            <a:r>
              <a:rPr lang="en-US" altLang="en-US" sz="2400" dirty="0"/>
              <a:t>value_type&amp; back()</a:t>
            </a:r>
          </a:p>
          <a:p>
            <a:pPr lvl="1" eaLnBrk="1" hangingPunct="1"/>
            <a:r>
              <a:rPr lang="en-US" altLang="en-US" sz="2400" b="1" dirty="0">
                <a:solidFill>
                  <a:schemeClr val="bg2"/>
                </a:solidFill>
              </a:rPr>
              <a:t>void</a:t>
            </a:r>
            <a:r>
              <a:rPr lang="en-US" altLang="en-US" sz="2400" dirty="0"/>
              <a:t> push(value_type&amp; item)</a:t>
            </a:r>
          </a:p>
          <a:p>
            <a:pPr lvl="1" eaLnBrk="1" hangingPunct="1"/>
            <a:r>
              <a:rPr lang="en-US" altLang="en-US" sz="2400" b="1" dirty="0">
                <a:solidFill>
                  <a:schemeClr val="bg2"/>
                </a:solidFill>
              </a:rPr>
              <a:t>void</a:t>
            </a:r>
            <a:r>
              <a:rPr lang="en-US" altLang="en-US" sz="2400" dirty="0"/>
              <a:t> pop</a:t>
            </a:r>
            <a:r>
              <a:rPr lang="en-US" altLang="en-US" sz="2400" dirty="0" smtClean="0"/>
              <a:t>()</a:t>
            </a:r>
            <a:endParaRPr lang="en-US" altLang="en-US" sz="2400" dirty="0"/>
          </a:p>
        </p:txBody>
      </p:sp>
    </p:spTree>
    <p:extLst>
      <p:ext uri="{BB962C8B-B14F-4D97-AF65-F5344CB8AC3E}">
        <p14:creationId xmlns:p14="http://schemas.microsoft.com/office/powerpoint/2010/main" val="1535588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a:t>
            </a:r>
            <a:r>
              <a:rPr lang="en-US" altLang="en-US" sz="100" dirty="0" smtClean="0"/>
              <a:t> </a:t>
            </a:r>
            <a:r>
              <a:rPr lang="en-US" altLang="en-US" dirty="0" smtClean="0"/>
              <a:t>T</a:t>
            </a:r>
            <a:r>
              <a:rPr lang="en-US" altLang="en-US" sz="100" dirty="0" smtClean="0"/>
              <a:t> </a:t>
            </a:r>
            <a:r>
              <a:rPr lang="en-US" altLang="en-US" dirty="0" smtClean="0"/>
              <a:t>L Containers </a:t>
            </a:r>
            <a:r>
              <a:rPr lang="en-US" altLang="en-US" sz="2000" b="0" dirty="0" smtClean="0"/>
              <a:t>(4 </a:t>
            </a:r>
            <a:r>
              <a:rPr lang="en-US" altLang="en-US" sz="2000" b="0" dirty="0"/>
              <a:t>of </a:t>
            </a:r>
            <a:r>
              <a:rPr lang="en-US" altLang="en-US" sz="2000" b="0" dirty="0" smtClean="0"/>
              <a:t>6)</a:t>
            </a:r>
            <a:endParaRPr lang="en-IN" sz="2000" dirty="0"/>
          </a:p>
        </p:txBody>
      </p:sp>
      <p:sp>
        <p:nvSpPr>
          <p:cNvPr id="3" name="Text Placeholder 2"/>
          <p:cNvSpPr>
            <a:spLocks noGrp="1"/>
          </p:cNvSpPr>
          <p:nvPr>
            <p:ph type="body" idx="1"/>
          </p:nvPr>
        </p:nvSpPr>
        <p:spPr/>
        <p:txBody>
          <a:bodyPr/>
          <a:lstStyle/>
          <a:p>
            <a:pPr eaLnBrk="1" hangingPunct="1"/>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 </a:t>
            </a:r>
            <a:r>
              <a:rPr lang="en-US" altLang="en-US" sz="2400" b="1" dirty="0">
                <a:solidFill>
                  <a:schemeClr val="bg2"/>
                </a:solidFill>
              </a:rPr>
              <a:t>priority_queue</a:t>
            </a:r>
            <a:r>
              <a:rPr lang="en-US" altLang="en-US" sz="2400" dirty="0"/>
              <a:t> operations</a:t>
            </a:r>
          </a:p>
          <a:p>
            <a:pPr lvl="1" eaLnBrk="1" hangingPunct="1"/>
            <a:r>
              <a:rPr lang="en-US" altLang="en-US" sz="2400" dirty="0"/>
              <a:t>value_type&amp; top()</a:t>
            </a:r>
          </a:p>
          <a:p>
            <a:pPr lvl="1" eaLnBrk="1" hangingPunct="1"/>
            <a:r>
              <a:rPr lang="en-US" altLang="en-US" sz="2400" b="1" dirty="0">
                <a:solidFill>
                  <a:schemeClr val="bg2"/>
                </a:solidFill>
              </a:rPr>
              <a:t>void</a:t>
            </a:r>
            <a:r>
              <a:rPr lang="en-US" altLang="en-US" sz="2400" dirty="0"/>
              <a:t> push(value_type&amp; item)</a:t>
            </a:r>
          </a:p>
          <a:p>
            <a:pPr lvl="1" eaLnBrk="1" hangingPunct="1"/>
            <a:r>
              <a:rPr lang="en-US" altLang="en-US" sz="2400" b="1" dirty="0">
                <a:solidFill>
                  <a:schemeClr val="bg2"/>
                </a:solidFill>
              </a:rPr>
              <a:t>void</a:t>
            </a:r>
            <a:r>
              <a:rPr lang="en-US" altLang="en-US" sz="2400" dirty="0"/>
              <a:t> pop</a:t>
            </a:r>
            <a:r>
              <a:rPr lang="en-US" altLang="en-US" sz="2400" dirty="0" smtClean="0"/>
              <a:t>()</a:t>
            </a:r>
            <a:endParaRPr lang="en-US" altLang="en-US" sz="2400" dirty="0"/>
          </a:p>
        </p:txBody>
      </p:sp>
    </p:spTree>
    <p:extLst>
      <p:ext uri="{BB962C8B-B14F-4D97-AF65-F5344CB8AC3E}">
        <p14:creationId xmlns:p14="http://schemas.microsoft.com/office/powerpoint/2010/main" val="391221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a:t>
            </a:r>
            <a:r>
              <a:rPr lang="en-US" altLang="en-US" sz="100" dirty="0" smtClean="0"/>
              <a:t> </a:t>
            </a:r>
            <a:r>
              <a:rPr lang="en-US" altLang="en-US" dirty="0" smtClean="0"/>
              <a:t>T</a:t>
            </a:r>
            <a:r>
              <a:rPr lang="en-US" altLang="en-US" sz="100" dirty="0" smtClean="0"/>
              <a:t> </a:t>
            </a:r>
            <a:r>
              <a:rPr lang="en-US" altLang="en-US" dirty="0" smtClean="0"/>
              <a:t>L Containers </a:t>
            </a:r>
            <a:r>
              <a:rPr lang="en-US" altLang="en-US" sz="2000" b="0" dirty="0" smtClean="0"/>
              <a:t>(5 </a:t>
            </a:r>
            <a:r>
              <a:rPr lang="en-US" altLang="en-US" sz="2000" b="0" dirty="0"/>
              <a:t>of </a:t>
            </a:r>
            <a:r>
              <a:rPr lang="en-US" altLang="en-US" sz="2000" b="0" dirty="0" smtClean="0"/>
              <a:t>6)</a:t>
            </a:r>
            <a:endParaRPr lang="en-IN" sz="2000" b="0" dirty="0"/>
          </a:p>
        </p:txBody>
      </p:sp>
      <p:sp>
        <p:nvSpPr>
          <p:cNvPr id="3" name="Text Placeholder 2"/>
          <p:cNvSpPr>
            <a:spLocks noGrp="1"/>
          </p:cNvSpPr>
          <p:nvPr>
            <p:ph type="body" idx="1"/>
          </p:nvPr>
        </p:nvSpPr>
        <p:spPr>
          <a:xfrm>
            <a:off x="457200" y="1600201"/>
            <a:ext cx="8229600" cy="597090"/>
          </a:xfrm>
        </p:spPr>
        <p:txBody>
          <a:bodyPr/>
          <a:lstStyle/>
          <a:p>
            <a:pPr marL="0" indent="0">
              <a:buNone/>
            </a:pPr>
            <a:r>
              <a:rPr lang="en-US" altLang="en-US" sz="2400" b="1" dirty="0"/>
              <a:t>Listing </a:t>
            </a:r>
            <a:r>
              <a:rPr lang="en-US" altLang="en-US" sz="2400" b="1" dirty="0" smtClean="0"/>
              <a:t>C8-1 </a:t>
            </a:r>
            <a:r>
              <a:rPr lang="en-US" altLang="en-US" sz="2400" dirty="0"/>
              <a:t>Example use of the </a:t>
            </a:r>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 </a:t>
            </a:r>
            <a:r>
              <a:rPr lang="en-US" altLang="en-US" sz="2400" b="1" dirty="0" smtClean="0">
                <a:solidFill>
                  <a:schemeClr val="bg2"/>
                </a:solidFill>
              </a:rPr>
              <a:t>stack</a:t>
            </a:r>
            <a:endParaRPr lang="en-US" altLang="en-US" sz="2400" b="1" dirty="0">
              <a:solidFill>
                <a:schemeClr val="bg2"/>
              </a:solidFill>
            </a:endParaRPr>
          </a:p>
        </p:txBody>
      </p:sp>
      <p:pic>
        <p:nvPicPr>
          <p:cNvPr id="4" name="Picture 2" descr="Computer code has 22 lines. The lines read as follows. Line 1. hash include left angle bracket i o stream right angle bracket. Line 2. hash include left angle bracket stack right angle bracket. Line 3. blank. Line 4. i n t main left parenthesis right parenthesis. Line 5. left brace. Line 6, indented once. s t d colon colon stack left angle bracket i n t right angle bracket a Stack semicolon. Line 7. blank. Line 8, indented once. forward slash forward slash Right now comma the stack is empty. Line 9, indented once. if left parenthesis a Stack period empty left parenthesis right parenthesis right parenthesis. Line 10, indented twice. s t d colon colon c out left angle bracket left angle bracket double quote The stack is empty period double quote left angle bracket left angle bracket s t d colon colon end l semicolon. Line 11. blan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443" y="2484842"/>
            <a:ext cx="7885113"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722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a:t>
            </a:r>
            <a:r>
              <a:rPr lang="en-US" altLang="en-US" sz="100" dirty="0" smtClean="0"/>
              <a:t> </a:t>
            </a:r>
            <a:r>
              <a:rPr lang="en-US" altLang="en-US" dirty="0" smtClean="0"/>
              <a:t>T</a:t>
            </a:r>
            <a:r>
              <a:rPr lang="en-US" altLang="en-US" sz="100" dirty="0" smtClean="0"/>
              <a:t> </a:t>
            </a:r>
            <a:r>
              <a:rPr lang="en-US" altLang="en-US" dirty="0" smtClean="0"/>
              <a:t>L Containers </a:t>
            </a:r>
            <a:r>
              <a:rPr lang="en-US" altLang="en-US" sz="2000" b="0" dirty="0" smtClean="0"/>
              <a:t>(6 of 6)</a:t>
            </a:r>
            <a:endParaRPr lang="en-IN" sz="2000" b="0" dirty="0"/>
          </a:p>
        </p:txBody>
      </p:sp>
      <p:sp>
        <p:nvSpPr>
          <p:cNvPr id="3" name="Text Placeholder 2"/>
          <p:cNvSpPr>
            <a:spLocks noGrp="1"/>
          </p:cNvSpPr>
          <p:nvPr>
            <p:ph type="body" idx="1"/>
          </p:nvPr>
        </p:nvSpPr>
        <p:spPr>
          <a:xfrm>
            <a:off x="457200" y="1600200"/>
            <a:ext cx="8229600" cy="515203"/>
          </a:xfrm>
        </p:spPr>
        <p:txBody>
          <a:bodyPr/>
          <a:lstStyle/>
          <a:p>
            <a:pPr marL="0" indent="0">
              <a:buNone/>
            </a:pPr>
            <a:r>
              <a:rPr lang="en-US" altLang="en-US" sz="2400" b="1" dirty="0"/>
              <a:t>Listing </a:t>
            </a:r>
            <a:r>
              <a:rPr lang="en-US" altLang="en-US" sz="2400" b="1" dirty="0" smtClean="0"/>
              <a:t>C8-1 (continued)</a:t>
            </a:r>
            <a:endParaRPr lang="en-US" altLang="en-US" sz="2400" b="1" dirty="0">
              <a:solidFill>
                <a:schemeClr val="bg2"/>
              </a:solidFill>
            </a:endParaRPr>
          </a:p>
        </p:txBody>
      </p:sp>
      <p:pic>
        <p:nvPicPr>
          <p:cNvPr id="4" name="Picture 2" descr="The computer code continues. Line 12, indented once. for left parenthesis i n t, j equals 0 semicolon j left angle bracket 5 semicolon j plus plus right parenthesis. Line 13, indented twice. a Stack period push left parenthesis j right parenthesis semicolon forward slash forward slash Places items on top of stack. Line 14. blank. Line 15, indented once. while left parenthesis exclamation point a Stack period empty left parenthesis right parenthesis right parenthesis. Line 16, indented once. left brace. Line 17, indented twice. s t d colon colon c out left angle bracket left angle bracket a Stack period top left parenthesis right parenthesis left angle bracket left angle bracket double quote double quote semicolon. Line 18, indented twice. a Stack period pop left parenthesis right parenthesis semicolon. Line 19, indented once. right brace forward slash forward slash end while. Line 20. blank. Line 21, indented once. return 0 semicolon. Line 22, indented once. right brace forward slash forward slash end m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2402953"/>
            <a:ext cx="62865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4903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Sequence </a:t>
            </a:r>
            <a:r>
              <a:rPr lang="en-US" altLang="en-US" dirty="0" smtClean="0"/>
              <a:t>Containers </a:t>
            </a:r>
            <a:r>
              <a:rPr lang="en-US" altLang="en-US" sz="2000" b="0" dirty="0" smtClean="0"/>
              <a:t>(1 of 8)</a:t>
            </a:r>
            <a:endParaRPr lang="en-IN" sz="2000" b="0" dirty="0"/>
          </a:p>
        </p:txBody>
      </p:sp>
      <p:sp>
        <p:nvSpPr>
          <p:cNvPr id="3" name="Text Placeholder 2"/>
          <p:cNvSpPr>
            <a:spLocks noGrp="1"/>
          </p:cNvSpPr>
          <p:nvPr>
            <p:ph type="body" idx="1"/>
          </p:nvPr>
        </p:nvSpPr>
        <p:spPr/>
        <p:txBody>
          <a:bodyPr/>
          <a:lstStyle/>
          <a:p>
            <a:pPr eaLnBrk="1" hangingPunct="1"/>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 </a:t>
            </a:r>
            <a:r>
              <a:rPr lang="en-US" altLang="en-US" sz="2400" b="1" dirty="0">
                <a:solidFill>
                  <a:schemeClr val="bg2"/>
                </a:solidFill>
              </a:rPr>
              <a:t>array</a:t>
            </a:r>
            <a:r>
              <a:rPr lang="en-US" altLang="en-US" sz="2400" dirty="0"/>
              <a:t> Operations</a:t>
            </a:r>
          </a:p>
          <a:p>
            <a:pPr lvl="1" eaLnBrk="1" hangingPunct="1"/>
            <a:r>
              <a:rPr lang="en-US" altLang="en-US" sz="2400" dirty="0" smtClean="0"/>
              <a:t>value_type&amp; front()</a:t>
            </a:r>
          </a:p>
          <a:p>
            <a:pPr lvl="1" eaLnBrk="1" hangingPunct="1"/>
            <a:r>
              <a:rPr lang="en-US" altLang="en-US" sz="2400" dirty="0" smtClean="0"/>
              <a:t>value_type&amp; back()</a:t>
            </a:r>
          </a:p>
          <a:p>
            <a:pPr lvl="1" eaLnBrk="1" hangingPunct="1"/>
            <a:r>
              <a:rPr lang="en-US" altLang="en-US" sz="2400" dirty="0" smtClean="0"/>
              <a:t>value_type&amp; at(size_type n)</a:t>
            </a:r>
          </a:p>
          <a:p>
            <a:pPr lvl="1" eaLnBrk="1" hangingPunct="1"/>
            <a:r>
              <a:rPr lang="en-US" altLang="en-US" sz="2400" b="1" dirty="0" smtClean="0">
                <a:solidFill>
                  <a:schemeClr val="bg2"/>
                </a:solidFill>
              </a:rPr>
              <a:t>void fill(const </a:t>
            </a:r>
            <a:r>
              <a:rPr lang="en-US" altLang="en-US" sz="2400" dirty="0" smtClean="0"/>
              <a:t>value_type&amp; val)</a:t>
            </a:r>
          </a:p>
          <a:p>
            <a:pPr lvl="1" eaLnBrk="1" hangingPunct="1"/>
            <a:r>
              <a:rPr lang="en-US" altLang="en-US" sz="2400" dirty="0" smtClean="0"/>
              <a:t>iterator begin()</a:t>
            </a:r>
          </a:p>
          <a:p>
            <a:pPr lvl="1" eaLnBrk="1" hangingPunct="1"/>
            <a:r>
              <a:rPr lang="en-US" altLang="en-US" sz="2400" dirty="0" smtClean="0"/>
              <a:t>iterator end()</a:t>
            </a:r>
          </a:p>
          <a:p>
            <a:pPr lvl="1" eaLnBrk="1" hangingPunct="1"/>
            <a:r>
              <a:rPr lang="en-US" altLang="en-US" sz="2400" dirty="0" smtClean="0"/>
              <a:t>reverse_iterator rbegin()</a:t>
            </a:r>
          </a:p>
          <a:p>
            <a:pPr lvl="1" eaLnBrk="1" hangingPunct="1"/>
            <a:r>
              <a:rPr lang="en-US" altLang="en-US" sz="2400" dirty="0" smtClean="0"/>
              <a:t>reverse_iterator rend()</a:t>
            </a:r>
            <a:endParaRPr lang="en-US" altLang="en-US" sz="2400" dirty="0"/>
          </a:p>
        </p:txBody>
      </p:sp>
    </p:spTree>
    <p:extLst>
      <p:ext uri="{BB962C8B-B14F-4D97-AF65-F5344CB8AC3E}">
        <p14:creationId xmlns:p14="http://schemas.microsoft.com/office/powerpoint/2010/main" val="4025438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Sequence </a:t>
            </a:r>
            <a:r>
              <a:rPr lang="en-US" altLang="en-US" dirty="0" smtClean="0"/>
              <a:t>Containers </a:t>
            </a:r>
            <a:r>
              <a:rPr lang="en-US" altLang="en-US" sz="2000" b="0" dirty="0" smtClean="0"/>
              <a:t>(2 of 8)</a:t>
            </a:r>
            <a:endParaRPr lang="en-IN" sz="2000" b="0" dirty="0"/>
          </a:p>
        </p:txBody>
      </p:sp>
      <p:sp>
        <p:nvSpPr>
          <p:cNvPr id="3" name="Text Placeholder 2"/>
          <p:cNvSpPr>
            <a:spLocks noGrp="1"/>
          </p:cNvSpPr>
          <p:nvPr>
            <p:ph type="body" idx="1"/>
          </p:nvPr>
        </p:nvSpPr>
        <p:spPr/>
        <p:txBody>
          <a:bodyPr/>
          <a:lstStyle/>
          <a:p>
            <a:pPr eaLnBrk="1" hangingPunct="1"/>
            <a:r>
              <a:rPr lang="en-US" altLang="en-US" sz="2400" dirty="0"/>
              <a:t>Operations common to </a:t>
            </a:r>
            <a:r>
              <a:rPr lang="en-US" altLang="en-US" sz="2400" dirty="0" smtClean="0"/>
              <a:t>S</a:t>
            </a:r>
            <a:r>
              <a:rPr lang="en-US" altLang="en-US" sz="100" dirty="0" smtClean="0"/>
              <a:t> </a:t>
            </a:r>
            <a:r>
              <a:rPr lang="en-US" altLang="en-US" sz="2400" dirty="0" smtClean="0"/>
              <a:t>T</a:t>
            </a:r>
            <a:r>
              <a:rPr lang="en-US" altLang="en-US" sz="100" dirty="0" smtClean="0"/>
              <a:t> </a:t>
            </a:r>
            <a:r>
              <a:rPr lang="en-US" altLang="en-US" sz="2400" dirty="0" smtClean="0"/>
              <a:t>L </a:t>
            </a:r>
            <a:r>
              <a:rPr lang="en-US" altLang="en-US" sz="2400" dirty="0"/>
              <a:t>sequence containers</a:t>
            </a:r>
          </a:p>
          <a:p>
            <a:pPr lvl="1" eaLnBrk="1" hangingPunct="1"/>
            <a:r>
              <a:rPr lang="en-US" altLang="en-US" sz="2400" dirty="0"/>
              <a:t>value_type&amp; front()</a:t>
            </a:r>
          </a:p>
          <a:p>
            <a:pPr lvl="1" eaLnBrk="1" hangingPunct="1"/>
            <a:r>
              <a:rPr lang="en-US" altLang="en-US" sz="2400" dirty="0"/>
              <a:t>value_type&amp; back()</a:t>
            </a:r>
          </a:p>
          <a:p>
            <a:pPr lvl="1" eaLnBrk="1" hangingPunct="1"/>
            <a:r>
              <a:rPr lang="en-US" altLang="en-US" sz="2400" b="1" dirty="0">
                <a:solidFill>
                  <a:schemeClr val="bg2"/>
                </a:solidFill>
              </a:rPr>
              <a:t>void</a:t>
            </a:r>
            <a:r>
              <a:rPr lang="en-US" altLang="en-US" sz="2400" dirty="0"/>
              <a:t> push_back(value_type&amp; item)</a:t>
            </a:r>
          </a:p>
          <a:p>
            <a:pPr lvl="1" eaLnBrk="1" hangingPunct="1"/>
            <a:r>
              <a:rPr lang="en-US" altLang="en-US" sz="2400" b="1" dirty="0">
                <a:solidFill>
                  <a:schemeClr val="bg2"/>
                </a:solidFill>
              </a:rPr>
              <a:t>void</a:t>
            </a:r>
            <a:r>
              <a:rPr lang="en-US" altLang="en-US" sz="2400" dirty="0"/>
              <a:t> pop_back(value_type&amp; item)</a:t>
            </a:r>
          </a:p>
          <a:p>
            <a:pPr lvl="1" eaLnBrk="1" hangingPunct="1"/>
            <a:r>
              <a:rPr lang="en-US" altLang="en-US" sz="2400" b="1" dirty="0">
                <a:solidFill>
                  <a:schemeClr val="bg2"/>
                </a:solidFill>
              </a:rPr>
              <a:t>void</a:t>
            </a:r>
            <a:r>
              <a:rPr lang="en-US" altLang="en-US" sz="2400" dirty="0"/>
              <a:t> resize(uint newSize)</a:t>
            </a:r>
          </a:p>
          <a:p>
            <a:pPr lvl="1" eaLnBrk="1" hangingPunct="1"/>
            <a:r>
              <a:rPr lang="en-US" altLang="en-US" sz="2400" b="1" dirty="0">
                <a:solidFill>
                  <a:schemeClr val="bg2"/>
                </a:solidFill>
              </a:rPr>
              <a:t>void</a:t>
            </a:r>
            <a:r>
              <a:rPr lang="en-US" altLang="en-US" sz="2400" dirty="0"/>
              <a:t> clear()`</a:t>
            </a:r>
          </a:p>
        </p:txBody>
      </p:sp>
    </p:spTree>
    <p:extLst>
      <p:ext uri="{BB962C8B-B14F-4D97-AF65-F5344CB8AC3E}">
        <p14:creationId xmlns:p14="http://schemas.microsoft.com/office/powerpoint/2010/main" val="26158810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8524</TotalTime>
  <Words>1046</Words>
  <Application>Microsoft Office PowerPoint</Application>
  <PresentationFormat>On-screen Show (4:3)</PresentationFormat>
  <Paragraphs>167</Paragraphs>
  <Slides>29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Noto Sans Symbols</vt:lpstr>
      <vt:lpstr>Times New Roman</vt:lpstr>
      <vt:lpstr>Verdana</vt:lpstr>
      <vt:lpstr>508 Lecture</vt:lpstr>
      <vt:lpstr>1_508 Lecture</vt:lpstr>
      <vt:lpstr>Data Abstraction &amp; Problem Solving with C++: Walls and Mirrors</vt:lpstr>
      <vt:lpstr>S T L Containers (1 of 6)</vt:lpstr>
      <vt:lpstr>S T L Containers (2 of 6)</vt:lpstr>
      <vt:lpstr>S T L Containers (3 of 6)</vt:lpstr>
      <vt:lpstr>S T L Containers (4 of 6)</vt:lpstr>
      <vt:lpstr>S T L Containers (5 of 6)</vt:lpstr>
      <vt:lpstr>S T L Containers (6 of 6)</vt:lpstr>
      <vt:lpstr>Sequence Containers (1 of 8)</vt:lpstr>
      <vt:lpstr>Sequence Containers (2 of 8)</vt:lpstr>
      <vt:lpstr>Sequence Containers (3 of 8)</vt:lpstr>
      <vt:lpstr>Sequence Containers (4 of 8)</vt:lpstr>
      <vt:lpstr>Sequence Containers (5 of 8)</vt:lpstr>
      <vt:lpstr>Sequence Containers (6 of 8)</vt:lpstr>
      <vt:lpstr>Sequence Containers (7 of 8)</vt:lpstr>
      <vt:lpstr>Sequence Containers (8 of 8)</vt:lpstr>
      <vt:lpstr>Associative Containers (1 of 6)</vt:lpstr>
      <vt:lpstr>Associative Containers (2 of 6)</vt:lpstr>
      <vt:lpstr>Associative Containers (3 of 6)</vt:lpstr>
      <vt:lpstr>Associative Containers (4 of 6)</vt:lpstr>
      <vt:lpstr>Associative Containers (5 of 6)</vt:lpstr>
      <vt:lpstr>Associative Containers (6 of 6)</vt:lpstr>
      <vt:lpstr>S T L Algorithms (1 of 7)</vt:lpstr>
      <vt:lpstr>S T L Algorithms (2 of 7)</vt:lpstr>
      <vt:lpstr>S T L Algorithms (3 of 7)</vt:lpstr>
      <vt:lpstr>S T L Algorithms (4 of 7)</vt:lpstr>
      <vt:lpstr>S T L Algorithms (5 of 7)</vt:lpstr>
      <vt:lpstr>S T L Algorithms (6 of 7)</vt:lpstr>
      <vt:lpstr>S T L Algorithms (7 of 7)</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KV, Suman (Cognizant)</cp:lastModifiedBy>
  <cp:revision>994</cp:revision>
  <dcterms:modified xsi:type="dcterms:W3CDTF">2018-04-06T14:18:51Z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