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297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25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598"/>
    <a:srgbClr val="939F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08-06-16T16:10:54.8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0 40,'0'0,"0"0,0 0,39 80,-39-60,0 0,0 39,0-39,0-20,0 20,20-20,20-40,-20 20,0 1,20-21,159-100,-199 140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7DF1-DA41-4989-AE37-4A0B94507884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DC6FB-9096-4C66-90A5-E416D44B5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584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지금까지 들어주셔서 감사합니다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질의응답 시간을 가지겠습니다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50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22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3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6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1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3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76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4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8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7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3B242-BADA-4649-9A9D-1B57E8E03DCF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2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7354022" y="3242468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352811" y="2675408"/>
            <a:ext cx="7520785" cy="1097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5000" b="1" i="1" spc="2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Java Study</a:t>
            </a:r>
            <a:endParaRPr lang="en-US" altLang="ko-KR" sz="5000" b="1" i="1" spc="20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23307" y="4783570"/>
            <a:ext cx="4098113" cy="523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r"/>
            <a:r>
              <a:rPr lang="en-US" altLang="ko-KR" sz="2000" i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2020-04-19 LSH</a:t>
            </a:r>
            <a:endParaRPr lang="en-US" altLang="ko-KR" sz="2000" b="1" i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93561" y="4042236"/>
            <a:ext cx="668003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500" i="1" spc="1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Ch06_</a:t>
            </a:r>
            <a:r>
              <a:rPr lang="ko-KR" altLang="en-US" sz="2500" i="1" spc="1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객체지향 프로그래밍 </a:t>
            </a:r>
            <a:r>
              <a:rPr lang="en-US" altLang="ko-KR" sz="2500" i="1" spc="1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I</a:t>
            </a:r>
            <a:r>
              <a:rPr lang="ko-KR" altLang="en-US" sz="2500" i="1" spc="1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endParaRPr lang="en-US" altLang="ko-KR" sz="2500" i="1" spc="100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97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3/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변수와메서드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pic>
        <p:nvPicPr>
          <p:cNvPr id="19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25" y="1102940"/>
            <a:ext cx="69818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7479251" y="917202"/>
            <a:ext cx="2069864" cy="1373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5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  <a:cs typeface="+mn-cs"/>
              </a:defRPr>
            </a:lvl1pPr>
            <a:lvl2pPr marL="457200" algn="l" rtl="0" fontAlgn="base" latinLnBrk="1">
              <a:spcBef>
                <a:spcPct val="5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  <a:cs typeface="+mn-cs"/>
              </a:defRPr>
            </a:lvl2pPr>
            <a:lvl3pPr marL="914400" algn="l" rtl="0" fontAlgn="base" latinLnBrk="1">
              <a:spcBef>
                <a:spcPct val="5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  <a:cs typeface="+mn-cs"/>
              </a:defRPr>
            </a:lvl3pPr>
            <a:lvl4pPr marL="1371600" algn="l" rtl="0" fontAlgn="base" latinLnBrk="1">
              <a:spcBef>
                <a:spcPct val="5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  <a:cs typeface="+mn-cs"/>
              </a:defRPr>
            </a:lvl4pPr>
            <a:lvl5pPr marL="1828800" algn="l" rtl="0" fontAlgn="base" latinLnBrk="1">
              <a:spcBef>
                <a:spcPct val="5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  <a:cs typeface="+mn-cs"/>
              </a:defRPr>
            </a:lvl9pPr>
          </a:lstStyle>
          <a:p>
            <a:pPr eaLnBrk="1" hangingPunct="1"/>
            <a:r>
              <a:rPr lang="en-US" altLang="ko-KR">
                <a:latin typeface="견명조" pitchFamily="18" charset="-127"/>
              </a:rPr>
              <a:t>class Time {</a:t>
            </a:r>
          </a:p>
          <a:p>
            <a:pPr eaLnBrk="1" hangingPunct="1"/>
            <a:r>
              <a:rPr lang="en-US" altLang="ko-KR">
                <a:latin typeface="견명조" pitchFamily="18" charset="-127"/>
              </a:rPr>
              <a:t>	int hour;</a:t>
            </a:r>
          </a:p>
          <a:p>
            <a:pPr eaLnBrk="1" hangingPunct="1"/>
            <a:r>
              <a:rPr lang="en-US" altLang="ko-KR">
                <a:latin typeface="견명조" pitchFamily="18" charset="-127"/>
              </a:rPr>
              <a:t>	int minute;</a:t>
            </a:r>
          </a:p>
          <a:p>
            <a:pPr eaLnBrk="1" hangingPunct="1"/>
            <a:r>
              <a:rPr lang="en-US" altLang="ko-KR">
                <a:latin typeface="견명조" pitchFamily="18" charset="-127"/>
              </a:rPr>
              <a:t>	int second;</a:t>
            </a:r>
          </a:p>
          <a:p>
            <a:pPr eaLnBrk="1" hangingPunct="1"/>
            <a:r>
              <a:rPr lang="en-US" altLang="ko-KR">
                <a:latin typeface="견명조" pitchFamily="18" charset="-127"/>
              </a:rPr>
              <a:t>}</a:t>
            </a:r>
          </a:p>
        </p:txBody>
      </p:sp>
      <p:pic>
        <p:nvPicPr>
          <p:cNvPr id="21" name="Picture 14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163" y="2398340"/>
            <a:ext cx="23749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4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21838" y="2633290"/>
              <a:ext cx="136525" cy="93662"/>
            </p14:xfrm>
          </p:contentPart>
        </mc:Choice>
        <mc:Fallback xmlns="">
          <p:pic>
            <p:nvPicPr>
              <p:cNvPr id="23" name="Ink 4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12472" y="2623924"/>
                <a:ext cx="155257" cy="112394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4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3794"/>
              </p:ext>
            </p:extLst>
          </p:nvPr>
        </p:nvGraphicFramePr>
        <p:xfrm>
          <a:off x="552632" y="4388622"/>
          <a:ext cx="6588125" cy="1790701"/>
        </p:xfrm>
        <a:graphic>
          <a:graphicData uri="http://schemas.openxmlformats.org/drawingml/2006/table">
            <a:tbl>
              <a:tblPr/>
              <a:tblGrid>
                <a:gridCol w="167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변수의 종류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선언위치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생성시기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클래스변수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클래스 영역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클래스가 메모리에 올라갈 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인스턴스변수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인스턴스 생성시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지역변수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메서드 영역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변수 선언문 수행시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52632" y="818321"/>
            <a:ext cx="5933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변수의 선언위치가 변수의 종류와 범위</a:t>
            </a:r>
            <a:r>
              <a:rPr lang="en-US" altLang="ko-KR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(scope)</a:t>
            </a:r>
            <a:r>
              <a:rPr lang="ko-KR" altLang="en-US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를 결정한다</a:t>
            </a:r>
            <a:r>
              <a:rPr lang="en-US" altLang="ko-KR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3728110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선언위치에 따른 변수의 종류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764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3/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변수와메서드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선언위치에 따른 변수의 종류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68312" y="1592263"/>
            <a:ext cx="11691769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인스턴스변수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(instance variable)</a:t>
            </a:r>
          </a:p>
          <a:p>
            <a:pPr marL="762000" lvl="1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각 인스턴스의 개별적인 저장공간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인스턴스마다 다른 값 저장 가능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762000" lvl="1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 생성 후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'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참조변수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인스턴스변수명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'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으로 접근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인스턴스를 생성할 때 생성되고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그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인스턴스를 참조하는 참조변수가 없을 때 가비지컬렉터에 의해 자동제거됨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61950" indent="-342900" eaLnBrk="1" hangingPunct="1"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클래스변수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(class variable)</a:t>
            </a:r>
          </a:p>
          <a:p>
            <a:pPr marL="838200" lvl="1" indent="-342900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같은 클래스의 모든 인스턴스들이 공유하는 변수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838200" lvl="1" indent="-342900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 생성없이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'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클래스이름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클래스변수명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'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으로 접근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838200" lvl="1" indent="-342900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클래스가 로딩될 때 생성되고 프로그램이 종료될 때 소멸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838200" lvl="1" indent="-342900" eaLnBrk="1" hangingPunct="1">
              <a:buFont typeface="Wingdings" panose="05000000000000000000" pitchFamily="2" charset="2"/>
              <a:buChar char="ü"/>
            </a:pP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61950" indent="-342900" eaLnBrk="1" hangingPunct="1"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지역변수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(local variable)</a:t>
            </a:r>
          </a:p>
          <a:p>
            <a:pPr marL="838200" lvl="1" indent="-342900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 내에 선언되며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메서드의 종료와 함께 소멸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838200" lvl="1" indent="-342900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조건문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반복문의 블럭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{}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내에 선언된 지역변수는 블럭을 벗어나면 소멸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44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3/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변수와메서드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클래스변수와 인스턴스변수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632" y="1524375"/>
            <a:ext cx="10229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인스턴스변수는 인스턴스가 생성될 때마다 생성되므로 인스턴스마다 각기 다른 값을 유지할 수 있지만</a:t>
            </a:r>
            <a:r>
              <a:rPr lang="en-US" altLang="ko-KR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</a:t>
            </a:r>
          </a:p>
          <a:p>
            <a:r>
              <a:rPr lang="ko-KR" altLang="en-US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클래스변수는 모든 인스턴스가 하나의 저장공간을 공유하므로 항상 공통된 값을 갖는다</a:t>
            </a:r>
            <a:r>
              <a:rPr lang="en-US" altLang="ko-KR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5" name="Text Box 39"/>
          <p:cNvSpPr txBox="1">
            <a:spLocks noChangeArrowheads="1"/>
          </p:cNvSpPr>
          <p:nvPr/>
        </p:nvSpPr>
        <p:spPr bwMode="auto">
          <a:xfrm>
            <a:off x="4454832" y="4029039"/>
            <a:ext cx="424815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/>
              <a:t>class Card {</a:t>
            </a:r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      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}</a:t>
            </a:r>
            <a:endParaRPr lang="en-US" altLang="ko-KR"/>
          </a:p>
        </p:txBody>
      </p:sp>
      <p:graphicFrame>
        <p:nvGraphicFramePr>
          <p:cNvPr id="16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279283"/>
              </p:ext>
            </p:extLst>
          </p:nvPr>
        </p:nvGraphicFramePr>
        <p:xfrm>
          <a:off x="782944" y="4387814"/>
          <a:ext cx="1692275" cy="1792814"/>
        </p:xfrm>
        <a:graphic>
          <a:graphicData uri="http://schemas.openxmlformats.org/drawingml/2006/table">
            <a:tbl>
              <a:tblPr/>
              <a:tblGrid>
                <a:gridCol w="6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05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속성</a:t>
                      </a:r>
                    </a:p>
                  </a:txBody>
                  <a:tcPr marL="90000" marR="90000" marT="46780" marB="4678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무늬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숫자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높이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7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기능</a:t>
                      </a:r>
                    </a:p>
                  </a:txBody>
                  <a:tcPr marL="90000" marR="90000" marT="46780" marB="4678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...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Line 46"/>
          <p:cNvSpPr>
            <a:spLocks noChangeShapeType="1"/>
          </p:cNvSpPr>
          <p:nvPr/>
        </p:nvSpPr>
        <p:spPr bwMode="auto">
          <a:xfrm>
            <a:off x="2006907" y="4691026"/>
            <a:ext cx="2843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Text Box 47"/>
          <p:cNvSpPr txBox="1">
            <a:spLocks noChangeArrowheads="1"/>
          </p:cNvSpPr>
          <p:nvPr/>
        </p:nvSpPr>
        <p:spPr bwMode="auto">
          <a:xfrm>
            <a:off x="2691119" y="4249701"/>
            <a:ext cx="172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/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인스턴스변수</a:t>
            </a:r>
          </a:p>
        </p:txBody>
      </p:sp>
      <p:sp>
        <p:nvSpPr>
          <p:cNvPr id="20" name="Text Box 52"/>
          <p:cNvSpPr txBox="1">
            <a:spLocks noChangeArrowheads="1"/>
          </p:cNvSpPr>
          <p:nvPr/>
        </p:nvSpPr>
        <p:spPr bwMode="auto">
          <a:xfrm>
            <a:off x="4923144" y="4335426"/>
            <a:ext cx="3348038" cy="623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400"/>
              <a:t>String kind;  // </a:t>
            </a:r>
            <a:r>
              <a:rPr lang="ko-KR" altLang="en-US" sz="1400"/>
              <a:t>무늬</a:t>
            </a:r>
          </a:p>
          <a:p>
            <a:pPr eaLnBrk="1" hangingPunct="1"/>
            <a:r>
              <a:rPr lang="en-US" altLang="ko-KR" sz="1400"/>
              <a:t>int number;   // </a:t>
            </a:r>
            <a:r>
              <a:rPr lang="ko-KR" altLang="en-US" sz="1400"/>
              <a:t>숫자</a:t>
            </a:r>
          </a:p>
        </p:txBody>
      </p:sp>
      <p:sp>
        <p:nvSpPr>
          <p:cNvPr id="21" name="Text Box 47"/>
          <p:cNvSpPr txBox="1">
            <a:spLocks noChangeArrowheads="1"/>
          </p:cNvSpPr>
          <p:nvPr/>
        </p:nvSpPr>
        <p:spPr bwMode="auto">
          <a:xfrm>
            <a:off x="2654607" y="5037101"/>
            <a:ext cx="1620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/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클래스변수</a:t>
            </a:r>
          </a:p>
        </p:txBody>
      </p:sp>
      <p:sp>
        <p:nvSpPr>
          <p:cNvPr id="23" name="Text Box 52"/>
          <p:cNvSpPr txBox="1">
            <a:spLocks noChangeArrowheads="1"/>
          </p:cNvSpPr>
          <p:nvPr/>
        </p:nvSpPr>
        <p:spPr bwMode="auto">
          <a:xfrm>
            <a:off x="4959657" y="5108539"/>
            <a:ext cx="3563937" cy="623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400" b="1"/>
              <a:t>static</a:t>
            </a:r>
            <a:r>
              <a:rPr lang="en-US" altLang="ko-KR" sz="1400"/>
              <a:t> int width = 100; // </a:t>
            </a:r>
            <a:r>
              <a:rPr lang="ko-KR" altLang="en-US" sz="1400"/>
              <a:t>폭</a:t>
            </a:r>
          </a:p>
          <a:p>
            <a:pPr eaLnBrk="1" hangingPunct="1"/>
            <a:r>
              <a:rPr lang="en-US" altLang="ko-KR" sz="1400" b="1"/>
              <a:t>static</a:t>
            </a:r>
            <a:r>
              <a:rPr lang="en-US" altLang="ko-KR" sz="1400"/>
              <a:t> int height = 250; // </a:t>
            </a:r>
            <a:r>
              <a:rPr lang="ko-KR" altLang="en-US" sz="1400"/>
              <a:t>높이</a:t>
            </a:r>
          </a:p>
        </p:txBody>
      </p:sp>
      <p:sp>
        <p:nvSpPr>
          <p:cNvPr id="24" name="Line 46"/>
          <p:cNvSpPr>
            <a:spLocks noChangeShapeType="1"/>
          </p:cNvSpPr>
          <p:nvPr/>
        </p:nvSpPr>
        <p:spPr bwMode="auto">
          <a:xfrm>
            <a:off x="2006907" y="5432389"/>
            <a:ext cx="2843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26" name="Picture 5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582" y="2360576"/>
            <a:ext cx="3816350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81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/>
      <p:bldP spid="20" grpId="0" animBg="1"/>
      <p:bldP spid="21" grpId="0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3/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변수와메서드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(method)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468312" y="1592263"/>
            <a:ext cx="11691769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작업을 수행하기 위한 명령문의 집합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어떤 값을 입력받아서 처리하고 그 결과를 돌려준다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입력받는 값이 없을 수도 있고 결과를 돌려주지 않을 수도 있다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.)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61950" indent="-342900" eaLnBrk="1" hangingPunct="1"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메서드의 장점과 작성지침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838200" lvl="1" indent="-342900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반복적인 코드를 줄이고 코드의 관리가 용이하다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838200" lvl="1" indent="-342900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반복적으로 수행되는 여러 문장을 메서드로 작성한다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838200" lvl="1" indent="-342900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하나의 메서드는 한 가지 기능만 수행하도록 작성하는 것이 좋다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838200" lvl="1" indent="-342900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관련된 여러 문장을 메서드로 작성한다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282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3/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변수와메서드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(method)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4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02" y="1920127"/>
            <a:ext cx="7524750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71002" y="1529534"/>
            <a:ext cx="432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메서드는 클래스 영역에만 정의할 수 있다</a:t>
            </a:r>
            <a:r>
              <a:rPr lang="en-US" altLang="ko-KR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434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3/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변수와메서드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(method) - return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문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468312" y="1592263"/>
            <a:ext cx="11691769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메서드가 정상적으로 종료되는 경우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메서드의 블럭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{}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의 끝에 도달했을 때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메서드의 블럭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{}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을 수행 도중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return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문을 만났을 때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61950" indent="-342900" eaLnBrk="1" hangingPunct="1">
              <a:buFont typeface="Arial" panose="020B0604020202020204" pitchFamily="34" charset="0"/>
              <a:buChar char="•"/>
            </a:pP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return</a:t>
            </a: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문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838200" lvl="1" indent="-342900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현재 실행 중인 메서드를 종료하고 호출한 메서드로 되돌아간다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7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11" y="5318335"/>
            <a:ext cx="5940425" cy="149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336" y="3472072"/>
            <a:ext cx="7019925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93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3/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변수와메서드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(method) - return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문 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주의사항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468312" y="1592263"/>
            <a:ext cx="11691769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반환값이 있는 메서드는 모든 경우에 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return</a:t>
            </a: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문이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있어야 한다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buFont typeface="Wingdings" panose="05000000000000000000" pitchFamily="2" charset="2"/>
              <a:buChar char="ü"/>
            </a:pP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buFont typeface="Wingdings" panose="05000000000000000000" pitchFamily="2" charset="2"/>
              <a:buChar char="ü"/>
            </a:pP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buFont typeface="Wingdings" panose="05000000000000000000" pitchFamily="2" charset="2"/>
              <a:buChar char="ü"/>
            </a:pP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buFont typeface="Wingdings" panose="05000000000000000000" pitchFamily="2" charset="2"/>
              <a:buChar char="ü"/>
            </a:pP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476250" lvl="1" indent="0" eaLnBrk="1" hangingPunct="1"/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476250" lvl="1" indent="0" eaLnBrk="1" hangingPunct="1"/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61950" indent="-342900" eaLnBrk="1" hangingPunct="1">
              <a:buFont typeface="Arial" panose="020B0604020202020204" pitchFamily="34" charset="0"/>
              <a:buChar char="•"/>
            </a:pP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return</a:t>
            </a: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문의 개수는 최소화하는 것이 좋다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5" name="Text Box 39"/>
          <p:cNvSpPr txBox="1">
            <a:spLocks noChangeArrowheads="1"/>
          </p:cNvSpPr>
          <p:nvPr/>
        </p:nvSpPr>
        <p:spPr bwMode="auto">
          <a:xfrm>
            <a:off x="5148263" y="2168525"/>
            <a:ext cx="2447925" cy="11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b="1"/>
              <a:t>int</a:t>
            </a:r>
            <a:r>
              <a:rPr lang="en-US" altLang="ko-KR"/>
              <a:t> max(int a, int b) {</a:t>
            </a:r>
          </a:p>
          <a:p>
            <a:pPr eaLnBrk="1" hangingPunct="1"/>
            <a:r>
              <a:rPr lang="en-US" altLang="ko-KR"/>
              <a:t>	if(a &gt; b)</a:t>
            </a:r>
          </a:p>
          <a:p>
            <a:pPr eaLnBrk="1" hangingPunct="1"/>
            <a:r>
              <a:rPr lang="en-US" altLang="ko-KR"/>
              <a:t>		return a;</a:t>
            </a:r>
          </a:p>
          <a:p>
            <a:pPr eaLnBrk="1" hangingPunct="1"/>
            <a:r>
              <a:rPr lang="en-US" altLang="ko-KR" b="1"/>
              <a:t>	else</a:t>
            </a:r>
          </a:p>
          <a:p>
            <a:pPr eaLnBrk="1" hangingPunct="1"/>
            <a:r>
              <a:rPr lang="en-US" altLang="ko-KR" b="1"/>
              <a:t>		return b;</a:t>
            </a:r>
            <a:r>
              <a:rPr lang="en-US" altLang="ko-KR"/>
              <a:t>      </a:t>
            </a:r>
          </a:p>
          <a:p>
            <a:pPr eaLnBrk="1" hangingPunct="1"/>
            <a:r>
              <a:rPr lang="en-US" altLang="ko-KR"/>
              <a:t>}</a:t>
            </a:r>
          </a:p>
        </p:txBody>
      </p:sp>
      <p:sp>
        <p:nvSpPr>
          <p:cNvPr id="19" name="Text Box 39"/>
          <p:cNvSpPr txBox="1">
            <a:spLocks noChangeArrowheads="1"/>
          </p:cNvSpPr>
          <p:nvPr/>
        </p:nvSpPr>
        <p:spPr bwMode="auto">
          <a:xfrm>
            <a:off x="1439863" y="2168525"/>
            <a:ext cx="2447925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b="1"/>
              <a:t>int</a:t>
            </a:r>
            <a:r>
              <a:rPr lang="en-US" altLang="ko-KR"/>
              <a:t> max(int a, int b) {</a:t>
            </a:r>
          </a:p>
          <a:p>
            <a:pPr eaLnBrk="1" hangingPunct="1"/>
            <a:r>
              <a:rPr lang="en-US" altLang="ko-KR"/>
              <a:t>	if(a &gt; b)</a:t>
            </a:r>
          </a:p>
          <a:p>
            <a:pPr eaLnBrk="1" hangingPunct="1"/>
            <a:r>
              <a:rPr lang="en-US" altLang="ko-KR"/>
              <a:t>		return a;      </a:t>
            </a:r>
          </a:p>
          <a:p>
            <a:pPr eaLnBrk="1" hangingPunct="1"/>
            <a:r>
              <a:rPr lang="en-US" altLang="ko-KR"/>
              <a:t>}</a:t>
            </a:r>
          </a:p>
        </p:txBody>
      </p:sp>
      <p:sp>
        <p:nvSpPr>
          <p:cNvPr id="20" name="Line 46"/>
          <p:cNvSpPr>
            <a:spLocks noChangeShapeType="1"/>
          </p:cNvSpPr>
          <p:nvPr/>
        </p:nvSpPr>
        <p:spPr bwMode="auto">
          <a:xfrm>
            <a:off x="3600450" y="2636838"/>
            <a:ext cx="1908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auto">
          <a:xfrm>
            <a:off x="5111750" y="4369605"/>
            <a:ext cx="2447925" cy="151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/>
              <a:t>int max(int a, int b) {</a:t>
            </a:r>
          </a:p>
          <a:p>
            <a:pPr eaLnBrk="1" hangingPunct="1"/>
            <a:r>
              <a:rPr lang="en-US" altLang="ko-KR"/>
              <a:t>	</a:t>
            </a:r>
            <a:r>
              <a:rPr lang="en-US" altLang="ko-KR" b="1"/>
              <a:t>int result = 0;</a:t>
            </a:r>
          </a:p>
          <a:p>
            <a:pPr eaLnBrk="1" hangingPunct="1"/>
            <a:r>
              <a:rPr lang="en-US" altLang="ko-KR"/>
              <a:t>	if(a &gt; b)</a:t>
            </a:r>
          </a:p>
          <a:p>
            <a:pPr eaLnBrk="1" hangingPunct="1"/>
            <a:r>
              <a:rPr lang="en-US" altLang="ko-KR"/>
              <a:t>		result = a;</a:t>
            </a:r>
          </a:p>
          <a:p>
            <a:pPr eaLnBrk="1" hangingPunct="1"/>
            <a:r>
              <a:rPr lang="en-US" altLang="ko-KR"/>
              <a:t>	else</a:t>
            </a:r>
          </a:p>
          <a:p>
            <a:pPr eaLnBrk="1" hangingPunct="1"/>
            <a:r>
              <a:rPr lang="en-US" altLang="ko-KR"/>
              <a:t>		result = b;      </a:t>
            </a:r>
          </a:p>
          <a:p>
            <a:pPr eaLnBrk="1" hangingPunct="1"/>
            <a:r>
              <a:rPr lang="en-US" altLang="ko-KR" b="1"/>
              <a:t>	return result;</a:t>
            </a:r>
          </a:p>
          <a:p>
            <a:pPr eaLnBrk="1" hangingPunct="1"/>
            <a:r>
              <a:rPr lang="en-US" altLang="ko-KR"/>
              <a:t>}</a:t>
            </a:r>
          </a:p>
        </p:txBody>
      </p:sp>
      <p:sp>
        <p:nvSpPr>
          <p:cNvPr id="23" name="Text Box 39"/>
          <p:cNvSpPr txBox="1">
            <a:spLocks noChangeArrowheads="1"/>
          </p:cNvSpPr>
          <p:nvPr/>
        </p:nvSpPr>
        <p:spPr bwMode="auto">
          <a:xfrm>
            <a:off x="1403350" y="4560105"/>
            <a:ext cx="2447925" cy="11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/>
              <a:t>int max(int a, int b) {</a:t>
            </a:r>
          </a:p>
          <a:p>
            <a:pPr eaLnBrk="1" hangingPunct="1"/>
            <a:r>
              <a:rPr lang="en-US" altLang="ko-KR"/>
              <a:t>	if(a &gt; b)</a:t>
            </a:r>
          </a:p>
          <a:p>
            <a:pPr eaLnBrk="1" hangingPunct="1"/>
            <a:r>
              <a:rPr lang="en-US" altLang="ko-KR"/>
              <a:t>		</a:t>
            </a:r>
            <a:r>
              <a:rPr lang="en-US" altLang="ko-KR" b="1"/>
              <a:t>return a;</a:t>
            </a:r>
          </a:p>
          <a:p>
            <a:pPr eaLnBrk="1" hangingPunct="1"/>
            <a:r>
              <a:rPr lang="en-US" altLang="ko-KR"/>
              <a:t>	else</a:t>
            </a:r>
          </a:p>
          <a:p>
            <a:pPr eaLnBrk="1" hangingPunct="1"/>
            <a:r>
              <a:rPr lang="en-US" altLang="ko-KR"/>
              <a:t>		</a:t>
            </a:r>
            <a:r>
              <a:rPr lang="en-US" altLang="ko-KR" b="1"/>
              <a:t>return b;</a:t>
            </a:r>
            <a:r>
              <a:rPr lang="en-US" altLang="ko-KR"/>
              <a:t>      </a:t>
            </a:r>
          </a:p>
          <a:p>
            <a:pPr eaLnBrk="1" hangingPunct="1"/>
            <a:r>
              <a:rPr lang="en-US" altLang="ko-KR"/>
              <a:t>}</a:t>
            </a:r>
          </a:p>
        </p:txBody>
      </p:sp>
      <p:sp>
        <p:nvSpPr>
          <p:cNvPr id="24" name="Line 46"/>
          <p:cNvSpPr>
            <a:spLocks noChangeShapeType="1"/>
          </p:cNvSpPr>
          <p:nvPr/>
        </p:nvSpPr>
        <p:spPr bwMode="auto">
          <a:xfrm>
            <a:off x="3563938" y="5450693"/>
            <a:ext cx="1908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3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 animBg="1"/>
      <p:bldP spid="19" grpId="0" animBg="1"/>
      <p:bldP spid="21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3/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변수와메서드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(method) -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호출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468312" y="1592263"/>
            <a:ext cx="28178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메서드의 호출방법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6" name="Text Box 39"/>
          <p:cNvSpPr txBox="1">
            <a:spLocks noChangeArrowheads="1"/>
          </p:cNvSpPr>
          <p:nvPr/>
        </p:nvSpPr>
        <p:spPr bwMode="auto">
          <a:xfrm>
            <a:off x="792164" y="2149475"/>
            <a:ext cx="758031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ko-KR" altLang="en-US" sz="1600">
                <a:latin typeface="나눔명조" panose="02020603020101020101" pitchFamily="18" charset="-127"/>
                <a:ea typeface="나눔명조" panose="02020603020101020101" pitchFamily="18" charset="-127"/>
              </a:rPr>
              <a:t>참조변수</a:t>
            </a:r>
            <a:r>
              <a:rPr lang="en-US" altLang="ko-KR" sz="160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r>
              <a:rPr lang="ko-KR" altLang="en-US" sz="1600">
                <a:latin typeface="나눔명조" panose="02020603020101020101" pitchFamily="18" charset="-127"/>
                <a:ea typeface="나눔명조" panose="02020603020101020101" pitchFamily="18" charset="-127"/>
              </a:rPr>
              <a:t>메서드 이름</a:t>
            </a:r>
            <a:r>
              <a:rPr lang="en-US" altLang="ko-KR" sz="1600">
                <a:latin typeface="나눔명조" panose="02020603020101020101" pitchFamily="18" charset="-127"/>
                <a:ea typeface="나눔명조" panose="02020603020101020101" pitchFamily="18" charset="-127"/>
              </a:rPr>
              <a:t>();		  // </a:t>
            </a:r>
            <a:r>
              <a:rPr lang="ko-KR" altLang="en-US" sz="1600">
                <a:latin typeface="나눔명조" panose="02020603020101020101" pitchFamily="18" charset="-127"/>
                <a:ea typeface="나눔명조" panose="02020603020101020101" pitchFamily="18" charset="-127"/>
              </a:rPr>
              <a:t>메서드에 선언된 매개변수가 없는 경우</a:t>
            </a:r>
          </a:p>
          <a:p>
            <a:pPr eaLnBrk="1" hangingPunct="1"/>
            <a:r>
              <a:rPr lang="ko-KR" altLang="en-US" sz="1600">
                <a:latin typeface="나눔명조" panose="02020603020101020101" pitchFamily="18" charset="-127"/>
                <a:ea typeface="나눔명조" panose="02020603020101020101" pitchFamily="18" charset="-127"/>
              </a:rPr>
              <a:t>참조변수</a:t>
            </a:r>
            <a:r>
              <a:rPr lang="en-US" altLang="ko-KR" sz="160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r>
              <a:rPr lang="ko-KR" altLang="en-US" sz="1600">
                <a:latin typeface="나눔명조" panose="02020603020101020101" pitchFamily="18" charset="-127"/>
                <a:ea typeface="나눔명조" panose="02020603020101020101" pitchFamily="18" charset="-127"/>
              </a:rPr>
              <a:t>메서드 이름</a:t>
            </a:r>
            <a:r>
              <a:rPr lang="en-US" altLang="ko-KR" sz="160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600">
                <a:latin typeface="나눔명조" panose="02020603020101020101" pitchFamily="18" charset="-127"/>
                <a:ea typeface="나눔명조" panose="02020603020101020101" pitchFamily="18" charset="-127"/>
              </a:rPr>
              <a:t>값</a:t>
            </a:r>
            <a:r>
              <a:rPr lang="en-US" altLang="ko-KR" sz="1600">
                <a:latin typeface="나눔명조" panose="02020603020101020101" pitchFamily="18" charset="-127"/>
                <a:ea typeface="나눔명조" panose="02020603020101020101" pitchFamily="18" charset="-127"/>
              </a:rPr>
              <a:t>1, </a:t>
            </a:r>
            <a:r>
              <a:rPr lang="ko-KR" altLang="en-US" sz="1600">
                <a:latin typeface="나눔명조" panose="02020603020101020101" pitchFamily="18" charset="-127"/>
                <a:ea typeface="나눔명조" panose="02020603020101020101" pitchFamily="18" charset="-127"/>
              </a:rPr>
              <a:t>값</a:t>
            </a:r>
            <a:r>
              <a:rPr lang="en-US" altLang="ko-KR" sz="1600">
                <a:latin typeface="나눔명조" panose="02020603020101020101" pitchFamily="18" charset="-127"/>
                <a:ea typeface="나눔명조" panose="02020603020101020101" pitchFamily="18" charset="-127"/>
              </a:rPr>
              <a:t>2, ... ); 	  // </a:t>
            </a:r>
            <a:r>
              <a:rPr lang="ko-KR" altLang="en-US" sz="1600">
                <a:latin typeface="나눔명조" panose="02020603020101020101" pitchFamily="18" charset="-127"/>
                <a:ea typeface="나눔명조" panose="02020603020101020101" pitchFamily="18" charset="-127"/>
              </a:rPr>
              <a:t>메서드에 선언된 매개변수가 있는 경우</a:t>
            </a:r>
          </a:p>
        </p:txBody>
      </p:sp>
      <p:sp>
        <p:nvSpPr>
          <p:cNvPr id="28" name="Text Box 39"/>
          <p:cNvSpPr txBox="1">
            <a:spLocks noChangeArrowheads="1"/>
          </p:cNvSpPr>
          <p:nvPr/>
        </p:nvSpPr>
        <p:spPr bwMode="auto">
          <a:xfrm>
            <a:off x="792163" y="3644900"/>
            <a:ext cx="32766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/>
              <a:t>class MyMath {</a:t>
            </a:r>
          </a:p>
          <a:p>
            <a:pPr eaLnBrk="1" hangingPunct="1"/>
            <a:r>
              <a:rPr lang="en-US" altLang="ko-KR"/>
              <a:t>	</a:t>
            </a:r>
            <a:r>
              <a:rPr lang="en-US" altLang="ko-KR" b="1"/>
              <a:t>long add(long a, long b)</a:t>
            </a:r>
            <a:r>
              <a:rPr lang="en-US" altLang="ko-KR"/>
              <a:t> {</a:t>
            </a:r>
          </a:p>
          <a:p>
            <a:pPr eaLnBrk="1" hangingPunct="1"/>
            <a:r>
              <a:rPr lang="en-US" altLang="ko-KR"/>
              <a:t>		long result = a + b;</a:t>
            </a:r>
          </a:p>
          <a:p>
            <a:pPr eaLnBrk="1" hangingPunct="1"/>
            <a:r>
              <a:rPr lang="en-US" altLang="ko-KR"/>
              <a:t>		return result;</a:t>
            </a:r>
          </a:p>
          <a:p>
            <a:pPr eaLnBrk="1" hangingPunct="1"/>
            <a:r>
              <a:rPr lang="en-US" altLang="ko-KR"/>
              <a:t>//		return a + b;</a:t>
            </a:r>
          </a:p>
          <a:p>
            <a:pPr eaLnBrk="1" hangingPunct="1"/>
            <a:r>
              <a:rPr lang="en-US" altLang="ko-KR"/>
              <a:t>	}</a:t>
            </a:r>
          </a:p>
          <a:p>
            <a:pPr eaLnBrk="1" hangingPunct="1"/>
            <a:r>
              <a:rPr lang="en-US" altLang="ko-KR"/>
              <a:t> ...</a:t>
            </a:r>
          </a:p>
          <a:p>
            <a:pPr eaLnBrk="1" hangingPunct="1"/>
            <a:r>
              <a:rPr lang="en-US" altLang="ko-KR"/>
              <a:t>}</a:t>
            </a:r>
          </a:p>
        </p:txBody>
      </p:sp>
      <p:pic>
        <p:nvPicPr>
          <p:cNvPr id="29" name="Picture 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3536950"/>
            <a:ext cx="33147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24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6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3/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변수와메서드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JVM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의 메모리 구조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7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1569726"/>
            <a:ext cx="3821113" cy="457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892040" y="1592263"/>
            <a:ext cx="6882279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22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메서드영역</a:t>
            </a:r>
            <a:r>
              <a:rPr lang="en-US" altLang="ko-KR" sz="22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(Method Area)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 정보와 클래스변수가 저장되는 영역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en-US" altLang="ko-KR" sz="22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22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호출스택</a:t>
            </a:r>
            <a:r>
              <a:rPr lang="en-US" altLang="ko-KR" sz="22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(Call Stack)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메서드의 작업공간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메서드가 호출되면 메서으 수행에 필요한 메모리 공간을 할당받고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메서드가 종료되면 사용하던 메모리 반환</a:t>
            </a:r>
            <a:endParaRPr lang="en-US" altLang="ko-KR" sz="22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22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힙</a:t>
            </a:r>
            <a:r>
              <a:rPr lang="en-US" altLang="ko-KR" sz="22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(Heap)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인스턴스가 생성되는 공간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new </a:t>
            </a: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연산자에 의해서 생성되는 배열 및 객체는 모두 여기에 생성됨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32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3/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변수와메서드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JVM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의 메모리 구조 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-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호출스택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68312" y="1592263"/>
            <a:ext cx="11306007" cy="221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호출스택의 특징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메서드가 호출되면 수행에 필요한 메모리를 스택에 할당받는다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메서드가 수행을 마치면 사용했던 메모리를 반환한다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호출스택의 제일 위에 있는 메서드가 현재 실행중인 메서드이다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아래에 있는 메서드가 바로 위의 메서드를 호출한 메서드이다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Text Box 39"/>
          <p:cNvSpPr txBox="1">
            <a:spLocks noChangeArrowheads="1"/>
          </p:cNvSpPr>
          <p:nvPr/>
        </p:nvSpPr>
        <p:spPr bwMode="auto">
          <a:xfrm>
            <a:off x="466022" y="4063832"/>
            <a:ext cx="396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000"/>
              <a:t>class CallStackTest {</a:t>
            </a:r>
          </a:p>
          <a:p>
            <a:pPr eaLnBrk="1" hangingPunct="1"/>
            <a:r>
              <a:rPr lang="en-US" altLang="ko-KR" sz="1000"/>
              <a:t>	public static void main(String[] args) {</a:t>
            </a:r>
          </a:p>
          <a:p>
            <a:pPr eaLnBrk="1" hangingPunct="1"/>
            <a:r>
              <a:rPr lang="en-US" altLang="ko-KR" sz="1000"/>
              <a:t>		firstMethod();</a:t>
            </a:r>
          </a:p>
          <a:p>
            <a:pPr eaLnBrk="1" hangingPunct="1"/>
            <a:r>
              <a:rPr lang="en-US" altLang="ko-KR" sz="1000"/>
              <a:t>	}</a:t>
            </a:r>
          </a:p>
          <a:p>
            <a:pPr eaLnBrk="1" hangingPunct="1"/>
            <a:r>
              <a:rPr lang="en-US" altLang="ko-KR" sz="1000"/>
              <a:t>	static void firstMethod() {</a:t>
            </a:r>
          </a:p>
          <a:p>
            <a:pPr eaLnBrk="1" hangingPunct="1"/>
            <a:r>
              <a:rPr lang="en-US" altLang="ko-KR" sz="1000"/>
              <a:t>		secondMethod();</a:t>
            </a:r>
          </a:p>
          <a:p>
            <a:pPr eaLnBrk="1" hangingPunct="1"/>
            <a:r>
              <a:rPr lang="en-US" altLang="ko-KR" sz="1000"/>
              <a:t>	}</a:t>
            </a:r>
          </a:p>
          <a:p>
            <a:pPr eaLnBrk="1" hangingPunct="1"/>
            <a:r>
              <a:rPr lang="en-US" altLang="ko-KR" sz="1000"/>
              <a:t>	static void secondMethod() {</a:t>
            </a:r>
          </a:p>
          <a:p>
            <a:pPr eaLnBrk="1" hangingPunct="1"/>
            <a:r>
              <a:rPr lang="en-US" altLang="ko-KR" sz="1000"/>
              <a:t>		System.out.println("secondMethod()");</a:t>
            </a:r>
          </a:p>
          <a:p>
            <a:pPr eaLnBrk="1" hangingPunct="1"/>
            <a:r>
              <a:rPr lang="en-US" altLang="ko-KR" sz="1000"/>
              <a:t>	}</a:t>
            </a:r>
          </a:p>
          <a:p>
            <a:pPr eaLnBrk="1" hangingPunct="1"/>
            <a:r>
              <a:rPr lang="en-US" altLang="ko-KR" sz="1000"/>
              <a:t>}</a:t>
            </a:r>
          </a:p>
        </p:txBody>
      </p:sp>
      <p:pic>
        <p:nvPicPr>
          <p:cNvPr id="19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09" y="3763504"/>
            <a:ext cx="7021512" cy="310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9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미리보기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66022" y="1208000"/>
            <a:ext cx="64087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 </a:t>
            </a:r>
            <a:r>
              <a:rPr lang="en-US" altLang="ko-KR" sz="3000" b="1">
                <a:latin typeface="나눔명조" panose="02020603020101020101" pitchFamily="18" charset="-127"/>
                <a:ea typeface="나눔명조" panose="02020603020101020101" pitchFamily="18" charset="-127"/>
              </a:rPr>
              <a:t>/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객체지향언어</a:t>
            </a:r>
            <a:endParaRPr lang="en-US" altLang="ko-KR" sz="30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 /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클래스와 객체</a:t>
            </a:r>
            <a:endParaRPr lang="en-US" altLang="ko-KR" sz="30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3 /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변수와 메서드</a:t>
            </a:r>
            <a:endParaRPr lang="en-US" altLang="ko-KR" sz="30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4 / (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</a:t>
            </a: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오버로딩</a:t>
            </a: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(overloading)</a:t>
            </a:r>
          </a:p>
          <a:p>
            <a:pPr>
              <a:lnSpc>
                <a:spcPct val="120000"/>
              </a:lnSpc>
            </a:pP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5 /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생성자</a:t>
            </a: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(constructor)</a:t>
            </a:r>
          </a:p>
          <a:p>
            <a:pPr>
              <a:lnSpc>
                <a:spcPct val="120000"/>
              </a:lnSpc>
            </a:pP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6 /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변수의 초기화</a:t>
            </a:r>
            <a:endParaRPr lang="en-US" altLang="ko-KR" sz="30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665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3/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변수와메서드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5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기본형 매개변수와 참조형 매개변수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68312" y="1592263"/>
            <a:ext cx="1130600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기본형 매개변수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변수의 값을 읽기만 할 수 있다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(read only)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참조형 </a:t>
            </a:r>
            <a:r>
              <a:rPr lang="ko-KR" altLang="en-US" sz="2200">
                <a:latin typeface="나눔명조" panose="02020603020101020101" pitchFamily="18" charset="-127"/>
                <a:ea typeface="나눔명조" panose="02020603020101020101" pitchFamily="18" charset="-127"/>
              </a:rPr>
              <a:t>매개변수</a:t>
            </a:r>
            <a:endParaRPr lang="en-US" altLang="ko-KR" sz="22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변수의 값을 읽고 변경할 수 있다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read &amp; write)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300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3/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변수와메서드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6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재귀호출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(recursive call)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68312" y="1592263"/>
            <a:ext cx="11306007" cy="226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재귀호출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 내에서 자기자신을 반복적으로 호출하는 것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재귀호출은 반복문으로 바꿀 수 있으며 반복문보다 성능이 안좋음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이해하기 쉽고 간결한 코드를 작성할 수 있다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예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팩토리얼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제곱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트리운행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폴더목록표시 등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5" name="Text Box 39"/>
          <p:cNvSpPr txBox="1">
            <a:spLocks noChangeArrowheads="1"/>
          </p:cNvSpPr>
          <p:nvPr/>
        </p:nvSpPr>
        <p:spPr bwMode="auto">
          <a:xfrm>
            <a:off x="5485765" y="3965285"/>
            <a:ext cx="3960813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/>
              <a:t>long factorial(int n) {</a:t>
            </a:r>
          </a:p>
          <a:p>
            <a:pPr eaLnBrk="1" hangingPunct="1"/>
            <a:r>
              <a:rPr lang="en-US" altLang="ko-KR"/>
              <a:t>	long result = 0;</a:t>
            </a:r>
          </a:p>
          <a:p>
            <a:pPr eaLnBrk="1" hangingPunct="1"/>
            <a:r>
              <a:rPr lang="en-US" altLang="ko-KR"/>
              <a:t>	</a:t>
            </a:r>
            <a:r>
              <a:rPr lang="en-US" altLang="ko-KR" b="1"/>
              <a:t>if(n==1) {</a:t>
            </a:r>
          </a:p>
          <a:p>
            <a:pPr eaLnBrk="1" hangingPunct="1"/>
            <a:r>
              <a:rPr lang="en-US" altLang="ko-KR"/>
              <a:t>		result = 1;</a:t>
            </a:r>
          </a:p>
          <a:p>
            <a:pPr eaLnBrk="1" hangingPunct="1"/>
            <a:r>
              <a:rPr lang="en-US" altLang="ko-KR"/>
              <a:t>	} else {</a:t>
            </a:r>
          </a:p>
          <a:p>
            <a:pPr eaLnBrk="1" hangingPunct="1"/>
            <a:r>
              <a:rPr lang="en-US" altLang="ko-KR"/>
              <a:t>		result = </a:t>
            </a:r>
            <a:r>
              <a:rPr lang="en-US" altLang="ko-KR" b="1"/>
              <a:t>n * factorial(n-1)</a:t>
            </a:r>
            <a:r>
              <a:rPr lang="en-US" altLang="ko-KR"/>
              <a:t>;</a:t>
            </a:r>
          </a:p>
          <a:p>
            <a:pPr eaLnBrk="1" hangingPunct="1"/>
            <a:r>
              <a:rPr lang="en-US" altLang="ko-KR"/>
              <a:t>	}</a:t>
            </a:r>
          </a:p>
          <a:p>
            <a:pPr eaLnBrk="1" hangingPunct="1"/>
            <a:r>
              <a:rPr lang="en-US" altLang="ko-KR"/>
              <a:t>	return result;</a:t>
            </a:r>
          </a:p>
          <a:p>
            <a:pPr eaLnBrk="1" hangingPunct="1"/>
            <a:r>
              <a:rPr lang="en-US" altLang="ko-KR"/>
              <a:t>}</a:t>
            </a:r>
          </a:p>
        </p:txBody>
      </p:sp>
      <p:sp>
        <p:nvSpPr>
          <p:cNvPr id="16" name="Text Box 39"/>
          <p:cNvSpPr txBox="1">
            <a:spLocks noChangeArrowheads="1"/>
          </p:cNvSpPr>
          <p:nvPr/>
        </p:nvSpPr>
        <p:spPr bwMode="auto">
          <a:xfrm>
            <a:off x="1272540" y="4377082"/>
            <a:ext cx="3384550" cy="1262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400"/>
              <a:t>*</a:t>
            </a:r>
            <a:r>
              <a:rPr lang="ko-KR" altLang="en-US" sz="1400"/>
              <a:t>팩토리얼</a:t>
            </a:r>
            <a:r>
              <a:rPr lang="en-US" altLang="ko-KR" sz="1400"/>
              <a:t>(factorial)</a:t>
            </a:r>
          </a:p>
          <a:p>
            <a:pPr eaLnBrk="1" hangingPunct="1"/>
            <a:r>
              <a:rPr lang="en-US" altLang="ko-KR" sz="1400"/>
              <a:t>5! = 5 * 4 * 3 * 2 * 1</a:t>
            </a:r>
          </a:p>
          <a:p>
            <a:pPr eaLnBrk="1" hangingPunct="1"/>
            <a:endParaRPr lang="en-US" altLang="ko-KR" sz="1400"/>
          </a:p>
          <a:p>
            <a:pPr eaLnBrk="1" hangingPunct="1"/>
            <a:r>
              <a:rPr lang="en-US" altLang="ko-KR" sz="1400"/>
              <a:t>f(n) = n * f(n-1) </a:t>
            </a:r>
            <a:r>
              <a:rPr lang="ko-KR" altLang="en-US" sz="1400"/>
              <a:t>단</a:t>
            </a:r>
            <a:r>
              <a:rPr lang="en-US" altLang="ko-KR" sz="1400"/>
              <a:t>, f(1) = 1</a:t>
            </a:r>
          </a:p>
        </p:txBody>
      </p:sp>
      <p:sp>
        <p:nvSpPr>
          <p:cNvPr id="17" name="Line 46"/>
          <p:cNvSpPr>
            <a:spLocks noChangeShapeType="1"/>
          </p:cNvSpPr>
          <p:nvPr/>
        </p:nvSpPr>
        <p:spPr bwMode="auto">
          <a:xfrm>
            <a:off x="4406265" y="5026370"/>
            <a:ext cx="1331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10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3/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변수와메서드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7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클래스메서드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(stati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와 인스턴스메서드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68312" y="1592263"/>
            <a:ext cx="11306007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클래스메서드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(static</a:t>
            </a: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객체 생성 없이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'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클래스이름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메서드이름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()'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으로 호출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인스턴스변수나 인스턴스메서드와 관련없는 작업을 하는 메서드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 내에서 인스턴스변수 사용 불가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 내에서 인스턴스변수를 사용하지 않는다면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static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을 붙이는 것을 고려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인스턴스메서드</a:t>
            </a:r>
            <a:endParaRPr lang="en-US" altLang="ko-KR" sz="22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 생성 후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, '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참조변수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메서드이름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()'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으로 호출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인스턴스변수나 인스턴스메서드와 관련된 작업을 하는 메서드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메서드 내에서 인스턴스변수 사용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가능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9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2" y="0"/>
            <a:ext cx="3753136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239218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>
                <a:solidFill>
                  <a:schemeClr val="bg1"/>
                </a:solidFill>
                <a:latin typeface="+mn-ea"/>
                <a:cs typeface="+mj-cs"/>
              </a:rPr>
              <a:t>4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메서드오버로딩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1. (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오버로딩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(method overloading)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68312" y="1592263"/>
            <a:ext cx="11306007" cy="484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개념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하나의 클래스에 같은 이름의 메서드를 여러 개 정의하는 것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overload - vt.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과적하다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부담을 많이 지우다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예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 System.out.println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      --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매개변수는 다르지만 같은 의미의 기능 수행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조건</a:t>
            </a:r>
            <a:endParaRPr lang="en-US" altLang="ko-KR" sz="22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메서드의 이름이 같아야 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매개변수의 개수 또는 타입이 달라야 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매개변수는 같고 리턴타입이 다른 경우는 오버로딩이 성립되지 않는다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리턴타입은 오버로딩을 구현하는데 아무 영향을 주지 못한다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.)</a:t>
            </a:r>
          </a:p>
        </p:txBody>
      </p:sp>
      <p:sp>
        <p:nvSpPr>
          <p:cNvPr id="16" name="Text Box 39"/>
          <p:cNvSpPr txBox="1">
            <a:spLocks noChangeArrowheads="1"/>
          </p:cNvSpPr>
          <p:nvPr/>
        </p:nvSpPr>
        <p:spPr bwMode="auto">
          <a:xfrm>
            <a:off x="6769111" y="3046507"/>
            <a:ext cx="252000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mtClean="0"/>
              <a:t>void println()</a:t>
            </a:r>
          </a:p>
          <a:p>
            <a:pPr eaLnBrk="1" hangingPunct="1"/>
            <a:r>
              <a:rPr lang="en-US" altLang="ko-KR" smtClean="0"/>
              <a:t>void println(boolean x)</a:t>
            </a:r>
          </a:p>
          <a:p>
            <a:pPr eaLnBrk="1" hangingPunct="1"/>
            <a:r>
              <a:rPr lang="en-US" altLang="ko-KR" smtClean="0"/>
              <a:t>void println(char x)</a:t>
            </a:r>
          </a:p>
          <a:p>
            <a:pPr eaLnBrk="1" hangingPunct="1"/>
            <a:r>
              <a:rPr lang="en-US" altLang="ko-KR" smtClean="0"/>
              <a:t>void println(char[] x)</a:t>
            </a:r>
          </a:p>
          <a:p>
            <a:pPr eaLnBrk="1" hangingPunct="1"/>
            <a:r>
              <a:rPr lang="en-US" altLang="ko-KR" smtClean="0"/>
              <a:t>void println(double x)</a:t>
            </a:r>
          </a:p>
          <a:p>
            <a:pPr eaLnBrk="1" hangingPunct="1"/>
            <a:r>
              <a:rPr lang="en-US" altLang="ko-KR" smtClean="0"/>
              <a:t>void println(float x)</a:t>
            </a:r>
          </a:p>
          <a:p>
            <a:pPr eaLnBrk="1" hangingPunct="1"/>
            <a:r>
              <a:rPr lang="en-US" altLang="ko-KR" smtClean="0"/>
              <a:t>void println(int x)</a:t>
            </a:r>
          </a:p>
          <a:p>
            <a:pPr eaLnBrk="1" hangingPunct="1"/>
            <a:r>
              <a:rPr lang="en-US" altLang="ko-KR" smtClean="0"/>
              <a:t>void println(long x)</a:t>
            </a:r>
          </a:p>
          <a:p>
            <a:pPr eaLnBrk="1" hangingPunct="1"/>
            <a:r>
              <a:rPr lang="en-US" altLang="ko-KR" smtClean="0"/>
              <a:t>void println(Object x)</a:t>
            </a:r>
          </a:p>
          <a:p>
            <a:pPr eaLnBrk="1" hangingPunct="1"/>
            <a:r>
              <a:rPr lang="en-US" altLang="ko-KR" smtClean="0"/>
              <a:t>void println(String x)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319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>
                <a:solidFill>
                  <a:schemeClr val="bg1"/>
                </a:solidFill>
                <a:latin typeface="+mn-ea"/>
                <a:cs typeface="+mj-cs"/>
              </a:rPr>
              <a:t>5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생성자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생성자의 개념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68312" y="1592263"/>
            <a:ext cx="11306007" cy="2608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생성자의 개념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인스턴스가 생성될 때마다 호출되는 </a:t>
            </a:r>
            <a:r>
              <a:rPr lang="en-US" altLang="ko-KR" sz="18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'</a:t>
            </a:r>
            <a:r>
              <a:rPr lang="ko-KR" altLang="en-US" sz="18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 초기화 메서드</a:t>
            </a:r>
            <a:r>
              <a:rPr lang="en-US" altLang="ko-KR" sz="18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'</a:t>
            </a:r>
            <a:br>
              <a:rPr lang="en-US" altLang="ko-KR" sz="18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5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[</a:t>
            </a:r>
            <a:r>
              <a:rPr lang="ko-KR" altLang="en-US" sz="15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참고</a:t>
            </a:r>
            <a:r>
              <a:rPr lang="en-US" altLang="ko-KR" sz="15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] </a:t>
            </a:r>
            <a:r>
              <a:rPr lang="ko-KR" altLang="en-US" sz="15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 초기화 </a:t>
            </a:r>
            <a:r>
              <a:rPr lang="en-US" altLang="ko-KR" sz="15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- </a:t>
            </a:r>
            <a:r>
              <a:rPr lang="ko-KR" altLang="en-US" sz="15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 변수에 적절한 값을 저장하는 것</a:t>
            </a:r>
            <a:endParaRPr lang="en-US" altLang="ko-KR" sz="15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인스턴스변수의 초기화 또는 인스턴스 생성 시 수행할 작업에 사용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몇 가지 조건을 제외하고는 메서드와 동일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모든 클래스에는 반드시 하나 이상의 생성자가 있어야 함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5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28" y="4250577"/>
            <a:ext cx="82867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8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>
                <a:solidFill>
                  <a:schemeClr val="bg1"/>
                </a:solidFill>
                <a:latin typeface="+mn-ea"/>
                <a:cs typeface="+mj-cs"/>
              </a:rPr>
              <a:t>5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생성자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생성자의 조건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68312" y="1592263"/>
            <a:ext cx="11306007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생성자의 조건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생성자의 이름은 클래스의 이름과 같아야 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sz="15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생성자는 리턴값이 없다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하지만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void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는 쓰지 않는다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.)</a:t>
            </a:r>
          </a:p>
        </p:txBody>
      </p:sp>
      <p:sp>
        <p:nvSpPr>
          <p:cNvPr id="16" name="Text Box 39"/>
          <p:cNvSpPr txBox="1">
            <a:spLocks noChangeArrowheads="1"/>
          </p:cNvSpPr>
          <p:nvPr/>
        </p:nvSpPr>
        <p:spPr bwMode="auto">
          <a:xfrm>
            <a:off x="1341360" y="4300158"/>
            <a:ext cx="7164388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class Card {</a:t>
            </a:r>
          </a:p>
          <a:p>
            <a:pPr eaLnBrk="1" hangingPunct="1"/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     ...</a:t>
            </a:r>
          </a:p>
          <a:p>
            <a:pPr eaLnBrk="1" hangingPunct="1"/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eaLnBrk="1" hangingPunct="1"/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eaLnBrk="1" hangingPunct="1"/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eaLnBrk="1" hangingPunct="1"/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eaLnBrk="1" hangingPunct="1"/>
            <a:endParaRPr lang="en-US" altLang="ko-KR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eaLnBrk="1" hangingPunct="1"/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eaLnBrk="1" hangingPunct="1"/>
            <a:endParaRPr lang="en-US" altLang="ko-KR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eaLnBrk="1" hangingPunct="1"/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eaLnBrk="1" hangingPunct="1"/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    </a:t>
            </a:r>
          </a:p>
          <a:p>
            <a:pPr eaLnBrk="1" hangingPunct="1"/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}</a:t>
            </a:r>
          </a:p>
        </p:txBody>
      </p:sp>
      <p:sp>
        <p:nvSpPr>
          <p:cNvPr id="17" name="Text Box 52"/>
          <p:cNvSpPr txBox="1">
            <a:spLocks noChangeArrowheads="1"/>
          </p:cNvSpPr>
          <p:nvPr/>
        </p:nvSpPr>
        <p:spPr bwMode="auto">
          <a:xfrm>
            <a:off x="1882698" y="4804983"/>
            <a:ext cx="633571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Card() {  </a:t>
            </a:r>
            <a:r>
              <a:rPr lang="en-US" altLang="ko-KR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			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//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매개변수가 없는 생성자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eaLnBrk="1" hangingPunct="1"/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   //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인스턴스 초기화 작업</a:t>
            </a:r>
          </a:p>
          <a:p>
            <a:pPr eaLnBrk="1" hangingPunct="1"/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}</a:t>
            </a:r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8" name="Text Box 52"/>
          <p:cNvSpPr txBox="1">
            <a:spLocks noChangeArrowheads="1"/>
          </p:cNvSpPr>
          <p:nvPr/>
        </p:nvSpPr>
        <p:spPr bwMode="auto">
          <a:xfrm>
            <a:off x="1882698" y="5741608"/>
            <a:ext cx="633571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Card(String kind, int number) { </a:t>
            </a:r>
            <a:r>
              <a:rPr lang="en-US" altLang="ko-KR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//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매개변수가 있는 생성자</a:t>
            </a:r>
          </a:p>
          <a:p>
            <a:pPr eaLnBrk="1" hangingPunct="1"/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   //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인스턴스 초기화 작업</a:t>
            </a:r>
            <a:endParaRPr lang="en-US" altLang="ko-KR">
              <a:solidFill>
                <a:schemeClr val="bg1">
                  <a:lumMod val="5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eaLnBrk="1" hangingPunct="1"/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}</a:t>
            </a:r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9" name="Text Box 39"/>
          <p:cNvSpPr txBox="1">
            <a:spLocks noChangeArrowheads="1"/>
          </p:cNvSpPr>
          <p:nvPr/>
        </p:nvSpPr>
        <p:spPr bwMode="auto">
          <a:xfrm>
            <a:off x="1341360" y="3115029"/>
            <a:ext cx="7164388" cy="984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ko-KR" altLang="en-US" sz="1600" b="1">
                <a:latin typeface="나눔명조" panose="02020603020101020101" pitchFamily="18" charset="-127"/>
                <a:ea typeface="나눔명조" panose="02020603020101020101" pitchFamily="18" charset="-127"/>
              </a:rPr>
              <a:t>클래스이름</a:t>
            </a:r>
            <a:r>
              <a:rPr lang="en-US" altLang="ko-KR" sz="140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400">
                <a:latin typeface="나눔명조" panose="02020603020101020101" pitchFamily="18" charset="-127"/>
                <a:ea typeface="나눔명조" panose="02020603020101020101" pitchFamily="18" charset="-127"/>
              </a:rPr>
              <a:t>타입 변수명</a:t>
            </a:r>
            <a:r>
              <a:rPr lang="en-US" altLang="ko-KR" sz="140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400">
                <a:latin typeface="나눔명조" panose="02020603020101020101" pitchFamily="18" charset="-127"/>
                <a:ea typeface="나눔명조" panose="02020603020101020101" pitchFamily="18" charset="-127"/>
              </a:rPr>
              <a:t>타입 변수명</a:t>
            </a:r>
            <a:r>
              <a:rPr lang="en-US" altLang="ko-KR" sz="1400">
                <a:latin typeface="나눔명조" panose="02020603020101020101" pitchFamily="18" charset="-127"/>
                <a:ea typeface="나눔명조" panose="02020603020101020101" pitchFamily="18" charset="-127"/>
              </a:rPr>
              <a:t>, ... ) {</a:t>
            </a:r>
          </a:p>
          <a:p>
            <a:pPr eaLnBrk="1" hangingPunct="1"/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	//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인스턴스 생성시 수행될 코드</a:t>
            </a:r>
          </a:p>
          <a:p>
            <a:pPr eaLnBrk="1" hangingPunct="1"/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	//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주로 인스턴스 변수의 초기화 코드를 적는다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eaLnBrk="1" hangingPunct="1"/>
            <a:r>
              <a:rPr lang="en-US" altLang="ko-KR" sz="1400">
                <a:latin typeface="나눔명조" panose="02020603020101020101" pitchFamily="18" charset="-127"/>
                <a:ea typeface="나눔명조" panose="0202060302010102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476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7" grpId="0" animBg="1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>
                <a:solidFill>
                  <a:schemeClr val="bg1"/>
                </a:solidFill>
                <a:latin typeface="+mn-ea"/>
                <a:cs typeface="+mj-cs"/>
              </a:rPr>
              <a:t>5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생성자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생성자의 종류와 사용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68312" y="1414839"/>
            <a:ext cx="11306007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기본 생성자 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- </a:t>
            </a: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매개변수가 없는 생성자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매개변수가 없는 생성자</a:t>
            </a:r>
            <a:endParaRPr lang="en-US" altLang="ko-KR" sz="15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클래스에 생성자가 하나도 없을 경우 컴파일러가 기본 생성자를 내용없이 추가한다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생성자가 하나라도 있는 경우 컴파일러는 기본 생성자를 추가하지 않는다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.)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매개변수가 있는 생성자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생성자에서 다른 생성자 호출하기 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- this()</a:t>
            </a: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this(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매개변수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 -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생성자로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같은 클래스의 다른 생성자를 호출할 때 사용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		        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다른 생성자의 호출은 생성자의 첫 문장에서만 가능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생성자를 이용한 인스턴스의 복사</a:t>
            </a:r>
            <a:endParaRPr lang="en-US" altLang="ko-KR" sz="22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인스턴스간의 차이는 인스턴스변수의 값 뿐 나머지는 동일하다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생성자에서 참조변수를 매개변수로 받아서 인스턴스변수들의 값을 복사한다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476250" lvl="1" indent="0" eaLnBrk="1" hangingPunct="1">
              <a:lnSpc>
                <a:spcPct val="150000"/>
              </a:lnSpc>
            </a:pP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   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→ 똑같은 속성값을 갖는 독립적인 인스턴스가 하나 더 만들어진다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3822796" y="113661"/>
            <a:ext cx="72707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r>
              <a:rPr lang="ko-KR" altLang="en-US" sz="2400">
                <a:latin typeface="나눔명조" panose="02020603020101020101" pitchFamily="18" charset="-127"/>
                <a:ea typeface="나눔명조" panose="02020603020101020101" pitchFamily="18" charset="-127"/>
              </a:rPr>
              <a:t>모든 클래스에는 반드시 </a:t>
            </a:r>
          </a:p>
          <a:p>
            <a:pPr eaLnBrk="1" hangingPunct="1"/>
            <a:r>
              <a:rPr lang="ko-KR" altLang="en-US" sz="2400">
                <a:latin typeface="나눔명조" panose="02020603020101020101" pitchFamily="18" charset="-127"/>
                <a:ea typeface="나눔명조" panose="02020603020101020101" pitchFamily="18" charset="-127"/>
              </a:rPr>
              <a:t>         하나 이상의 생성자가 있어야 한다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07077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>
                <a:solidFill>
                  <a:schemeClr val="bg1"/>
                </a:solidFill>
                <a:latin typeface="+mn-ea"/>
                <a:cs typeface="+mj-cs"/>
              </a:rPr>
              <a:t>5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생성자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참조변수 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this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68312" y="1414839"/>
            <a:ext cx="11306007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this - </a:t>
            </a: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 자신을 가리키는 참조변수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 자신을 가리키는 참조변수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인스턴스의 주소가 저장되어 있음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모든 인스턴스 메서드에 지역변수로 숨겨진 채로 존재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5" name="Picture 3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266" y="3341832"/>
            <a:ext cx="420052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391" y="5334144"/>
            <a:ext cx="4392612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1985916" y="5262707"/>
            <a:ext cx="3419475" cy="1116012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586366" y="5262707"/>
            <a:ext cx="4537075" cy="1116012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9" name="Line 46"/>
          <p:cNvSpPr>
            <a:spLocks noChangeShapeType="1"/>
          </p:cNvSpPr>
          <p:nvPr/>
        </p:nvSpPr>
        <p:spPr bwMode="auto">
          <a:xfrm>
            <a:off x="5118053" y="5838969"/>
            <a:ext cx="7921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5274776" y="4885025"/>
            <a:ext cx="65452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* 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인스턴스변수와 지역변수를 구별하기 위해 참조변수 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this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04821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animBg="1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6/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변수의초기화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변수의 초기화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68312" y="1414839"/>
            <a:ext cx="11306007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변수의 초기화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변수를 선언하고 처음으로 값을 저장하는 것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멤버변수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클래스변수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인스턴스변수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와 배열은 각 타입의 기본값으로 자동초기화되므로 초기화 생략 가능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지역변수는 사용 전에 </a:t>
            </a:r>
            <a:r>
              <a:rPr lang="ko-KR" altLang="en-US" sz="18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반드시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초기화를 해주어야 함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797266"/>
              </p:ext>
            </p:extLst>
          </p:nvPr>
        </p:nvGraphicFramePr>
        <p:xfrm>
          <a:off x="6813258" y="2846433"/>
          <a:ext cx="2630487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Image" r:id="rId7" imgW="3974603" imgH="4241270" progId="Photoshop.Image.7">
                  <p:embed/>
                </p:oleObj>
              </mc:Choice>
              <mc:Fallback>
                <p:oleObj name="Image" r:id="rId7" imgW="3974603" imgH="4241270" progId="Photoshop.Image.7">
                  <p:embed/>
                  <p:pic>
                    <p:nvPicPr>
                      <p:cNvPr id="9422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3258" y="2846433"/>
                        <a:ext cx="2630487" cy="280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634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6/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변수의초기화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멤버변수의 초기화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6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506" y="3386361"/>
            <a:ext cx="5616575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68312" y="1414839"/>
            <a:ext cx="11306007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명시적 초기화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(explicit initialization)</a:t>
            </a:r>
          </a:p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2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0" indent="0" algn="l" eaLnBrk="1" hangingPunct="1">
              <a:lnSpc>
                <a:spcPct val="150000"/>
              </a:lnSpc>
            </a:pP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초기화블럭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(initialization block)</a:t>
            </a: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 초기화 블럭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: static {}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클래스변수의 복잡한 초기화에 사용되며 클래스가 로딩될 때 실행됨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 초기화 블럭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: {}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생성자에서 공통적으로 수행되는 작업에 사용되며 인스턴스가 생성될 때마다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생성자보다 먼저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실행됨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생성자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(constructor) -- </a:t>
            </a: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 생성 시 수행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5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27" y="2007121"/>
            <a:ext cx="6481762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53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1/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객체지향언어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객체지향언어의 역사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68313" y="1592263"/>
            <a:ext cx="949211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과학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군사적 모의실험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(simulation)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을 위해 컴퓨터를 이용한 가상세계를 구현하려는 노력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→ 객체지향이론 시작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1960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년대 최초의 객체지향언어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Simula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탄생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1980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년대 절차방식의 프로그래밍의 한계를 객체지향방식으로 극복하고자 함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→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C++, Smalltalk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와 같은 보다 발전된 객체지향언어 탄생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1996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년 말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Java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탄생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→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프로그래밍 언어의 주류로 객체지향언어가 자리잡음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384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6/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변수의초기화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멤버변수의 초기화 시기와 순서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68312" y="1414839"/>
            <a:ext cx="1130600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클래스변수 초기화 시점 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클래스가 처음 로딩될 때 단 한 번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인스턴스변수 초기화 시점 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인스턴스가 생성될 때마다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46" y="2522835"/>
            <a:ext cx="532765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46" y="4581823"/>
            <a:ext cx="69850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3846704" y="4250577"/>
            <a:ext cx="3960812" cy="336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/>
            <a:r>
              <a:rPr lang="en-US" altLang="ko-KR" sz="1600"/>
              <a:t>InitTest it = new InitTest();</a:t>
            </a:r>
          </a:p>
        </p:txBody>
      </p:sp>
    </p:spTree>
    <p:extLst>
      <p:ext uri="{BB962C8B-B14F-4D97-AF65-F5344CB8AC3E}">
        <p14:creationId xmlns:p14="http://schemas.microsoft.com/office/powerpoint/2010/main" val="219314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6/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변수의초기화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멤버변수의 초기화 시기와 순서 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-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예제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61" y="1529534"/>
            <a:ext cx="8677275" cy="463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389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7354022" y="3242468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352811" y="2675408"/>
            <a:ext cx="7520785" cy="1097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5000" b="1" spc="1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Thank yo</a:t>
            </a:r>
            <a:r>
              <a:rPr lang="en-US" altLang="ko-KR" sz="5000" b="1" spc="1000" smtClean="0">
                <a:solidFill>
                  <a:srgbClr val="C00000"/>
                </a:solidFill>
                <a:latin typeface="+mn-ea"/>
              </a:rPr>
              <a:t>u</a:t>
            </a:r>
            <a:endParaRPr lang="en-US" altLang="ko-KR" sz="5000" b="1" spc="1000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7689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1/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객체지향언어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객체지향언어의 특징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68312" y="1592263"/>
            <a:ext cx="10478919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기존의 프로그래밍언어와 크게 다르지 않다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기존의 프로그래밍 언어에 몇 가지 규칙을 추가한 것일 뿐이다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.)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코드의 재사용성이 높다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새로운 코드를 작성할 때 기존의 코드를 이용해서 쉽게 작성할 수 있다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.)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코드의 관리가 쉬워졌다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코드 간의 관계를 맺어줌으로써 보다 적은 노력으로 코드 변경이 가능하다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신뢰성이 높은 프로그램의 개발을 가능하게 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제어자와 메서드를 이용해서 데이터를 보호하고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코드의 중복 제거 → 코드의 불일치로 인한 오류 방지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50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>
                <a:solidFill>
                  <a:schemeClr val="bg1"/>
                </a:solidFill>
                <a:latin typeface="+mn-ea"/>
                <a:cs typeface="+mj-cs"/>
              </a:rPr>
              <a:t>2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클래스와객체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8776" y="3249245"/>
            <a:ext cx="503091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 와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68313" y="3825508"/>
            <a:ext cx="36376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정의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객체를 정의해놓은 것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용도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객체를 생성하는 데 사용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4012563" y="3249245"/>
            <a:ext cx="537414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객체 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≒ 인스턴스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012563" y="3825507"/>
            <a:ext cx="789809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정의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실제로 존재하는 것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사물 또는 개념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용도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객체의 속성과 기능에 따라 다름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객체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(object)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는 인스턴스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(instance)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를 포함하는 일반적인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의미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예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책상은 객체이다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     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책상은 책상 클래스의 인스턴스다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      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인스턴스라는 용어는 클래스와의 관계에서 주로 사용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인스턴스화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(instantiate,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인스턴스化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 :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클래스로부터 인스턴스를 생성하는 것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보충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 → 인스턴스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객체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</a:p>
        </p:txBody>
      </p:sp>
      <p:graphicFrame>
        <p:nvGraphicFramePr>
          <p:cNvPr id="19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750752"/>
              </p:ext>
            </p:extLst>
          </p:nvPr>
        </p:nvGraphicFramePr>
        <p:xfrm>
          <a:off x="459325" y="1110576"/>
          <a:ext cx="5062244" cy="1584816"/>
        </p:xfrm>
        <a:graphic>
          <a:graphicData uri="http://schemas.openxmlformats.org/drawingml/2006/table">
            <a:tbl>
              <a:tblPr/>
              <a:tblGrid>
                <a:gridCol w="2531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1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클래스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객체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제품 설계도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제품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TV</a:t>
                      </a: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설계도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TV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붕어빵기계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붕어빵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521569" y="6602988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인스턴스화</a:t>
            </a:r>
            <a:endParaRPr lang="ko-KR" altLang="en-US" sz="10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11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>
                <a:solidFill>
                  <a:schemeClr val="bg1"/>
                </a:solidFill>
                <a:latin typeface="+mn-ea"/>
                <a:cs typeface="+mj-cs"/>
              </a:rPr>
              <a:t>2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클래스와객체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8776" y="3249245"/>
            <a:ext cx="55558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객체의 구성요소 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속성과 기능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68312" y="3825508"/>
            <a:ext cx="991417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객체는 속성과 기능으로 이루어져 있다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객체는 속성과 기능의 집합이며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속성과 기능을 객체의 멤버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(member,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구성요소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라고 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속성은 변수로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기능은 메서드로 정의한다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클래스를 정의할 때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객체의 속성은 변수로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기능은 메서드로 정의한다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.)</a:t>
            </a:r>
          </a:p>
        </p:txBody>
      </p:sp>
      <p:sp>
        <p:nvSpPr>
          <p:cNvPr id="20" name="Text Box 39"/>
          <p:cNvSpPr txBox="1">
            <a:spLocks noChangeArrowheads="1"/>
          </p:cNvSpPr>
          <p:nvPr/>
        </p:nvSpPr>
        <p:spPr bwMode="auto">
          <a:xfrm>
            <a:off x="6333340" y="777198"/>
            <a:ext cx="4248150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000"/>
              <a:t>class Tv {</a:t>
            </a:r>
          </a:p>
          <a:p>
            <a:pPr eaLnBrk="1" hangingPunct="1"/>
            <a:endParaRPr lang="en-US" altLang="ko-KR" sz="1000"/>
          </a:p>
          <a:p>
            <a:pPr eaLnBrk="1" hangingPunct="1"/>
            <a:endParaRPr lang="en-US" altLang="ko-KR" sz="1000"/>
          </a:p>
          <a:p>
            <a:pPr eaLnBrk="1" hangingPunct="1"/>
            <a:endParaRPr lang="en-US" altLang="ko-KR" sz="1000"/>
          </a:p>
          <a:p>
            <a:pPr eaLnBrk="1" hangingPunct="1"/>
            <a:endParaRPr lang="en-US" altLang="ko-KR" sz="1000"/>
          </a:p>
          <a:p>
            <a:pPr eaLnBrk="1" hangingPunct="1"/>
            <a:r>
              <a:rPr lang="en-US" altLang="ko-KR" sz="1000"/>
              <a:t>      </a:t>
            </a:r>
          </a:p>
          <a:p>
            <a:pPr eaLnBrk="1" hangingPunct="1"/>
            <a:endParaRPr lang="en-US" altLang="ko-KR" sz="1000"/>
          </a:p>
          <a:p>
            <a:pPr eaLnBrk="1" hangingPunct="1"/>
            <a:endParaRPr lang="en-US" altLang="ko-KR" sz="1000"/>
          </a:p>
          <a:p>
            <a:pPr eaLnBrk="1" hangingPunct="1"/>
            <a:endParaRPr lang="en-US" altLang="ko-KR" sz="1000" smtClean="0"/>
          </a:p>
          <a:p>
            <a:pPr eaLnBrk="1" hangingPunct="1"/>
            <a:endParaRPr lang="en-US" altLang="ko-KR" sz="1000"/>
          </a:p>
          <a:p>
            <a:pPr eaLnBrk="1" hangingPunct="1"/>
            <a:endParaRPr lang="en-US" altLang="ko-KR" sz="1000" smtClean="0"/>
          </a:p>
          <a:p>
            <a:pPr eaLnBrk="1" hangingPunct="1"/>
            <a:endParaRPr lang="en-US" altLang="ko-KR" sz="1000"/>
          </a:p>
          <a:p>
            <a:pPr eaLnBrk="1" hangingPunct="1"/>
            <a:endParaRPr lang="en-US" altLang="ko-KR" sz="1000"/>
          </a:p>
          <a:p>
            <a:pPr eaLnBrk="1" hangingPunct="1"/>
            <a:r>
              <a:rPr lang="en-US" altLang="ko-KR" sz="1000"/>
              <a:t>}</a:t>
            </a:r>
          </a:p>
        </p:txBody>
      </p:sp>
      <p:graphicFrame>
        <p:nvGraphicFramePr>
          <p:cNvPr id="21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506407"/>
              </p:ext>
            </p:extLst>
          </p:nvPr>
        </p:nvGraphicFramePr>
        <p:xfrm>
          <a:off x="358776" y="970873"/>
          <a:ext cx="4751387" cy="1980671"/>
        </p:xfrm>
        <a:graphic>
          <a:graphicData uri="http://schemas.openxmlformats.org/drawingml/2006/table">
            <a:tbl>
              <a:tblPr/>
              <a:tblGrid>
                <a:gridCol w="555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5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1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속성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크기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길이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높이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색상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볼륨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채널 등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9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기능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켜기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끄기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볼륨 높이기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볼륨 낮추기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채널 높이기 등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Line 46"/>
          <p:cNvSpPr>
            <a:spLocks noChangeShapeType="1"/>
          </p:cNvSpPr>
          <p:nvPr/>
        </p:nvSpPr>
        <p:spPr bwMode="auto">
          <a:xfrm>
            <a:off x="5109378" y="1439186"/>
            <a:ext cx="16192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Box 47"/>
          <p:cNvSpPr txBox="1">
            <a:spLocks noChangeArrowheads="1"/>
          </p:cNvSpPr>
          <p:nvPr/>
        </p:nvSpPr>
        <p:spPr bwMode="auto">
          <a:xfrm>
            <a:off x="5504665" y="1007386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/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변수</a:t>
            </a:r>
          </a:p>
        </p:txBody>
      </p:sp>
      <p:sp>
        <p:nvSpPr>
          <p:cNvPr id="25" name="Line 48"/>
          <p:cNvSpPr>
            <a:spLocks noChangeShapeType="1"/>
          </p:cNvSpPr>
          <p:nvPr/>
        </p:nvSpPr>
        <p:spPr bwMode="auto">
          <a:xfrm>
            <a:off x="5109378" y="2483761"/>
            <a:ext cx="16192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Box 49"/>
          <p:cNvSpPr txBox="1">
            <a:spLocks noChangeArrowheads="1"/>
          </p:cNvSpPr>
          <p:nvPr/>
        </p:nvSpPr>
        <p:spPr bwMode="auto">
          <a:xfrm>
            <a:off x="5360203" y="2051961"/>
            <a:ext cx="1116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/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메서드</a:t>
            </a:r>
          </a:p>
        </p:txBody>
      </p:sp>
      <p:sp>
        <p:nvSpPr>
          <p:cNvPr id="28" name="Text Box 52"/>
          <p:cNvSpPr txBox="1">
            <a:spLocks noChangeArrowheads="1"/>
          </p:cNvSpPr>
          <p:nvPr/>
        </p:nvSpPr>
        <p:spPr bwMode="auto">
          <a:xfrm>
            <a:off x="6801653" y="1083586"/>
            <a:ext cx="2700337" cy="7016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000"/>
              <a:t>String color;  // </a:t>
            </a:r>
            <a:r>
              <a:rPr lang="ko-KR" altLang="en-US" sz="1000"/>
              <a:t>색깔</a:t>
            </a:r>
          </a:p>
          <a:p>
            <a:pPr eaLnBrk="1" hangingPunct="1"/>
            <a:r>
              <a:rPr lang="en-US" altLang="ko-KR" sz="1000"/>
              <a:t>boolean power; // </a:t>
            </a:r>
            <a:r>
              <a:rPr lang="ko-KR" altLang="en-US" sz="1000"/>
              <a:t>전원상태</a:t>
            </a:r>
            <a:r>
              <a:rPr lang="en-US" altLang="ko-KR" sz="1000"/>
              <a:t>(on/off)</a:t>
            </a:r>
          </a:p>
          <a:p>
            <a:pPr eaLnBrk="1" hangingPunct="1"/>
            <a:r>
              <a:rPr lang="en-US" altLang="ko-KR" sz="1000"/>
              <a:t>int channel;   // </a:t>
            </a:r>
            <a:r>
              <a:rPr lang="ko-KR" altLang="en-US" sz="1000"/>
              <a:t>채널</a:t>
            </a:r>
          </a:p>
        </p:txBody>
      </p:sp>
      <p:sp>
        <p:nvSpPr>
          <p:cNvPr id="29" name="Text Box 53"/>
          <p:cNvSpPr txBox="1">
            <a:spLocks noChangeArrowheads="1"/>
          </p:cNvSpPr>
          <p:nvPr/>
        </p:nvSpPr>
        <p:spPr bwMode="auto">
          <a:xfrm>
            <a:off x="6800065" y="2126573"/>
            <a:ext cx="3673475" cy="7016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000"/>
              <a:t>void power() { power = !power; } // </a:t>
            </a:r>
            <a:r>
              <a:rPr lang="ko-KR" altLang="en-US" sz="1000"/>
              <a:t>전원</a:t>
            </a:r>
            <a:r>
              <a:rPr lang="en-US" altLang="ko-KR" sz="1000"/>
              <a:t>on/off</a:t>
            </a:r>
          </a:p>
          <a:p>
            <a:pPr eaLnBrk="1" hangingPunct="1"/>
            <a:r>
              <a:rPr lang="en-US" altLang="ko-KR" sz="1000"/>
              <a:t>void channelUp( channel++;)      // </a:t>
            </a:r>
            <a:r>
              <a:rPr lang="ko-KR" altLang="en-US" sz="1000"/>
              <a:t>채널 높이기</a:t>
            </a:r>
          </a:p>
          <a:p>
            <a:pPr eaLnBrk="1" hangingPunct="1"/>
            <a:r>
              <a:rPr lang="en-US" altLang="ko-KR" sz="1000"/>
              <a:t>void channelDown {channel--;}    // </a:t>
            </a:r>
            <a:r>
              <a:rPr lang="ko-KR" altLang="en-US" sz="1000"/>
              <a:t>채널 낮추기</a:t>
            </a:r>
          </a:p>
        </p:txBody>
      </p:sp>
    </p:spTree>
    <p:extLst>
      <p:ext uri="{BB962C8B-B14F-4D97-AF65-F5344CB8AC3E}">
        <p14:creationId xmlns:p14="http://schemas.microsoft.com/office/powerpoint/2010/main" val="232800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4" grpId="0"/>
      <p:bldP spid="26" grpId="0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>
                <a:solidFill>
                  <a:schemeClr val="bg1"/>
                </a:solidFill>
                <a:latin typeface="+mn-ea"/>
                <a:cs typeface="+mj-cs"/>
              </a:rPr>
              <a:t>2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클래스와객체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8776" y="3920576"/>
            <a:ext cx="55558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3.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인스턴스의 생성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68312" y="4496839"/>
            <a:ext cx="111873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0" indent="0" algn="l" eaLnBrk="1" hangingPunct="1"/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클래스명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			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참조변수명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;		//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객체를 다루기 위한 참조변수 선언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참조변수명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	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=	new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클래스명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();		//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객체 생성 후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생성된 객체의 주소를 참조변수에 저장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466022" y="2644361"/>
            <a:ext cx="2808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000"/>
              <a:t>Tv t = new Tv();  </a:t>
            </a: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539047" y="988599"/>
            <a:ext cx="15478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000"/>
              <a:t>Tv t;</a:t>
            </a:r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539047" y="1420399"/>
            <a:ext cx="2303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000"/>
              <a:t>t = new Tv(); </a:t>
            </a:r>
          </a:p>
        </p:txBody>
      </p:sp>
      <p:grpSp>
        <p:nvGrpSpPr>
          <p:cNvPr id="33" name="Group 18"/>
          <p:cNvGrpSpPr>
            <a:grpSpLocks/>
          </p:cNvGrpSpPr>
          <p:nvPr/>
        </p:nvGrpSpPr>
        <p:grpSpPr bwMode="auto">
          <a:xfrm>
            <a:off x="3310822" y="1447325"/>
            <a:ext cx="1258887" cy="346075"/>
            <a:chOff x="2370" y="2999"/>
            <a:chExt cx="793" cy="218"/>
          </a:xfrm>
        </p:grpSpPr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2596" y="2999"/>
              <a:ext cx="56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49263" indent="-449263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ko-KR" sz="1600"/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2370" y="2999"/>
              <a:ext cx="6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49263" indent="-449263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r>
                <a:rPr lang="en-US" altLang="ko-KR" sz="1600"/>
                <a:t>t</a:t>
              </a:r>
            </a:p>
          </p:txBody>
        </p:sp>
      </p:grpSp>
      <p:grpSp>
        <p:nvGrpSpPr>
          <p:cNvPr id="36" name="Group 21"/>
          <p:cNvGrpSpPr>
            <a:grpSpLocks/>
          </p:cNvGrpSpPr>
          <p:nvPr/>
        </p:nvGrpSpPr>
        <p:grpSpPr bwMode="auto">
          <a:xfrm>
            <a:off x="5723822" y="1110775"/>
            <a:ext cx="3059112" cy="2368550"/>
            <a:chOff x="3765" y="2651"/>
            <a:chExt cx="1927" cy="1492"/>
          </a:xfrm>
        </p:grpSpPr>
        <p:sp>
          <p:nvSpPr>
            <p:cNvPr id="37" name="Rectangle 22"/>
            <p:cNvSpPr>
              <a:spLocks noChangeArrowheads="1"/>
            </p:cNvSpPr>
            <p:nvPr/>
          </p:nvSpPr>
          <p:spPr bwMode="auto">
            <a:xfrm>
              <a:off x="3809" y="3930"/>
              <a:ext cx="1157" cy="213"/>
            </a:xfrm>
            <a:prstGeom prst="rect">
              <a:avLst/>
            </a:prstGeom>
            <a:solidFill>
              <a:schemeClr val="bg1">
                <a:lumMod val="95000"/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ko-KR" sz="1600">
                  <a:ea typeface="굴림" panose="020B0600000101010101" pitchFamily="50" charset="-127"/>
                </a:rPr>
                <a:t>channelDown()</a:t>
              </a:r>
            </a:p>
          </p:txBody>
        </p:sp>
        <p:sp>
          <p:nvSpPr>
            <p:cNvPr id="38" name="Rectangle 23"/>
            <p:cNvSpPr>
              <a:spLocks noChangeArrowheads="1"/>
            </p:cNvSpPr>
            <p:nvPr/>
          </p:nvSpPr>
          <p:spPr bwMode="auto">
            <a:xfrm>
              <a:off x="3809" y="3717"/>
              <a:ext cx="1157" cy="213"/>
            </a:xfrm>
            <a:prstGeom prst="rect">
              <a:avLst/>
            </a:prstGeom>
            <a:solidFill>
              <a:schemeClr val="bg1">
                <a:lumMod val="95000"/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ko-KR" sz="1600">
                  <a:ea typeface="굴림" panose="020B0600000101010101" pitchFamily="50" charset="-127"/>
                </a:rPr>
                <a:t>channelUp()</a:t>
              </a:r>
            </a:p>
          </p:txBody>
        </p:sp>
        <p:sp>
          <p:nvSpPr>
            <p:cNvPr id="39" name="Rectangle 24"/>
            <p:cNvSpPr>
              <a:spLocks noChangeArrowheads="1"/>
            </p:cNvSpPr>
            <p:nvPr/>
          </p:nvSpPr>
          <p:spPr bwMode="auto">
            <a:xfrm>
              <a:off x="3809" y="3503"/>
              <a:ext cx="1157" cy="214"/>
            </a:xfrm>
            <a:prstGeom prst="rect">
              <a:avLst/>
            </a:prstGeom>
            <a:solidFill>
              <a:schemeClr val="bg1">
                <a:lumMod val="95000"/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ko-KR" sz="1600">
                  <a:ea typeface="굴림" panose="020B0600000101010101" pitchFamily="50" charset="-127"/>
                </a:rPr>
                <a:t>power()</a:t>
              </a:r>
            </a:p>
          </p:txBody>
        </p:sp>
        <p:sp>
          <p:nvSpPr>
            <p:cNvPr id="40" name="Rectangle 25"/>
            <p:cNvSpPr>
              <a:spLocks noChangeArrowheads="1"/>
            </p:cNvSpPr>
            <p:nvPr/>
          </p:nvSpPr>
          <p:spPr bwMode="auto">
            <a:xfrm>
              <a:off x="3809" y="3290"/>
              <a:ext cx="115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ko-KR" sz="1600"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3809" y="3077"/>
              <a:ext cx="115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ko-KR" sz="1600">
                  <a:ea typeface="굴림" panose="020B0600000101010101" pitchFamily="50" charset="-127"/>
                </a:rPr>
                <a:t>false</a:t>
              </a:r>
            </a:p>
          </p:txBody>
        </p:sp>
        <p:sp>
          <p:nvSpPr>
            <p:cNvPr id="42" name="Rectangle 27"/>
            <p:cNvSpPr>
              <a:spLocks noChangeArrowheads="1"/>
            </p:cNvSpPr>
            <p:nvPr/>
          </p:nvSpPr>
          <p:spPr bwMode="auto">
            <a:xfrm>
              <a:off x="3809" y="2863"/>
              <a:ext cx="115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ko-KR" sz="1600">
                  <a:ea typeface="굴림" panose="020B0600000101010101" pitchFamily="50" charset="-127"/>
                </a:rPr>
                <a:t>null</a:t>
              </a:r>
            </a:p>
          </p:txBody>
        </p:sp>
        <p:sp>
          <p:nvSpPr>
            <p:cNvPr id="43" name="Line 28"/>
            <p:cNvSpPr>
              <a:spLocks noChangeShapeType="1"/>
            </p:cNvSpPr>
            <p:nvPr/>
          </p:nvSpPr>
          <p:spPr bwMode="auto">
            <a:xfrm>
              <a:off x="3809" y="2863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Line 29"/>
            <p:cNvSpPr>
              <a:spLocks noChangeShapeType="1"/>
            </p:cNvSpPr>
            <p:nvPr/>
          </p:nvSpPr>
          <p:spPr bwMode="auto">
            <a:xfrm>
              <a:off x="3809" y="3077"/>
              <a:ext cx="11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Line 30"/>
            <p:cNvSpPr>
              <a:spLocks noChangeShapeType="1"/>
            </p:cNvSpPr>
            <p:nvPr/>
          </p:nvSpPr>
          <p:spPr bwMode="auto">
            <a:xfrm>
              <a:off x="3809" y="3290"/>
              <a:ext cx="11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Line 31"/>
            <p:cNvSpPr>
              <a:spLocks noChangeShapeType="1"/>
            </p:cNvSpPr>
            <p:nvPr/>
          </p:nvSpPr>
          <p:spPr bwMode="auto">
            <a:xfrm>
              <a:off x="3809" y="3503"/>
              <a:ext cx="11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Line 32"/>
            <p:cNvSpPr>
              <a:spLocks noChangeShapeType="1"/>
            </p:cNvSpPr>
            <p:nvPr/>
          </p:nvSpPr>
          <p:spPr bwMode="auto">
            <a:xfrm>
              <a:off x="3809" y="3717"/>
              <a:ext cx="11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Line 33"/>
            <p:cNvSpPr>
              <a:spLocks noChangeShapeType="1"/>
            </p:cNvSpPr>
            <p:nvPr/>
          </p:nvSpPr>
          <p:spPr bwMode="auto">
            <a:xfrm>
              <a:off x="3809" y="3930"/>
              <a:ext cx="11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Line 34"/>
            <p:cNvSpPr>
              <a:spLocks noChangeShapeType="1"/>
            </p:cNvSpPr>
            <p:nvPr/>
          </p:nvSpPr>
          <p:spPr bwMode="auto">
            <a:xfrm>
              <a:off x="3809" y="4143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Line 35"/>
            <p:cNvSpPr>
              <a:spLocks noChangeShapeType="1"/>
            </p:cNvSpPr>
            <p:nvPr/>
          </p:nvSpPr>
          <p:spPr bwMode="auto">
            <a:xfrm>
              <a:off x="3809" y="2863"/>
              <a:ext cx="0" cy="12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Line 36"/>
            <p:cNvSpPr>
              <a:spLocks noChangeShapeType="1"/>
            </p:cNvSpPr>
            <p:nvPr/>
          </p:nvSpPr>
          <p:spPr bwMode="auto">
            <a:xfrm>
              <a:off x="4966" y="2863"/>
              <a:ext cx="0" cy="12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Text Box 37"/>
            <p:cNvSpPr txBox="1">
              <a:spLocks noChangeArrowheads="1"/>
            </p:cNvSpPr>
            <p:nvPr/>
          </p:nvSpPr>
          <p:spPr bwMode="auto">
            <a:xfrm>
              <a:off x="4966" y="2855"/>
              <a:ext cx="5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49263" indent="-449263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r>
                <a:rPr lang="en-US" altLang="ko-KR" sz="1600"/>
                <a:t>color</a:t>
              </a:r>
            </a:p>
          </p:txBody>
        </p:sp>
        <p:sp>
          <p:nvSpPr>
            <p:cNvPr id="53" name="Text Box 38"/>
            <p:cNvSpPr txBox="1">
              <a:spLocks noChangeArrowheads="1"/>
            </p:cNvSpPr>
            <p:nvPr/>
          </p:nvSpPr>
          <p:spPr bwMode="auto">
            <a:xfrm>
              <a:off x="4966" y="3067"/>
              <a:ext cx="5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49263" indent="-449263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r>
                <a:rPr lang="en-US" altLang="ko-KR" sz="1600"/>
                <a:t>power</a:t>
              </a:r>
            </a:p>
          </p:txBody>
        </p:sp>
        <p:sp>
          <p:nvSpPr>
            <p:cNvPr id="54" name="Text Box 39"/>
            <p:cNvSpPr txBox="1">
              <a:spLocks noChangeArrowheads="1"/>
            </p:cNvSpPr>
            <p:nvPr/>
          </p:nvSpPr>
          <p:spPr bwMode="auto">
            <a:xfrm>
              <a:off x="4966" y="3286"/>
              <a:ext cx="7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49263" indent="-449263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r>
                <a:rPr lang="en-US" altLang="ko-KR" sz="1600"/>
                <a:t>channel</a:t>
              </a:r>
            </a:p>
          </p:txBody>
        </p:sp>
        <p:sp>
          <p:nvSpPr>
            <p:cNvPr id="55" name="Text Box 40"/>
            <p:cNvSpPr txBox="1">
              <a:spLocks noChangeArrowheads="1"/>
            </p:cNvSpPr>
            <p:nvPr/>
          </p:nvSpPr>
          <p:spPr bwMode="auto">
            <a:xfrm>
              <a:off x="3765" y="2651"/>
              <a:ext cx="5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49263" indent="-449263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r>
                <a:rPr lang="en-US" altLang="ko-KR" sz="1600"/>
                <a:t>0x100</a:t>
              </a:r>
            </a:p>
          </p:txBody>
        </p:sp>
      </p:grpSp>
      <p:sp>
        <p:nvSpPr>
          <p:cNvPr id="56" name="Text Box 41"/>
          <p:cNvSpPr txBox="1">
            <a:spLocks noChangeArrowheads="1"/>
          </p:cNvSpPr>
          <p:nvPr/>
        </p:nvSpPr>
        <p:spPr bwMode="auto">
          <a:xfrm>
            <a:off x="3615622" y="1447325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/>
            <a:r>
              <a:rPr lang="en-US" altLang="ko-KR" sz="1600"/>
              <a:t>0x100</a:t>
            </a:r>
          </a:p>
        </p:txBody>
      </p:sp>
      <p:sp>
        <p:nvSpPr>
          <p:cNvPr id="57" name="Line 42"/>
          <p:cNvSpPr>
            <a:spLocks noChangeShapeType="1"/>
          </p:cNvSpPr>
          <p:nvPr/>
        </p:nvSpPr>
        <p:spPr bwMode="auto">
          <a:xfrm>
            <a:off x="4606222" y="1626712"/>
            <a:ext cx="1189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59325" y="2350939"/>
            <a:ext cx="20185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5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위의 두 줄을 한 줄로</a:t>
            </a:r>
            <a:r>
              <a:rPr lang="en-US" altLang="ko-KR" sz="15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ko-KR" altLang="en-US" sz="15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118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0" grpId="0"/>
      <p:bldP spid="31" grpId="0"/>
      <p:bldP spid="32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>
                <a:solidFill>
                  <a:schemeClr val="bg1"/>
                </a:solidFill>
                <a:latin typeface="+mn-ea"/>
                <a:cs typeface="+mj-cs"/>
              </a:rPr>
              <a:t>2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클래스와객체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8776" y="2172791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4.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클래스의 또다른 정의 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데이터와 함수의 결합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68312" y="2749054"/>
            <a:ext cx="99141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변수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		: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하나의 데이터를 저장할 수 있는 공간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배열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		: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같은 타입의 여러 데이터를 저장할 수 있는 공간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구조체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	: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타입에 관계없이 서로 관련된 데이터들을 저장할 수 있는 공간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	: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데이터와 함수의 결합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구조체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+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함수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 -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사용자 정의 타입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(User-defined type)</a:t>
            </a:r>
          </a:p>
        </p:txBody>
      </p:sp>
      <p:pic>
        <p:nvPicPr>
          <p:cNvPr id="30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25" y="790854"/>
            <a:ext cx="6080371" cy="1281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 Box 38"/>
          <p:cNvSpPr txBox="1">
            <a:spLocks noChangeArrowheads="1"/>
          </p:cNvSpPr>
          <p:nvPr/>
        </p:nvSpPr>
        <p:spPr bwMode="auto">
          <a:xfrm>
            <a:off x="459325" y="4560370"/>
            <a:ext cx="1655762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견명조" pitchFamily="18" charset="-127"/>
              </a:rPr>
              <a:t>class Time {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	int hour;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	int minute;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	int second;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}</a:t>
            </a:r>
          </a:p>
        </p:txBody>
      </p:sp>
      <p:sp>
        <p:nvSpPr>
          <p:cNvPr id="72" name="Text Box 53"/>
          <p:cNvSpPr txBox="1">
            <a:spLocks noChangeArrowheads="1"/>
          </p:cNvSpPr>
          <p:nvPr/>
        </p:nvSpPr>
        <p:spPr bwMode="auto">
          <a:xfrm>
            <a:off x="2669988" y="4076708"/>
            <a:ext cx="26289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견명조" pitchFamily="18" charset="-127"/>
              </a:rPr>
              <a:t>int hour; 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int minute;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int second;</a:t>
            </a:r>
          </a:p>
        </p:txBody>
      </p:sp>
      <p:sp>
        <p:nvSpPr>
          <p:cNvPr id="73" name="Text Box 54"/>
          <p:cNvSpPr txBox="1">
            <a:spLocks noChangeArrowheads="1"/>
          </p:cNvSpPr>
          <p:nvPr/>
        </p:nvSpPr>
        <p:spPr bwMode="auto">
          <a:xfrm>
            <a:off x="2669988" y="5048056"/>
            <a:ext cx="26289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견명조" pitchFamily="18" charset="-127"/>
              </a:rPr>
              <a:t>int hour1, hour2, hour3 ;                                   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int minute1, minute2. minute3;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int second1, secound2, second3;</a:t>
            </a:r>
          </a:p>
        </p:txBody>
      </p:sp>
      <p:sp>
        <p:nvSpPr>
          <p:cNvPr id="74" name="Text Box 55"/>
          <p:cNvSpPr txBox="1">
            <a:spLocks noChangeArrowheads="1"/>
          </p:cNvSpPr>
          <p:nvPr/>
        </p:nvSpPr>
        <p:spPr bwMode="auto">
          <a:xfrm>
            <a:off x="2669988" y="5983092"/>
            <a:ext cx="26289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견명조" pitchFamily="18" charset="-127"/>
              </a:rPr>
              <a:t>int[] hour = new int[3];                                   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int[] minute = new int[3];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int[] second = new int[3];</a:t>
            </a:r>
          </a:p>
        </p:txBody>
      </p:sp>
      <p:sp>
        <p:nvSpPr>
          <p:cNvPr id="75" name="Text Box 58"/>
          <p:cNvSpPr txBox="1">
            <a:spLocks noChangeArrowheads="1"/>
          </p:cNvSpPr>
          <p:nvPr/>
        </p:nvSpPr>
        <p:spPr bwMode="auto">
          <a:xfrm>
            <a:off x="6162488" y="4236520"/>
            <a:ext cx="2160588" cy="2746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견명조" pitchFamily="18" charset="-127"/>
              </a:rPr>
              <a:t>Time t = new Time();</a:t>
            </a:r>
          </a:p>
        </p:txBody>
      </p:sp>
      <p:sp>
        <p:nvSpPr>
          <p:cNvPr id="76" name="Text Box 59"/>
          <p:cNvSpPr txBox="1">
            <a:spLocks noChangeArrowheads="1"/>
          </p:cNvSpPr>
          <p:nvPr/>
        </p:nvSpPr>
        <p:spPr bwMode="auto">
          <a:xfrm>
            <a:off x="6162488" y="5039657"/>
            <a:ext cx="2232025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견명조" pitchFamily="18" charset="-127"/>
              </a:rPr>
              <a:t>Time t1 = new Time();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Time t2 = new Time();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Time t3 = new Time();</a:t>
            </a:r>
          </a:p>
        </p:txBody>
      </p:sp>
      <p:sp>
        <p:nvSpPr>
          <p:cNvPr id="77" name="Text Box 62"/>
          <p:cNvSpPr txBox="1">
            <a:spLocks noChangeArrowheads="1"/>
          </p:cNvSpPr>
          <p:nvPr/>
        </p:nvSpPr>
        <p:spPr bwMode="auto">
          <a:xfrm>
            <a:off x="6160901" y="5871445"/>
            <a:ext cx="2233612" cy="90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견명조" pitchFamily="18" charset="-127"/>
              </a:rPr>
              <a:t>Time[] t = new Time[3];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t[0] = new Time();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t[1] = new Time();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t[2] = new Time();</a:t>
            </a:r>
          </a:p>
        </p:txBody>
      </p:sp>
      <p:sp>
        <p:nvSpPr>
          <p:cNvPr id="78" name="Line 64"/>
          <p:cNvSpPr>
            <a:spLocks noChangeShapeType="1"/>
          </p:cNvSpPr>
          <p:nvPr/>
        </p:nvSpPr>
        <p:spPr bwMode="auto">
          <a:xfrm>
            <a:off x="5335401" y="6287570"/>
            <a:ext cx="755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9" name="Line 65"/>
          <p:cNvSpPr>
            <a:spLocks noChangeShapeType="1"/>
          </p:cNvSpPr>
          <p:nvPr/>
        </p:nvSpPr>
        <p:spPr bwMode="auto">
          <a:xfrm>
            <a:off x="5335401" y="5352533"/>
            <a:ext cx="755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0" name="Line 66"/>
          <p:cNvSpPr>
            <a:spLocks noChangeShapeType="1"/>
          </p:cNvSpPr>
          <p:nvPr/>
        </p:nvSpPr>
        <p:spPr bwMode="auto">
          <a:xfrm>
            <a:off x="5335401" y="4380983"/>
            <a:ext cx="755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" name="Text Box 27"/>
          <p:cNvSpPr txBox="1">
            <a:spLocks noChangeArrowheads="1"/>
          </p:cNvSpPr>
          <p:nvPr/>
        </p:nvSpPr>
        <p:spPr bwMode="auto">
          <a:xfrm>
            <a:off x="4472698" y="4048901"/>
            <a:ext cx="563346" cy="1704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ko-KR" sz="10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4472698" y="3854252"/>
            <a:ext cx="5971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/>
            <a:r>
              <a:rPr lang="en-US" altLang="ko-KR" sz="1000">
                <a:latin typeface="나눔명조" panose="02020603020101020101" pitchFamily="18" charset="-127"/>
                <a:ea typeface="나눔명조" panose="02020603020101020101" pitchFamily="18" charset="-127"/>
              </a:rPr>
              <a:t>hour</a:t>
            </a:r>
          </a:p>
        </p:txBody>
      </p:sp>
      <p:sp>
        <p:nvSpPr>
          <p:cNvPr id="89" name="Text Box 32"/>
          <p:cNvSpPr txBox="1">
            <a:spLocks noChangeArrowheads="1"/>
          </p:cNvSpPr>
          <p:nvPr/>
        </p:nvSpPr>
        <p:spPr bwMode="auto">
          <a:xfrm>
            <a:off x="4472699" y="4394035"/>
            <a:ext cx="563345" cy="1704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ko-KR" sz="10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0" name="Text Box 33"/>
          <p:cNvSpPr txBox="1">
            <a:spLocks noChangeArrowheads="1"/>
          </p:cNvSpPr>
          <p:nvPr/>
        </p:nvSpPr>
        <p:spPr bwMode="auto">
          <a:xfrm>
            <a:off x="4472698" y="4179419"/>
            <a:ext cx="5971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/>
            <a:r>
              <a:rPr lang="en-US" altLang="ko-KR" sz="1000">
                <a:latin typeface="나눔명조" panose="02020603020101020101" pitchFamily="18" charset="-127"/>
                <a:ea typeface="나눔명조" panose="02020603020101020101" pitchFamily="18" charset="-127"/>
              </a:rPr>
              <a:t>minute</a:t>
            </a:r>
          </a:p>
        </p:txBody>
      </p:sp>
      <p:sp>
        <p:nvSpPr>
          <p:cNvPr id="91" name="Text Box 34"/>
          <p:cNvSpPr txBox="1">
            <a:spLocks noChangeArrowheads="1"/>
          </p:cNvSpPr>
          <p:nvPr/>
        </p:nvSpPr>
        <p:spPr bwMode="auto">
          <a:xfrm>
            <a:off x="4472698" y="4747814"/>
            <a:ext cx="563346" cy="1704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ko-KR" sz="10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2" name="Text Box 35"/>
          <p:cNvSpPr txBox="1">
            <a:spLocks noChangeArrowheads="1"/>
          </p:cNvSpPr>
          <p:nvPr/>
        </p:nvSpPr>
        <p:spPr bwMode="auto">
          <a:xfrm>
            <a:off x="4472698" y="4528927"/>
            <a:ext cx="5971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/>
            <a:r>
              <a:rPr lang="en-US" altLang="ko-KR" sz="1000">
                <a:latin typeface="나눔명조" panose="02020603020101020101" pitchFamily="18" charset="-127"/>
                <a:ea typeface="나눔명조" panose="02020603020101020101" pitchFamily="18" charset="-127"/>
              </a:rPr>
              <a:t>second</a:t>
            </a:r>
          </a:p>
        </p:txBody>
      </p:sp>
      <p:grpSp>
        <p:nvGrpSpPr>
          <p:cNvPr id="93" name="Group 36"/>
          <p:cNvGrpSpPr>
            <a:grpSpLocks/>
          </p:cNvGrpSpPr>
          <p:nvPr/>
        </p:nvGrpSpPr>
        <p:grpSpPr bwMode="auto">
          <a:xfrm>
            <a:off x="8419652" y="4208269"/>
            <a:ext cx="1258888" cy="346075"/>
            <a:chOff x="2370" y="2999"/>
            <a:chExt cx="793" cy="218"/>
          </a:xfrm>
        </p:grpSpPr>
        <p:sp>
          <p:nvSpPr>
            <p:cNvPr id="94" name="Text Box 37"/>
            <p:cNvSpPr txBox="1">
              <a:spLocks noChangeArrowheads="1"/>
            </p:cNvSpPr>
            <p:nvPr/>
          </p:nvSpPr>
          <p:spPr bwMode="auto">
            <a:xfrm>
              <a:off x="2596" y="2999"/>
              <a:ext cx="56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49263" indent="-449263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ko-KR" sz="1600"/>
            </a:p>
          </p:txBody>
        </p:sp>
        <p:sp>
          <p:nvSpPr>
            <p:cNvPr id="95" name="Text Box 38"/>
            <p:cNvSpPr txBox="1">
              <a:spLocks noChangeArrowheads="1"/>
            </p:cNvSpPr>
            <p:nvPr/>
          </p:nvSpPr>
          <p:spPr bwMode="auto">
            <a:xfrm>
              <a:off x="2370" y="2999"/>
              <a:ext cx="6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49263" indent="-449263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r>
                <a:rPr lang="en-US" altLang="ko-KR" sz="1600"/>
                <a:t>t</a:t>
              </a:r>
            </a:p>
          </p:txBody>
        </p:sp>
      </p:grpSp>
      <p:sp>
        <p:nvSpPr>
          <p:cNvPr id="96" name="Rectangle 43"/>
          <p:cNvSpPr>
            <a:spLocks noChangeArrowheads="1"/>
          </p:cNvSpPr>
          <p:nvPr/>
        </p:nvSpPr>
        <p:spPr bwMode="auto">
          <a:xfrm>
            <a:off x="10289727" y="4886131"/>
            <a:ext cx="974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ko-KR" sz="1600"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97" name="Rectangle 44"/>
          <p:cNvSpPr>
            <a:spLocks noChangeArrowheads="1"/>
          </p:cNvSpPr>
          <p:nvPr/>
        </p:nvSpPr>
        <p:spPr bwMode="auto">
          <a:xfrm>
            <a:off x="10289727" y="4547994"/>
            <a:ext cx="974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ko-KR" sz="1600"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98" name="Rectangle 45"/>
          <p:cNvSpPr>
            <a:spLocks noChangeArrowheads="1"/>
          </p:cNvSpPr>
          <p:nvPr/>
        </p:nvSpPr>
        <p:spPr bwMode="auto">
          <a:xfrm>
            <a:off x="10289727" y="4208269"/>
            <a:ext cx="974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ko-KR" sz="1600"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99" name="Line 46"/>
          <p:cNvSpPr>
            <a:spLocks noChangeShapeType="1"/>
          </p:cNvSpPr>
          <p:nvPr/>
        </p:nvSpPr>
        <p:spPr bwMode="auto">
          <a:xfrm>
            <a:off x="10289727" y="4208269"/>
            <a:ext cx="974725" cy="15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0" name="Line 47"/>
          <p:cNvSpPr>
            <a:spLocks noChangeShapeType="1"/>
          </p:cNvSpPr>
          <p:nvPr/>
        </p:nvSpPr>
        <p:spPr bwMode="auto">
          <a:xfrm>
            <a:off x="10289727" y="4547994"/>
            <a:ext cx="974725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1" name="Line 48"/>
          <p:cNvSpPr>
            <a:spLocks noChangeShapeType="1"/>
          </p:cNvSpPr>
          <p:nvPr/>
        </p:nvSpPr>
        <p:spPr bwMode="auto">
          <a:xfrm>
            <a:off x="10289727" y="4886131"/>
            <a:ext cx="9747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" name="Line 53"/>
          <p:cNvSpPr>
            <a:spLocks noChangeShapeType="1"/>
          </p:cNvSpPr>
          <p:nvPr/>
        </p:nvSpPr>
        <p:spPr bwMode="auto">
          <a:xfrm>
            <a:off x="10292902" y="4232081"/>
            <a:ext cx="0" cy="9715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" name="Line 54"/>
          <p:cNvSpPr>
            <a:spLocks noChangeShapeType="1"/>
          </p:cNvSpPr>
          <p:nvPr/>
        </p:nvSpPr>
        <p:spPr bwMode="auto">
          <a:xfrm>
            <a:off x="11264452" y="4208269"/>
            <a:ext cx="0" cy="9953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4" name="Text Box 55"/>
          <p:cNvSpPr txBox="1">
            <a:spLocks noChangeArrowheads="1"/>
          </p:cNvSpPr>
          <p:nvPr/>
        </p:nvSpPr>
        <p:spPr bwMode="auto">
          <a:xfrm>
            <a:off x="11264452" y="4195569"/>
            <a:ext cx="936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600"/>
              <a:t>hour</a:t>
            </a:r>
          </a:p>
        </p:txBody>
      </p:sp>
      <p:sp>
        <p:nvSpPr>
          <p:cNvPr id="105" name="Text Box 56"/>
          <p:cNvSpPr txBox="1">
            <a:spLocks noChangeArrowheads="1"/>
          </p:cNvSpPr>
          <p:nvPr/>
        </p:nvSpPr>
        <p:spPr bwMode="auto">
          <a:xfrm>
            <a:off x="11264452" y="4532119"/>
            <a:ext cx="936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600"/>
              <a:t>minute</a:t>
            </a:r>
          </a:p>
        </p:txBody>
      </p:sp>
      <p:sp>
        <p:nvSpPr>
          <p:cNvPr id="106" name="Text Box 57"/>
          <p:cNvSpPr txBox="1">
            <a:spLocks noChangeArrowheads="1"/>
          </p:cNvSpPr>
          <p:nvPr/>
        </p:nvSpPr>
        <p:spPr bwMode="auto">
          <a:xfrm>
            <a:off x="11264452" y="4879781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600"/>
              <a:t>second</a:t>
            </a:r>
          </a:p>
        </p:txBody>
      </p:sp>
      <p:sp>
        <p:nvSpPr>
          <p:cNvPr id="107" name="Text Box 58"/>
          <p:cNvSpPr txBox="1">
            <a:spLocks noChangeArrowheads="1"/>
          </p:cNvSpPr>
          <p:nvPr/>
        </p:nvSpPr>
        <p:spPr bwMode="auto">
          <a:xfrm>
            <a:off x="10219877" y="3871719"/>
            <a:ext cx="936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600"/>
              <a:t>0x100</a:t>
            </a:r>
          </a:p>
        </p:txBody>
      </p:sp>
      <p:sp>
        <p:nvSpPr>
          <p:cNvPr id="108" name="Text Box 59"/>
          <p:cNvSpPr txBox="1">
            <a:spLocks noChangeArrowheads="1"/>
          </p:cNvSpPr>
          <p:nvPr/>
        </p:nvSpPr>
        <p:spPr bwMode="auto">
          <a:xfrm>
            <a:off x="8724452" y="4208269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/>
            <a:r>
              <a:rPr lang="en-US" altLang="ko-KR" sz="1600"/>
              <a:t>0x100</a:t>
            </a:r>
          </a:p>
        </p:txBody>
      </p:sp>
      <p:sp>
        <p:nvSpPr>
          <p:cNvPr id="109" name="Line 60"/>
          <p:cNvSpPr>
            <a:spLocks noChangeShapeType="1"/>
          </p:cNvSpPr>
          <p:nvPr/>
        </p:nvSpPr>
        <p:spPr bwMode="auto">
          <a:xfrm>
            <a:off x="9715052" y="4387656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0" name="Line 62"/>
          <p:cNvSpPr>
            <a:spLocks noChangeShapeType="1"/>
          </p:cNvSpPr>
          <p:nvPr/>
        </p:nvSpPr>
        <p:spPr bwMode="auto">
          <a:xfrm>
            <a:off x="10291315" y="5203631"/>
            <a:ext cx="974725" cy="15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21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>
                <a:solidFill>
                  <a:schemeClr val="bg1"/>
                </a:solidFill>
                <a:latin typeface="+mn-ea"/>
                <a:cs typeface="+mj-cs"/>
              </a:rPr>
              <a:t>2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클래스와객체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pic>
        <p:nvPicPr>
          <p:cNvPr id="48" name="Picture 1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145" y="2495987"/>
            <a:ext cx="1260475" cy="274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466022" y="1025961"/>
            <a:ext cx="1800225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200">
                <a:ea typeface="굴림" panose="020B0600000101010101" pitchFamily="50" charset="-127"/>
              </a:rPr>
              <a:t>class Time {</a:t>
            </a:r>
          </a:p>
          <a:p>
            <a:pPr eaLnBrk="1" hangingPunct="1"/>
            <a:r>
              <a:rPr lang="en-US" altLang="ko-KR" sz="1200">
                <a:ea typeface="굴림" panose="020B0600000101010101" pitchFamily="50" charset="-127"/>
              </a:rPr>
              <a:t>	int hour;</a:t>
            </a:r>
          </a:p>
          <a:p>
            <a:pPr eaLnBrk="1" hangingPunct="1"/>
            <a:r>
              <a:rPr lang="en-US" altLang="ko-KR" sz="1200">
                <a:ea typeface="굴림" panose="020B0600000101010101" pitchFamily="50" charset="-127"/>
              </a:rPr>
              <a:t>	int minute;</a:t>
            </a:r>
          </a:p>
          <a:p>
            <a:pPr eaLnBrk="1" hangingPunct="1"/>
            <a:r>
              <a:rPr lang="en-US" altLang="ko-KR" sz="1200">
                <a:ea typeface="굴림" panose="020B0600000101010101" pitchFamily="50" charset="-127"/>
              </a:rPr>
              <a:t>	int second;</a:t>
            </a:r>
          </a:p>
          <a:p>
            <a:pPr eaLnBrk="1" hangingPunct="1"/>
            <a:r>
              <a:rPr lang="en-US" altLang="ko-KR" sz="1200"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50" name="Line 14"/>
          <p:cNvSpPr>
            <a:spLocks noChangeShapeType="1"/>
          </p:cNvSpPr>
          <p:nvPr/>
        </p:nvSpPr>
        <p:spPr bwMode="auto">
          <a:xfrm>
            <a:off x="5358407" y="1694299"/>
            <a:ext cx="755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" name="Text Box 42"/>
          <p:cNvSpPr txBox="1">
            <a:spLocks noChangeArrowheads="1"/>
          </p:cNvSpPr>
          <p:nvPr/>
        </p:nvSpPr>
        <p:spPr bwMode="auto">
          <a:xfrm>
            <a:off x="2621557" y="1300599"/>
            <a:ext cx="2700338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200"/>
              <a:t>int[] hour = new int[3];                                   </a:t>
            </a:r>
          </a:p>
          <a:p>
            <a:pPr eaLnBrk="1" hangingPunct="1"/>
            <a:r>
              <a:rPr lang="en-US" altLang="ko-KR" sz="1200"/>
              <a:t>int[] minute = new int[3];</a:t>
            </a:r>
          </a:p>
          <a:p>
            <a:pPr eaLnBrk="1" hangingPunct="1"/>
            <a:r>
              <a:rPr lang="en-US" altLang="ko-KR" sz="1200"/>
              <a:t>int[] second = new int[3];</a:t>
            </a:r>
          </a:p>
        </p:txBody>
      </p:sp>
      <p:sp>
        <p:nvSpPr>
          <p:cNvPr id="52" name="Text Box 43"/>
          <p:cNvSpPr txBox="1">
            <a:spLocks noChangeArrowheads="1"/>
          </p:cNvSpPr>
          <p:nvPr/>
        </p:nvSpPr>
        <p:spPr bwMode="auto">
          <a:xfrm>
            <a:off x="6148982" y="1133912"/>
            <a:ext cx="2630488" cy="90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200"/>
              <a:t>Time[] t = new Time[3];</a:t>
            </a:r>
          </a:p>
          <a:p>
            <a:pPr eaLnBrk="1" hangingPunct="1"/>
            <a:r>
              <a:rPr lang="en-US" altLang="ko-KR" sz="1200"/>
              <a:t>t[0] = new Time();</a:t>
            </a:r>
          </a:p>
          <a:p>
            <a:pPr eaLnBrk="1" hangingPunct="1"/>
            <a:r>
              <a:rPr lang="en-US" altLang="ko-KR" sz="1200"/>
              <a:t>t[1] = new Time();</a:t>
            </a:r>
          </a:p>
          <a:p>
            <a:pPr eaLnBrk="1" hangingPunct="1"/>
            <a:r>
              <a:rPr lang="en-US" altLang="ko-KR" sz="1200"/>
              <a:t>t[2] = new Time();</a:t>
            </a:r>
          </a:p>
        </p:txBody>
      </p:sp>
      <p:pic>
        <p:nvPicPr>
          <p:cNvPr id="53" name="Picture 13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45" y="2484874"/>
            <a:ext cx="3529012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13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145" y="2521387"/>
            <a:ext cx="36004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3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70" y="2484874"/>
            <a:ext cx="3563937" cy="279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554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1401</Words>
  <Application>Microsoft Office PowerPoint</Application>
  <PresentationFormat>와이드스크린</PresentationFormat>
  <Paragraphs>537</Paragraphs>
  <Slides>32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4" baseType="lpstr">
      <vt:lpstr>HY견고딕</vt:lpstr>
      <vt:lpstr>견명조</vt:lpstr>
      <vt:lpstr>굴림</vt:lpstr>
      <vt:lpstr>나눔명조</vt:lpstr>
      <vt:lpstr>맑은 고딕</vt:lpstr>
      <vt:lpstr>바탕</vt:lpstr>
      <vt:lpstr>Arial</vt:lpstr>
      <vt:lpstr>Courier New</vt:lpstr>
      <vt:lpstr>Elephant</vt:lpstr>
      <vt:lpstr>Wingdings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SeungHa</dc:creator>
  <cp:lastModifiedBy>Lee SeungHa</cp:lastModifiedBy>
  <cp:revision>405</cp:revision>
  <dcterms:created xsi:type="dcterms:W3CDTF">2020-03-22T14:13:18Z</dcterms:created>
  <dcterms:modified xsi:type="dcterms:W3CDTF">2020-05-11T12:25:30Z</dcterms:modified>
</cp:coreProperties>
</file>