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326" r:id="rId5"/>
    <p:sldId id="327" r:id="rId6"/>
    <p:sldId id="328" r:id="rId7"/>
    <p:sldId id="329" r:id="rId8"/>
    <p:sldId id="297" r:id="rId9"/>
    <p:sldId id="330" r:id="rId10"/>
    <p:sldId id="334" r:id="rId11"/>
    <p:sldId id="331" r:id="rId12"/>
    <p:sldId id="332" r:id="rId13"/>
    <p:sldId id="333" r:id="rId14"/>
    <p:sldId id="299" r:id="rId15"/>
    <p:sldId id="335" r:id="rId16"/>
    <p:sldId id="336" r:id="rId17"/>
    <p:sldId id="337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2020-04-26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8760" y="4042236"/>
            <a:ext cx="68948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Ch06_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객체지향 프로그래밍 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II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예제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02" y="1596973"/>
            <a:ext cx="10755326" cy="41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오버로딩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vs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569726"/>
            <a:ext cx="82772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2" y="4197038"/>
            <a:ext cx="2457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32" y="3262001"/>
            <a:ext cx="33909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8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super 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자신을 가리키는 참조변수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주소가 저장되어 있음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인스턴스 메서드에 지역변수로 숨겨진 채 존재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super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같음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조상의 멤버와 자신의 멤버를 구별하는 데 사용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8" y="1541344"/>
            <a:ext cx="356393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6791288" y="4352807"/>
            <a:ext cx="4211638" cy="1884362"/>
            <a:chOff x="431" y="1839"/>
            <a:chExt cx="2653" cy="1187"/>
          </a:xfrm>
        </p:grpSpPr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1842"/>
              <a:ext cx="2631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1" y="1839"/>
              <a:ext cx="2653" cy="116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791288" y="2268419"/>
            <a:ext cx="4211638" cy="2028825"/>
            <a:chOff x="431" y="3042"/>
            <a:chExt cx="2653" cy="1278"/>
          </a:xfrm>
        </p:grpSpPr>
        <p:pic>
          <p:nvPicPr>
            <p:cNvPr id="23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3042"/>
              <a:ext cx="2586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1" y="3045"/>
              <a:ext cx="2653" cy="1275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0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super() 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조상의 생성자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super()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자손클래스의 인스턴스를 생성하면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자손의 멤버와 조상의 멤버가 합쳐진 하나의 인스턴스가 생성된다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조상의 멤버들도 초기화되어야 하기 때문에 자손의 생성자의 첫 문장에서 조상의 생성자를 호출해야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70" y="2846000"/>
            <a:ext cx="7740650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439307" y="4277925"/>
            <a:ext cx="5434013" cy="2276475"/>
            <a:chOff x="1180" y="2835"/>
            <a:chExt cx="3423" cy="1434"/>
          </a:xfrm>
        </p:grpSpPr>
        <p:pic>
          <p:nvPicPr>
            <p:cNvPr id="28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2877"/>
              <a:ext cx="1474" cy="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" y="2858"/>
              <a:ext cx="1315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180" y="2858"/>
              <a:ext cx="1428" cy="136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2993" y="2835"/>
              <a:ext cx="1610" cy="143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2427" y="3538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6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4456254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8580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3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package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와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import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(package)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(package)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서로 관련된 클래스와 인터페이스의 묶음이다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물리적으로 클래스파일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(*.class)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 것처럼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패키지는 물리적으로 폴더이다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패키지는 서브패키지를 가질 수 있으며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'.'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구분한다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클래스의 실제 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(full name)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패키지명이 포함된 것이다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String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full name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java.lang.String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rt.java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 API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기본클래스들을 압축한 파일이다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(JDK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설치경로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\jre\lib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위치한다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패키지는 소스파일에 첫 번째 문장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주석 제외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단 한 번 선언한다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소스파일에 둘 이상의 클래스가 포함된 경우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모두 같은 패키지에 속하게 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클래스는 하나의 패키지에 속하며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패키지가 선언되지 않은 클래스는 자동적으로 이름없는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(unnamed)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패키지에 속하게 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4456254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8580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3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package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와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import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(classpath)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설정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(classpath)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설정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(classpath)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클래스파일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(*.class)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찾는 경로이다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 간의 구분자는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';'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클래스패스가 없으면 자동적으로 현재 폴더가 포함되지만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클래스패스를 별도로 지정하는 경우에는 현재 폴더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(.)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도 함께 추가해주어야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java.exe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'cp'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옵션을 이용해서 일시적으로 클래스패스를 지정해 줄 수도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java -cp c:\jdk1.8\work com.javachobo.book.PackageTest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클래스파일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(*.class)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대해 클래스패스로 자동 포함된 폴더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JDK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설치경로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\jre\classes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--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수동으로 폴더를 생성해주어야 한다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jar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파일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(*.jar)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대해 클래스패스로 자동 포함된 폴더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JDK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설치경로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\jre\lib\ext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-- JDK</a:t>
            </a:r>
            <a:r>
              <a:rPr lang="ko-KR" altLang="en-US" sz="150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설치 시에 자동으로 생성된다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사용자가 폴더를 생성할 필요 없다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15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4456254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8580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3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package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와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import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사용할 클래스가 속한 패키지를 지정하는데 사용한다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사용하면 클래스를 사용할 때 패키지명을 생략할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java.lang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패키지의 클래스는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하지 않고도 사용할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String. Object, System, Thread, ...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52" y="3036863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89" y="3117825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36339" y="3046388"/>
            <a:ext cx="4319588" cy="7921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052802" y="2974950"/>
            <a:ext cx="2700337" cy="9350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V="1">
            <a:off x="5368589" y="3478188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0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923492"/>
            <a:ext cx="37449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5836901" y="5529019"/>
            <a:ext cx="3997325" cy="725488"/>
            <a:chOff x="3106" y="3158"/>
            <a:chExt cx="2518" cy="457"/>
          </a:xfrm>
        </p:grpSpPr>
        <p:pic>
          <p:nvPicPr>
            <p:cNvPr id="32" name="Picture 2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106" y="3158"/>
              <a:ext cx="2518" cy="45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8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4456254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8580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3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package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와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import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선언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문은 컴파일 시에 처리되므로 프로그램의 성능에 아무런 영향을 미치지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>
              <a:lnSpc>
                <a:spcPct val="150000"/>
              </a:lnSpc>
            </a:pPr>
            <a:endParaRPr lang="en-US" altLang="ko-KR" sz="10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다음 두 코드는 서로 의미가 다르다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>
              <a:lnSpc>
                <a:spcPct val="150000"/>
              </a:lnSpc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이름이 같은 클래스가 속한 두 패키지를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할 때는 클래스 앞에 패키지명을 붙여줘야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312182" y="2450629"/>
            <a:ext cx="3095625" cy="7921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32" y="2522067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32" y="2666529"/>
            <a:ext cx="206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4731657" y="2450629"/>
            <a:ext cx="3095625" cy="7921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 flipV="1">
            <a:off x="4120470" y="2847504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312182" y="3890232"/>
            <a:ext cx="3095625" cy="648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4731657" y="3890232"/>
            <a:ext cx="3095625" cy="648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 flipV="1">
            <a:off x="4120469" y="4217534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9" y="4000046"/>
            <a:ext cx="2028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57" y="4055609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2" y="5154324"/>
            <a:ext cx="50403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4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(overriding)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 / package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import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제어자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다형성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추상클래스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7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인터페이스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1883391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4" y="40192"/>
            <a:ext cx="135582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상속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상속의 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클래스를 재사용해서 새로운 클래스를 작성하는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두 클래스를 조상과 자손으로 관계를 맺어주는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자손은 조상의 모든 멤버를 상속받는다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초기화블럭 제외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자손의 멤버개수는 조상보다 적을 수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같거나 많다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3591233" y="3978811"/>
            <a:ext cx="5256213" cy="974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9pPr>
          </a:lstStyle>
          <a:p>
            <a:pPr eaLnBrk="1" hangingPunct="1"/>
            <a:r>
              <a:rPr lang="en-US" altLang="ko-KR" sz="1600"/>
              <a:t>class</a:t>
            </a:r>
            <a:r>
              <a:rPr lang="en-US" altLang="ko-KR" sz="1600" b="1"/>
              <a:t> </a:t>
            </a:r>
            <a:r>
              <a:rPr lang="ko-KR" altLang="en-US" sz="1600" b="1"/>
              <a:t>자손클래스</a:t>
            </a:r>
            <a:r>
              <a:rPr lang="en-US" altLang="ko-KR"/>
              <a:t> </a:t>
            </a:r>
            <a:r>
              <a:rPr lang="en-US" altLang="ko-KR" b="1"/>
              <a:t>extends</a:t>
            </a:r>
            <a:r>
              <a:rPr lang="en-US" altLang="ko-KR"/>
              <a:t> </a:t>
            </a:r>
            <a:r>
              <a:rPr lang="ko-KR" altLang="en-US" sz="1600" b="1"/>
              <a:t>조상클래스</a:t>
            </a:r>
            <a:r>
              <a:rPr lang="en-US" altLang="ko-KR"/>
              <a:t> {</a:t>
            </a:r>
          </a:p>
          <a:p>
            <a:pPr eaLnBrk="1" hangingPunct="1"/>
            <a:r>
              <a:rPr lang="en-US" altLang="ko-KR"/>
              <a:t>	// ...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pic>
        <p:nvPicPr>
          <p:cNvPr id="19" name="그림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19" y="4196573"/>
            <a:ext cx="1404938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46"/>
          <p:cNvGrpSpPr>
            <a:grpSpLocks/>
          </p:cNvGrpSpPr>
          <p:nvPr/>
        </p:nvGrpSpPr>
        <p:grpSpPr bwMode="auto">
          <a:xfrm>
            <a:off x="6866244" y="5071286"/>
            <a:ext cx="1836738" cy="1262062"/>
            <a:chOff x="3787" y="3315"/>
            <a:chExt cx="1157" cy="795"/>
          </a:xfrm>
        </p:grpSpPr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3787" y="3429"/>
              <a:ext cx="680" cy="60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endParaRPr lang="en-US" altLang="ko-KR" sz="1000"/>
            </a:p>
            <a:p>
              <a:pPr algn="ctr" eaLnBrk="1" hangingPunct="1"/>
              <a:endParaRPr lang="en-US" altLang="ko-KR" sz="1000"/>
            </a:p>
            <a:p>
              <a:pPr algn="ctr" eaLnBrk="1" hangingPunct="1"/>
              <a:endParaRPr lang="en-US" altLang="ko-KR" sz="1000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4558" y="3610"/>
              <a:ext cx="211" cy="2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/>
                <a:t>z</a:t>
              </a: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3878" y="3610"/>
              <a:ext cx="211" cy="2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/>
                <a:t>x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172" y="3610"/>
              <a:ext cx="211" cy="2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/>
                <a:t>y</a:t>
              </a: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3787" y="3361"/>
              <a:ext cx="1111" cy="749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white">
            <a:xfrm>
              <a:off x="3900" y="3383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200"/>
                <a:t>Point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white">
            <a:xfrm>
              <a:off x="4399" y="3315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200"/>
                <a:t>Point3D</a:t>
              </a:r>
            </a:p>
          </p:txBody>
        </p:sp>
      </p:grpSp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1432233" y="5217336"/>
            <a:ext cx="4929188" cy="1081087"/>
            <a:chOff x="523" y="3407"/>
            <a:chExt cx="3105" cy="681"/>
          </a:xfrm>
        </p:grpSpPr>
        <p:pic>
          <p:nvPicPr>
            <p:cNvPr id="23" name="그림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3452"/>
              <a:ext cx="930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그림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" y="3543"/>
              <a:ext cx="1588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883" y="3407"/>
              <a:ext cx="1745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1451" y="3747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523" y="3407"/>
              <a:ext cx="1155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1883391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4" y="40192"/>
            <a:ext cx="135582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상속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간의 관계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상속관계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(inheritance)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상속관계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공통부분은 조상에서 관리하고 개별부분은 자손에서 관리한다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조상의 변경은 자손에 영향을 미치지만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자손의 변경은 조상에 아무런 영향을 미치지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3" name="Oval 37"/>
          <p:cNvSpPr>
            <a:spLocks noChangeArrowheads="1"/>
          </p:cNvSpPr>
          <p:nvPr/>
        </p:nvSpPr>
        <p:spPr bwMode="auto">
          <a:xfrm>
            <a:off x="6208713" y="4897514"/>
            <a:ext cx="1079500" cy="9636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endParaRPr lang="en-US" altLang="ko-KR" sz="1000"/>
          </a:p>
          <a:p>
            <a:pPr algn="ctr" eaLnBrk="1" hangingPunct="1"/>
            <a:endParaRPr lang="en-US" altLang="ko-KR" sz="1000"/>
          </a:p>
          <a:p>
            <a:pPr algn="ctr" eaLnBrk="1" hangingPunct="1"/>
            <a:endParaRPr lang="en-US" altLang="ko-KR" sz="1000"/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6208713" y="4789564"/>
            <a:ext cx="1763712" cy="118903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 useBgFill="1"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7505700" y="5184852"/>
            <a:ext cx="865188" cy="2746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200"/>
              <a:t>Child</a:t>
            </a:r>
          </a:p>
        </p:txBody>
      </p:sp>
      <p:grpSp>
        <p:nvGrpSpPr>
          <p:cNvPr id="56" name="Group 48"/>
          <p:cNvGrpSpPr>
            <a:grpSpLocks/>
          </p:cNvGrpSpPr>
          <p:nvPr/>
        </p:nvGrpSpPr>
        <p:grpSpPr bwMode="auto">
          <a:xfrm>
            <a:off x="1393825" y="4421264"/>
            <a:ext cx="3303588" cy="1987550"/>
            <a:chOff x="710" y="2364"/>
            <a:chExt cx="2081" cy="1252"/>
          </a:xfrm>
        </p:grpSpPr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826" y="2863"/>
              <a:ext cx="793" cy="25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Child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710" y="3362"/>
              <a:ext cx="1070" cy="2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GrandChild</a:t>
              </a: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V="1">
              <a:off x="1234" y="3113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44"/>
            <p:cNvSpPr>
              <a:spLocks noChangeArrowheads="1"/>
            </p:cNvSpPr>
            <p:nvPr/>
          </p:nvSpPr>
          <p:spPr bwMode="auto">
            <a:xfrm>
              <a:off x="1406" y="2364"/>
              <a:ext cx="793" cy="25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Parent</a:t>
              </a:r>
            </a:p>
          </p:txBody>
        </p:sp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099" y="2863"/>
              <a:ext cx="692" cy="2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Child2</a:t>
              </a:r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 flipH="1" flipV="1">
              <a:off x="1973" y="2636"/>
              <a:ext cx="453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1224" y="2636"/>
              <a:ext cx="43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4" name="Oval 52"/>
          <p:cNvSpPr>
            <a:spLocks noChangeArrowheads="1"/>
          </p:cNvSpPr>
          <p:nvPr/>
        </p:nvSpPr>
        <p:spPr bwMode="auto">
          <a:xfrm>
            <a:off x="5524500" y="4787977"/>
            <a:ext cx="1763713" cy="11890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 useBgFill="1"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5092700" y="5184852"/>
            <a:ext cx="865188" cy="2746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200"/>
              <a:t>Child2</a:t>
            </a:r>
          </a:p>
        </p:txBody>
      </p:sp>
      <p:sp>
        <p:nvSpPr>
          <p:cNvPr id="66" name="Oval 55"/>
          <p:cNvSpPr>
            <a:spLocks noChangeArrowheads="1"/>
          </p:cNvSpPr>
          <p:nvPr/>
        </p:nvSpPr>
        <p:spPr bwMode="auto">
          <a:xfrm>
            <a:off x="6208713" y="4680027"/>
            <a:ext cx="2844800" cy="13700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 useBgFill="1"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7864475" y="4608589"/>
            <a:ext cx="1296988" cy="2746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200"/>
              <a:t>GrandChild</a:t>
            </a:r>
          </a:p>
        </p:txBody>
      </p:sp>
      <p:sp useBgFill="1"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6316663" y="4787977"/>
            <a:ext cx="971550" cy="2746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200"/>
              <a:t>Parent</a:t>
            </a:r>
          </a:p>
        </p:txBody>
      </p:sp>
      <p:pic>
        <p:nvPicPr>
          <p:cNvPr id="69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052839"/>
            <a:ext cx="3590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1883391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4" y="40192"/>
            <a:ext cx="135582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상속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간의 관계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포함관계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(composite)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포함관계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한 클래스의 멤버변수로 다른 클래스를 선언하는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작은 단위의 클래스를 먼저 만들고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이들을 조합해서 하나의 커다란 클래스를 만든다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1458685" y="3052839"/>
            <a:ext cx="8029575" cy="1727200"/>
            <a:chOff x="544" y="1911"/>
            <a:chExt cx="5058" cy="1088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44" y="2251"/>
              <a:ext cx="1971" cy="74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2628" y="2251"/>
              <a:ext cx="2520" cy="74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" y="2342"/>
              <a:ext cx="242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" y="2319"/>
              <a:ext cx="1914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2356" y="2614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4604" y="1911"/>
              <a:ext cx="998" cy="628"/>
              <a:chOff x="4604" y="1911"/>
              <a:chExt cx="998" cy="628"/>
            </a:xfrm>
          </p:grpSpPr>
          <p:graphicFrame>
            <p:nvGraphicFramePr>
              <p:cNvPr id="37" name="Object 21"/>
              <p:cNvGraphicFramePr>
                <a:graphicFrameLocks noChangeAspect="1"/>
              </p:cNvGraphicFramePr>
              <p:nvPr/>
            </p:nvGraphicFramePr>
            <p:xfrm>
              <a:off x="4604" y="1956"/>
              <a:ext cx="975" cy="5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6" name="Image" r:id="rId9" imgW="2120635" imgH="1269841" progId="Photoshop.Image.7">
                      <p:embed/>
                    </p:oleObj>
                  </mc:Choice>
                  <mc:Fallback>
                    <p:oleObj name="Image" r:id="rId9" imgW="2120635" imgH="1269841" progId="Photoshop.Image.7">
                      <p:embed/>
                      <p:pic>
                        <p:nvPicPr>
                          <p:cNvPr id="205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1956"/>
                            <a:ext cx="975" cy="5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4604" y="1911"/>
                <a:ext cx="998" cy="612"/>
              </a:xfrm>
              <a:prstGeom prst="rect">
                <a:avLst/>
              </a:prstGeom>
              <a:noFill/>
              <a:ln w="25400" algn="ctr">
                <a:solidFill>
                  <a:srgbClr val="99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pic>
        <p:nvPicPr>
          <p:cNvPr id="39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35" y="4924501"/>
            <a:ext cx="80279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1883391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4" y="40192"/>
            <a:ext cx="135582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상속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단일상속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(single inheritance)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단일상속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(single inheritance)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단일상속만을 허용한다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(C++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다중상속 허용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비중이 높은 클래스 하나만 상속관계로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나머지는 포함관계로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1409927" y="3052839"/>
            <a:ext cx="7596187" cy="3205163"/>
            <a:chOff x="431" y="2250"/>
            <a:chExt cx="4785" cy="2019"/>
          </a:xfrm>
        </p:grpSpPr>
        <p:pic>
          <p:nvPicPr>
            <p:cNvPr id="24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3271"/>
              <a:ext cx="2086" cy="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" y="2295"/>
              <a:ext cx="1560" cy="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31" y="2250"/>
              <a:ext cx="2404" cy="95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1" y="3248"/>
              <a:ext cx="2404" cy="102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2653" y="3747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926" y="2477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ko-KR" altLang="en-US" sz="1600"/>
                <a:t>상속</a:t>
              </a: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2926" y="3513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ko-KR" altLang="en-US" sz="1600"/>
                <a:t>포함</a:t>
              </a:r>
            </a:p>
          </p:txBody>
        </p:sp>
        <p:pic>
          <p:nvPicPr>
            <p:cNvPr id="42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2273"/>
              <a:ext cx="2245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653" y="2704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3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1883391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4" y="40192"/>
            <a:ext cx="135582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상속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Object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클래스의 최고조상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Object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조상이 없는 클래스는 자동적으로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Object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클래스를 상속받게 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상속계층도의 최상위에는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Object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위치한다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Object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클래스에 정의된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11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개의 메서드를 상속받는다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en-US" altLang="ko-KR" sz="22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2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toString(), equals(Object obj), hashCode(), ...</a:t>
            </a: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368425" y="3757331"/>
            <a:ext cx="2700338" cy="13684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46509"/>
              </p:ext>
            </p:extLst>
          </p:nvPr>
        </p:nvGraphicFramePr>
        <p:xfrm>
          <a:off x="1441450" y="3865281"/>
          <a:ext cx="25923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Image" r:id="rId7" imgW="3707937" imgH="1663492" progId="Photoshop.Image.7">
                  <p:embed/>
                </p:oleObj>
              </mc:Choice>
              <mc:Fallback>
                <p:oleObj name="Image" r:id="rId7" imgW="3707937" imgH="1663492" progId="Photoshop.Image.7">
                  <p:embed/>
                  <p:pic>
                    <p:nvPicPr>
                      <p:cNvPr id="512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865281"/>
                        <a:ext cx="25923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55012"/>
              </p:ext>
            </p:extLst>
          </p:nvPr>
        </p:nvGraphicFramePr>
        <p:xfrm>
          <a:off x="4787900" y="3830356"/>
          <a:ext cx="25923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Image" r:id="rId9" imgW="3707937" imgH="1663492" progId="Photoshop.Image.7">
                  <p:embed/>
                </p:oleObj>
              </mc:Choice>
              <mc:Fallback>
                <p:oleObj name="Image" r:id="rId9" imgW="3707937" imgH="1663492" progId="Photoshop.Image.7">
                  <p:embed/>
                  <p:pic>
                    <p:nvPicPr>
                      <p:cNvPr id="512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30356"/>
                        <a:ext cx="25923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535488" y="3757331"/>
            <a:ext cx="2989262" cy="13684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>
            <a:off x="3635375" y="4441544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7777162" y="3712882"/>
            <a:ext cx="1547813" cy="1898651"/>
            <a:chOff x="2541" y="1633"/>
            <a:chExt cx="975" cy="1196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585" y="1633"/>
              <a:ext cx="885" cy="27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 Object </a:t>
              </a: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90" y="2115"/>
              <a:ext cx="880" cy="2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   Tv   </a:t>
              </a: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3034" y="1911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541" y="2575"/>
              <a:ext cx="975" cy="2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/>
                <a:t>CaptionTv</a:t>
              </a: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3030" y="2366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2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(overriding)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(overriding)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조상클래스로부터 상속받은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내용을 상속받는 클래스에 맞게 변경하는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override - vt. ~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위에 덮어쓰다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(overwrite), ~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우선하다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6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30" y="2846000"/>
            <a:ext cx="72358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106058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25306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오버라이딩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조건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오버라이딩의 조건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선언부가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리턴타입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접근제어자를 좁은 범위로 변경할 수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조상의 메서드가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protected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라면 범위가 같거나 넓은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protecte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publi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으로만 변경할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조상클래스의 메서드보다 많은 수의 예외를 선언할 수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53" y="3676997"/>
            <a:ext cx="4968875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1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642</Words>
  <Application>Microsoft Office PowerPoint</Application>
  <PresentationFormat>와이드스크린</PresentationFormat>
  <Paragraphs>187</Paragraphs>
  <Slides>18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견명조</vt:lpstr>
      <vt:lpstr>나눔명조</vt:lpstr>
      <vt:lpstr>맑은 고딕</vt:lpstr>
      <vt:lpstr>바탕</vt:lpstr>
      <vt:lpstr>Arial</vt:lpstr>
      <vt:lpstr>Courier New</vt:lpstr>
      <vt:lpstr>Elephant</vt:lpstr>
      <vt:lpstr>Wingdings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475</cp:revision>
  <dcterms:created xsi:type="dcterms:W3CDTF">2020-03-22T14:13:18Z</dcterms:created>
  <dcterms:modified xsi:type="dcterms:W3CDTF">2020-05-11T12:19:09Z</dcterms:modified>
</cp:coreProperties>
</file>