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59" r:id="rId4"/>
    <p:sldId id="297" r:id="rId5"/>
    <p:sldId id="299" r:id="rId6"/>
    <p:sldId id="300" r:id="rId7"/>
    <p:sldId id="301" r:id="rId8"/>
    <p:sldId id="302" r:id="rId9"/>
    <p:sldId id="303" r:id="rId10"/>
    <p:sldId id="304" r:id="rId11"/>
    <p:sldId id="305" r:id="rId12"/>
    <p:sldId id="306" r:id="rId13"/>
    <p:sldId id="307" r:id="rId14"/>
    <p:sldId id="308" r:id="rId15"/>
    <p:sldId id="309" r:id="rId16"/>
    <p:sldId id="310" r:id="rId17"/>
    <p:sldId id="311" r:id="rId18"/>
    <p:sldId id="312" r:id="rId19"/>
    <p:sldId id="313" r:id="rId20"/>
    <p:sldId id="314" r:id="rId21"/>
    <p:sldId id="315" r:id="rId22"/>
    <p:sldId id="316" r:id="rId23"/>
    <p:sldId id="317" r:id="rId24"/>
    <p:sldId id="318" r:id="rId25"/>
    <p:sldId id="319" r:id="rId26"/>
    <p:sldId id="320" r:id="rId27"/>
    <p:sldId id="321" r:id="rId28"/>
    <p:sldId id="322" r:id="rId29"/>
    <p:sldId id="323" r:id="rId30"/>
    <p:sldId id="324" r:id="rId31"/>
    <p:sldId id="325" r:id="rId32"/>
    <p:sldId id="258" r:id="rId3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39598"/>
    <a:srgbClr val="939F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449" autoAdjust="0"/>
    <p:restoredTop sz="94660"/>
  </p:normalViewPr>
  <p:slideViewPr>
    <p:cSldViewPr snapToGrid="0">
      <p:cViewPr varScale="1">
        <p:scale>
          <a:sx n="87" d="100"/>
          <a:sy n="87" d="100"/>
        </p:scale>
        <p:origin x="600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png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1024" units="cm"/>
        </inkml:traceFormat>
        <inkml:channelProperties>
          <inkml:channelProperty channel="X" name="resolution" value="38" units="1/cm"/>
          <inkml:channelProperty channel="Y" name="resolution" value="37" units="1/cm"/>
        </inkml:channelProperties>
      </inkml:inkSource>
      <inkml:timestamp xml:id="ts0" timeString="2008-06-16T16:10:54.81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  <inkml:brushProperty name="ignorePressure" value="1"/>
    </inkml:brush>
  </inkml:definitions>
  <inkml:trace contextRef="#ctx0" brushRef="#br0">0 40,'0'0,"0"0,0 0,39 80,-39-60,0 0,0 39,0-39,0-20,0 20,20-20,20-40,-20 20,0 1,20-21,159-100,-199 140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587DF1-DA41-4989-AE37-4A0B94507884}" type="datetimeFigureOut">
              <a:rPr lang="ko-KR" altLang="en-US" smtClean="0"/>
              <a:t>2020-05-10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BDC6FB-9096-4C66-90A5-E416D44B5D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6584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지금까지 들어주셔서 감사합니다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질의응답 시간을 가지겠습니다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D85EE-51FF-49B2-AE4A-EF643293EA7A}" type="slidenum">
              <a:rPr lang="ko-KR" altLang="en-US" smtClean="0"/>
              <a:pPr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95057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3B242-BADA-4649-9A9D-1B57E8E03DCF}" type="datetimeFigureOut">
              <a:rPr lang="ko-KR" altLang="en-US" smtClean="0"/>
              <a:t>2020-05-10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6C9A9-2E08-4F72-90E5-E42EA70B1F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4224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3B242-BADA-4649-9A9D-1B57E8E03DCF}" type="datetimeFigureOut">
              <a:rPr lang="ko-KR" altLang="en-US" smtClean="0"/>
              <a:t>2020-05-10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6C9A9-2E08-4F72-90E5-E42EA70B1F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3939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3B242-BADA-4649-9A9D-1B57E8E03DCF}" type="datetimeFigureOut">
              <a:rPr lang="ko-KR" altLang="en-US" smtClean="0"/>
              <a:t>2020-05-10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6C9A9-2E08-4F72-90E5-E42EA70B1F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5460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3B242-BADA-4649-9A9D-1B57E8E03DCF}" type="datetimeFigureOut">
              <a:rPr lang="ko-KR" altLang="en-US" smtClean="0"/>
              <a:t>2020-05-10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6C9A9-2E08-4F72-90E5-E42EA70B1F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5619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3B242-BADA-4649-9A9D-1B57E8E03DCF}" type="datetimeFigureOut">
              <a:rPr lang="ko-KR" altLang="en-US" smtClean="0"/>
              <a:t>2020-05-10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6C9A9-2E08-4F72-90E5-E42EA70B1F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331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3B242-BADA-4649-9A9D-1B57E8E03DCF}" type="datetimeFigureOut">
              <a:rPr lang="ko-KR" altLang="en-US" smtClean="0"/>
              <a:t>2020-05-10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6C9A9-2E08-4F72-90E5-E42EA70B1F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6763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3B242-BADA-4649-9A9D-1B57E8E03DCF}" type="datetimeFigureOut">
              <a:rPr lang="ko-KR" altLang="en-US" smtClean="0"/>
              <a:t>2020-05-10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6C9A9-2E08-4F72-90E5-E42EA70B1F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58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3B242-BADA-4649-9A9D-1B57E8E03DCF}" type="datetimeFigureOut">
              <a:rPr lang="ko-KR" altLang="en-US" smtClean="0"/>
              <a:t>2020-05-10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6C9A9-2E08-4F72-90E5-E42EA70B1F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6841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3B242-BADA-4649-9A9D-1B57E8E03DCF}" type="datetimeFigureOut">
              <a:rPr lang="ko-KR" altLang="en-US" smtClean="0"/>
              <a:t>2020-05-10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6C9A9-2E08-4F72-90E5-E42EA70B1F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2180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3B242-BADA-4649-9A9D-1B57E8E03DCF}" type="datetimeFigureOut">
              <a:rPr lang="ko-KR" altLang="en-US" smtClean="0"/>
              <a:t>2020-05-10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6C9A9-2E08-4F72-90E5-E42EA70B1F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452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3B242-BADA-4649-9A9D-1B57E8E03DCF}" type="datetimeFigureOut">
              <a:rPr lang="ko-KR" altLang="en-US" smtClean="0"/>
              <a:t>2020-05-10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6C9A9-2E08-4F72-90E5-E42EA70B1F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676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3B242-BADA-4649-9A9D-1B57E8E03DCF}" type="datetimeFigureOut">
              <a:rPr lang="ko-KR" altLang="en-US" smtClean="0"/>
              <a:t>2020-05-10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26C9A9-2E08-4F72-90E5-E42EA70B1F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1023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1.xml"/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4.png"/><Relationship Id="rId4" Type="http://schemas.microsoft.com/office/2007/relationships/hdphoto" Target="../media/hdphoto1.wdp"/><Relationship Id="rId9" Type="http://schemas.openxmlformats.org/officeDocument/2006/relationships/image" Target="../media/image12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2.png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microsoft.com/office/2007/relationships/hdphoto" Target="../media/hdphoto1.wdp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6"/>
          <a:stretch/>
        </p:blipFill>
        <p:spPr bwMode="auto">
          <a:xfrm rot="10800000">
            <a:off x="7354022" y="3242468"/>
            <a:ext cx="4837978" cy="3615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1352811" y="2675408"/>
            <a:ext cx="7520785" cy="10978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5000" b="1" i="1" spc="200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Java Study</a:t>
            </a:r>
            <a:endParaRPr lang="en-US" altLang="ko-KR" sz="5000" b="1" i="1" spc="2000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323307" y="4783570"/>
            <a:ext cx="4098113" cy="5238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r"/>
            <a:r>
              <a:rPr lang="en-US" altLang="ko-KR" sz="2000" i="1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2020-04-19 LSH</a:t>
            </a:r>
            <a:endParaRPr lang="en-US" altLang="ko-KR" sz="2000" b="1" i="1" dirty="0" smtClean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193561" y="4042236"/>
            <a:ext cx="6680035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2500" i="1" spc="100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Ch06_</a:t>
            </a:r>
            <a:r>
              <a:rPr lang="ko-KR" altLang="en-US" sz="2500" i="1" spc="100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객체지향 프로그래밍 </a:t>
            </a:r>
            <a:r>
              <a:rPr lang="en-US" altLang="ko-KR" sz="2500" i="1" spc="100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I</a:t>
            </a:r>
            <a:r>
              <a:rPr lang="ko-KR" altLang="en-US" sz="2500" i="1" spc="100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 </a:t>
            </a:r>
            <a:endParaRPr lang="en-US" altLang="ko-KR" sz="2500" i="1" spc="1000" smtClean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624" r="36036"/>
          <a:stretch/>
        </p:blipFill>
        <p:spPr>
          <a:xfrm>
            <a:off x="10578120" y="-10048"/>
            <a:ext cx="1610531" cy="1218048"/>
          </a:xfrm>
          <a:prstGeom prst="rect">
            <a:avLst/>
          </a:prstGeom>
        </p:spPr>
      </p:pic>
      <p:grpSp>
        <p:nvGrpSpPr>
          <p:cNvPr id="10" name="Group 4"/>
          <p:cNvGrpSpPr>
            <a:grpSpLocks/>
          </p:cNvGrpSpPr>
          <p:nvPr/>
        </p:nvGrpSpPr>
        <p:grpSpPr bwMode="auto">
          <a:xfrm>
            <a:off x="10947231" y="0"/>
            <a:ext cx="1368425" cy="722312"/>
            <a:chOff x="3787" y="1570"/>
            <a:chExt cx="862" cy="455"/>
          </a:xfrm>
        </p:grpSpPr>
        <p:sp>
          <p:nvSpPr>
            <p:cNvPr id="11" name="Text Box 5"/>
            <p:cNvSpPr txBox="1">
              <a:spLocks noChangeArrowheads="1"/>
            </p:cNvSpPr>
            <p:nvPr/>
          </p:nvSpPr>
          <p:spPr bwMode="auto">
            <a:xfrm>
              <a:off x="3787" y="1570"/>
              <a:ext cx="76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2800">
                  <a:solidFill>
                    <a:srgbClr val="939598"/>
                  </a:solidFill>
                  <a:latin typeface="Elephant" panose="02020904090505020303" pitchFamily="18" charset="0"/>
                </a:rPr>
                <a:t>Java</a:t>
              </a:r>
            </a:p>
          </p:txBody>
        </p:sp>
        <p:sp>
          <p:nvSpPr>
            <p:cNvPr id="12" name="Text Box 6"/>
            <p:cNvSpPr txBox="1">
              <a:spLocks noChangeArrowheads="1"/>
            </p:cNvSpPr>
            <p:nvPr/>
          </p:nvSpPr>
          <p:spPr bwMode="auto">
            <a:xfrm>
              <a:off x="4308" y="1643"/>
              <a:ext cx="34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ko-KR" altLang="en-US" sz="1600">
                  <a:solidFill>
                    <a:srgbClr val="939598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의</a:t>
              </a:r>
            </a:p>
          </p:txBody>
        </p:sp>
        <p:sp>
          <p:nvSpPr>
            <p:cNvPr id="13" name="Text Box 7"/>
            <p:cNvSpPr txBox="1">
              <a:spLocks noChangeArrowheads="1"/>
            </p:cNvSpPr>
            <p:nvPr/>
          </p:nvSpPr>
          <p:spPr bwMode="auto">
            <a:xfrm>
              <a:off x="4121" y="1775"/>
              <a:ext cx="5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ko-KR" altLang="en-US" sz="2000">
                  <a:solidFill>
                    <a:srgbClr val="939598"/>
                  </a:solidFill>
                  <a:latin typeface="바탕" panose="02030600000101010101" pitchFamily="18" charset="-127"/>
                  <a:ea typeface="HY견고딕" panose="02030600000101010101" pitchFamily="18" charset="-127"/>
                </a:rPr>
                <a:t>정석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79747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624" r="36036"/>
          <a:stretch/>
        </p:blipFill>
        <p:spPr>
          <a:xfrm>
            <a:off x="10578120" y="-10048"/>
            <a:ext cx="1610531" cy="1218048"/>
          </a:xfrm>
          <a:prstGeom prst="rect">
            <a:avLst/>
          </a:prstGeom>
        </p:spPr>
      </p:pic>
      <p:pic>
        <p:nvPicPr>
          <p:cNvPr id="4" name="Picture 1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/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36"/>
          <a:stretch/>
        </p:blipFill>
        <p:spPr bwMode="auto">
          <a:xfrm rot="10800000">
            <a:off x="8702982" y="4250577"/>
            <a:ext cx="3489018" cy="2607423"/>
          </a:xfrm>
          <a:prstGeom prst="rect">
            <a:avLst/>
          </a:prstGeom>
          <a:noFill/>
          <a:ln>
            <a:noFill/>
          </a:ln>
          <a:extLst/>
        </p:spPr>
      </p:pic>
      <p:sp>
        <p:nvSpPr>
          <p:cNvPr id="6" name="직사각형 5"/>
          <p:cNvSpPr/>
          <p:nvPr/>
        </p:nvSpPr>
        <p:spPr>
          <a:xfrm>
            <a:off x="-1" y="0"/>
            <a:ext cx="3600000" cy="576064"/>
          </a:xfrm>
          <a:prstGeom prst="rect">
            <a:avLst/>
          </a:prstGeom>
          <a:solidFill>
            <a:srgbClr val="9395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12"/>
          <p:cNvSpPr txBox="1">
            <a:spLocks/>
          </p:cNvSpPr>
          <p:nvPr/>
        </p:nvSpPr>
        <p:spPr>
          <a:xfrm>
            <a:off x="459325" y="40192"/>
            <a:ext cx="3067646" cy="5760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dist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000" b="1" smtClean="0">
                <a:solidFill>
                  <a:schemeClr val="bg1"/>
                </a:solidFill>
                <a:latin typeface="+mn-ea"/>
                <a:cs typeface="+mj-cs"/>
              </a:rPr>
              <a:t>3/</a:t>
            </a:r>
            <a:r>
              <a:rPr lang="ko-KR" altLang="en-US" sz="3000" b="1" smtClean="0">
                <a:solidFill>
                  <a:schemeClr val="bg1"/>
                </a:solidFill>
                <a:latin typeface="+mn-ea"/>
                <a:cs typeface="+mj-cs"/>
              </a:rPr>
              <a:t>변수와메서드</a:t>
            </a:r>
            <a:endParaRPr kumimoji="0" lang="ko-KR" altLang="en-US" sz="30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82" t="50000"/>
          <a:stretch/>
        </p:blipFill>
        <p:spPr>
          <a:xfrm>
            <a:off x="-10049" y="-20097"/>
            <a:ext cx="476071" cy="539544"/>
          </a:xfrm>
          <a:prstGeom prst="rect">
            <a:avLst/>
          </a:prstGeom>
        </p:spPr>
      </p:pic>
      <p:grpSp>
        <p:nvGrpSpPr>
          <p:cNvPr id="10" name="Group 4"/>
          <p:cNvGrpSpPr>
            <a:grpSpLocks/>
          </p:cNvGrpSpPr>
          <p:nvPr/>
        </p:nvGrpSpPr>
        <p:grpSpPr bwMode="auto">
          <a:xfrm>
            <a:off x="10947231" y="0"/>
            <a:ext cx="1368425" cy="722312"/>
            <a:chOff x="3787" y="1570"/>
            <a:chExt cx="862" cy="455"/>
          </a:xfrm>
        </p:grpSpPr>
        <p:sp>
          <p:nvSpPr>
            <p:cNvPr id="11" name="Text Box 5"/>
            <p:cNvSpPr txBox="1">
              <a:spLocks noChangeArrowheads="1"/>
            </p:cNvSpPr>
            <p:nvPr/>
          </p:nvSpPr>
          <p:spPr bwMode="auto">
            <a:xfrm>
              <a:off x="3787" y="1570"/>
              <a:ext cx="76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2800">
                  <a:solidFill>
                    <a:srgbClr val="939598"/>
                  </a:solidFill>
                  <a:latin typeface="Elephant" panose="02020904090505020303" pitchFamily="18" charset="0"/>
                </a:rPr>
                <a:t>Java</a:t>
              </a:r>
            </a:p>
          </p:txBody>
        </p:sp>
        <p:sp>
          <p:nvSpPr>
            <p:cNvPr id="12" name="Text Box 6"/>
            <p:cNvSpPr txBox="1">
              <a:spLocks noChangeArrowheads="1"/>
            </p:cNvSpPr>
            <p:nvPr/>
          </p:nvSpPr>
          <p:spPr bwMode="auto">
            <a:xfrm>
              <a:off x="4308" y="1643"/>
              <a:ext cx="34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ko-KR" altLang="en-US" sz="1600">
                  <a:solidFill>
                    <a:srgbClr val="939598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의</a:t>
              </a:r>
            </a:p>
          </p:txBody>
        </p:sp>
        <p:sp>
          <p:nvSpPr>
            <p:cNvPr id="13" name="Text Box 7"/>
            <p:cNvSpPr txBox="1">
              <a:spLocks noChangeArrowheads="1"/>
            </p:cNvSpPr>
            <p:nvPr/>
          </p:nvSpPr>
          <p:spPr bwMode="auto">
            <a:xfrm>
              <a:off x="4121" y="1775"/>
              <a:ext cx="5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ko-KR" altLang="en-US" sz="2000">
                  <a:solidFill>
                    <a:srgbClr val="939598"/>
                  </a:solidFill>
                  <a:latin typeface="바탕" panose="02030600000101010101" pitchFamily="18" charset="-127"/>
                  <a:ea typeface="HY견고딕" panose="02030600000101010101" pitchFamily="18" charset="-127"/>
                </a:rPr>
                <a:t>정석</a:t>
              </a:r>
            </a:p>
          </p:txBody>
        </p:sp>
      </p:grpSp>
      <p:pic>
        <p:nvPicPr>
          <p:cNvPr id="19" name="Picture 2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325" y="1102940"/>
            <a:ext cx="6981825" cy="231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 Box 11"/>
          <p:cNvSpPr txBox="1">
            <a:spLocks noChangeArrowheads="1"/>
          </p:cNvSpPr>
          <p:nvPr/>
        </p:nvSpPr>
        <p:spPr bwMode="auto">
          <a:xfrm>
            <a:off x="7479251" y="917202"/>
            <a:ext cx="2069864" cy="13731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xtLst/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5000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  <a:cs typeface="+mn-cs"/>
              </a:defRPr>
            </a:lvl1pPr>
            <a:lvl2pPr marL="457200" algn="l" rtl="0" fontAlgn="base" latinLnBrk="1">
              <a:spcBef>
                <a:spcPct val="5000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  <a:cs typeface="+mn-cs"/>
              </a:defRPr>
            </a:lvl2pPr>
            <a:lvl3pPr marL="914400" algn="l" rtl="0" fontAlgn="base" latinLnBrk="1">
              <a:spcBef>
                <a:spcPct val="5000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  <a:cs typeface="+mn-cs"/>
              </a:defRPr>
            </a:lvl3pPr>
            <a:lvl4pPr marL="1371600" algn="l" rtl="0" fontAlgn="base" latinLnBrk="1">
              <a:spcBef>
                <a:spcPct val="5000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  <a:cs typeface="+mn-cs"/>
              </a:defRPr>
            </a:lvl4pPr>
            <a:lvl5pPr marL="1828800" algn="l" rtl="0" fontAlgn="base" latinLnBrk="1">
              <a:spcBef>
                <a:spcPct val="5000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  <a:cs typeface="+mn-cs"/>
              </a:defRPr>
            </a:lvl9pPr>
          </a:lstStyle>
          <a:p>
            <a:pPr eaLnBrk="1" hangingPunct="1"/>
            <a:r>
              <a:rPr lang="en-US" altLang="ko-KR">
                <a:latin typeface="견명조" pitchFamily="18" charset="-127"/>
              </a:rPr>
              <a:t>class Time {</a:t>
            </a:r>
          </a:p>
          <a:p>
            <a:pPr eaLnBrk="1" hangingPunct="1"/>
            <a:r>
              <a:rPr lang="en-US" altLang="ko-KR">
                <a:latin typeface="견명조" pitchFamily="18" charset="-127"/>
              </a:rPr>
              <a:t>	int hour;</a:t>
            </a:r>
          </a:p>
          <a:p>
            <a:pPr eaLnBrk="1" hangingPunct="1"/>
            <a:r>
              <a:rPr lang="en-US" altLang="ko-KR">
                <a:latin typeface="견명조" pitchFamily="18" charset="-127"/>
              </a:rPr>
              <a:t>	int minute;</a:t>
            </a:r>
          </a:p>
          <a:p>
            <a:pPr eaLnBrk="1" hangingPunct="1"/>
            <a:r>
              <a:rPr lang="en-US" altLang="ko-KR">
                <a:latin typeface="견명조" pitchFamily="18" charset="-127"/>
              </a:rPr>
              <a:t>	int second;</a:t>
            </a:r>
          </a:p>
          <a:p>
            <a:pPr eaLnBrk="1" hangingPunct="1"/>
            <a:r>
              <a:rPr lang="en-US" altLang="ko-KR">
                <a:latin typeface="견명조" pitchFamily="18" charset="-127"/>
              </a:rPr>
              <a:t>}</a:t>
            </a:r>
          </a:p>
        </p:txBody>
      </p:sp>
      <p:pic>
        <p:nvPicPr>
          <p:cNvPr id="21" name="Picture 14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2163" y="2398340"/>
            <a:ext cx="2374900" cy="93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3" name="Ink 4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321838" y="2633290"/>
              <a:ext cx="136525" cy="93662"/>
            </p14:xfrm>
          </p:contentPart>
        </mc:Choice>
        <mc:Fallback xmlns="">
          <p:pic>
            <p:nvPicPr>
              <p:cNvPr id="23" name="Ink 4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312472" y="2623924"/>
                <a:ext cx="155257" cy="112394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24" name="Group 9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13794"/>
              </p:ext>
            </p:extLst>
          </p:nvPr>
        </p:nvGraphicFramePr>
        <p:xfrm>
          <a:off x="552632" y="4388622"/>
          <a:ext cx="6588125" cy="1790701"/>
        </p:xfrm>
        <a:graphic>
          <a:graphicData uri="http://schemas.openxmlformats.org/drawingml/2006/table">
            <a:tbl>
              <a:tblPr/>
              <a:tblGrid>
                <a:gridCol w="1679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1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2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2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변수의 종류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3959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선언위치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3959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생성시기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395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클래스변수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클래스 영역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클래스가 메모리에 올라갈 때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인스턴스변수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인스턴스 생성시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6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지역변수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메서드 영역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변수 선언문 수행시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552632" y="818321"/>
            <a:ext cx="5933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변수의 선언위치가 변수의 종류와 범위</a:t>
            </a:r>
            <a:r>
              <a:rPr lang="en-US" altLang="ko-KR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(scope)</a:t>
            </a:r>
            <a:r>
              <a:rPr lang="ko-KR" altLang="en-US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를 결정한다</a:t>
            </a:r>
            <a:r>
              <a:rPr lang="en-US" altLang="ko-KR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.</a:t>
            </a:r>
            <a:endParaRPr lang="ko-KR" altLang="en-US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25" name="Text Box 19"/>
          <p:cNvSpPr txBox="1">
            <a:spLocks noChangeArrowheads="1"/>
          </p:cNvSpPr>
          <p:nvPr/>
        </p:nvSpPr>
        <p:spPr bwMode="auto">
          <a:xfrm>
            <a:off x="466022" y="3728110"/>
            <a:ext cx="766248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l" eaLnBrk="1" hangingPunct="1"/>
            <a:r>
              <a:rPr lang="en-US" altLang="ko-KR" sz="2800">
                <a:latin typeface="나눔명조" panose="02020603020101020101" pitchFamily="18" charset="-127"/>
                <a:ea typeface="나눔명조" panose="02020603020101020101" pitchFamily="18" charset="-127"/>
              </a:rPr>
              <a:t>1</a:t>
            </a:r>
            <a:r>
              <a:rPr lang="en-US" altLang="ko-KR" sz="2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. </a:t>
            </a:r>
            <a:r>
              <a:rPr lang="ko-KR" altLang="en-US" sz="2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선언위치에 따른 변수의 종류</a:t>
            </a:r>
            <a:endParaRPr lang="en-US" altLang="ko-KR" sz="280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37640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624" r="36036"/>
          <a:stretch/>
        </p:blipFill>
        <p:spPr>
          <a:xfrm>
            <a:off x="10578120" y="-10048"/>
            <a:ext cx="1610531" cy="1218048"/>
          </a:xfrm>
          <a:prstGeom prst="rect">
            <a:avLst/>
          </a:prstGeom>
        </p:spPr>
      </p:pic>
      <p:pic>
        <p:nvPicPr>
          <p:cNvPr id="4" name="Picture 1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/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36"/>
          <a:stretch/>
        </p:blipFill>
        <p:spPr bwMode="auto">
          <a:xfrm rot="10800000">
            <a:off x="8702982" y="4250577"/>
            <a:ext cx="3489018" cy="2607423"/>
          </a:xfrm>
          <a:prstGeom prst="rect">
            <a:avLst/>
          </a:prstGeom>
          <a:noFill/>
          <a:ln>
            <a:noFill/>
          </a:ln>
          <a:extLst/>
        </p:spPr>
      </p:pic>
      <p:sp>
        <p:nvSpPr>
          <p:cNvPr id="6" name="직사각형 5"/>
          <p:cNvSpPr/>
          <p:nvPr/>
        </p:nvSpPr>
        <p:spPr>
          <a:xfrm>
            <a:off x="-1" y="0"/>
            <a:ext cx="3600000" cy="576064"/>
          </a:xfrm>
          <a:prstGeom prst="rect">
            <a:avLst/>
          </a:prstGeom>
          <a:solidFill>
            <a:srgbClr val="9395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12"/>
          <p:cNvSpPr txBox="1">
            <a:spLocks/>
          </p:cNvSpPr>
          <p:nvPr/>
        </p:nvSpPr>
        <p:spPr>
          <a:xfrm>
            <a:off x="459325" y="40192"/>
            <a:ext cx="3067646" cy="5760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dist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000" b="1" smtClean="0">
                <a:solidFill>
                  <a:schemeClr val="bg1"/>
                </a:solidFill>
                <a:latin typeface="+mn-ea"/>
                <a:cs typeface="+mj-cs"/>
              </a:rPr>
              <a:t>3/</a:t>
            </a:r>
            <a:r>
              <a:rPr lang="ko-KR" altLang="en-US" sz="3000" b="1" smtClean="0">
                <a:solidFill>
                  <a:schemeClr val="bg1"/>
                </a:solidFill>
                <a:latin typeface="+mn-ea"/>
                <a:cs typeface="+mj-cs"/>
              </a:rPr>
              <a:t>변수와메서드</a:t>
            </a:r>
            <a:endParaRPr kumimoji="0" lang="ko-KR" altLang="en-US" sz="30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82" t="50000"/>
          <a:stretch/>
        </p:blipFill>
        <p:spPr>
          <a:xfrm>
            <a:off x="-10049" y="-20097"/>
            <a:ext cx="476071" cy="539544"/>
          </a:xfrm>
          <a:prstGeom prst="rect">
            <a:avLst/>
          </a:prstGeom>
        </p:spPr>
      </p:pic>
      <p:grpSp>
        <p:nvGrpSpPr>
          <p:cNvPr id="10" name="Group 4"/>
          <p:cNvGrpSpPr>
            <a:grpSpLocks/>
          </p:cNvGrpSpPr>
          <p:nvPr/>
        </p:nvGrpSpPr>
        <p:grpSpPr bwMode="auto">
          <a:xfrm>
            <a:off x="10947231" y="0"/>
            <a:ext cx="1368425" cy="722312"/>
            <a:chOff x="3787" y="1570"/>
            <a:chExt cx="862" cy="455"/>
          </a:xfrm>
        </p:grpSpPr>
        <p:sp>
          <p:nvSpPr>
            <p:cNvPr id="11" name="Text Box 5"/>
            <p:cNvSpPr txBox="1">
              <a:spLocks noChangeArrowheads="1"/>
            </p:cNvSpPr>
            <p:nvPr/>
          </p:nvSpPr>
          <p:spPr bwMode="auto">
            <a:xfrm>
              <a:off x="3787" y="1570"/>
              <a:ext cx="76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2800">
                  <a:solidFill>
                    <a:srgbClr val="939598"/>
                  </a:solidFill>
                  <a:latin typeface="Elephant" panose="02020904090505020303" pitchFamily="18" charset="0"/>
                </a:rPr>
                <a:t>Java</a:t>
              </a:r>
            </a:p>
          </p:txBody>
        </p:sp>
        <p:sp>
          <p:nvSpPr>
            <p:cNvPr id="12" name="Text Box 6"/>
            <p:cNvSpPr txBox="1">
              <a:spLocks noChangeArrowheads="1"/>
            </p:cNvSpPr>
            <p:nvPr/>
          </p:nvSpPr>
          <p:spPr bwMode="auto">
            <a:xfrm>
              <a:off x="4308" y="1643"/>
              <a:ext cx="34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ko-KR" altLang="en-US" sz="1600">
                  <a:solidFill>
                    <a:srgbClr val="939598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의</a:t>
              </a:r>
            </a:p>
          </p:txBody>
        </p:sp>
        <p:sp>
          <p:nvSpPr>
            <p:cNvPr id="13" name="Text Box 7"/>
            <p:cNvSpPr txBox="1">
              <a:spLocks noChangeArrowheads="1"/>
            </p:cNvSpPr>
            <p:nvPr/>
          </p:nvSpPr>
          <p:spPr bwMode="auto">
            <a:xfrm>
              <a:off x="4121" y="1775"/>
              <a:ext cx="5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ko-KR" altLang="en-US" sz="2000">
                  <a:solidFill>
                    <a:srgbClr val="939598"/>
                  </a:solidFill>
                  <a:latin typeface="바탕" panose="02030600000101010101" pitchFamily="18" charset="-127"/>
                  <a:ea typeface="HY견고딕" panose="02030600000101010101" pitchFamily="18" charset="-127"/>
                </a:rPr>
                <a:t>정석</a:t>
              </a:r>
            </a:p>
          </p:txBody>
        </p:sp>
      </p:grpSp>
      <p:sp>
        <p:nvSpPr>
          <p:cNvPr id="25" name="Text Box 19"/>
          <p:cNvSpPr txBox="1">
            <a:spLocks noChangeArrowheads="1"/>
          </p:cNvSpPr>
          <p:nvPr/>
        </p:nvSpPr>
        <p:spPr bwMode="auto">
          <a:xfrm>
            <a:off x="466022" y="811285"/>
            <a:ext cx="766248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l" eaLnBrk="1" hangingPunct="1"/>
            <a:r>
              <a:rPr lang="en-US" altLang="ko-KR" sz="2800">
                <a:latin typeface="나눔명조" panose="02020603020101020101" pitchFamily="18" charset="-127"/>
                <a:ea typeface="나눔명조" panose="02020603020101020101" pitchFamily="18" charset="-127"/>
              </a:rPr>
              <a:t>1</a:t>
            </a:r>
            <a:r>
              <a:rPr lang="en-US" altLang="ko-KR" sz="2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. </a:t>
            </a:r>
            <a:r>
              <a:rPr lang="ko-KR" altLang="en-US" sz="2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선언위치에 따른 변수의 종류</a:t>
            </a:r>
            <a:endParaRPr lang="en-US" altLang="ko-KR" sz="280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18" name="Text Box 20"/>
          <p:cNvSpPr txBox="1">
            <a:spLocks noChangeArrowheads="1"/>
          </p:cNvSpPr>
          <p:nvPr/>
        </p:nvSpPr>
        <p:spPr bwMode="auto">
          <a:xfrm>
            <a:off x="468312" y="1592263"/>
            <a:ext cx="11691769" cy="3877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66700" indent="-266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marL="285750" indent="-285750" algn="l" eaLnBrk="1" hangingPunct="1">
              <a:buFont typeface="Arial" panose="020B0604020202020204" pitchFamily="34" charset="0"/>
              <a:buChar char="•"/>
            </a:pPr>
            <a:r>
              <a:rPr lang="ko-KR" altLang="en-US" sz="22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인스턴스변수</a:t>
            </a:r>
            <a:r>
              <a:rPr lang="en-US" altLang="ko-KR" sz="22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(instance variable)</a:t>
            </a:r>
          </a:p>
          <a:p>
            <a:pPr marL="762000" lvl="1" eaLnBrk="1" hangingPunct="1">
              <a:buFont typeface="Wingdings" panose="05000000000000000000" pitchFamily="2" charset="2"/>
              <a:buChar char="ü"/>
            </a:pP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각 인스턴스의 개별적인 저장공간</a:t>
            </a: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. </a:t>
            </a: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인스턴스마다 다른 값 저장 가능</a:t>
            </a: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.</a:t>
            </a:r>
          </a:p>
          <a:p>
            <a:pPr marL="762000" lvl="1" eaLnBrk="1" hangingPunct="1">
              <a:buFont typeface="Wingdings" panose="05000000000000000000" pitchFamily="2" charset="2"/>
              <a:buChar char="ü"/>
            </a:pP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인스턴스 생성 후</a:t>
            </a: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, '</a:t>
            </a: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참조변수</a:t>
            </a: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.</a:t>
            </a: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인스턴스변수명</a:t>
            </a: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'</a:t>
            </a: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으로 접근</a:t>
            </a:r>
            <a:endParaRPr lang="en-US" altLang="ko-KR" sz="1800" smtClean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762000" lvl="1" eaLnBrk="1" hangingPunct="1">
              <a:buFont typeface="Wingdings" panose="05000000000000000000" pitchFamily="2" charset="2"/>
              <a:buChar char="ü"/>
            </a:pP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인스턴스를 생성할 때 생성되고</a:t>
            </a: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, </a:t>
            </a:r>
            <a:r>
              <a:rPr lang="ko-KR" altLang="en-US" sz="1800">
                <a:latin typeface="나눔명조" panose="02020603020101020101" pitchFamily="18" charset="-127"/>
                <a:ea typeface="나눔명조" panose="02020603020101020101" pitchFamily="18" charset="-127"/>
              </a:rPr>
              <a:t>그</a:t>
            </a: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 인스턴스를 참조하는 참조변수가 없을 때 가비지컬렉터에 의해 자동제거됨</a:t>
            </a: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/>
            </a:r>
            <a:b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</a:br>
            <a:endParaRPr lang="en-US" altLang="ko-KR" sz="1800" smtClean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361950" indent="-342900" eaLnBrk="1" hangingPunct="1">
              <a:buFont typeface="Arial" panose="020B0604020202020204" pitchFamily="34" charset="0"/>
              <a:buChar char="•"/>
            </a:pPr>
            <a:r>
              <a:rPr lang="ko-KR" altLang="en-US" sz="22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클래스변수</a:t>
            </a:r>
            <a:r>
              <a:rPr lang="en-US" altLang="ko-KR" sz="22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(class variable)</a:t>
            </a:r>
          </a:p>
          <a:p>
            <a:pPr marL="838200" lvl="1" indent="-342900" eaLnBrk="1" hangingPunct="1">
              <a:buFont typeface="Wingdings" panose="05000000000000000000" pitchFamily="2" charset="2"/>
              <a:buChar char="ü"/>
            </a:pP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같은 클래스의 모든 인스턴스들이 공유하는 변수</a:t>
            </a:r>
            <a:endParaRPr lang="en-US" altLang="ko-KR" sz="1800" smtClean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838200" lvl="1" indent="-342900" eaLnBrk="1" hangingPunct="1">
              <a:buFont typeface="Wingdings" panose="05000000000000000000" pitchFamily="2" charset="2"/>
              <a:buChar char="ü"/>
            </a:pP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인스턴스 생성없이 </a:t>
            </a: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'</a:t>
            </a: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클래스이름</a:t>
            </a: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.</a:t>
            </a: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클래스변수명</a:t>
            </a: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'</a:t>
            </a: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으로 접근</a:t>
            </a:r>
            <a:endParaRPr lang="en-US" altLang="ko-KR" sz="1800" smtClean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838200" lvl="1" indent="-342900" eaLnBrk="1" hangingPunct="1">
              <a:buFont typeface="Wingdings" panose="05000000000000000000" pitchFamily="2" charset="2"/>
              <a:buChar char="ü"/>
            </a:pP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클래스가 로딩될 때 생성되고 프로그램이 종료될 때 소멸</a:t>
            </a:r>
            <a:endParaRPr lang="en-US" altLang="ko-KR" sz="1800" smtClean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838200" lvl="1" indent="-342900" eaLnBrk="1" hangingPunct="1">
              <a:buFont typeface="Wingdings" panose="05000000000000000000" pitchFamily="2" charset="2"/>
              <a:buChar char="ü"/>
            </a:pPr>
            <a:endParaRPr lang="en-US" altLang="ko-KR" sz="180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361950" indent="-342900" eaLnBrk="1" hangingPunct="1">
              <a:buFont typeface="Arial" panose="020B0604020202020204" pitchFamily="34" charset="0"/>
              <a:buChar char="•"/>
            </a:pPr>
            <a:r>
              <a:rPr lang="ko-KR" altLang="en-US" sz="22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지역변수</a:t>
            </a:r>
            <a:r>
              <a:rPr lang="en-US" altLang="ko-KR" sz="22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(local variable)</a:t>
            </a:r>
          </a:p>
          <a:p>
            <a:pPr marL="838200" lvl="1" indent="-342900" eaLnBrk="1" hangingPunct="1">
              <a:buFont typeface="Wingdings" panose="05000000000000000000" pitchFamily="2" charset="2"/>
              <a:buChar char="ü"/>
            </a:pP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메서드 내에 선언되며</a:t>
            </a: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, </a:t>
            </a: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메서드의 종료와 함께 소멸</a:t>
            </a:r>
            <a:endParaRPr lang="en-US" altLang="ko-KR" sz="1800" smtClean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838200" lvl="1" indent="-342900" eaLnBrk="1" hangingPunct="1">
              <a:buFont typeface="Wingdings" panose="05000000000000000000" pitchFamily="2" charset="2"/>
              <a:buChar char="ü"/>
            </a:pP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조건문</a:t>
            </a: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, </a:t>
            </a: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반복문의 블럭 </a:t>
            </a: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{} </a:t>
            </a: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내에 선언된 지역변수는 블럭을 벗어나면 소멸</a:t>
            </a:r>
            <a:endParaRPr lang="en-US" altLang="ko-KR" sz="180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8447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624" r="36036"/>
          <a:stretch/>
        </p:blipFill>
        <p:spPr>
          <a:xfrm>
            <a:off x="10578120" y="-10048"/>
            <a:ext cx="1610531" cy="1218048"/>
          </a:xfrm>
          <a:prstGeom prst="rect">
            <a:avLst/>
          </a:prstGeom>
        </p:spPr>
      </p:pic>
      <p:pic>
        <p:nvPicPr>
          <p:cNvPr id="4" name="Picture 1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/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36"/>
          <a:stretch/>
        </p:blipFill>
        <p:spPr bwMode="auto">
          <a:xfrm rot="10800000">
            <a:off x="8702982" y="4250577"/>
            <a:ext cx="3489018" cy="2607423"/>
          </a:xfrm>
          <a:prstGeom prst="rect">
            <a:avLst/>
          </a:prstGeom>
          <a:noFill/>
          <a:ln>
            <a:noFill/>
          </a:ln>
          <a:extLst/>
        </p:spPr>
      </p:pic>
      <p:sp>
        <p:nvSpPr>
          <p:cNvPr id="6" name="직사각형 5"/>
          <p:cNvSpPr/>
          <p:nvPr/>
        </p:nvSpPr>
        <p:spPr>
          <a:xfrm>
            <a:off x="-1" y="0"/>
            <a:ext cx="3600000" cy="576064"/>
          </a:xfrm>
          <a:prstGeom prst="rect">
            <a:avLst/>
          </a:prstGeom>
          <a:solidFill>
            <a:srgbClr val="9395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12"/>
          <p:cNvSpPr txBox="1">
            <a:spLocks/>
          </p:cNvSpPr>
          <p:nvPr/>
        </p:nvSpPr>
        <p:spPr>
          <a:xfrm>
            <a:off x="459325" y="40192"/>
            <a:ext cx="3067646" cy="5760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dist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000" b="1" smtClean="0">
                <a:solidFill>
                  <a:schemeClr val="bg1"/>
                </a:solidFill>
                <a:latin typeface="+mn-ea"/>
                <a:cs typeface="+mj-cs"/>
              </a:rPr>
              <a:t>3/</a:t>
            </a:r>
            <a:r>
              <a:rPr lang="ko-KR" altLang="en-US" sz="3000" b="1" smtClean="0">
                <a:solidFill>
                  <a:schemeClr val="bg1"/>
                </a:solidFill>
                <a:latin typeface="+mn-ea"/>
                <a:cs typeface="+mj-cs"/>
              </a:rPr>
              <a:t>변수와메서드</a:t>
            </a:r>
            <a:endParaRPr kumimoji="0" lang="ko-KR" altLang="en-US" sz="30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82" t="50000"/>
          <a:stretch/>
        </p:blipFill>
        <p:spPr>
          <a:xfrm>
            <a:off x="-10049" y="-20097"/>
            <a:ext cx="476071" cy="539544"/>
          </a:xfrm>
          <a:prstGeom prst="rect">
            <a:avLst/>
          </a:prstGeom>
        </p:spPr>
      </p:pic>
      <p:grpSp>
        <p:nvGrpSpPr>
          <p:cNvPr id="10" name="Group 4"/>
          <p:cNvGrpSpPr>
            <a:grpSpLocks/>
          </p:cNvGrpSpPr>
          <p:nvPr/>
        </p:nvGrpSpPr>
        <p:grpSpPr bwMode="auto">
          <a:xfrm>
            <a:off x="10947231" y="0"/>
            <a:ext cx="1368425" cy="722312"/>
            <a:chOff x="3787" y="1570"/>
            <a:chExt cx="862" cy="455"/>
          </a:xfrm>
        </p:grpSpPr>
        <p:sp>
          <p:nvSpPr>
            <p:cNvPr id="11" name="Text Box 5"/>
            <p:cNvSpPr txBox="1">
              <a:spLocks noChangeArrowheads="1"/>
            </p:cNvSpPr>
            <p:nvPr/>
          </p:nvSpPr>
          <p:spPr bwMode="auto">
            <a:xfrm>
              <a:off x="3787" y="1570"/>
              <a:ext cx="76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2800">
                  <a:solidFill>
                    <a:srgbClr val="939598"/>
                  </a:solidFill>
                  <a:latin typeface="Elephant" panose="02020904090505020303" pitchFamily="18" charset="0"/>
                </a:rPr>
                <a:t>Java</a:t>
              </a:r>
            </a:p>
          </p:txBody>
        </p:sp>
        <p:sp>
          <p:nvSpPr>
            <p:cNvPr id="12" name="Text Box 6"/>
            <p:cNvSpPr txBox="1">
              <a:spLocks noChangeArrowheads="1"/>
            </p:cNvSpPr>
            <p:nvPr/>
          </p:nvSpPr>
          <p:spPr bwMode="auto">
            <a:xfrm>
              <a:off x="4308" y="1643"/>
              <a:ext cx="34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ko-KR" altLang="en-US" sz="1600">
                  <a:solidFill>
                    <a:srgbClr val="939598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의</a:t>
              </a:r>
            </a:p>
          </p:txBody>
        </p:sp>
        <p:sp>
          <p:nvSpPr>
            <p:cNvPr id="13" name="Text Box 7"/>
            <p:cNvSpPr txBox="1">
              <a:spLocks noChangeArrowheads="1"/>
            </p:cNvSpPr>
            <p:nvPr/>
          </p:nvSpPr>
          <p:spPr bwMode="auto">
            <a:xfrm>
              <a:off x="4121" y="1775"/>
              <a:ext cx="5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ko-KR" altLang="en-US" sz="2000">
                  <a:solidFill>
                    <a:srgbClr val="939598"/>
                  </a:solidFill>
                  <a:latin typeface="바탕" panose="02030600000101010101" pitchFamily="18" charset="-127"/>
                  <a:ea typeface="HY견고딕" panose="02030600000101010101" pitchFamily="18" charset="-127"/>
                </a:rPr>
                <a:t>정석</a:t>
              </a:r>
            </a:p>
          </p:txBody>
        </p:sp>
      </p:grpSp>
      <p:sp>
        <p:nvSpPr>
          <p:cNvPr id="25" name="Text Box 19"/>
          <p:cNvSpPr txBox="1">
            <a:spLocks noChangeArrowheads="1"/>
          </p:cNvSpPr>
          <p:nvPr/>
        </p:nvSpPr>
        <p:spPr bwMode="auto">
          <a:xfrm>
            <a:off x="466022" y="811285"/>
            <a:ext cx="766248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l" eaLnBrk="1" hangingPunct="1"/>
            <a:r>
              <a:rPr lang="en-US" altLang="ko-KR" sz="2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2. </a:t>
            </a:r>
            <a:r>
              <a:rPr lang="ko-KR" altLang="en-US" sz="2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클래스변수와 인스턴스변수</a:t>
            </a:r>
            <a:endParaRPr lang="en-US" altLang="ko-KR" sz="280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52632" y="1524375"/>
            <a:ext cx="102290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인스턴스변수는 인스턴스가 생성될 때마다 생성되므로 인스턴스마다 각기 다른 값을 유지할 수 있지만</a:t>
            </a:r>
            <a:r>
              <a:rPr lang="en-US" altLang="ko-KR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,</a:t>
            </a:r>
          </a:p>
          <a:p>
            <a:r>
              <a:rPr lang="ko-KR" altLang="en-US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클래스변수는 모든 인스턴스가 하나의 저장공간을 공유하므로 항상 공통된 값을 갖는다</a:t>
            </a:r>
            <a:r>
              <a:rPr lang="en-US" altLang="ko-KR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.</a:t>
            </a:r>
            <a:endParaRPr lang="ko-KR" altLang="en-US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15" name="Text Box 39"/>
          <p:cNvSpPr txBox="1">
            <a:spLocks noChangeArrowheads="1"/>
          </p:cNvSpPr>
          <p:nvPr/>
        </p:nvSpPr>
        <p:spPr bwMode="auto">
          <a:xfrm>
            <a:off x="4454832" y="4029039"/>
            <a:ext cx="4248150" cy="19389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>
            <a:spAutoFit/>
          </a:bodyPr>
          <a:lstStyle>
            <a:lvl1pPr marL="449263" indent="-449263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eaLnBrk="1" hangingPunct="1"/>
            <a:r>
              <a:rPr lang="en-US" altLang="ko-KR"/>
              <a:t>class Card {</a:t>
            </a:r>
          </a:p>
          <a:p>
            <a:pPr eaLnBrk="1" hangingPunct="1"/>
            <a:endParaRPr lang="en-US" altLang="ko-KR"/>
          </a:p>
          <a:p>
            <a:pPr eaLnBrk="1" hangingPunct="1"/>
            <a:endParaRPr lang="en-US" altLang="ko-KR"/>
          </a:p>
          <a:p>
            <a:pPr eaLnBrk="1" hangingPunct="1"/>
            <a:endParaRPr lang="en-US" altLang="ko-KR"/>
          </a:p>
          <a:p>
            <a:pPr eaLnBrk="1" hangingPunct="1"/>
            <a:endParaRPr lang="en-US" altLang="ko-KR"/>
          </a:p>
          <a:p>
            <a:pPr eaLnBrk="1" hangingPunct="1"/>
            <a:r>
              <a:rPr lang="en-US" altLang="ko-KR"/>
              <a:t>      </a:t>
            </a:r>
          </a:p>
          <a:p>
            <a:pPr eaLnBrk="1" hangingPunct="1"/>
            <a:endParaRPr lang="en-US" altLang="ko-KR" smtClean="0"/>
          </a:p>
          <a:p>
            <a:pPr eaLnBrk="1" hangingPunct="1"/>
            <a:endParaRPr lang="en-US" altLang="ko-KR"/>
          </a:p>
          <a:p>
            <a:pPr eaLnBrk="1" hangingPunct="1"/>
            <a:endParaRPr lang="en-US" altLang="ko-KR" smtClean="0"/>
          </a:p>
          <a:p>
            <a:pPr eaLnBrk="1" hangingPunct="1"/>
            <a:r>
              <a:rPr lang="en-US" altLang="ko-KR" smtClean="0"/>
              <a:t>}</a:t>
            </a:r>
            <a:endParaRPr lang="en-US" altLang="ko-KR"/>
          </a:p>
        </p:txBody>
      </p:sp>
      <p:graphicFrame>
        <p:nvGraphicFramePr>
          <p:cNvPr id="16" name="Group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0279283"/>
              </p:ext>
            </p:extLst>
          </p:nvPr>
        </p:nvGraphicFramePr>
        <p:xfrm>
          <a:off x="782944" y="4387814"/>
          <a:ext cx="1692275" cy="1792814"/>
        </p:xfrm>
        <a:graphic>
          <a:graphicData uri="http://schemas.openxmlformats.org/drawingml/2006/table">
            <a:tbl>
              <a:tblPr/>
              <a:tblGrid>
                <a:gridCol w="6111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10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305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속성</a:t>
                      </a:r>
                    </a:p>
                  </a:txBody>
                  <a:tcPr marL="90000" marR="90000" marT="46780" marB="4678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3959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무늬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숫자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폭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높이</a:t>
                      </a:r>
                    </a:p>
                  </a:txBody>
                  <a:tcPr marL="90000" marR="90000" marT="46780" marB="4678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17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기능</a:t>
                      </a:r>
                    </a:p>
                  </a:txBody>
                  <a:tcPr marL="90000" marR="90000" marT="46780" marB="4678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3959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...</a:t>
                      </a:r>
                    </a:p>
                  </a:txBody>
                  <a:tcPr marL="90000" marR="90000" marT="46780" marB="4678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" name="Line 46"/>
          <p:cNvSpPr>
            <a:spLocks noChangeShapeType="1"/>
          </p:cNvSpPr>
          <p:nvPr/>
        </p:nvSpPr>
        <p:spPr bwMode="auto">
          <a:xfrm>
            <a:off x="2006907" y="4691026"/>
            <a:ext cx="28432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9" name="Text Box 47"/>
          <p:cNvSpPr txBox="1">
            <a:spLocks noChangeArrowheads="1"/>
          </p:cNvSpPr>
          <p:nvPr/>
        </p:nvSpPr>
        <p:spPr bwMode="auto">
          <a:xfrm>
            <a:off x="2691119" y="4249701"/>
            <a:ext cx="172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49263" indent="-449263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ctr" eaLnBrk="1" hangingPunct="1"/>
            <a:r>
              <a:rPr lang="ko-KR" altLang="en-US" sz="2000">
                <a:latin typeface="나눔명조" panose="02020603020101020101" pitchFamily="18" charset="-127"/>
                <a:ea typeface="나눔명조" panose="02020603020101020101" pitchFamily="18" charset="-127"/>
              </a:rPr>
              <a:t>인스턴스변수</a:t>
            </a:r>
          </a:p>
        </p:txBody>
      </p:sp>
      <p:sp>
        <p:nvSpPr>
          <p:cNvPr id="20" name="Text Box 52"/>
          <p:cNvSpPr txBox="1">
            <a:spLocks noChangeArrowheads="1"/>
          </p:cNvSpPr>
          <p:nvPr/>
        </p:nvSpPr>
        <p:spPr bwMode="auto">
          <a:xfrm>
            <a:off x="4923144" y="4335426"/>
            <a:ext cx="3348038" cy="6238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spAutoFit/>
          </a:bodyPr>
          <a:lstStyle>
            <a:lvl1pPr marL="449263" indent="-449263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eaLnBrk="1" hangingPunct="1"/>
            <a:r>
              <a:rPr lang="en-US" altLang="ko-KR" sz="1400"/>
              <a:t>String kind;  // </a:t>
            </a:r>
            <a:r>
              <a:rPr lang="ko-KR" altLang="en-US" sz="1400"/>
              <a:t>무늬</a:t>
            </a:r>
          </a:p>
          <a:p>
            <a:pPr eaLnBrk="1" hangingPunct="1"/>
            <a:r>
              <a:rPr lang="en-US" altLang="ko-KR" sz="1400"/>
              <a:t>int number;   // </a:t>
            </a:r>
            <a:r>
              <a:rPr lang="ko-KR" altLang="en-US" sz="1400"/>
              <a:t>숫자</a:t>
            </a:r>
          </a:p>
        </p:txBody>
      </p:sp>
      <p:sp>
        <p:nvSpPr>
          <p:cNvPr id="21" name="Text Box 47"/>
          <p:cNvSpPr txBox="1">
            <a:spLocks noChangeArrowheads="1"/>
          </p:cNvSpPr>
          <p:nvPr/>
        </p:nvSpPr>
        <p:spPr bwMode="auto">
          <a:xfrm>
            <a:off x="2654607" y="5037101"/>
            <a:ext cx="16208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49263" indent="-449263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ctr" eaLnBrk="1" hangingPunct="1"/>
            <a:r>
              <a:rPr lang="ko-KR" altLang="en-US" sz="2000">
                <a:latin typeface="나눔명조" panose="02020603020101020101" pitchFamily="18" charset="-127"/>
                <a:ea typeface="나눔명조" panose="02020603020101020101" pitchFamily="18" charset="-127"/>
              </a:rPr>
              <a:t>클래스변수</a:t>
            </a:r>
          </a:p>
        </p:txBody>
      </p:sp>
      <p:sp>
        <p:nvSpPr>
          <p:cNvPr id="23" name="Text Box 52"/>
          <p:cNvSpPr txBox="1">
            <a:spLocks noChangeArrowheads="1"/>
          </p:cNvSpPr>
          <p:nvPr/>
        </p:nvSpPr>
        <p:spPr bwMode="auto">
          <a:xfrm>
            <a:off x="4959657" y="5108539"/>
            <a:ext cx="3563937" cy="6238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spAutoFit/>
          </a:bodyPr>
          <a:lstStyle>
            <a:lvl1pPr marL="449263" indent="-449263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eaLnBrk="1" hangingPunct="1"/>
            <a:r>
              <a:rPr lang="en-US" altLang="ko-KR" sz="1400" b="1"/>
              <a:t>static</a:t>
            </a:r>
            <a:r>
              <a:rPr lang="en-US" altLang="ko-KR" sz="1400"/>
              <a:t> int width = 100; // </a:t>
            </a:r>
            <a:r>
              <a:rPr lang="ko-KR" altLang="en-US" sz="1400"/>
              <a:t>폭</a:t>
            </a:r>
          </a:p>
          <a:p>
            <a:pPr eaLnBrk="1" hangingPunct="1"/>
            <a:r>
              <a:rPr lang="en-US" altLang="ko-KR" sz="1400" b="1"/>
              <a:t>static</a:t>
            </a:r>
            <a:r>
              <a:rPr lang="en-US" altLang="ko-KR" sz="1400"/>
              <a:t> int height = 250; // </a:t>
            </a:r>
            <a:r>
              <a:rPr lang="ko-KR" altLang="en-US" sz="1400"/>
              <a:t>높이</a:t>
            </a:r>
          </a:p>
        </p:txBody>
      </p:sp>
      <p:sp>
        <p:nvSpPr>
          <p:cNvPr id="24" name="Line 46"/>
          <p:cNvSpPr>
            <a:spLocks noChangeShapeType="1"/>
          </p:cNvSpPr>
          <p:nvPr/>
        </p:nvSpPr>
        <p:spPr bwMode="auto">
          <a:xfrm>
            <a:off x="2006907" y="5432389"/>
            <a:ext cx="28432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pic>
        <p:nvPicPr>
          <p:cNvPr id="26" name="Picture 5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1582" y="2360576"/>
            <a:ext cx="3816350" cy="151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86819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9" grpId="0"/>
      <p:bldP spid="20" grpId="0" animBg="1"/>
      <p:bldP spid="21" grpId="0"/>
      <p:bldP spid="2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624" r="36036"/>
          <a:stretch/>
        </p:blipFill>
        <p:spPr>
          <a:xfrm>
            <a:off x="10578120" y="-10048"/>
            <a:ext cx="1610531" cy="1218048"/>
          </a:xfrm>
          <a:prstGeom prst="rect">
            <a:avLst/>
          </a:prstGeom>
        </p:spPr>
      </p:pic>
      <p:pic>
        <p:nvPicPr>
          <p:cNvPr id="4" name="Picture 1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/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36"/>
          <a:stretch/>
        </p:blipFill>
        <p:spPr bwMode="auto">
          <a:xfrm rot="10800000">
            <a:off x="8702982" y="4250577"/>
            <a:ext cx="3489018" cy="2607423"/>
          </a:xfrm>
          <a:prstGeom prst="rect">
            <a:avLst/>
          </a:prstGeom>
          <a:noFill/>
          <a:ln>
            <a:noFill/>
          </a:ln>
          <a:extLst/>
        </p:spPr>
      </p:pic>
      <p:sp>
        <p:nvSpPr>
          <p:cNvPr id="6" name="직사각형 5"/>
          <p:cNvSpPr/>
          <p:nvPr/>
        </p:nvSpPr>
        <p:spPr>
          <a:xfrm>
            <a:off x="-1" y="0"/>
            <a:ext cx="3600000" cy="576064"/>
          </a:xfrm>
          <a:prstGeom prst="rect">
            <a:avLst/>
          </a:prstGeom>
          <a:solidFill>
            <a:srgbClr val="9395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12"/>
          <p:cNvSpPr txBox="1">
            <a:spLocks/>
          </p:cNvSpPr>
          <p:nvPr/>
        </p:nvSpPr>
        <p:spPr>
          <a:xfrm>
            <a:off x="459325" y="40192"/>
            <a:ext cx="3067646" cy="5760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dist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000" b="1" smtClean="0">
                <a:solidFill>
                  <a:schemeClr val="bg1"/>
                </a:solidFill>
                <a:latin typeface="+mn-ea"/>
                <a:cs typeface="+mj-cs"/>
              </a:rPr>
              <a:t>3/</a:t>
            </a:r>
            <a:r>
              <a:rPr lang="ko-KR" altLang="en-US" sz="3000" b="1" smtClean="0">
                <a:solidFill>
                  <a:schemeClr val="bg1"/>
                </a:solidFill>
                <a:latin typeface="+mn-ea"/>
                <a:cs typeface="+mj-cs"/>
              </a:rPr>
              <a:t>변수와메서드</a:t>
            </a:r>
            <a:endParaRPr kumimoji="0" lang="ko-KR" altLang="en-US" sz="30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82" t="50000"/>
          <a:stretch/>
        </p:blipFill>
        <p:spPr>
          <a:xfrm>
            <a:off x="-10049" y="-20097"/>
            <a:ext cx="476071" cy="539544"/>
          </a:xfrm>
          <a:prstGeom prst="rect">
            <a:avLst/>
          </a:prstGeom>
        </p:spPr>
      </p:pic>
      <p:grpSp>
        <p:nvGrpSpPr>
          <p:cNvPr id="10" name="Group 4"/>
          <p:cNvGrpSpPr>
            <a:grpSpLocks/>
          </p:cNvGrpSpPr>
          <p:nvPr/>
        </p:nvGrpSpPr>
        <p:grpSpPr bwMode="auto">
          <a:xfrm>
            <a:off x="10947231" y="0"/>
            <a:ext cx="1368425" cy="722312"/>
            <a:chOff x="3787" y="1570"/>
            <a:chExt cx="862" cy="455"/>
          </a:xfrm>
        </p:grpSpPr>
        <p:sp>
          <p:nvSpPr>
            <p:cNvPr id="11" name="Text Box 5"/>
            <p:cNvSpPr txBox="1">
              <a:spLocks noChangeArrowheads="1"/>
            </p:cNvSpPr>
            <p:nvPr/>
          </p:nvSpPr>
          <p:spPr bwMode="auto">
            <a:xfrm>
              <a:off x="3787" y="1570"/>
              <a:ext cx="76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2800">
                  <a:solidFill>
                    <a:srgbClr val="939598"/>
                  </a:solidFill>
                  <a:latin typeface="Elephant" panose="02020904090505020303" pitchFamily="18" charset="0"/>
                </a:rPr>
                <a:t>Java</a:t>
              </a:r>
            </a:p>
          </p:txBody>
        </p:sp>
        <p:sp>
          <p:nvSpPr>
            <p:cNvPr id="12" name="Text Box 6"/>
            <p:cNvSpPr txBox="1">
              <a:spLocks noChangeArrowheads="1"/>
            </p:cNvSpPr>
            <p:nvPr/>
          </p:nvSpPr>
          <p:spPr bwMode="auto">
            <a:xfrm>
              <a:off x="4308" y="1643"/>
              <a:ext cx="34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ko-KR" altLang="en-US" sz="1600">
                  <a:solidFill>
                    <a:srgbClr val="939598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의</a:t>
              </a:r>
            </a:p>
          </p:txBody>
        </p:sp>
        <p:sp>
          <p:nvSpPr>
            <p:cNvPr id="13" name="Text Box 7"/>
            <p:cNvSpPr txBox="1">
              <a:spLocks noChangeArrowheads="1"/>
            </p:cNvSpPr>
            <p:nvPr/>
          </p:nvSpPr>
          <p:spPr bwMode="auto">
            <a:xfrm>
              <a:off x="4121" y="1775"/>
              <a:ext cx="5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ko-KR" altLang="en-US" sz="2000">
                  <a:solidFill>
                    <a:srgbClr val="939598"/>
                  </a:solidFill>
                  <a:latin typeface="바탕" panose="02030600000101010101" pitchFamily="18" charset="-127"/>
                  <a:ea typeface="HY견고딕" panose="02030600000101010101" pitchFamily="18" charset="-127"/>
                </a:rPr>
                <a:t>정석</a:t>
              </a:r>
            </a:p>
          </p:txBody>
        </p:sp>
      </p:grpSp>
      <p:sp>
        <p:nvSpPr>
          <p:cNvPr id="25" name="Text Box 19"/>
          <p:cNvSpPr txBox="1">
            <a:spLocks noChangeArrowheads="1"/>
          </p:cNvSpPr>
          <p:nvPr/>
        </p:nvSpPr>
        <p:spPr bwMode="auto">
          <a:xfrm>
            <a:off x="466022" y="811285"/>
            <a:ext cx="766248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l" eaLnBrk="1" hangingPunct="1"/>
            <a:r>
              <a:rPr lang="en-US" altLang="ko-KR" sz="2800">
                <a:latin typeface="나눔명조" panose="02020603020101020101" pitchFamily="18" charset="-127"/>
                <a:ea typeface="나눔명조" panose="02020603020101020101" pitchFamily="18" charset="-127"/>
              </a:rPr>
              <a:t>3</a:t>
            </a:r>
            <a:r>
              <a:rPr lang="en-US" altLang="ko-KR" sz="2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. </a:t>
            </a:r>
            <a:r>
              <a:rPr lang="ko-KR" altLang="en-US" sz="2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메서드</a:t>
            </a:r>
            <a:r>
              <a:rPr lang="en-US" altLang="ko-KR" sz="2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(method)</a:t>
            </a:r>
            <a:endParaRPr lang="en-US" altLang="ko-KR" sz="280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30" name="Text Box 20"/>
          <p:cNvSpPr txBox="1">
            <a:spLocks noChangeArrowheads="1"/>
          </p:cNvSpPr>
          <p:nvPr/>
        </p:nvSpPr>
        <p:spPr bwMode="auto">
          <a:xfrm>
            <a:off x="468312" y="1592263"/>
            <a:ext cx="11691769" cy="2985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66700" indent="-266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marL="285750" indent="-285750" algn="l" eaLnBrk="1" hangingPunct="1">
              <a:buFont typeface="Arial" panose="020B0604020202020204" pitchFamily="34" charset="0"/>
              <a:buChar char="•"/>
            </a:pPr>
            <a:r>
              <a:rPr lang="ko-KR" altLang="en-US" sz="22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메서드</a:t>
            </a:r>
            <a:endParaRPr lang="en-US" altLang="ko-KR" sz="2200" smtClean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762000" lvl="1" eaLnBrk="1" hangingPunct="1">
              <a:buFont typeface="Wingdings" panose="05000000000000000000" pitchFamily="2" charset="2"/>
              <a:buChar char="ü"/>
            </a:pP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작업을 수행하기 위한 명령문의 집합</a:t>
            </a:r>
            <a:endParaRPr lang="en-US" altLang="ko-KR" sz="1800" smtClean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762000" lvl="1" eaLnBrk="1" hangingPunct="1">
              <a:buFont typeface="Wingdings" panose="05000000000000000000" pitchFamily="2" charset="2"/>
              <a:buChar char="ü"/>
            </a:pP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어떤 값을 입력받아서 처리하고 그 결과를 돌려준다</a:t>
            </a: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.</a:t>
            </a:r>
            <a:b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</a:b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(</a:t>
            </a: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입력받는 값이 없을 수도 있고 결과를 돌려주지 않을 수도 있다</a:t>
            </a: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.)</a:t>
            </a:r>
            <a:b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</a:br>
            <a:endParaRPr lang="en-US" altLang="ko-KR" sz="1800" smtClean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361950" indent="-342900" eaLnBrk="1" hangingPunct="1">
              <a:buFont typeface="Arial" panose="020B0604020202020204" pitchFamily="34" charset="0"/>
              <a:buChar char="•"/>
            </a:pPr>
            <a:r>
              <a:rPr lang="ko-KR" altLang="en-US" sz="22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메서드의 장점과 작성지침</a:t>
            </a:r>
            <a:endParaRPr lang="en-US" altLang="ko-KR" sz="2200" smtClean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838200" lvl="1" indent="-342900" eaLnBrk="1" hangingPunct="1">
              <a:buFont typeface="Wingdings" panose="05000000000000000000" pitchFamily="2" charset="2"/>
              <a:buChar char="ü"/>
            </a:pP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반복적인 코드를 줄이고 코드의 관리가 용이하다</a:t>
            </a: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.</a:t>
            </a:r>
          </a:p>
          <a:p>
            <a:pPr marL="838200" lvl="1" indent="-342900" eaLnBrk="1" hangingPunct="1">
              <a:buFont typeface="Wingdings" panose="05000000000000000000" pitchFamily="2" charset="2"/>
              <a:buChar char="ü"/>
            </a:pP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반복적으로 수행되는 여러 문장을 메서드로 작성한다</a:t>
            </a: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.</a:t>
            </a:r>
          </a:p>
          <a:p>
            <a:pPr marL="838200" lvl="1" indent="-342900" eaLnBrk="1" hangingPunct="1">
              <a:buFont typeface="Wingdings" panose="05000000000000000000" pitchFamily="2" charset="2"/>
              <a:buChar char="ü"/>
            </a:pP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하나의 메서드는 한 가지 기능만 수행하도록 작성하는 것이 좋다</a:t>
            </a: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.</a:t>
            </a:r>
          </a:p>
          <a:p>
            <a:pPr marL="838200" lvl="1" indent="-342900" eaLnBrk="1" hangingPunct="1">
              <a:buFont typeface="Wingdings" panose="05000000000000000000" pitchFamily="2" charset="2"/>
              <a:buChar char="ü"/>
            </a:pP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관련된 여러 문장을 메서드로 작성한다</a:t>
            </a:r>
            <a:r>
              <a:rPr lang="en-US" altLang="ko-KR" sz="1800">
                <a:latin typeface="나눔명조" panose="02020603020101020101" pitchFamily="18" charset="-127"/>
                <a:ea typeface="나눔명조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82825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624" r="36036"/>
          <a:stretch/>
        </p:blipFill>
        <p:spPr>
          <a:xfrm>
            <a:off x="10578120" y="-10048"/>
            <a:ext cx="1610531" cy="1218048"/>
          </a:xfrm>
          <a:prstGeom prst="rect">
            <a:avLst/>
          </a:prstGeom>
        </p:spPr>
      </p:pic>
      <p:pic>
        <p:nvPicPr>
          <p:cNvPr id="4" name="Picture 1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/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36"/>
          <a:stretch/>
        </p:blipFill>
        <p:spPr bwMode="auto">
          <a:xfrm rot="10800000">
            <a:off x="8702982" y="4250577"/>
            <a:ext cx="3489018" cy="2607423"/>
          </a:xfrm>
          <a:prstGeom prst="rect">
            <a:avLst/>
          </a:prstGeom>
          <a:noFill/>
          <a:ln>
            <a:noFill/>
          </a:ln>
          <a:extLst/>
        </p:spPr>
      </p:pic>
      <p:sp>
        <p:nvSpPr>
          <p:cNvPr id="6" name="직사각형 5"/>
          <p:cNvSpPr/>
          <p:nvPr/>
        </p:nvSpPr>
        <p:spPr>
          <a:xfrm>
            <a:off x="-1" y="0"/>
            <a:ext cx="3600000" cy="576064"/>
          </a:xfrm>
          <a:prstGeom prst="rect">
            <a:avLst/>
          </a:prstGeom>
          <a:solidFill>
            <a:srgbClr val="9395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12"/>
          <p:cNvSpPr txBox="1">
            <a:spLocks/>
          </p:cNvSpPr>
          <p:nvPr/>
        </p:nvSpPr>
        <p:spPr>
          <a:xfrm>
            <a:off x="459325" y="40192"/>
            <a:ext cx="3067646" cy="5760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dist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000" b="1" smtClean="0">
                <a:solidFill>
                  <a:schemeClr val="bg1"/>
                </a:solidFill>
                <a:latin typeface="+mn-ea"/>
                <a:cs typeface="+mj-cs"/>
              </a:rPr>
              <a:t>3/</a:t>
            </a:r>
            <a:r>
              <a:rPr lang="ko-KR" altLang="en-US" sz="3000" b="1" smtClean="0">
                <a:solidFill>
                  <a:schemeClr val="bg1"/>
                </a:solidFill>
                <a:latin typeface="+mn-ea"/>
                <a:cs typeface="+mj-cs"/>
              </a:rPr>
              <a:t>변수와메서드</a:t>
            </a:r>
            <a:endParaRPr kumimoji="0" lang="ko-KR" altLang="en-US" sz="30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82" t="50000"/>
          <a:stretch/>
        </p:blipFill>
        <p:spPr>
          <a:xfrm>
            <a:off x="-10049" y="-20097"/>
            <a:ext cx="476071" cy="539544"/>
          </a:xfrm>
          <a:prstGeom prst="rect">
            <a:avLst/>
          </a:prstGeom>
        </p:spPr>
      </p:pic>
      <p:grpSp>
        <p:nvGrpSpPr>
          <p:cNvPr id="10" name="Group 4"/>
          <p:cNvGrpSpPr>
            <a:grpSpLocks/>
          </p:cNvGrpSpPr>
          <p:nvPr/>
        </p:nvGrpSpPr>
        <p:grpSpPr bwMode="auto">
          <a:xfrm>
            <a:off x="10947231" y="0"/>
            <a:ext cx="1368425" cy="722312"/>
            <a:chOff x="3787" y="1570"/>
            <a:chExt cx="862" cy="455"/>
          </a:xfrm>
        </p:grpSpPr>
        <p:sp>
          <p:nvSpPr>
            <p:cNvPr id="11" name="Text Box 5"/>
            <p:cNvSpPr txBox="1">
              <a:spLocks noChangeArrowheads="1"/>
            </p:cNvSpPr>
            <p:nvPr/>
          </p:nvSpPr>
          <p:spPr bwMode="auto">
            <a:xfrm>
              <a:off x="3787" y="1570"/>
              <a:ext cx="76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2800">
                  <a:solidFill>
                    <a:srgbClr val="939598"/>
                  </a:solidFill>
                  <a:latin typeface="Elephant" panose="02020904090505020303" pitchFamily="18" charset="0"/>
                </a:rPr>
                <a:t>Java</a:t>
              </a:r>
            </a:p>
          </p:txBody>
        </p:sp>
        <p:sp>
          <p:nvSpPr>
            <p:cNvPr id="12" name="Text Box 6"/>
            <p:cNvSpPr txBox="1">
              <a:spLocks noChangeArrowheads="1"/>
            </p:cNvSpPr>
            <p:nvPr/>
          </p:nvSpPr>
          <p:spPr bwMode="auto">
            <a:xfrm>
              <a:off x="4308" y="1643"/>
              <a:ext cx="34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ko-KR" altLang="en-US" sz="1600">
                  <a:solidFill>
                    <a:srgbClr val="939598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의</a:t>
              </a:r>
            </a:p>
          </p:txBody>
        </p:sp>
        <p:sp>
          <p:nvSpPr>
            <p:cNvPr id="13" name="Text Box 7"/>
            <p:cNvSpPr txBox="1">
              <a:spLocks noChangeArrowheads="1"/>
            </p:cNvSpPr>
            <p:nvPr/>
          </p:nvSpPr>
          <p:spPr bwMode="auto">
            <a:xfrm>
              <a:off x="4121" y="1775"/>
              <a:ext cx="5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ko-KR" altLang="en-US" sz="2000">
                  <a:solidFill>
                    <a:srgbClr val="939598"/>
                  </a:solidFill>
                  <a:latin typeface="바탕" panose="02030600000101010101" pitchFamily="18" charset="-127"/>
                  <a:ea typeface="HY견고딕" panose="02030600000101010101" pitchFamily="18" charset="-127"/>
                </a:rPr>
                <a:t>정석</a:t>
              </a:r>
            </a:p>
          </p:txBody>
        </p:sp>
      </p:grpSp>
      <p:sp>
        <p:nvSpPr>
          <p:cNvPr id="25" name="Text Box 19"/>
          <p:cNvSpPr txBox="1">
            <a:spLocks noChangeArrowheads="1"/>
          </p:cNvSpPr>
          <p:nvPr/>
        </p:nvSpPr>
        <p:spPr bwMode="auto">
          <a:xfrm>
            <a:off x="466022" y="811285"/>
            <a:ext cx="766248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l" eaLnBrk="1" hangingPunct="1"/>
            <a:r>
              <a:rPr lang="en-US" altLang="ko-KR" sz="2800">
                <a:latin typeface="나눔명조" panose="02020603020101020101" pitchFamily="18" charset="-127"/>
                <a:ea typeface="나눔명조" panose="02020603020101020101" pitchFamily="18" charset="-127"/>
              </a:rPr>
              <a:t>3</a:t>
            </a:r>
            <a:r>
              <a:rPr lang="en-US" altLang="ko-KR" sz="2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. </a:t>
            </a:r>
            <a:r>
              <a:rPr lang="ko-KR" altLang="en-US" sz="2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메서드</a:t>
            </a:r>
            <a:r>
              <a:rPr lang="en-US" altLang="ko-KR" sz="2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(method)</a:t>
            </a:r>
            <a:endParaRPr lang="en-US" altLang="ko-KR" sz="280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pic>
        <p:nvPicPr>
          <p:cNvPr id="14" name="Picture 1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002" y="1920127"/>
            <a:ext cx="7524750" cy="466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771002" y="1529534"/>
            <a:ext cx="4325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메서드는 클래스 영역에만 정의할 수 있다</a:t>
            </a:r>
            <a:r>
              <a:rPr lang="en-US" altLang="ko-KR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.</a:t>
            </a:r>
            <a:endParaRPr lang="ko-KR" altLang="en-US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64347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624" r="36036"/>
          <a:stretch/>
        </p:blipFill>
        <p:spPr>
          <a:xfrm>
            <a:off x="10578120" y="-10048"/>
            <a:ext cx="1610531" cy="1218048"/>
          </a:xfrm>
          <a:prstGeom prst="rect">
            <a:avLst/>
          </a:prstGeom>
        </p:spPr>
      </p:pic>
      <p:pic>
        <p:nvPicPr>
          <p:cNvPr id="4" name="Picture 1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/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36"/>
          <a:stretch/>
        </p:blipFill>
        <p:spPr bwMode="auto">
          <a:xfrm rot="10800000">
            <a:off x="8702982" y="4250577"/>
            <a:ext cx="3489018" cy="2607423"/>
          </a:xfrm>
          <a:prstGeom prst="rect">
            <a:avLst/>
          </a:prstGeom>
          <a:noFill/>
          <a:ln>
            <a:noFill/>
          </a:ln>
          <a:extLst/>
        </p:spPr>
      </p:pic>
      <p:sp>
        <p:nvSpPr>
          <p:cNvPr id="6" name="직사각형 5"/>
          <p:cNvSpPr/>
          <p:nvPr/>
        </p:nvSpPr>
        <p:spPr>
          <a:xfrm>
            <a:off x="-1" y="0"/>
            <a:ext cx="3600000" cy="576064"/>
          </a:xfrm>
          <a:prstGeom prst="rect">
            <a:avLst/>
          </a:prstGeom>
          <a:solidFill>
            <a:srgbClr val="9395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12"/>
          <p:cNvSpPr txBox="1">
            <a:spLocks/>
          </p:cNvSpPr>
          <p:nvPr/>
        </p:nvSpPr>
        <p:spPr>
          <a:xfrm>
            <a:off x="459325" y="40192"/>
            <a:ext cx="3067646" cy="5760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dist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000" b="1" smtClean="0">
                <a:solidFill>
                  <a:schemeClr val="bg1"/>
                </a:solidFill>
                <a:latin typeface="+mn-ea"/>
                <a:cs typeface="+mj-cs"/>
              </a:rPr>
              <a:t>3/</a:t>
            </a:r>
            <a:r>
              <a:rPr lang="ko-KR" altLang="en-US" sz="3000" b="1" smtClean="0">
                <a:solidFill>
                  <a:schemeClr val="bg1"/>
                </a:solidFill>
                <a:latin typeface="+mn-ea"/>
                <a:cs typeface="+mj-cs"/>
              </a:rPr>
              <a:t>변수와메서드</a:t>
            </a:r>
            <a:endParaRPr kumimoji="0" lang="ko-KR" altLang="en-US" sz="30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82" t="50000"/>
          <a:stretch/>
        </p:blipFill>
        <p:spPr>
          <a:xfrm>
            <a:off x="-10049" y="-20097"/>
            <a:ext cx="476071" cy="539544"/>
          </a:xfrm>
          <a:prstGeom prst="rect">
            <a:avLst/>
          </a:prstGeom>
        </p:spPr>
      </p:pic>
      <p:grpSp>
        <p:nvGrpSpPr>
          <p:cNvPr id="10" name="Group 4"/>
          <p:cNvGrpSpPr>
            <a:grpSpLocks/>
          </p:cNvGrpSpPr>
          <p:nvPr/>
        </p:nvGrpSpPr>
        <p:grpSpPr bwMode="auto">
          <a:xfrm>
            <a:off x="10947231" y="0"/>
            <a:ext cx="1368425" cy="722312"/>
            <a:chOff x="3787" y="1570"/>
            <a:chExt cx="862" cy="455"/>
          </a:xfrm>
        </p:grpSpPr>
        <p:sp>
          <p:nvSpPr>
            <p:cNvPr id="11" name="Text Box 5"/>
            <p:cNvSpPr txBox="1">
              <a:spLocks noChangeArrowheads="1"/>
            </p:cNvSpPr>
            <p:nvPr/>
          </p:nvSpPr>
          <p:spPr bwMode="auto">
            <a:xfrm>
              <a:off x="3787" y="1570"/>
              <a:ext cx="76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2800">
                  <a:solidFill>
                    <a:srgbClr val="939598"/>
                  </a:solidFill>
                  <a:latin typeface="Elephant" panose="02020904090505020303" pitchFamily="18" charset="0"/>
                </a:rPr>
                <a:t>Java</a:t>
              </a:r>
            </a:p>
          </p:txBody>
        </p:sp>
        <p:sp>
          <p:nvSpPr>
            <p:cNvPr id="12" name="Text Box 6"/>
            <p:cNvSpPr txBox="1">
              <a:spLocks noChangeArrowheads="1"/>
            </p:cNvSpPr>
            <p:nvPr/>
          </p:nvSpPr>
          <p:spPr bwMode="auto">
            <a:xfrm>
              <a:off x="4308" y="1643"/>
              <a:ext cx="34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ko-KR" altLang="en-US" sz="1600">
                  <a:solidFill>
                    <a:srgbClr val="939598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의</a:t>
              </a:r>
            </a:p>
          </p:txBody>
        </p:sp>
        <p:sp>
          <p:nvSpPr>
            <p:cNvPr id="13" name="Text Box 7"/>
            <p:cNvSpPr txBox="1">
              <a:spLocks noChangeArrowheads="1"/>
            </p:cNvSpPr>
            <p:nvPr/>
          </p:nvSpPr>
          <p:spPr bwMode="auto">
            <a:xfrm>
              <a:off x="4121" y="1775"/>
              <a:ext cx="5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ko-KR" altLang="en-US" sz="2000">
                  <a:solidFill>
                    <a:srgbClr val="939598"/>
                  </a:solidFill>
                  <a:latin typeface="바탕" panose="02030600000101010101" pitchFamily="18" charset="-127"/>
                  <a:ea typeface="HY견고딕" panose="02030600000101010101" pitchFamily="18" charset="-127"/>
                </a:rPr>
                <a:t>정석</a:t>
              </a:r>
            </a:p>
          </p:txBody>
        </p:sp>
      </p:grpSp>
      <p:sp>
        <p:nvSpPr>
          <p:cNvPr id="25" name="Text Box 19"/>
          <p:cNvSpPr txBox="1">
            <a:spLocks noChangeArrowheads="1"/>
          </p:cNvSpPr>
          <p:nvPr/>
        </p:nvSpPr>
        <p:spPr bwMode="auto">
          <a:xfrm>
            <a:off x="466022" y="811285"/>
            <a:ext cx="766248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l" eaLnBrk="1" hangingPunct="1"/>
            <a:r>
              <a:rPr lang="en-US" altLang="ko-KR" sz="2800">
                <a:latin typeface="나눔명조" panose="02020603020101020101" pitchFamily="18" charset="-127"/>
                <a:ea typeface="나눔명조" panose="02020603020101020101" pitchFamily="18" charset="-127"/>
              </a:rPr>
              <a:t>3</a:t>
            </a:r>
            <a:r>
              <a:rPr lang="en-US" altLang="ko-KR" sz="2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. </a:t>
            </a:r>
            <a:r>
              <a:rPr lang="ko-KR" altLang="en-US" sz="2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메서드</a:t>
            </a:r>
            <a:r>
              <a:rPr lang="en-US" altLang="ko-KR" sz="2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(method) - return</a:t>
            </a:r>
            <a:r>
              <a:rPr lang="ko-KR" altLang="en-US" sz="2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문</a:t>
            </a:r>
            <a:endParaRPr lang="en-US" altLang="ko-KR" sz="280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16" name="Text Box 20"/>
          <p:cNvSpPr txBox="1">
            <a:spLocks noChangeArrowheads="1"/>
          </p:cNvSpPr>
          <p:nvPr/>
        </p:nvSpPr>
        <p:spPr bwMode="auto">
          <a:xfrm>
            <a:off x="468312" y="1592263"/>
            <a:ext cx="11691769" cy="187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66700" indent="-266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marL="285750" indent="-285750" algn="l" eaLnBrk="1" hangingPunct="1">
              <a:buFont typeface="Arial" panose="020B0604020202020204" pitchFamily="34" charset="0"/>
              <a:buChar char="•"/>
            </a:pPr>
            <a:r>
              <a:rPr lang="ko-KR" altLang="en-US" sz="22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메서드가 정상적으로 종료되는 경우</a:t>
            </a:r>
            <a:endParaRPr lang="en-US" altLang="ko-KR" sz="2200" smtClean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762000" lvl="1" eaLnBrk="1" hangingPunct="1">
              <a:buFont typeface="Wingdings" panose="05000000000000000000" pitchFamily="2" charset="2"/>
              <a:buChar char="ü"/>
            </a:pP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메서드의 블럭 </a:t>
            </a: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{} </a:t>
            </a: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의 끝에 도달했을 때</a:t>
            </a:r>
            <a:endParaRPr lang="en-US" altLang="ko-KR" sz="1800" smtClean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762000" lvl="1" eaLnBrk="1" hangingPunct="1">
              <a:buFont typeface="Wingdings" panose="05000000000000000000" pitchFamily="2" charset="2"/>
              <a:buChar char="ü"/>
            </a:pP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메서드의 블럭 </a:t>
            </a: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{} </a:t>
            </a: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을 수행 도중 </a:t>
            </a: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return</a:t>
            </a: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문을 만났을 때</a:t>
            </a: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/>
            </a:r>
            <a:b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</a:br>
            <a:endParaRPr lang="en-US" altLang="ko-KR" sz="1800" smtClean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361950" indent="-342900" eaLnBrk="1" hangingPunct="1">
              <a:buFont typeface="Arial" panose="020B0604020202020204" pitchFamily="34" charset="0"/>
              <a:buChar char="•"/>
            </a:pPr>
            <a:r>
              <a:rPr lang="en-US" altLang="ko-KR" sz="22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return</a:t>
            </a:r>
            <a:r>
              <a:rPr lang="ko-KR" altLang="en-US" sz="22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문</a:t>
            </a:r>
            <a:endParaRPr lang="en-US" altLang="ko-KR" sz="2200" smtClean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838200" lvl="1" indent="-342900" eaLnBrk="1" hangingPunct="1">
              <a:buFont typeface="Wingdings" panose="05000000000000000000" pitchFamily="2" charset="2"/>
              <a:buChar char="ü"/>
            </a:pP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현재 실행 중인 메서드를 종료하고 호출한 메서드로 되돌아간다</a:t>
            </a: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.</a:t>
            </a:r>
            <a:endParaRPr lang="en-US" altLang="ko-KR" sz="180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pic>
        <p:nvPicPr>
          <p:cNvPr id="17" name="Picture 1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1111" y="5318335"/>
            <a:ext cx="5940425" cy="1490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1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8336" y="3472072"/>
            <a:ext cx="7019925" cy="185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5932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624" r="36036"/>
          <a:stretch/>
        </p:blipFill>
        <p:spPr>
          <a:xfrm>
            <a:off x="10578120" y="-10048"/>
            <a:ext cx="1610531" cy="1218048"/>
          </a:xfrm>
          <a:prstGeom prst="rect">
            <a:avLst/>
          </a:prstGeom>
        </p:spPr>
      </p:pic>
      <p:pic>
        <p:nvPicPr>
          <p:cNvPr id="4" name="Picture 1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/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36"/>
          <a:stretch/>
        </p:blipFill>
        <p:spPr bwMode="auto">
          <a:xfrm rot="10800000">
            <a:off x="8702982" y="4250577"/>
            <a:ext cx="3489018" cy="2607423"/>
          </a:xfrm>
          <a:prstGeom prst="rect">
            <a:avLst/>
          </a:prstGeom>
          <a:noFill/>
          <a:ln>
            <a:noFill/>
          </a:ln>
          <a:extLst/>
        </p:spPr>
      </p:pic>
      <p:sp>
        <p:nvSpPr>
          <p:cNvPr id="6" name="직사각형 5"/>
          <p:cNvSpPr/>
          <p:nvPr/>
        </p:nvSpPr>
        <p:spPr>
          <a:xfrm>
            <a:off x="-1" y="0"/>
            <a:ext cx="3600000" cy="576064"/>
          </a:xfrm>
          <a:prstGeom prst="rect">
            <a:avLst/>
          </a:prstGeom>
          <a:solidFill>
            <a:srgbClr val="9395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12"/>
          <p:cNvSpPr txBox="1">
            <a:spLocks/>
          </p:cNvSpPr>
          <p:nvPr/>
        </p:nvSpPr>
        <p:spPr>
          <a:xfrm>
            <a:off x="459325" y="40192"/>
            <a:ext cx="3067646" cy="5760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dist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000" b="1" smtClean="0">
                <a:solidFill>
                  <a:schemeClr val="bg1"/>
                </a:solidFill>
                <a:latin typeface="+mn-ea"/>
                <a:cs typeface="+mj-cs"/>
              </a:rPr>
              <a:t>3/</a:t>
            </a:r>
            <a:r>
              <a:rPr lang="ko-KR" altLang="en-US" sz="3000" b="1" smtClean="0">
                <a:solidFill>
                  <a:schemeClr val="bg1"/>
                </a:solidFill>
                <a:latin typeface="+mn-ea"/>
                <a:cs typeface="+mj-cs"/>
              </a:rPr>
              <a:t>변수와메서드</a:t>
            </a:r>
            <a:endParaRPr kumimoji="0" lang="ko-KR" altLang="en-US" sz="30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82" t="50000"/>
          <a:stretch/>
        </p:blipFill>
        <p:spPr>
          <a:xfrm>
            <a:off x="-10049" y="-20097"/>
            <a:ext cx="476071" cy="539544"/>
          </a:xfrm>
          <a:prstGeom prst="rect">
            <a:avLst/>
          </a:prstGeom>
        </p:spPr>
      </p:pic>
      <p:grpSp>
        <p:nvGrpSpPr>
          <p:cNvPr id="10" name="Group 4"/>
          <p:cNvGrpSpPr>
            <a:grpSpLocks/>
          </p:cNvGrpSpPr>
          <p:nvPr/>
        </p:nvGrpSpPr>
        <p:grpSpPr bwMode="auto">
          <a:xfrm>
            <a:off x="10947231" y="0"/>
            <a:ext cx="1368425" cy="722312"/>
            <a:chOff x="3787" y="1570"/>
            <a:chExt cx="862" cy="455"/>
          </a:xfrm>
        </p:grpSpPr>
        <p:sp>
          <p:nvSpPr>
            <p:cNvPr id="11" name="Text Box 5"/>
            <p:cNvSpPr txBox="1">
              <a:spLocks noChangeArrowheads="1"/>
            </p:cNvSpPr>
            <p:nvPr/>
          </p:nvSpPr>
          <p:spPr bwMode="auto">
            <a:xfrm>
              <a:off x="3787" y="1570"/>
              <a:ext cx="76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2800">
                  <a:solidFill>
                    <a:srgbClr val="939598"/>
                  </a:solidFill>
                  <a:latin typeface="Elephant" panose="02020904090505020303" pitchFamily="18" charset="0"/>
                </a:rPr>
                <a:t>Java</a:t>
              </a:r>
            </a:p>
          </p:txBody>
        </p:sp>
        <p:sp>
          <p:nvSpPr>
            <p:cNvPr id="12" name="Text Box 6"/>
            <p:cNvSpPr txBox="1">
              <a:spLocks noChangeArrowheads="1"/>
            </p:cNvSpPr>
            <p:nvPr/>
          </p:nvSpPr>
          <p:spPr bwMode="auto">
            <a:xfrm>
              <a:off x="4308" y="1643"/>
              <a:ext cx="34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ko-KR" altLang="en-US" sz="1600">
                  <a:solidFill>
                    <a:srgbClr val="939598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의</a:t>
              </a:r>
            </a:p>
          </p:txBody>
        </p:sp>
        <p:sp>
          <p:nvSpPr>
            <p:cNvPr id="13" name="Text Box 7"/>
            <p:cNvSpPr txBox="1">
              <a:spLocks noChangeArrowheads="1"/>
            </p:cNvSpPr>
            <p:nvPr/>
          </p:nvSpPr>
          <p:spPr bwMode="auto">
            <a:xfrm>
              <a:off x="4121" y="1775"/>
              <a:ext cx="5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ko-KR" altLang="en-US" sz="2000">
                  <a:solidFill>
                    <a:srgbClr val="939598"/>
                  </a:solidFill>
                  <a:latin typeface="바탕" panose="02030600000101010101" pitchFamily="18" charset="-127"/>
                  <a:ea typeface="HY견고딕" panose="02030600000101010101" pitchFamily="18" charset="-127"/>
                </a:rPr>
                <a:t>정석</a:t>
              </a:r>
            </a:p>
          </p:txBody>
        </p:sp>
      </p:grpSp>
      <p:sp>
        <p:nvSpPr>
          <p:cNvPr id="25" name="Text Box 19"/>
          <p:cNvSpPr txBox="1">
            <a:spLocks noChangeArrowheads="1"/>
          </p:cNvSpPr>
          <p:nvPr/>
        </p:nvSpPr>
        <p:spPr bwMode="auto">
          <a:xfrm>
            <a:off x="466022" y="811285"/>
            <a:ext cx="766248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l" eaLnBrk="1" hangingPunct="1"/>
            <a:r>
              <a:rPr lang="en-US" altLang="ko-KR" sz="2800">
                <a:latin typeface="나눔명조" panose="02020603020101020101" pitchFamily="18" charset="-127"/>
                <a:ea typeface="나눔명조" panose="02020603020101020101" pitchFamily="18" charset="-127"/>
              </a:rPr>
              <a:t>3</a:t>
            </a:r>
            <a:r>
              <a:rPr lang="en-US" altLang="ko-KR" sz="2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. </a:t>
            </a:r>
            <a:r>
              <a:rPr lang="ko-KR" altLang="en-US" sz="2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메서드</a:t>
            </a:r>
            <a:r>
              <a:rPr lang="en-US" altLang="ko-KR" sz="2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(method) - return</a:t>
            </a:r>
            <a:r>
              <a:rPr lang="ko-KR" altLang="en-US" sz="2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문 </a:t>
            </a:r>
            <a:r>
              <a:rPr lang="en-US" altLang="ko-KR" sz="24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(</a:t>
            </a:r>
            <a:r>
              <a:rPr lang="ko-KR" altLang="en-US" sz="24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주의사항</a:t>
            </a:r>
            <a:r>
              <a:rPr lang="en-US" altLang="ko-KR" sz="24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)</a:t>
            </a:r>
            <a:endParaRPr lang="en-US" altLang="ko-KR" sz="240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16" name="Text Box 20"/>
          <p:cNvSpPr txBox="1">
            <a:spLocks noChangeArrowheads="1"/>
          </p:cNvSpPr>
          <p:nvPr/>
        </p:nvSpPr>
        <p:spPr bwMode="auto">
          <a:xfrm>
            <a:off x="468312" y="1592263"/>
            <a:ext cx="11691769" cy="2708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66700" indent="-266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marL="285750" indent="-285750" algn="l" eaLnBrk="1" hangingPunct="1">
              <a:buFont typeface="Arial" panose="020B0604020202020204" pitchFamily="34" charset="0"/>
              <a:buChar char="•"/>
            </a:pPr>
            <a:r>
              <a:rPr lang="ko-KR" altLang="en-US" sz="22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반환값이 있는 메서드는 모든 경우에 </a:t>
            </a:r>
            <a:r>
              <a:rPr lang="en-US" altLang="ko-KR" sz="22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return</a:t>
            </a:r>
            <a:r>
              <a:rPr lang="ko-KR" altLang="en-US" sz="22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문이</a:t>
            </a:r>
            <a:r>
              <a:rPr lang="en-US" altLang="ko-KR" sz="22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 </a:t>
            </a:r>
            <a:r>
              <a:rPr lang="ko-KR" altLang="en-US" sz="22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있어야 한다</a:t>
            </a:r>
            <a:r>
              <a:rPr lang="en-US" altLang="ko-KR" sz="22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.</a:t>
            </a: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/>
            </a:r>
            <a:b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</a:br>
            <a:endParaRPr lang="en-US" altLang="ko-KR" sz="1800" smtClean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762000" lvl="1" eaLnBrk="1" hangingPunct="1">
              <a:buFont typeface="Wingdings" panose="05000000000000000000" pitchFamily="2" charset="2"/>
              <a:buChar char="ü"/>
            </a:pPr>
            <a:endParaRPr lang="en-US" altLang="ko-KR" sz="180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762000" lvl="1" eaLnBrk="1" hangingPunct="1">
              <a:buFont typeface="Wingdings" panose="05000000000000000000" pitchFamily="2" charset="2"/>
              <a:buChar char="ü"/>
            </a:pPr>
            <a:endParaRPr lang="en-US" altLang="ko-KR" sz="1800" smtClean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762000" lvl="1" eaLnBrk="1" hangingPunct="1">
              <a:buFont typeface="Wingdings" panose="05000000000000000000" pitchFamily="2" charset="2"/>
              <a:buChar char="ü"/>
            </a:pPr>
            <a:endParaRPr lang="en-US" altLang="ko-KR" sz="180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762000" lvl="1" eaLnBrk="1" hangingPunct="1">
              <a:buFont typeface="Wingdings" panose="05000000000000000000" pitchFamily="2" charset="2"/>
              <a:buChar char="ü"/>
            </a:pPr>
            <a:endParaRPr lang="en-US" altLang="ko-KR" sz="1800" smtClean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476250" lvl="1" indent="0" eaLnBrk="1" hangingPunct="1"/>
            <a:endParaRPr lang="en-US" altLang="ko-KR" sz="180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476250" lvl="1" indent="0" eaLnBrk="1" hangingPunct="1"/>
            <a:endParaRPr lang="en-US" altLang="ko-KR" sz="1800" smtClean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361950" indent="-342900" eaLnBrk="1" hangingPunct="1">
              <a:buFont typeface="Arial" panose="020B0604020202020204" pitchFamily="34" charset="0"/>
              <a:buChar char="•"/>
            </a:pPr>
            <a:r>
              <a:rPr lang="en-US" altLang="ko-KR" sz="22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return</a:t>
            </a:r>
            <a:r>
              <a:rPr lang="ko-KR" altLang="en-US" sz="22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문의 개수는 최소화하는 것이 좋다</a:t>
            </a:r>
            <a:r>
              <a:rPr lang="en-US" altLang="ko-KR" sz="22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.</a:t>
            </a:r>
            <a:endParaRPr lang="en-US" altLang="ko-KR" sz="180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15" name="Text Box 39"/>
          <p:cNvSpPr txBox="1">
            <a:spLocks noChangeArrowheads="1"/>
          </p:cNvSpPr>
          <p:nvPr/>
        </p:nvSpPr>
        <p:spPr bwMode="auto">
          <a:xfrm>
            <a:off x="5148263" y="2168525"/>
            <a:ext cx="2447925" cy="115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spAutoFit/>
          </a:bodyPr>
          <a:lstStyle>
            <a:lvl1pPr marL="449263" indent="-449263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eaLnBrk="1" hangingPunct="1"/>
            <a:r>
              <a:rPr lang="en-US" altLang="ko-KR" b="1"/>
              <a:t>int</a:t>
            </a:r>
            <a:r>
              <a:rPr lang="en-US" altLang="ko-KR"/>
              <a:t> max(int a, int b) {</a:t>
            </a:r>
          </a:p>
          <a:p>
            <a:pPr eaLnBrk="1" hangingPunct="1"/>
            <a:r>
              <a:rPr lang="en-US" altLang="ko-KR"/>
              <a:t>	if(a &gt; b)</a:t>
            </a:r>
          </a:p>
          <a:p>
            <a:pPr eaLnBrk="1" hangingPunct="1"/>
            <a:r>
              <a:rPr lang="en-US" altLang="ko-KR"/>
              <a:t>		return a;</a:t>
            </a:r>
          </a:p>
          <a:p>
            <a:pPr eaLnBrk="1" hangingPunct="1"/>
            <a:r>
              <a:rPr lang="en-US" altLang="ko-KR" b="1"/>
              <a:t>	else</a:t>
            </a:r>
          </a:p>
          <a:p>
            <a:pPr eaLnBrk="1" hangingPunct="1"/>
            <a:r>
              <a:rPr lang="en-US" altLang="ko-KR" b="1"/>
              <a:t>		return b;</a:t>
            </a:r>
            <a:r>
              <a:rPr lang="en-US" altLang="ko-KR"/>
              <a:t>      </a:t>
            </a:r>
          </a:p>
          <a:p>
            <a:pPr eaLnBrk="1" hangingPunct="1"/>
            <a:r>
              <a:rPr lang="en-US" altLang="ko-KR"/>
              <a:t>}</a:t>
            </a:r>
          </a:p>
        </p:txBody>
      </p:sp>
      <p:sp>
        <p:nvSpPr>
          <p:cNvPr id="19" name="Text Box 39"/>
          <p:cNvSpPr txBox="1">
            <a:spLocks noChangeArrowheads="1"/>
          </p:cNvSpPr>
          <p:nvPr/>
        </p:nvSpPr>
        <p:spPr bwMode="auto">
          <a:xfrm>
            <a:off x="1439863" y="2168525"/>
            <a:ext cx="2447925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>
            <a:spAutoFit/>
          </a:bodyPr>
          <a:lstStyle>
            <a:lvl1pPr marL="449263" indent="-449263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eaLnBrk="1" hangingPunct="1"/>
            <a:r>
              <a:rPr lang="en-US" altLang="ko-KR" b="1"/>
              <a:t>int</a:t>
            </a:r>
            <a:r>
              <a:rPr lang="en-US" altLang="ko-KR"/>
              <a:t> max(int a, int b) {</a:t>
            </a:r>
          </a:p>
          <a:p>
            <a:pPr eaLnBrk="1" hangingPunct="1"/>
            <a:r>
              <a:rPr lang="en-US" altLang="ko-KR"/>
              <a:t>	if(a &gt; b)</a:t>
            </a:r>
          </a:p>
          <a:p>
            <a:pPr eaLnBrk="1" hangingPunct="1"/>
            <a:r>
              <a:rPr lang="en-US" altLang="ko-KR"/>
              <a:t>		return a;      </a:t>
            </a:r>
          </a:p>
          <a:p>
            <a:pPr eaLnBrk="1" hangingPunct="1"/>
            <a:r>
              <a:rPr lang="en-US" altLang="ko-KR"/>
              <a:t>}</a:t>
            </a:r>
          </a:p>
        </p:txBody>
      </p:sp>
      <p:sp>
        <p:nvSpPr>
          <p:cNvPr id="20" name="Line 46"/>
          <p:cNvSpPr>
            <a:spLocks noChangeShapeType="1"/>
          </p:cNvSpPr>
          <p:nvPr/>
        </p:nvSpPr>
        <p:spPr bwMode="auto">
          <a:xfrm>
            <a:off x="3600450" y="2636838"/>
            <a:ext cx="19081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1" name="Text Box 39"/>
          <p:cNvSpPr txBox="1">
            <a:spLocks noChangeArrowheads="1"/>
          </p:cNvSpPr>
          <p:nvPr/>
        </p:nvSpPr>
        <p:spPr bwMode="auto">
          <a:xfrm>
            <a:off x="5111750" y="4369605"/>
            <a:ext cx="2447925" cy="151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spAutoFit/>
          </a:bodyPr>
          <a:lstStyle>
            <a:lvl1pPr marL="449263" indent="-449263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eaLnBrk="1" hangingPunct="1"/>
            <a:r>
              <a:rPr lang="en-US" altLang="ko-KR"/>
              <a:t>int max(int a, int b) {</a:t>
            </a:r>
          </a:p>
          <a:p>
            <a:pPr eaLnBrk="1" hangingPunct="1"/>
            <a:r>
              <a:rPr lang="en-US" altLang="ko-KR"/>
              <a:t>	</a:t>
            </a:r>
            <a:r>
              <a:rPr lang="en-US" altLang="ko-KR" b="1"/>
              <a:t>int result = 0;</a:t>
            </a:r>
          </a:p>
          <a:p>
            <a:pPr eaLnBrk="1" hangingPunct="1"/>
            <a:r>
              <a:rPr lang="en-US" altLang="ko-KR"/>
              <a:t>	if(a &gt; b)</a:t>
            </a:r>
          </a:p>
          <a:p>
            <a:pPr eaLnBrk="1" hangingPunct="1"/>
            <a:r>
              <a:rPr lang="en-US" altLang="ko-KR"/>
              <a:t>		result = a;</a:t>
            </a:r>
          </a:p>
          <a:p>
            <a:pPr eaLnBrk="1" hangingPunct="1"/>
            <a:r>
              <a:rPr lang="en-US" altLang="ko-KR"/>
              <a:t>	else</a:t>
            </a:r>
          </a:p>
          <a:p>
            <a:pPr eaLnBrk="1" hangingPunct="1"/>
            <a:r>
              <a:rPr lang="en-US" altLang="ko-KR"/>
              <a:t>		result = b;      </a:t>
            </a:r>
          </a:p>
          <a:p>
            <a:pPr eaLnBrk="1" hangingPunct="1"/>
            <a:r>
              <a:rPr lang="en-US" altLang="ko-KR" b="1"/>
              <a:t>	return result;</a:t>
            </a:r>
          </a:p>
          <a:p>
            <a:pPr eaLnBrk="1" hangingPunct="1"/>
            <a:r>
              <a:rPr lang="en-US" altLang="ko-KR"/>
              <a:t>}</a:t>
            </a:r>
          </a:p>
        </p:txBody>
      </p:sp>
      <p:sp>
        <p:nvSpPr>
          <p:cNvPr id="23" name="Text Box 39"/>
          <p:cNvSpPr txBox="1">
            <a:spLocks noChangeArrowheads="1"/>
          </p:cNvSpPr>
          <p:nvPr/>
        </p:nvSpPr>
        <p:spPr bwMode="auto">
          <a:xfrm>
            <a:off x="1403350" y="4560105"/>
            <a:ext cx="2447925" cy="115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>
            <a:spAutoFit/>
          </a:bodyPr>
          <a:lstStyle>
            <a:lvl1pPr marL="449263" indent="-449263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eaLnBrk="1" hangingPunct="1"/>
            <a:r>
              <a:rPr lang="en-US" altLang="ko-KR"/>
              <a:t>int max(int a, int b) {</a:t>
            </a:r>
          </a:p>
          <a:p>
            <a:pPr eaLnBrk="1" hangingPunct="1"/>
            <a:r>
              <a:rPr lang="en-US" altLang="ko-KR"/>
              <a:t>	if(a &gt; b)</a:t>
            </a:r>
          </a:p>
          <a:p>
            <a:pPr eaLnBrk="1" hangingPunct="1"/>
            <a:r>
              <a:rPr lang="en-US" altLang="ko-KR"/>
              <a:t>		</a:t>
            </a:r>
            <a:r>
              <a:rPr lang="en-US" altLang="ko-KR" b="1"/>
              <a:t>return a;</a:t>
            </a:r>
          </a:p>
          <a:p>
            <a:pPr eaLnBrk="1" hangingPunct="1"/>
            <a:r>
              <a:rPr lang="en-US" altLang="ko-KR"/>
              <a:t>	else</a:t>
            </a:r>
          </a:p>
          <a:p>
            <a:pPr eaLnBrk="1" hangingPunct="1"/>
            <a:r>
              <a:rPr lang="en-US" altLang="ko-KR"/>
              <a:t>		</a:t>
            </a:r>
            <a:r>
              <a:rPr lang="en-US" altLang="ko-KR" b="1"/>
              <a:t>return b;</a:t>
            </a:r>
            <a:r>
              <a:rPr lang="en-US" altLang="ko-KR"/>
              <a:t>      </a:t>
            </a:r>
          </a:p>
          <a:p>
            <a:pPr eaLnBrk="1" hangingPunct="1"/>
            <a:r>
              <a:rPr lang="en-US" altLang="ko-KR"/>
              <a:t>}</a:t>
            </a:r>
          </a:p>
        </p:txBody>
      </p:sp>
      <p:sp>
        <p:nvSpPr>
          <p:cNvPr id="24" name="Line 46"/>
          <p:cNvSpPr>
            <a:spLocks noChangeShapeType="1"/>
          </p:cNvSpPr>
          <p:nvPr/>
        </p:nvSpPr>
        <p:spPr bwMode="auto">
          <a:xfrm>
            <a:off x="3563938" y="5450693"/>
            <a:ext cx="19081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7536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5" grpId="0" animBg="1"/>
      <p:bldP spid="19" grpId="0" animBg="1"/>
      <p:bldP spid="21" grpId="0" animBg="1"/>
      <p:bldP spid="2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624" r="36036"/>
          <a:stretch/>
        </p:blipFill>
        <p:spPr>
          <a:xfrm>
            <a:off x="10578120" y="-10048"/>
            <a:ext cx="1610531" cy="1218048"/>
          </a:xfrm>
          <a:prstGeom prst="rect">
            <a:avLst/>
          </a:prstGeom>
        </p:spPr>
      </p:pic>
      <p:pic>
        <p:nvPicPr>
          <p:cNvPr id="4" name="Picture 1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/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36"/>
          <a:stretch/>
        </p:blipFill>
        <p:spPr bwMode="auto">
          <a:xfrm rot="10800000">
            <a:off x="8702982" y="4250577"/>
            <a:ext cx="3489018" cy="2607423"/>
          </a:xfrm>
          <a:prstGeom prst="rect">
            <a:avLst/>
          </a:prstGeom>
          <a:noFill/>
          <a:ln>
            <a:noFill/>
          </a:ln>
          <a:extLst/>
        </p:spPr>
      </p:pic>
      <p:sp>
        <p:nvSpPr>
          <p:cNvPr id="6" name="직사각형 5"/>
          <p:cNvSpPr/>
          <p:nvPr/>
        </p:nvSpPr>
        <p:spPr>
          <a:xfrm>
            <a:off x="-1" y="0"/>
            <a:ext cx="3600000" cy="576064"/>
          </a:xfrm>
          <a:prstGeom prst="rect">
            <a:avLst/>
          </a:prstGeom>
          <a:solidFill>
            <a:srgbClr val="9395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12"/>
          <p:cNvSpPr txBox="1">
            <a:spLocks/>
          </p:cNvSpPr>
          <p:nvPr/>
        </p:nvSpPr>
        <p:spPr>
          <a:xfrm>
            <a:off x="459325" y="40192"/>
            <a:ext cx="3067646" cy="5760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dist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000" b="1" smtClean="0">
                <a:solidFill>
                  <a:schemeClr val="bg1"/>
                </a:solidFill>
                <a:latin typeface="+mn-ea"/>
                <a:cs typeface="+mj-cs"/>
              </a:rPr>
              <a:t>3/</a:t>
            </a:r>
            <a:r>
              <a:rPr lang="ko-KR" altLang="en-US" sz="3000" b="1" smtClean="0">
                <a:solidFill>
                  <a:schemeClr val="bg1"/>
                </a:solidFill>
                <a:latin typeface="+mn-ea"/>
                <a:cs typeface="+mj-cs"/>
              </a:rPr>
              <a:t>변수와메서드</a:t>
            </a:r>
            <a:endParaRPr kumimoji="0" lang="ko-KR" altLang="en-US" sz="30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82" t="50000"/>
          <a:stretch/>
        </p:blipFill>
        <p:spPr>
          <a:xfrm>
            <a:off x="-10049" y="-20097"/>
            <a:ext cx="476071" cy="539544"/>
          </a:xfrm>
          <a:prstGeom prst="rect">
            <a:avLst/>
          </a:prstGeom>
        </p:spPr>
      </p:pic>
      <p:grpSp>
        <p:nvGrpSpPr>
          <p:cNvPr id="10" name="Group 4"/>
          <p:cNvGrpSpPr>
            <a:grpSpLocks/>
          </p:cNvGrpSpPr>
          <p:nvPr/>
        </p:nvGrpSpPr>
        <p:grpSpPr bwMode="auto">
          <a:xfrm>
            <a:off x="10947231" y="0"/>
            <a:ext cx="1368425" cy="722312"/>
            <a:chOff x="3787" y="1570"/>
            <a:chExt cx="862" cy="455"/>
          </a:xfrm>
        </p:grpSpPr>
        <p:sp>
          <p:nvSpPr>
            <p:cNvPr id="11" name="Text Box 5"/>
            <p:cNvSpPr txBox="1">
              <a:spLocks noChangeArrowheads="1"/>
            </p:cNvSpPr>
            <p:nvPr/>
          </p:nvSpPr>
          <p:spPr bwMode="auto">
            <a:xfrm>
              <a:off x="3787" y="1570"/>
              <a:ext cx="76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2800">
                  <a:solidFill>
                    <a:srgbClr val="939598"/>
                  </a:solidFill>
                  <a:latin typeface="Elephant" panose="02020904090505020303" pitchFamily="18" charset="0"/>
                </a:rPr>
                <a:t>Java</a:t>
              </a:r>
            </a:p>
          </p:txBody>
        </p:sp>
        <p:sp>
          <p:nvSpPr>
            <p:cNvPr id="12" name="Text Box 6"/>
            <p:cNvSpPr txBox="1">
              <a:spLocks noChangeArrowheads="1"/>
            </p:cNvSpPr>
            <p:nvPr/>
          </p:nvSpPr>
          <p:spPr bwMode="auto">
            <a:xfrm>
              <a:off x="4308" y="1643"/>
              <a:ext cx="34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ko-KR" altLang="en-US" sz="1600">
                  <a:solidFill>
                    <a:srgbClr val="939598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의</a:t>
              </a:r>
            </a:p>
          </p:txBody>
        </p:sp>
        <p:sp>
          <p:nvSpPr>
            <p:cNvPr id="13" name="Text Box 7"/>
            <p:cNvSpPr txBox="1">
              <a:spLocks noChangeArrowheads="1"/>
            </p:cNvSpPr>
            <p:nvPr/>
          </p:nvSpPr>
          <p:spPr bwMode="auto">
            <a:xfrm>
              <a:off x="4121" y="1775"/>
              <a:ext cx="5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ko-KR" altLang="en-US" sz="2000">
                  <a:solidFill>
                    <a:srgbClr val="939598"/>
                  </a:solidFill>
                  <a:latin typeface="바탕" panose="02030600000101010101" pitchFamily="18" charset="-127"/>
                  <a:ea typeface="HY견고딕" panose="02030600000101010101" pitchFamily="18" charset="-127"/>
                </a:rPr>
                <a:t>정석</a:t>
              </a:r>
            </a:p>
          </p:txBody>
        </p:sp>
      </p:grpSp>
      <p:sp>
        <p:nvSpPr>
          <p:cNvPr id="25" name="Text Box 19"/>
          <p:cNvSpPr txBox="1">
            <a:spLocks noChangeArrowheads="1"/>
          </p:cNvSpPr>
          <p:nvPr/>
        </p:nvSpPr>
        <p:spPr bwMode="auto">
          <a:xfrm>
            <a:off x="466022" y="811285"/>
            <a:ext cx="766248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l" eaLnBrk="1" hangingPunct="1"/>
            <a:r>
              <a:rPr lang="en-US" altLang="ko-KR" sz="2800">
                <a:latin typeface="나눔명조" panose="02020603020101020101" pitchFamily="18" charset="-127"/>
                <a:ea typeface="나눔명조" panose="02020603020101020101" pitchFamily="18" charset="-127"/>
              </a:rPr>
              <a:t>3</a:t>
            </a:r>
            <a:r>
              <a:rPr lang="en-US" altLang="ko-KR" sz="2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. </a:t>
            </a:r>
            <a:r>
              <a:rPr lang="ko-KR" altLang="en-US" sz="2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메서드</a:t>
            </a:r>
            <a:r>
              <a:rPr lang="en-US" altLang="ko-KR" sz="2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(method) - </a:t>
            </a:r>
            <a:r>
              <a:rPr lang="ko-KR" altLang="en-US" sz="2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호출</a:t>
            </a:r>
            <a:endParaRPr lang="en-US" altLang="ko-KR" sz="240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16" name="Text Box 20"/>
          <p:cNvSpPr txBox="1">
            <a:spLocks noChangeArrowheads="1"/>
          </p:cNvSpPr>
          <p:nvPr/>
        </p:nvSpPr>
        <p:spPr bwMode="auto">
          <a:xfrm>
            <a:off x="468312" y="1592263"/>
            <a:ext cx="2817813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66700" indent="-266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marL="285750" indent="-285750" algn="l" eaLnBrk="1" hangingPunct="1">
              <a:buFont typeface="Arial" panose="020B0604020202020204" pitchFamily="34" charset="0"/>
              <a:buChar char="•"/>
            </a:pPr>
            <a:r>
              <a:rPr lang="ko-KR" altLang="en-US" sz="22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메서드의 호출방법</a:t>
            </a:r>
            <a:endParaRPr lang="en-US" altLang="ko-KR" sz="180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26" name="Text Box 39"/>
          <p:cNvSpPr txBox="1">
            <a:spLocks noChangeArrowheads="1"/>
          </p:cNvSpPr>
          <p:nvPr/>
        </p:nvSpPr>
        <p:spPr bwMode="auto">
          <a:xfrm>
            <a:off x="792164" y="2149475"/>
            <a:ext cx="7580312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marL="449263" indent="-449263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eaLnBrk="1" hangingPunct="1"/>
            <a:r>
              <a:rPr lang="ko-KR" altLang="en-US" sz="1600">
                <a:latin typeface="나눔명조" panose="02020603020101020101" pitchFamily="18" charset="-127"/>
                <a:ea typeface="나눔명조" panose="02020603020101020101" pitchFamily="18" charset="-127"/>
              </a:rPr>
              <a:t>참조변수</a:t>
            </a:r>
            <a:r>
              <a:rPr lang="en-US" altLang="ko-KR" sz="1600">
                <a:latin typeface="나눔명조" panose="02020603020101020101" pitchFamily="18" charset="-127"/>
                <a:ea typeface="나눔명조" panose="02020603020101020101" pitchFamily="18" charset="-127"/>
              </a:rPr>
              <a:t>.</a:t>
            </a:r>
            <a:r>
              <a:rPr lang="ko-KR" altLang="en-US" sz="1600">
                <a:latin typeface="나눔명조" panose="02020603020101020101" pitchFamily="18" charset="-127"/>
                <a:ea typeface="나눔명조" panose="02020603020101020101" pitchFamily="18" charset="-127"/>
              </a:rPr>
              <a:t>메서드 이름</a:t>
            </a:r>
            <a:r>
              <a:rPr lang="en-US" altLang="ko-KR" sz="1600">
                <a:latin typeface="나눔명조" panose="02020603020101020101" pitchFamily="18" charset="-127"/>
                <a:ea typeface="나눔명조" panose="02020603020101020101" pitchFamily="18" charset="-127"/>
              </a:rPr>
              <a:t>();		  // </a:t>
            </a:r>
            <a:r>
              <a:rPr lang="ko-KR" altLang="en-US" sz="1600">
                <a:latin typeface="나눔명조" panose="02020603020101020101" pitchFamily="18" charset="-127"/>
                <a:ea typeface="나눔명조" panose="02020603020101020101" pitchFamily="18" charset="-127"/>
              </a:rPr>
              <a:t>메서드에 선언된 매개변수가 없는 경우</a:t>
            </a:r>
          </a:p>
          <a:p>
            <a:pPr eaLnBrk="1" hangingPunct="1"/>
            <a:r>
              <a:rPr lang="ko-KR" altLang="en-US" sz="1600">
                <a:latin typeface="나눔명조" panose="02020603020101020101" pitchFamily="18" charset="-127"/>
                <a:ea typeface="나눔명조" panose="02020603020101020101" pitchFamily="18" charset="-127"/>
              </a:rPr>
              <a:t>참조변수</a:t>
            </a:r>
            <a:r>
              <a:rPr lang="en-US" altLang="ko-KR" sz="1600">
                <a:latin typeface="나눔명조" panose="02020603020101020101" pitchFamily="18" charset="-127"/>
                <a:ea typeface="나눔명조" panose="02020603020101020101" pitchFamily="18" charset="-127"/>
              </a:rPr>
              <a:t>.</a:t>
            </a:r>
            <a:r>
              <a:rPr lang="ko-KR" altLang="en-US" sz="1600">
                <a:latin typeface="나눔명조" panose="02020603020101020101" pitchFamily="18" charset="-127"/>
                <a:ea typeface="나눔명조" panose="02020603020101020101" pitchFamily="18" charset="-127"/>
              </a:rPr>
              <a:t>메서드 이름</a:t>
            </a:r>
            <a:r>
              <a:rPr lang="en-US" altLang="ko-KR" sz="1600">
                <a:latin typeface="나눔명조" panose="02020603020101020101" pitchFamily="18" charset="-127"/>
                <a:ea typeface="나눔명조" panose="02020603020101020101" pitchFamily="18" charset="-127"/>
              </a:rPr>
              <a:t>(</a:t>
            </a:r>
            <a:r>
              <a:rPr lang="ko-KR" altLang="en-US" sz="1600">
                <a:latin typeface="나눔명조" panose="02020603020101020101" pitchFamily="18" charset="-127"/>
                <a:ea typeface="나눔명조" panose="02020603020101020101" pitchFamily="18" charset="-127"/>
              </a:rPr>
              <a:t>값</a:t>
            </a:r>
            <a:r>
              <a:rPr lang="en-US" altLang="ko-KR" sz="1600">
                <a:latin typeface="나눔명조" panose="02020603020101020101" pitchFamily="18" charset="-127"/>
                <a:ea typeface="나눔명조" panose="02020603020101020101" pitchFamily="18" charset="-127"/>
              </a:rPr>
              <a:t>1, </a:t>
            </a:r>
            <a:r>
              <a:rPr lang="ko-KR" altLang="en-US" sz="1600">
                <a:latin typeface="나눔명조" panose="02020603020101020101" pitchFamily="18" charset="-127"/>
                <a:ea typeface="나눔명조" panose="02020603020101020101" pitchFamily="18" charset="-127"/>
              </a:rPr>
              <a:t>값</a:t>
            </a:r>
            <a:r>
              <a:rPr lang="en-US" altLang="ko-KR" sz="1600">
                <a:latin typeface="나눔명조" panose="02020603020101020101" pitchFamily="18" charset="-127"/>
                <a:ea typeface="나눔명조" panose="02020603020101020101" pitchFamily="18" charset="-127"/>
              </a:rPr>
              <a:t>2, ... ); 	  // </a:t>
            </a:r>
            <a:r>
              <a:rPr lang="ko-KR" altLang="en-US" sz="1600">
                <a:latin typeface="나눔명조" panose="02020603020101020101" pitchFamily="18" charset="-127"/>
                <a:ea typeface="나눔명조" panose="02020603020101020101" pitchFamily="18" charset="-127"/>
              </a:rPr>
              <a:t>메서드에 선언된 매개변수가 있는 경우</a:t>
            </a:r>
          </a:p>
        </p:txBody>
      </p:sp>
      <p:sp>
        <p:nvSpPr>
          <p:cNvPr id="28" name="Text Box 39"/>
          <p:cNvSpPr txBox="1">
            <a:spLocks noChangeArrowheads="1"/>
          </p:cNvSpPr>
          <p:nvPr/>
        </p:nvSpPr>
        <p:spPr bwMode="auto">
          <a:xfrm>
            <a:off x="792163" y="3644900"/>
            <a:ext cx="3276600" cy="162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>
            <a:spAutoFit/>
          </a:bodyPr>
          <a:lstStyle>
            <a:lvl1pPr marL="449263" indent="-449263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eaLnBrk="1" hangingPunct="1"/>
            <a:r>
              <a:rPr lang="en-US" altLang="ko-KR"/>
              <a:t>class MyMath {</a:t>
            </a:r>
          </a:p>
          <a:p>
            <a:pPr eaLnBrk="1" hangingPunct="1"/>
            <a:r>
              <a:rPr lang="en-US" altLang="ko-KR"/>
              <a:t>	</a:t>
            </a:r>
            <a:r>
              <a:rPr lang="en-US" altLang="ko-KR" b="1"/>
              <a:t>long add(long a, long b)</a:t>
            </a:r>
            <a:r>
              <a:rPr lang="en-US" altLang="ko-KR"/>
              <a:t> {</a:t>
            </a:r>
          </a:p>
          <a:p>
            <a:pPr eaLnBrk="1" hangingPunct="1"/>
            <a:r>
              <a:rPr lang="en-US" altLang="ko-KR"/>
              <a:t>		long result = a + b;</a:t>
            </a:r>
          </a:p>
          <a:p>
            <a:pPr eaLnBrk="1" hangingPunct="1"/>
            <a:r>
              <a:rPr lang="en-US" altLang="ko-KR"/>
              <a:t>		return result;</a:t>
            </a:r>
          </a:p>
          <a:p>
            <a:pPr eaLnBrk="1" hangingPunct="1"/>
            <a:r>
              <a:rPr lang="en-US" altLang="ko-KR"/>
              <a:t>//		return a + b;</a:t>
            </a:r>
          </a:p>
          <a:p>
            <a:pPr eaLnBrk="1" hangingPunct="1"/>
            <a:r>
              <a:rPr lang="en-US" altLang="ko-KR"/>
              <a:t>	}</a:t>
            </a:r>
          </a:p>
          <a:p>
            <a:pPr eaLnBrk="1" hangingPunct="1"/>
            <a:r>
              <a:rPr lang="en-US" altLang="ko-KR"/>
              <a:t> ...</a:t>
            </a:r>
          </a:p>
          <a:p>
            <a:pPr eaLnBrk="1" hangingPunct="1"/>
            <a:r>
              <a:rPr lang="en-US" altLang="ko-KR"/>
              <a:t>}</a:t>
            </a:r>
          </a:p>
        </p:txBody>
      </p:sp>
      <p:pic>
        <p:nvPicPr>
          <p:cNvPr id="29" name="Picture 2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5850" y="3536950"/>
            <a:ext cx="331470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95244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6" grpId="0" animBg="1"/>
      <p:bldP spid="2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624" r="36036"/>
          <a:stretch/>
        </p:blipFill>
        <p:spPr>
          <a:xfrm>
            <a:off x="10578120" y="-10048"/>
            <a:ext cx="1610531" cy="1218048"/>
          </a:xfrm>
          <a:prstGeom prst="rect">
            <a:avLst/>
          </a:prstGeom>
        </p:spPr>
      </p:pic>
      <p:pic>
        <p:nvPicPr>
          <p:cNvPr id="4" name="Picture 1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/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36"/>
          <a:stretch/>
        </p:blipFill>
        <p:spPr bwMode="auto">
          <a:xfrm rot="10800000">
            <a:off x="8702982" y="4250577"/>
            <a:ext cx="3489018" cy="2607423"/>
          </a:xfrm>
          <a:prstGeom prst="rect">
            <a:avLst/>
          </a:prstGeom>
          <a:noFill/>
          <a:ln>
            <a:noFill/>
          </a:ln>
          <a:extLst/>
        </p:spPr>
      </p:pic>
      <p:sp>
        <p:nvSpPr>
          <p:cNvPr id="6" name="직사각형 5"/>
          <p:cNvSpPr/>
          <p:nvPr/>
        </p:nvSpPr>
        <p:spPr>
          <a:xfrm>
            <a:off x="-1" y="0"/>
            <a:ext cx="3600000" cy="576064"/>
          </a:xfrm>
          <a:prstGeom prst="rect">
            <a:avLst/>
          </a:prstGeom>
          <a:solidFill>
            <a:srgbClr val="9395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12"/>
          <p:cNvSpPr txBox="1">
            <a:spLocks/>
          </p:cNvSpPr>
          <p:nvPr/>
        </p:nvSpPr>
        <p:spPr>
          <a:xfrm>
            <a:off x="459325" y="40192"/>
            <a:ext cx="3067646" cy="5760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dist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000" b="1" smtClean="0">
                <a:solidFill>
                  <a:schemeClr val="bg1"/>
                </a:solidFill>
                <a:latin typeface="+mn-ea"/>
                <a:cs typeface="+mj-cs"/>
              </a:rPr>
              <a:t>3/</a:t>
            </a:r>
            <a:r>
              <a:rPr lang="ko-KR" altLang="en-US" sz="3000" b="1" smtClean="0">
                <a:solidFill>
                  <a:schemeClr val="bg1"/>
                </a:solidFill>
                <a:latin typeface="+mn-ea"/>
                <a:cs typeface="+mj-cs"/>
              </a:rPr>
              <a:t>변수와메서드</a:t>
            </a:r>
            <a:endParaRPr kumimoji="0" lang="ko-KR" altLang="en-US" sz="30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82" t="50000"/>
          <a:stretch/>
        </p:blipFill>
        <p:spPr>
          <a:xfrm>
            <a:off x="-10049" y="-20097"/>
            <a:ext cx="476071" cy="539544"/>
          </a:xfrm>
          <a:prstGeom prst="rect">
            <a:avLst/>
          </a:prstGeom>
        </p:spPr>
      </p:pic>
      <p:grpSp>
        <p:nvGrpSpPr>
          <p:cNvPr id="10" name="Group 4"/>
          <p:cNvGrpSpPr>
            <a:grpSpLocks/>
          </p:cNvGrpSpPr>
          <p:nvPr/>
        </p:nvGrpSpPr>
        <p:grpSpPr bwMode="auto">
          <a:xfrm>
            <a:off x="10947231" y="0"/>
            <a:ext cx="1368425" cy="722312"/>
            <a:chOff x="3787" y="1570"/>
            <a:chExt cx="862" cy="455"/>
          </a:xfrm>
        </p:grpSpPr>
        <p:sp>
          <p:nvSpPr>
            <p:cNvPr id="11" name="Text Box 5"/>
            <p:cNvSpPr txBox="1">
              <a:spLocks noChangeArrowheads="1"/>
            </p:cNvSpPr>
            <p:nvPr/>
          </p:nvSpPr>
          <p:spPr bwMode="auto">
            <a:xfrm>
              <a:off x="3787" y="1570"/>
              <a:ext cx="76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2800">
                  <a:solidFill>
                    <a:srgbClr val="939598"/>
                  </a:solidFill>
                  <a:latin typeface="Elephant" panose="02020904090505020303" pitchFamily="18" charset="0"/>
                </a:rPr>
                <a:t>Java</a:t>
              </a:r>
            </a:p>
          </p:txBody>
        </p:sp>
        <p:sp>
          <p:nvSpPr>
            <p:cNvPr id="12" name="Text Box 6"/>
            <p:cNvSpPr txBox="1">
              <a:spLocks noChangeArrowheads="1"/>
            </p:cNvSpPr>
            <p:nvPr/>
          </p:nvSpPr>
          <p:spPr bwMode="auto">
            <a:xfrm>
              <a:off x="4308" y="1643"/>
              <a:ext cx="34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ko-KR" altLang="en-US" sz="1600">
                  <a:solidFill>
                    <a:srgbClr val="939598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의</a:t>
              </a:r>
            </a:p>
          </p:txBody>
        </p:sp>
        <p:sp>
          <p:nvSpPr>
            <p:cNvPr id="13" name="Text Box 7"/>
            <p:cNvSpPr txBox="1">
              <a:spLocks noChangeArrowheads="1"/>
            </p:cNvSpPr>
            <p:nvPr/>
          </p:nvSpPr>
          <p:spPr bwMode="auto">
            <a:xfrm>
              <a:off x="4121" y="1775"/>
              <a:ext cx="5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ko-KR" altLang="en-US" sz="2000">
                  <a:solidFill>
                    <a:srgbClr val="939598"/>
                  </a:solidFill>
                  <a:latin typeface="바탕" panose="02030600000101010101" pitchFamily="18" charset="-127"/>
                  <a:ea typeface="HY견고딕" panose="02030600000101010101" pitchFamily="18" charset="-127"/>
                </a:rPr>
                <a:t>정석</a:t>
              </a:r>
            </a:p>
          </p:txBody>
        </p:sp>
      </p:grpSp>
      <p:sp>
        <p:nvSpPr>
          <p:cNvPr id="25" name="Text Box 19"/>
          <p:cNvSpPr txBox="1">
            <a:spLocks noChangeArrowheads="1"/>
          </p:cNvSpPr>
          <p:nvPr/>
        </p:nvSpPr>
        <p:spPr bwMode="auto">
          <a:xfrm>
            <a:off x="466022" y="811285"/>
            <a:ext cx="766248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l" eaLnBrk="1" hangingPunct="1"/>
            <a:r>
              <a:rPr lang="en-US" altLang="ko-KR" sz="2800">
                <a:latin typeface="나눔명조" panose="02020603020101020101" pitchFamily="18" charset="-127"/>
                <a:ea typeface="나눔명조" panose="02020603020101020101" pitchFamily="18" charset="-127"/>
              </a:rPr>
              <a:t>4</a:t>
            </a:r>
            <a:r>
              <a:rPr lang="en-US" altLang="ko-KR" sz="2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. JVM</a:t>
            </a:r>
            <a:r>
              <a:rPr lang="ko-KR" altLang="en-US" sz="2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의 메모리 구조</a:t>
            </a:r>
            <a:endParaRPr lang="en-US" altLang="ko-KR" sz="240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pic>
        <p:nvPicPr>
          <p:cNvPr id="17" name="Picture 1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413" y="1569726"/>
            <a:ext cx="3821113" cy="4576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 Box 20"/>
          <p:cNvSpPr txBox="1">
            <a:spLocks noChangeArrowheads="1"/>
          </p:cNvSpPr>
          <p:nvPr/>
        </p:nvSpPr>
        <p:spPr bwMode="auto">
          <a:xfrm>
            <a:off x="4892040" y="1592263"/>
            <a:ext cx="6882279" cy="449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66700" indent="-266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marL="285750" indent="-285750" algn="l" eaLnBrk="1" hangingPunct="1">
              <a:buFont typeface="Arial" panose="020B0604020202020204" pitchFamily="34" charset="0"/>
              <a:buChar char="•"/>
            </a:pPr>
            <a:r>
              <a:rPr lang="ko-KR" altLang="en-US" sz="22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메서드영역</a:t>
            </a:r>
            <a:r>
              <a:rPr lang="en-US" altLang="ko-KR" sz="22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(Method Area)</a:t>
            </a:r>
            <a:br>
              <a:rPr lang="en-US" altLang="ko-KR" sz="2200" smtClean="0">
                <a:latin typeface="나눔명조" panose="02020603020101020101" pitchFamily="18" charset="-127"/>
                <a:ea typeface="나눔명조" panose="02020603020101020101" pitchFamily="18" charset="-127"/>
              </a:rPr>
            </a:br>
            <a:r>
              <a:rPr lang="ko-KR" altLang="en-US" sz="22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클래스 정보와 클래스변수가 저장되는 영역</a:t>
            </a:r>
            <a:endParaRPr lang="en-US" altLang="ko-KR" sz="2200" smtClean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285750" indent="-285750" algn="l" eaLnBrk="1" hangingPunct="1">
              <a:buFont typeface="Arial" panose="020B0604020202020204" pitchFamily="34" charset="0"/>
              <a:buChar char="•"/>
            </a:pPr>
            <a:endParaRPr lang="en-US" altLang="ko-KR" sz="2200" smtClean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285750" indent="-285750" algn="l" eaLnBrk="1" hangingPunct="1">
              <a:buFont typeface="Arial" panose="020B0604020202020204" pitchFamily="34" charset="0"/>
              <a:buChar char="•"/>
            </a:pPr>
            <a:endParaRPr lang="en-US" altLang="ko-KR" sz="220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285750" indent="-285750" algn="l" eaLnBrk="1" hangingPunct="1">
              <a:buFont typeface="Arial" panose="020B0604020202020204" pitchFamily="34" charset="0"/>
              <a:buChar char="•"/>
            </a:pPr>
            <a:r>
              <a:rPr lang="ko-KR" altLang="en-US" sz="22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호출스택</a:t>
            </a:r>
            <a:r>
              <a:rPr lang="en-US" altLang="ko-KR" sz="22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(Call Stack)</a:t>
            </a:r>
            <a:br>
              <a:rPr lang="en-US" altLang="ko-KR" sz="2200" smtClean="0">
                <a:latin typeface="나눔명조" panose="02020603020101020101" pitchFamily="18" charset="-127"/>
                <a:ea typeface="나눔명조" panose="02020603020101020101" pitchFamily="18" charset="-127"/>
              </a:rPr>
            </a:br>
            <a:r>
              <a:rPr lang="ko-KR" altLang="en-US" sz="22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메서드의 작업공간</a:t>
            </a:r>
            <a:r>
              <a:rPr lang="en-US" altLang="ko-KR" sz="22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.</a:t>
            </a:r>
            <a:br>
              <a:rPr lang="en-US" altLang="ko-KR" sz="2200" smtClean="0">
                <a:latin typeface="나눔명조" panose="02020603020101020101" pitchFamily="18" charset="-127"/>
                <a:ea typeface="나눔명조" panose="02020603020101020101" pitchFamily="18" charset="-127"/>
              </a:rPr>
            </a:br>
            <a:r>
              <a:rPr lang="ko-KR" altLang="en-US" sz="22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메서드가 호출되면 메서으 수행에 필요한 메모리 공간을 할당받고</a:t>
            </a:r>
            <a:r>
              <a:rPr lang="en-US" altLang="ko-KR" sz="22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, </a:t>
            </a:r>
            <a:r>
              <a:rPr lang="ko-KR" altLang="en-US" sz="22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메서드가 종료되면 사용하던 메모리 반환</a:t>
            </a:r>
            <a:endParaRPr lang="en-US" altLang="ko-KR" sz="220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285750" indent="-285750" algn="l" eaLnBrk="1" hangingPunct="1">
              <a:buFont typeface="Arial" panose="020B0604020202020204" pitchFamily="34" charset="0"/>
              <a:buChar char="•"/>
            </a:pPr>
            <a:endParaRPr lang="en-US" altLang="ko-KR" sz="2200" smtClean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285750" indent="-285750" algn="l" eaLnBrk="1" hangingPunct="1">
              <a:buFont typeface="Arial" panose="020B0604020202020204" pitchFamily="34" charset="0"/>
              <a:buChar char="•"/>
            </a:pPr>
            <a:r>
              <a:rPr lang="ko-KR" altLang="en-US" sz="22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힙</a:t>
            </a:r>
            <a:r>
              <a:rPr lang="en-US" altLang="ko-KR" sz="22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(Heap)</a:t>
            </a:r>
            <a:br>
              <a:rPr lang="en-US" altLang="ko-KR" sz="2200" smtClean="0">
                <a:latin typeface="나눔명조" panose="02020603020101020101" pitchFamily="18" charset="-127"/>
                <a:ea typeface="나눔명조" panose="02020603020101020101" pitchFamily="18" charset="-127"/>
              </a:rPr>
            </a:br>
            <a:r>
              <a:rPr lang="ko-KR" altLang="en-US" sz="22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인스턴스가 생성되는 공간</a:t>
            </a:r>
            <a:r>
              <a:rPr lang="en-US" altLang="ko-KR" sz="22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.</a:t>
            </a:r>
            <a:br>
              <a:rPr lang="en-US" altLang="ko-KR" sz="2200" smtClean="0">
                <a:latin typeface="나눔명조" panose="02020603020101020101" pitchFamily="18" charset="-127"/>
                <a:ea typeface="나눔명조" panose="02020603020101020101" pitchFamily="18" charset="-127"/>
              </a:rPr>
            </a:br>
            <a:r>
              <a:rPr lang="en-US" altLang="ko-KR" sz="22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new </a:t>
            </a:r>
            <a:r>
              <a:rPr lang="ko-KR" altLang="en-US" sz="22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연산자에 의해서 생성되는 배열 및 객체는 모두 여기에 생성됨</a:t>
            </a:r>
            <a:endParaRPr lang="en-US" altLang="ko-KR" sz="2200" smtClean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42321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624" r="36036"/>
          <a:stretch/>
        </p:blipFill>
        <p:spPr>
          <a:xfrm>
            <a:off x="10578120" y="-10048"/>
            <a:ext cx="1610531" cy="1218048"/>
          </a:xfrm>
          <a:prstGeom prst="rect">
            <a:avLst/>
          </a:prstGeom>
        </p:spPr>
      </p:pic>
      <p:pic>
        <p:nvPicPr>
          <p:cNvPr id="4" name="Picture 1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/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36"/>
          <a:stretch/>
        </p:blipFill>
        <p:spPr bwMode="auto">
          <a:xfrm rot="10800000">
            <a:off x="8702982" y="4250577"/>
            <a:ext cx="3489018" cy="2607423"/>
          </a:xfrm>
          <a:prstGeom prst="rect">
            <a:avLst/>
          </a:prstGeom>
          <a:noFill/>
          <a:ln>
            <a:noFill/>
          </a:ln>
          <a:extLst/>
        </p:spPr>
      </p:pic>
      <p:sp>
        <p:nvSpPr>
          <p:cNvPr id="6" name="직사각형 5"/>
          <p:cNvSpPr/>
          <p:nvPr/>
        </p:nvSpPr>
        <p:spPr>
          <a:xfrm>
            <a:off x="-1" y="0"/>
            <a:ext cx="3600000" cy="576064"/>
          </a:xfrm>
          <a:prstGeom prst="rect">
            <a:avLst/>
          </a:prstGeom>
          <a:solidFill>
            <a:srgbClr val="9395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12"/>
          <p:cNvSpPr txBox="1">
            <a:spLocks/>
          </p:cNvSpPr>
          <p:nvPr/>
        </p:nvSpPr>
        <p:spPr>
          <a:xfrm>
            <a:off x="459325" y="40192"/>
            <a:ext cx="3067646" cy="5760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dist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000" b="1" smtClean="0">
                <a:solidFill>
                  <a:schemeClr val="bg1"/>
                </a:solidFill>
                <a:latin typeface="+mn-ea"/>
                <a:cs typeface="+mj-cs"/>
              </a:rPr>
              <a:t>3/</a:t>
            </a:r>
            <a:r>
              <a:rPr lang="ko-KR" altLang="en-US" sz="3000" b="1" smtClean="0">
                <a:solidFill>
                  <a:schemeClr val="bg1"/>
                </a:solidFill>
                <a:latin typeface="+mn-ea"/>
                <a:cs typeface="+mj-cs"/>
              </a:rPr>
              <a:t>변수와메서드</a:t>
            </a:r>
            <a:endParaRPr kumimoji="0" lang="ko-KR" altLang="en-US" sz="30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82" t="50000"/>
          <a:stretch/>
        </p:blipFill>
        <p:spPr>
          <a:xfrm>
            <a:off x="-10049" y="-20097"/>
            <a:ext cx="476071" cy="539544"/>
          </a:xfrm>
          <a:prstGeom prst="rect">
            <a:avLst/>
          </a:prstGeom>
        </p:spPr>
      </p:pic>
      <p:grpSp>
        <p:nvGrpSpPr>
          <p:cNvPr id="10" name="Group 4"/>
          <p:cNvGrpSpPr>
            <a:grpSpLocks/>
          </p:cNvGrpSpPr>
          <p:nvPr/>
        </p:nvGrpSpPr>
        <p:grpSpPr bwMode="auto">
          <a:xfrm>
            <a:off x="10947231" y="0"/>
            <a:ext cx="1368425" cy="722312"/>
            <a:chOff x="3787" y="1570"/>
            <a:chExt cx="862" cy="455"/>
          </a:xfrm>
        </p:grpSpPr>
        <p:sp>
          <p:nvSpPr>
            <p:cNvPr id="11" name="Text Box 5"/>
            <p:cNvSpPr txBox="1">
              <a:spLocks noChangeArrowheads="1"/>
            </p:cNvSpPr>
            <p:nvPr/>
          </p:nvSpPr>
          <p:spPr bwMode="auto">
            <a:xfrm>
              <a:off x="3787" y="1570"/>
              <a:ext cx="76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2800">
                  <a:solidFill>
                    <a:srgbClr val="939598"/>
                  </a:solidFill>
                  <a:latin typeface="Elephant" panose="02020904090505020303" pitchFamily="18" charset="0"/>
                </a:rPr>
                <a:t>Java</a:t>
              </a:r>
            </a:p>
          </p:txBody>
        </p:sp>
        <p:sp>
          <p:nvSpPr>
            <p:cNvPr id="12" name="Text Box 6"/>
            <p:cNvSpPr txBox="1">
              <a:spLocks noChangeArrowheads="1"/>
            </p:cNvSpPr>
            <p:nvPr/>
          </p:nvSpPr>
          <p:spPr bwMode="auto">
            <a:xfrm>
              <a:off x="4308" y="1643"/>
              <a:ext cx="34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ko-KR" altLang="en-US" sz="1600">
                  <a:solidFill>
                    <a:srgbClr val="939598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의</a:t>
              </a:r>
            </a:p>
          </p:txBody>
        </p:sp>
        <p:sp>
          <p:nvSpPr>
            <p:cNvPr id="13" name="Text Box 7"/>
            <p:cNvSpPr txBox="1">
              <a:spLocks noChangeArrowheads="1"/>
            </p:cNvSpPr>
            <p:nvPr/>
          </p:nvSpPr>
          <p:spPr bwMode="auto">
            <a:xfrm>
              <a:off x="4121" y="1775"/>
              <a:ext cx="5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ko-KR" altLang="en-US" sz="2000">
                  <a:solidFill>
                    <a:srgbClr val="939598"/>
                  </a:solidFill>
                  <a:latin typeface="바탕" panose="02030600000101010101" pitchFamily="18" charset="-127"/>
                  <a:ea typeface="HY견고딕" panose="02030600000101010101" pitchFamily="18" charset="-127"/>
                </a:rPr>
                <a:t>정석</a:t>
              </a:r>
            </a:p>
          </p:txBody>
        </p:sp>
      </p:grpSp>
      <p:sp>
        <p:nvSpPr>
          <p:cNvPr id="25" name="Text Box 19"/>
          <p:cNvSpPr txBox="1">
            <a:spLocks noChangeArrowheads="1"/>
          </p:cNvSpPr>
          <p:nvPr/>
        </p:nvSpPr>
        <p:spPr bwMode="auto">
          <a:xfrm>
            <a:off x="466022" y="811285"/>
            <a:ext cx="766248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l" eaLnBrk="1" hangingPunct="1"/>
            <a:r>
              <a:rPr lang="en-US" altLang="ko-KR" sz="2800">
                <a:latin typeface="나눔명조" panose="02020603020101020101" pitchFamily="18" charset="-127"/>
                <a:ea typeface="나눔명조" panose="02020603020101020101" pitchFamily="18" charset="-127"/>
              </a:rPr>
              <a:t>4</a:t>
            </a:r>
            <a:r>
              <a:rPr lang="en-US" altLang="ko-KR" sz="2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. JVM</a:t>
            </a:r>
            <a:r>
              <a:rPr lang="ko-KR" altLang="en-US" sz="2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의 메모리 구조 </a:t>
            </a:r>
            <a:r>
              <a:rPr lang="en-US" altLang="ko-KR" sz="2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- </a:t>
            </a:r>
            <a:r>
              <a:rPr lang="ko-KR" altLang="en-US" sz="2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호출스택</a:t>
            </a:r>
            <a:endParaRPr lang="en-US" altLang="ko-KR" sz="240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14" name="Text Box 20"/>
          <p:cNvSpPr txBox="1">
            <a:spLocks noChangeArrowheads="1"/>
          </p:cNvSpPr>
          <p:nvPr/>
        </p:nvSpPr>
        <p:spPr bwMode="auto">
          <a:xfrm>
            <a:off x="468312" y="1592263"/>
            <a:ext cx="11306007" cy="22138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66700" indent="-266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marL="285750" indent="-285750" algn="l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2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호출스택의 특징</a:t>
            </a:r>
            <a:endParaRPr lang="en-US" altLang="ko-KR" sz="2200" smtClean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762000" lvl="1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메서드가 호출되면 수행에 필요한 메모리를 스택에 할당받는다</a:t>
            </a: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.</a:t>
            </a:r>
          </a:p>
          <a:p>
            <a:pPr marL="762000" lvl="1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메서드가 수행을 마치면 사용했던 메모리를 반환한다</a:t>
            </a: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.</a:t>
            </a:r>
          </a:p>
          <a:p>
            <a:pPr marL="762000" lvl="1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호출스택의 제일 위에 있는 메서드가 현재 실행중인 메서드이다</a:t>
            </a: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.</a:t>
            </a:r>
          </a:p>
          <a:p>
            <a:pPr marL="762000" lvl="1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아래에 있는 메서드가 바로 위의 메서드를 호출한 메서드이다</a:t>
            </a: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.</a:t>
            </a:r>
            <a:endParaRPr lang="en-US" altLang="ko-KR" sz="180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16" name="Text Box 39"/>
          <p:cNvSpPr txBox="1">
            <a:spLocks noChangeArrowheads="1"/>
          </p:cNvSpPr>
          <p:nvPr/>
        </p:nvSpPr>
        <p:spPr bwMode="auto">
          <a:xfrm>
            <a:off x="466022" y="4063832"/>
            <a:ext cx="3960000" cy="180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>
            <a:spAutoFit/>
          </a:bodyPr>
          <a:lstStyle>
            <a:lvl1pPr marL="449263" indent="-449263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eaLnBrk="1" hangingPunct="1"/>
            <a:r>
              <a:rPr lang="en-US" altLang="ko-KR" sz="1000"/>
              <a:t>class CallStackTest {</a:t>
            </a:r>
          </a:p>
          <a:p>
            <a:pPr eaLnBrk="1" hangingPunct="1"/>
            <a:r>
              <a:rPr lang="en-US" altLang="ko-KR" sz="1000"/>
              <a:t>	public static void main(String[] args) {</a:t>
            </a:r>
          </a:p>
          <a:p>
            <a:pPr eaLnBrk="1" hangingPunct="1"/>
            <a:r>
              <a:rPr lang="en-US" altLang="ko-KR" sz="1000"/>
              <a:t>		firstMethod();</a:t>
            </a:r>
          </a:p>
          <a:p>
            <a:pPr eaLnBrk="1" hangingPunct="1"/>
            <a:r>
              <a:rPr lang="en-US" altLang="ko-KR" sz="1000"/>
              <a:t>	}</a:t>
            </a:r>
          </a:p>
          <a:p>
            <a:pPr eaLnBrk="1" hangingPunct="1"/>
            <a:r>
              <a:rPr lang="en-US" altLang="ko-KR" sz="1000"/>
              <a:t>	static void firstMethod() {</a:t>
            </a:r>
          </a:p>
          <a:p>
            <a:pPr eaLnBrk="1" hangingPunct="1"/>
            <a:r>
              <a:rPr lang="en-US" altLang="ko-KR" sz="1000"/>
              <a:t>		secondMethod();</a:t>
            </a:r>
          </a:p>
          <a:p>
            <a:pPr eaLnBrk="1" hangingPunct="1"/>
            <a:r>
              <a:rPr lang="en-US" altLang="ko-KR" sz="1000"/>
              <a:t>	}</a:t>
            </a:r>
          </a:p>
          <a:p>
            <a:pPr eaLnBrk="1" hangingPunct="1"/>
            <a:r>
              <a:rPr lang="en-US" altLang="ko-KR" sz="1000"/>
              <a:t>	static void secondMethod() {</a:t>
            </a:r>
          </a:p>
          <a:p>
            <a:pPr eaLnBrk="1" hangingPunct="1"/>
            <a:r>
              <a:rPr lang="en-US" altLang="ko-KR" sz="1000"/>
              <a:t>		System.out.println("secondMethod()");</a:t>
            </a:r>
          </a:p>
          <a:p>
            <a:pPr eaLnBrk="1" hangingPunct="1"/>
            <a:r>
              <a:rPr lang="en-US" altLang="ko-KR" sz="1000"/>
              <a:t>	}</a:t>
            </a:r>
          </a:p>
          <a:p>
            <a:pPr eaLnBrk="1" hangingPunct="1"/>
            <a:r>
              <a:rPr lang="en-US" altLang="ko-KR" sz="1000"/>
              <a:t>}</a:t>
            </a:r>
          </a:p>
        </p:txBody>
      </p:sp>
      <p:pic>
        <p:nvPicPr>
          <p:cNvPr id="19" name="Picture 1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6609" y="3763504"/>
            <a:ext cx="7021512" cy="3100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491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624" r="36036"/>
          <a:stretch/>
        </p:blipFill>
        <p:spPr>
          <a:xfrm>
            <a:off x="10578120" y="-10048"/>
            <a:ext cx="1610531" cy="1218048"/>
          </a:xfrm>
          <a:prstGeom prst="rect">
            <a:avLst/>
          </a:prstGeom>
        </p:spPr>
      </p:pic>
      <p:pic>
        <p:nvPicPr>
          <p:cNvPr id="4" name="Picture 1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/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36"/>
          <a:stretch/>
        </p:blipFill>
        <p:spPr bwMode="auto">
          <a:xfrm rot="10800000">
            <a:off x="8702982" y="4250577"/>
            <a:ext cx="3489018" cy="2607423"/>
          </a:xfrm>
          <a:prstGeom prst="rect">
            <a:avLst/>
          </a:prstGeom>
          <a:noFill/>
          <a:ln>
            <a:noFill/>
          </a:ln>
          <a:extLst/>
        </p:spPr>
      </p:pic>
      <p:sp>
        <p:nvSpPr>
          <p:cNvPr id="6" name="직사각형 5"/>
          <p:cNvSpPr/>
          <p:nvPr/>
        </p:nvSpPr>
        <p:spPr>
          <a:xfrm>
            <a:off x="-1" y="0"/>
            <a:ext cx="3600000" cy="576064"/>
          </a:xfrm>
          <a:prstGeom prst="rect">
            <a:avLst/>
          </a:prstGeom>
          <a:solidFill>
            <a:srgbClr val="9395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12"/>
          <p:cNvSpPr txBox="1">
            <a:spLocks/>
          </p:cNvSpPr>
          <p:nvPr/>
        </p:nvSpPr>
        <p:spPr>
          <a:xfrm>
            <a:off x="459325" y="40192"/>
            <a:ext cx="3067646" cy="5760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dist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000" b="1" smtClean="0">
                <a:solidFill>
                  <a:schemeClr val="bg1"/>
                </a:solidFill>
                <a:latin typeface="+mn-ea"/>
                <a:cs typeface="+mj-cs"/>
              </a:rPr>
              <a:t>미리보기</a:t>
            </a:r>
            <a:endParaRPr kumimoji="0" lang="ko-KR" altLang="en-US" sz="30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82" t="50000"/>
          <a:stretch/>
        </p:blipFill>
        <p:spPr>
          <a:xfrm>
            <a:off x="-10049" y="-20097"/>
            <a:ext cx="476071" cy="539544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466022" y="1208000"/>
            <a:ext cx="640871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3000" b="1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1 </a:t>
            </a:r>
            <a:r>
              <a:rPr lang="en-US" altLang="ko-KR" sz="3000" b="1">
                <a:latin typeface="나눔명조" panose="02020603020101020101" pitchFamily="18" charset="-127"/>
                <a:ea typeface="나눔명조" panose="02020603020101020101" pitchFamily="18" charset="-127"/>
              </a:rPr>
              <a:t>/ </a:t>
            </a:r>
            <a:r>
              <a:rPr lang="ko-KR" altLang="en-US" sz="3000" b="1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객체지향언어</a:t>
            </a:r>
            <a:endParaRPr lang="en-US" altLang="ko-KR" sz="3000" b="1" smtClean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3000" b="1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2 / </a:t>
            </a:r>
            <a:r>
              <a:rPr lang="ko-KR" altLang="en-US" sz="3000" b="1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클래스와 객체</a:t>
            </a:r>
            <a:endParaRPr lang="en-US" altLang="ko-KR" sz="3000" b="1" smtClean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3000" b="1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3 / </a:t>
            </a:r>
            <a:r>
              <a:rPr lang="ko-KR" altLang="en-US" sz="3000" b="1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변수와 메서드</a:t>
            </a:r>
            <a:endParaRPr lang="en-US" altLang="ko-KR" sz="3000" b="1" smtClean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3000" b="1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4 / (</a:t>
            </a:r>
            <a:r>
              <a:rPr lang="ko-KR" altLang="en-US" sz="3000" b="1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메서드</a:t>
            </a:r>
            <a:r>
              <a:rPr lang="en-US" altLang="ko-KR" sz="3000" b="1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) </a:t>
            </a:r>
            <a:r>
              <a:rPr lang="ko-KR" altLang="en-US" sz="3000" b="1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오버로딩</a:t>
            </a:r>
            <a:r>
              <a:rPr lang="en-US" altLang="ko-KR" sz="3000" b="1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(overloading)</a:t>
            </a:r>
          </a:p>
          <a:p>
            <a:pPr>
              <a:lnSpc>
                <a:spcPct val="120000"/>
              </a:lnSpc>
            </a:pPr>
            <a:r>
              <a:rPr lang="en-US" altLang="ko-KR" sz="3000" b="1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5 / </a:t>
            </a:r>
            <a:r>
              <a:rPr lang="ko-KR" altLang="en-US" sz="3000" b="1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생성자</a:t>
            </a:r>
            <a:r>
              <a:rPr lang="en-US" altLang="ko-KR" sz="3000" b="1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(constructor)</a:t>
            </a:r>
          </a:p>
          <a:p>
            <a:pPr>
              <a:lnSpc>
                <a:spcPct val="120000"/>
              </a:lnSpc>
            </a:pPr>
            <a:r>
              <a:rPr lang="en-US" altLang="ko-KR" sz="3000" b="1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6 / </a:t>
            </a:r>
            <a:r>
              <a:rPr lang="ko-KR" altLang="en-US" sz="3000" b="1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변수의 초기화</a:t>
            </a:r>
            <a:endParaRPr lang="en-US" altLang="ko-KR" sz="3000" b="1" smtClean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grpSp>
        <p:nvGrpSpPr>
          <p:cNvPr id="10" name="Group 4"/>
          <p:cNvGrpSpPr>
            <a:grpSpLocks/>
          </p:cNvGrpSpPr>
          <p:nvPr/>
        </p:nvGrpSpPr>
        <p:grpSpPr bwMode="auto">
          <a:xfrm>
            <a:off x="10947231" y="0"/>
            <a:ext cx="1368425" cy="722312"/>
            <a:chOff x="3787" y="1570"/>
            <a:chExt cx="862" cy="455"/>
          </a:xfrm>
        </p:grpSpPr>
        <p:sp>
          <p:nvSpPr>
            <p:cNvPr id="11" name="Text Box 5"/>
            <p:cNvSpPr txBox="1">
              <a:spLocks noChangeArrowheads="1"/>
            </p:cNvSpPr>
            <p:nvPr/>
          </p:nvSpPr>
          <p:spPr bwMode="auto">
            <a:xfrm>
              <a:off x="3787" y="1570"/>
              <a:ext cx="76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2800">
                  <a:solidFill>
                    <a:srgbClr val="939598"/>
                  </a:solidFill>
                  <a:latin typeface="Elephant" panose="02020904090505020303" pitchFamily="18" charset="0"/>
                </a:rPr>
                <a:t>Java</a:t>
              </a:r>
            </a:p>
          </p:txBody>
        </p:sp>
        <p:sp>
          <p:nvSpPr>
            <p:cNvPr id="12" name="Text Box 6"/>
            <p:cNvSpPr txBox="1">
              <a:spLocks noChangeArrowheads="1"/>
            </p:cNvSpPr>
            <p:nvPr/>
          </p:nvSpPr>
          <p:spPr bwMode="auto">
            <a:xfrm>
              <a:off x="4308" y="1643"/>
              <a:ext cx="34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ko-KR" altLang="en-US" sz="1600">
                  <a:solidFill>
                    <a:srgbClr val="939598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의</a:t>
              </a:r>
            </a:p>
          </p:txBody>
        </p:sp>
        <p:sp>
          <p:nvSpPr>
            <p:cNvPr id="13" name="Text Box 7"/>
            <p:cNvSpPr txBox="1">
              <a:spLocks noChangeArrowheads="1"/>
            </p:cNvSpPr>
            <p:nvPr/>
          </p:nvSpPr>
          <p:spPr bwMode="auto">
            <a:xfrm>
              <a:off x="4121" y="1775"/>
              <a:ext cx="5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ko-KR" altLang="en-US" sz="2000">
                  <a:solidFill>
                    <a:srgbClr val="939598"/>
                  </a:solidFill>
                  <a:latin typeface="바탕" panose="02030600000101010101" pitchFamily="18" charset="-127"/>
                  <a:ea typeface="HY견고딕" panose="02030600000101010101" pitchFamily="18" charset="-127"/>
                </a:rPr>
                <a:t>정석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46652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624" r="36036"/>
          <a:stretch/>
        </p:blipFill>
        <p:spPr>
          <a:xfrm>
            <a:off x="10578120" y="-10048"/>
            <a:ext cx="1610531" cy="1218048"/>
          </a:xfrm>
          <a:prstGeom prst="rect">
            <a:avLst/>
          </a:prstGeom>
        </p:spPr>
      </p:pic>
      <p:pic>
        <p:nvPicPr>
          <p:cNvPr id="4" name="Picture 1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/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36"/>
          <a:stretch/>
        </p:blipFill>
        <p:spPr bwMode="auto">
          <a:xfrm rot="10800000">
            <a:off x="8702982" y="4250577"/>
            <a:ext cx="3489018" cy="2607423"/>
          </a:xfrm>
          <a:prstGeom prst="rect">
            <a:avLst/>
          </a:prstGeom>
          <a:noFill/>
          <a:ln>
            <a:noFill/>
          </a:ln>
          <a:extLst/>
        </p:spPr>
      </p:pic>
      <p:sp>
        <p:nvSpPr>
          <p:cNvPr id="6" name="직사각형 5"/>
          <p:cNvSpPr/>
          <p:nvPr/>
        </p:nvSpPr>
        <p:spPr>
          <a:xfrm>
            <a:off x="-1" y="0"/>
            <a:ext cx="3600000" cy="576064"/>
          </a:xfrm>
          <a:prstGeom prst="rect">
            <a:avLst/>
          </a:prstGeom>
          <a:solidFill>
            <a:srgbClr val="9395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12"/>
          <p:cNvSpPr txBox="1">
            <a:spLocks/>
          </p:cNvSpPr>
          <p:nvPr/>
        </p:nvSpPr>
        <p:spPr>
          <a:xfrm>
            <a:off x="459325" y="40192"/>
            <a:ext cx="3067646" cy="5760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dist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000" b="1" smtClean="0">
                <a:solidFill>
                  <a:schemeClr val="bg1"/>
                </a:solidFill>
                <a:latin typeface="+mn-ea"/>
                <a:cs typeface="+mj-cs"/>
              </a:rPr>
              <a:t>3/</a:t>
            </a:r>
            <a:r>
              <a:rPr lang="ko-KR" altLang="en-US" sz="3000" b="1" smtClean="0">
                <a:solidFill>
                  <a:schemeClr val="bg1"/>
                </a:solidFill>
                <a:latin typeface="+mn-ea"/>
                <a:cs typeface="+mj-cs"/>
              </a:rPr>
              <a:t>변수와메서드</a:t>
            </a:r>
            <a:endParaRPr kumimoji="0" lang="ko-KR" altLang="en-US" sz="30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82" t="50000"/>
          <a:stretch/>
        </p:blipFill>
        <p:spPr>
          <a:xfrm>
            <a:off x="-10049" y="-20097"/>
            <a:ext cx="476071" cy="539544"/>
          </a:xfrm>
          <a:prstGeom prst="rect">
            <a:avLst/>
          </a:prstGeom>
        </p:spPr>
      </p:pic>
      <p:grpSp>
        <p:nvGrpSpPr>
          <p:cNvPr id="10" name="Group 4"/>
          <p:cNvGrpSpPr>
            <a:grpSpLocks/>
          </p:cNvGrpSpPr>
          <p:nvPr/>
        </p:nvGrpSpPr>
        <p:grpSpPr bwMode="auto">
          <a:xfrm>
            <a:off x="10947231" y="0"/>
            <a:ext cx="1368425" cy="722312"/>
            <a:chOff x="3787" y="1570"/>
            <a:chExt cx="862" cy="455"/>
          </a:xfrm>
        </p:grpSpPr>
        <p:sp>
          <p:nvSpPr>
            <p:cNvPr id="11" name="Text Box 5"/>
            <p:cNvSpPr txBox="1">
              <a:spLocks noChangeArrowheads="1"/>
            </p:cNvSpPr>
            <p:nvPr/>
          </p:nvSpPr>
          <p:spPr bwMode="auto">
            <a:xfrm>
              <a:off x="3787" y="1570"/>
              <a:ext cx="76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2800">
                  <a:solidFill>
                    <a:srgbClr val="939598"/>
                  </a:solidFill>
                  <a:latin typeface="Elephant" panose="02020904090505020303" pitchFamily="18" charset="0"/>
                </a:rPr>
                <a:t>Java</a:t>
              </a:r>
            </a:p>
          </p:txBody>
        </p:sp>
        <p:sp>
          <p:nvSpPr>
            <p:cNvPr id="12" name="Text Box 6"/>
            <p:cNvSpPr txBox="1">
              <a:spLocks noChangeArrowheads="1"/>
            </p:cNvSpPr>
            <p:nvPr/>
          </p:nvSpPr>
          <p:spPr bwMode="auto">
            <a:xfrm>
              <a:off x="4308" y="1643"/>
              <a:ext cx="34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ko-KR" altLang="en-US" sz="1600">
                  <a:solidFill>
                    <a:srgbClr val="939598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의</a:t>
              </a:r>
            </a:p>
          </p:txBody>
        </p:sp>
        <p:sp>
          <p:nvSpPr>
            <p:cNvPr id="13" name="Text Box 7"/>
            <p:cNvSpPr txBox="1">
              <a:spLocks noChangeArrowheads="1"/>
            </p:cNvSpPr>
            <p:nvPr/>
          </p:nvSpPr>
          <p:spPr bwMode="auto">
            <a:xfrm>
              <a:off x="4121" y="1775"/>
              <a:ext cx="5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ko-KR" altLang="en-US" sz="2000">
                  <a:solidFill>
                    <a:srgbClr val="939598"/>
                  </a:solidFill>
                  <a:latin typeface="바탕" panose="02030600000101010101" pitchFamily="18" charset="-127"/>
                  <a:ea typeface="HY견고딕" panose="02030600000101010101" pitchFamily="18" charset="-127"/>
                </a:rPr>
                <a:t>정석</a:t>
              </a:r>
            </a:p>
          </p:txBody>
        </p:sp>
      </p:grpSp>
      <p:sp>
        <p:nvSpPr>
          <p:cNvPr id="25" name="Text Box 19"/>
          <p:cNvSpPr txBox="1">
            <a:spLocks noChangeArrowheads="1"/>
          </p:cNvSpPr>
          <p:nvPr/>
        </p:nvSpPr>
        <p:spPr bwMode="auto">
          <a:xfrm>
            <a:off x="466022" y="811285"/>
            <a:ext cx="766248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l" eaLnBrk="1" hangingPunct="1"/>
            <a:r>
              <a:rPr lang="en-US" altLang="ko-KR" sz="2800">
                <a:latin typeface="나눔명조" panose="02020603020101020101" pitchFamily="18" charset="-127"/>
                <a:ea typeface="나눔명조" panose="02020603020101020101" pitchFamily="18" charset="-127"/>
              </a:rPr>
              <a:t>5</a:t>
            </a:r>
            <a:r>
              <a:rPr lang="en-US" altLang="ko-KR" sz="2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. </a:t>
            </a:r>
            <a:r>
              <a:rPr lang="ko-KR" altLang="en-US" sz="2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기본형 매개변수와 참조형 매개변수</a:t>
            </a:r>
            <a:endParaRPr lang="en-US" altLang="ko-KR" sz="240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14" name="Text Box 20"/>
          <p:cNvSpPr txBox="1">
            <a:spLocks noChangeArrowheads="1"/>
          </p:cNvSpPr>
          <p:nvPr/>
        </p:nvSpPr>
        <p:spPr bwMode="auto">
          <a:xfrm>
            <a:off x="468312" y="1592263"/>
            <a:ext cx="11306007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66700" indent="-266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marL="285750" indent="-285750" algn="l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2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기본형 매개변수</a:t>
            </a:r>
            <a:endParaRPr lang="en-US" altLang="ko-KR" sz="2200" smtClean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762000" lvl="1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변수의 값을 읽기만 할 수 있다</a:t>
            </a: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.</a:t>
            </a: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 </a:t>
            </a: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(read only)</a:t>
            </a:r>
          </a:p>
          <a:p>
            <a:pPr marL="285750" indent="-28575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2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참조형 </a:t>
            </a:r>
            <a:r>
              <a:rPr lang="ko-KR" altLang="en-US" sz="2200">
                <a:latin typeface="나눔명조" panose="02020603020101020101" pitchFamily="18" charset="-127"/>
                <a:ea typeface="나눔명조" panose="02020603020101020101" pitchFamily="18" charset="-127"/>
              </a:rPr>
              <a:t>매개변수</a:t>
            </a:r>
            <a:endParaRPr lang="en-US" altLang="ko-KR" sz="220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762000" lvl="1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변수의 값을 읽고 변경할 수 있다</a:t>
            </a: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.</a:t>
            </a: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 </a:t>
            </a:r>
            <a:r>
              <a:rPr lang="en-US" altLang="ko-KR" sz="1800">
                <a:latin typeface="나눔명조" panose="02020603020101020101" pitchFamily="18" charset="-127"/>
                <a:ea typeface="나눔명조" panose="02020603020101020101" pitchFamily="18" charset="-127"/>
              </a:rPr>
              <a:t>(</a:t>
            </a: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read &amp; write)</a:t>
            </a:r>
            <a:endParaRPr lang="en-US" altLang="ko-KR" sz="180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43005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624" r="36036"/>
          <a:stretch/>
        </p:blipFill>
        <p:spPr>
          <a:xfrm>
            <a:off x="10578120" y="-10048"/>
            <a:ext cx="1610531" cy="1218048"/>
          </a:xfrm>
          <a:prstGeom prst="rect">
            <a:avLst/>
          </a:prstGeom>
        </p:spPr>
      </p:pic>
      <p:pic>
        <p:nvPicPr>
          <p:cNvPr id="4" name="Picture 1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/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36"/>
          <a:stretch/>
        </p:blipFill>
        <p:spPr bwMode="auto">
          <a:xfrm rot="10800000">
            <a:off x="8702982" y="4250577"/>
            <a:ext cx="3489018" cy="2607423"/>
          </a:xfrm>
          <a:prstGeom prst="rect">
            <a:avLst/>
          </a:prstGeom>
          <a:noFill/>
          <a:ln>
            <a:noFill/>
          </a:ln>
          <a:extLst/>
        </p:spPr>
      </p:pic>
      <p:sp>
        <p:nvSpPr>
          <p:cNvPr id="6" name="직사각형 5"/>
          <p:cNvSpPr/>
          <p:nvPr/>
        </p:nvSpPr>
        <p:spPr>
          <a:xfrm>
            <a:off x="-1" y="0"/>
            <a:ext cx="3600000" cy="576064"/>
          </a:xfrm>
          <a:prstGeom prst="rect">
            <a:avLst/>
          </a:prstGeom>
          <a:solidFill>
            <a:srgbClr val="9395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12"/>
          <p:cNvSpPr txBox="1">
            <a:spLocks/>
          </p:cNvSpPr>
          <p:nvPr/>
        </p:nvSpPr>
        <p:spPr>
          <a:xfrm>
            <a:off x="459325" y="40192"/>
            <a:ext cx="3067646" cy="5760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dist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000" b="1" smtClean="0">
                <a:solidFill>
                  <a:schemeClr val="bg1"/>
                </a:solidFill>
                <a:latin typeface="+mn-ea"/>
                <a:cs typeface="+mj-cs"/>
              </a:rPr>
              <a:t>3/</a:t>
            </a:r>
            <a:r>
              <a:rPr lang="ko-KR" altLang="en-US" sz="3000" b="1" smtClean="0">
                <a:solidFill>
                  <a:schemeClr val="bg1"/>
                </a:solidFill>
                <a:latin typeface="+mn-ea"/>
                <a:cs typeface="+mj-cs"/>
              </a:rPr>
              <a:t>변수와메서드</a:t>
            </a:r>
            <a:endParaRPr kumimoji="0" lang="ko-KR" altLang="en-US" sz="30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82" t="50000"/>
          <a:stretch/>
        </p:blipFill>
        <p:spPr>
          <a:xfrm>
            <a:off x="-10049" y="-20097"/>
            <a:ext cx="476071" cy="539544"/>
          </a:xfrm>
          <a:prstGeom prst="rect">
            <a:avLst/>
          </a:prstGeom>
        </p:spPr>
      </p:pic>
      <p:grpSp>
        <p:nvGrpSpPr>
          <p:cNvPr id="10" name="Group 4"/>
          <p:cNvGrpSpPr>
            <a:grpSpLocks/>
          </p:cNvGrpSpPr>
          <p:nvPr/>
        </p:nvGrpSpPr>
        <p:grpSpPr bwMode="auto">
          <a:xfrm>
            <a:off x="10947231" y="0"/>
            <a:ext cx="1368425" cy="722312"/>
            <a:chOff x="3787" y="1570"/>
            <a:chExt cx="862" cy="455"/>
          </a:xfrm>
        </p:grpSpPr>
        <p:sp>
          <p:nvSpPr>
            <p:cNvPr id="11" name="Text Box 5"/>
            <p:cNvSpPr txBox="1">
              <a:spLocks noChangeArrowheads="1"/>
            </p:cNvSpPr>
            <p:nvPr/>
          </p:nvSpPr>
          <p:spPr bwMode="auto">
            <a:xfrm>
              <a:off x="3787" y="1570"/>
              <a:ext cx="76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2800">
                  <a:solidFill>
                    <a:srgbClr val="939598"/>
                  </a:solidFill>
                  <a:latin typeface="Elephant" panose="02020904090505020303" pitchFamily="18" charset="0"/>
                </a:rPr>
                <a:t>Java</a:t>
              </a:r>
            </a:p>
          </p:txBody>
        </p:sp>
        <p:sp>
          <p:nvSpPr>
            <p:cNvPr id="12" name="Text Box 6"/>
            <p:cNvSpPr txBox="1">
              <a:spLocks noChangeArrowheads="1"/>
            </p:cNvSpPr>
            <p:nvPr/>
          </p:nvSpPr>
          <p:spPr bwMode="auto">
            <a:xfrm>
              <a:off x="4308" y="1643"/>
              <a:ext cx="34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ko-KR" altLang="en-US" sz="1600">
                  <a:solidFill>
                    <a:srgbClr val="939598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의</a:t>
              </a:r>
            </a:p>
          </p:txBody>
        </p:sp>
        <p:sp>
          <p:nvSpPr>
            <p:cNvPr id="13" name="Text Box 7"/>
            <p:cNvSpPr txBox="1">
              <a:spLocks noChangeArrowheads="1"/>
            </p:cNvSpPr>
            <p:nvPr/>
          </p:nvSpPr>
          <p:spPr bwMode="auto">
            <a:xfrm>
              <a:off x="4121" y="1775"/>
              <a:ext cx="5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ko-KR" altLang="en-US" sz="2000">
                  <a:solidFill>
                    <a:srgbClr val="939598"/>
                  </a:solidFill>
                  <a:latin typeface="바탕" panose="02030600000101010101" pitchFamily="18" charset="-127"/>
                  <a:ea typeface="HY견고딕" panose="02030600000101010101" pitchFamily="18" charset="-127"/>
                </a:rPr>
                <a:t>정석</a:t>
              </a:r>
            </a:p>
          </p:txBody>
        </p:sp>
      </p:grpSp>
      <p:sp>
        <p:nvSpPr>
          <p:cNvPr id="25" name="Text Box 19"/>
          <p:cNvSpPr txBox="1">
            <a:spLocks noChangeArrowheads="1"/>
          </p:cNvSpPr>
          <p:nvPr/>
        </p:nvSpPr>
        <p:spPr bwMode="auto">
          <a:xfrm>
            <a:off x="466022" y="811285"/>
            <a:ext cx="766248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l" eaLnBrk="1" hangingPunct="1"/>
            <a:r>
              <a:rPr lang="en-US" altLang="ko-KR" sz="2800">
                <a:latin typeface="나눔명조" panose="02020603020101020101" pitchFamily="18" charset="-127"/>
                <a:ea typeface="나눔명조" panose="02020603020101020101" pitchFamily="18" charset="-127"/>
              </a:rPr>
              <a:t>6</a:t>
            </a:r>
            <a:r>
              <a:rPr lang="en-US" altLang="ko-KR" sz="2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. </a:t>
            </a:r>
            <a:r>
              <a:rPr lang="ko-KR" altLang="en-US" sz="2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재귀호출</a:t>
            </a:r>
            <a:r>
              <a:rPr lang="en-US" altLang="ko-KR" sz="2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(recursive call)</a:t>
            </a:r>
            <a:endParaRPr lang="en-US" altLang="ko-KR" sz="240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14" name="Text Box 20"/>
          <p:cNvSpPr txBox="1">
            <a:spLocks noChangeArrowheads="1"/>
          </p:cNvSpPr>
          <p:nvPr/>
        </p:nvSpPr>
        <p:spPr bwMode="auto">
          <a:xfrm>
            <a:off x="468312" y="1592263"/>
            <a:ext cx="11306007" cy="2262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66700" indent="-266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marL="285750" indent="-285750" algn="l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2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재귀호출</a:t>
            </a:r>
            <a:endParaRPr lang="en-US" altLang="ko-KR" sz="2200" smtClean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762000" lvl="1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메서드 내에서 자기자신을 반복적으로 호출하는 것</a:t>
            </a:r>
            <a:endParaRPr lang="en-US" altLang="ko-KR" sz="1800" smtClean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762000" lvl="1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재귀호출은 반복문으로 바꿀 수 있으며 반복문보다 성능이 안좋음</a:t>
            </a:r>
            <a:endParaRPr lang="en-US" altLang="ko-KR" sz="1800" smtClean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762000" lvl="1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이해하기 쉽고 간결한 코드를 작성할 수 있다</a:t>
            </a: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.</a:t>
            </a:r>
            <a:b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</a:b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(</a:t>
            </a: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예</a:t>
            </a: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) </a:t>
            </a: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팩토리얼</a:t>
            </a: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, </a:t>
            </a: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제곱</a:t>
            </a: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, </a:t>
            </a: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트리운행</a:t>
            </a: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, </a:t>
            </a: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폴더목록표시 등</a:t>
            </a:r>
            <a:endParaRPr lang="en-US" altLang="ko-KR" sz="1800" smtClean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15" name="Text Box 39"/>
          <p:cNvSpPr txBox="1">
            <a:spLocks noChangeArrowheads="1"/>
          </p:cNvSpPr>
          <p:nvPr/>
        </p:nvSpPr>
        <p:spPr bwMode="auto">
          <a:xfrm>
            <a:off x="5485765" y="3965285"/>
            <a:ext cx="3960813" cy="180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>
            <a:spAutoFit/>
          </a:bodyPr>
          <a:lstStyle>
            <a:lvl1pPr marL="449263" indent="-449263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eaLnBrk="1" hangingPunct="1"/>
            <a:r>
              <a:rPr lang="en-US" altLang="ko-KR"/>
              <a:t>long factorial(int n) {</a:t>
            </a:r>
          </a:p>
          <a:p>
            <a:pPr eaLnBrk="1" hangingPunct="1"/>
            <a:r>
              <a:rPr lang="en-US" altLang="ko-KR"/>
              <a:t>	long result = 0;</a:t>
            </a:r>
          </a:p>
          <a:p>
            <a:pPr eaLnBrk="1" hangingPunct="1"/>
            <a:r>
              <a:rPr lang="en-US" altLang="ko-KR"/>
              <a:t>	</a:t>
            </a:r>
            <a:r>
              <a:rPr lang="en-US" altLang="ko-KR" b="1"/>
              <a:t>if(n==1) {</a:t>
            </a:r>
          </a:p>
          <a:p>
            <a:pPr eaLnBrk="1" hangingPunct="1"/>
            <a:r>
              <a:rPr lang="en-US" altLang="ko-KR"/>
              <a:t>		result = 1;</a:t>
            </a:r>
          </a:p>
          <a:p>
            <a:pPr eaLnBrk="1" hangingPunct="1"/>
            <a:r>
              <a:rPr lang="en-US" altLang="ko-KR"/>
              <a:t>	} else {</a:t>
            </a:r>
          </a:p>
          <a:p>
            <a:pPr eaLnBrk="1" hangingPunct="1"/>
            <a:r>
              <a:rPr lang="en-US" altLang="ko-KR"/>
              <a:t>		result = </a:t>
            </a:r>
            <a:r>
              <a:rPr lang="en-US" altLang="ko-KR" b="1"/>
              <a:t>n * factorial(n-1)</a:t>
            </a:r>
            <a:r>
              <a:rPr lang="en-US" altLang="ko-KR"/>
              <a:t>;</a:t>
            </a:r>
          </a:p>
          <a:p>
            <a:pPr eaLnBrk="1" hangingPunct="1"/>
            <a:r>
              <a:rPr lang="en-US" altLang="ko-KR"/>
              <a:t>	}</a:t>
            </a:r>
          </a:p>
          <a:p>
            <a:pPr eaLnBrk="1" hangingPunct="1"/>
            <a:r>
              <a:rPr lang="en-US" altLang="ko-KR"/>
              <a:t>	return result;</a:t>
            </a:r>
          </a:p>
          <a:p>
            <a:pPr eaLnBrk="1" hangingPunct="1"/>
            <a:r>
              <a:rPr lang="en-US" altLang="ko-KR"/>
              <a:t>}</a:t>
            </a:r>
          </a:p>
        </p:txBody>
      </p:sp>
      <p:sp>
        <p:nvSpPr>
          <p:cNvPr id="16" name="Text Box 39"/>
          <p:cNvSpPr txBox="1">
            <a:spLocks noChangeArrowheads="1"/>
          </p:cNvSpPr>
          <p:nvPr/>
        </p:nvSpPr>
        <p:spPr bwMode="auto">
          <a:xfrm>
            <a:off x="1272540" y="4377082"/>
            <a:ext cx="3384550" cy="12620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>
            <a:spAutoFit/>
          </a:bodyPr>
          <a:lstStyle>
            <a:lvl1pPr marL="449263" indent="-449263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eaLnBrk="1" hangingPunct="1"/>
            <a:r>
              <a:rPr lang="en-US" altLang="ko-KR" sz="1400"/>
              <a:t>*</a:t>
            </a:r>
            <a:r>
              <a:rPr lang="ko-KR" altLang="en-US" sz="1400"/>
              <a:t>팩토리얼</a:t>
            </a:r>
            <a:r>
              <a:rPr lang="en-US" altLang="ko-KR" sz="1400"/>
              <a:t>(factorial)</a:t>
            </a:r>
          </a:p>
          <a:p>
            <a:pPr eaLnBrk="1" hangingPunct="1"/>
            <a:r>
              <a:rPr lang="en-US" altLang="ko-KR" sz="1400"/>
              <a:t>5! = 5 * 4 * 3 * 2 * 1</a:t>
            </a:r>
          </a:p>
          <a:p>
            <a:pPr eaLnBrk="1" hangingPunct="1"/>
            <a:endParaRPr lang="en-US" altLang="ko-KR" sz="1400"/>
          </a:p>
          <a:p>
            <a:pPr eaLnBrk="1" hangingPunct="1"/>
            <a:r>
              <a:rPr lang="en-US" altLang="ko-KR" sz="1400"/>
              <a:t>f(n) = n * f(n-1) </a:t>
            </a:r>
            <a:r>
              <a:rPr lang="ko-KR" altLang="en-US" sz="1400"/>
              <a:t>단</a:t>
            </a:r>
            <a:r>
              <a:rPr lang="en-US" altLang="ko-KR" sz="1400"/>
              <a:t>, f(1) = 1</a:t>
            </a:r>
          </a:p>
        </p:txBody>
      </p:sp>
      <p:sp>
        <p:nvSpPr>
          <p:cNvPr id="17" name="Line 46"/>
          <p:cNvSpPr>
            <a:spLocks noChangeShapeType="1"/>
          </p:cNvSpPr>
          <p:nvPr/>
        </p:nvSpPr>
        <p:spPr bwMode="auto">
          <a:xfrm>
            <a:off x="4406265" y="5026370"/>
            <a:ext cx="133191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108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 animBg="1"/>
      <p:bldP spid="1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624" r="36036"/>
          <a:stretch/>
        </p:blipFill>
        <p:spPr>
          <a:xfrm>
            <a:off x="10578120" y="-10048"/>
            <a:ext cx="1610531" cy="1218048"/>
          </a:xfrm>
          <a:prstGeom prst="rect">
            <a:avLst/>
          </a:prstGeom>
        </p:spPr>
      </p:pic>
      <p:pic>
        <p:nvPicPr>
          <p:cNvPr id="4" name="Picture 1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/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36"/>
          <a:stretch/>
        </p:blipFill>
        <p:spPr bwMode="auto">
          <a:xfrm rot="10800000">
            <a:off x="8702982" y="4250577"/>
            <a:ext cx="3489018" cy="2607423"/>
          </a:xfrm>
          <a:prstGeom prst="rect">
            <a:avLst/>
          </a:prstGeom>
          <a:noFill/>
          <a:ln>
            <a:noFill/>
          </a:ln>
          <a:extLst/>
        </p:spPr>
      </p:pic>
      <p:sp>
        <p:nvSpPr>
          <p:cNvPr id="6" name="직사각형 5"/>
          <p:cNvSpPr/>
          <p:nvPr/>
        </p:nvSpPr>
        <p:spPr>
          <a:xfrm>
            <a:off x="-1" y="0"/>
            <a:ext cx="3600000" cy="576064"/>
          </a:xfrm>
          <a:prstGeom prst="rect">
            <a:avLst/>
          </a:prstGeom>
          <a:solidFill>
            <a:srgbClr val="9395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12"/>
          <p:cNvSpPr txBox="1">
            <a:spLocks/>
          </p:cNvSpPr>
          <p:nvPr/>
        </p:nvSpPr>
        <p:spPr>
          <a:xfrm>
            <a:off x="459325" y="40192"/>
            <a:ext cx="3067646" cy="5760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dist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000" b="1" smtClean="0">
                <a:solidFill>
                  <a:schemeClr val="bg1"/>
                </a:solidFill>
                <a:latin typeface="+mn-ea"/>
                <a:cs typeface="+mj-cs"/>
              </a:rPr>
              <a:t>3/</a:t>
            </a:r>
            <a:r>
              <a:rPr lang="ko-KR" altLang="en-US" sz="3000" b="1" smtClean="0">
                <a:solidFill>
                  <a:schemeClr val="bg1"/>
                </a:solidFill>
                <a:latin typeface="+mn-ea"/>
                <a:cs typeface="+mj-cs"/>
              </a:rPr>
              <a:t>변수와메서드</a:t>
            </a:r>
            <a:endParaRPr kumimoji="0" lang="ko-KR" altLang="en-US" sz="30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82" t="50000"/>
          <a:stretch/>
        </p:blipFill>
        <p:spPr>
          <a:xfrm>
            <a:off x="-10049" y="-20097"/>
            <a:ext cx="476071" cy="539544"/>
          </a:xfrm>
          <a:prstGeom prst="rect">
            <a:avLst/>
          </a:prstGeom>
        </p:spPr>
      </p:pic>
      <p:grpSp>
        <p:nvGrpSpPr>
          <p:cNvPr id="10" name="Group 4"/>
          <p:cNvGrpSpPr>
            <a:grpSpLocks/>
          </p:cNvGrpSpPr>
          <p:nvPr/>
        </p:nvGrpSpPr>
        <p:grpSpPr bwMode="auto">
          <a:xfrm>
            <a:off x="10947231" y="0"/>
            <a:ext cx="1368425" cy="722312"/>
            <a:chOff x="3787" y="1570"/>
            <a:chExt cx="862" cy="455"/>
          </a:xfrm>
        </p:grpSpPr>
        <p:sp>
          <p:nvSpPr>
            <p:cNvPr id="11" name="Text Box 5"/>
            <p:cNvSpPr txBox="1">
              <a:spLocks noChangeArrowheads="1"/>
            </p:cNvSpPr>
            <p:nvPr/>
          </p:nvSpPr>
          <p:spPr bwMode="auto">
            <a:xfrm>
              <a:off x="3787" y="1570"/>
              <a:ext cx="76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2800">
                  <a:solidFill>
                    <a:srgbClr val="939598"/>
                  </a:solidFill>
                  <a:latin typeface="Elephant" panose="02020904090505020303" pitchFamily="18" charset="0"/>
                </a:rPr>
                <a:t>Java</a:t>
              </a:r>
            </a:p>
          </p:txBody>
        </p:sp>
        <p:sp>
          <p:nvSpPr>
            <p:cNvPr id="12" name="Text Box 6"/>
            <p:cNvSpPr txBox="1">
              <a:spLocks noChangeArrowheads="1"/>
            </p:cNvSpPr>
            <p:nvPr/>
          </p:nvSpPr>
          <p:spPr bwMode="auto">
            <a:xfrm>
              <a:off x="4308" y="1643"/>
              <a:ext cx="34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ko-KR" altLang="en-US" sz="1600">
                  <a:solidFill>
                    <a:srgbClr val="939598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의</a:t>
              </a:r>
            </a:p>
          </p:txBody>
        </p:sp>
        <p:sp>
          <p:nvSpPr>
            <p:cNvPr id="13" name="Text Box 7"/>
            <p:cNvSpPr txBox="1">
              <a:spLocks noChangeArrowheads="1"/>
            </p:cNvSpPr>
            <p:nvPr/>
          </p:nvSpPr>
          <p:spPr bwMode="auto">
            <a:xfrm>
              <a:off x="4121" y="1775"/>
              <a:ext cx="5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ko-KR" altLang="en-US" sz="2000">
                  <a:solidFill>
                    <a:srgbClr val="939598"/>
                  </a:solidFill>
                  <a:latin typeface="바탕" panose="02030600000101010101" pitchFamily="18" charset="-127"/>
                  <a:ea typeface="HY견고딕" panose="02030600000101010101" pitchFamily="18" charset="-127"/>
                </a:rPr>
                <a:t>정석</a:t>
              </a:r>
            </a:p>
          </p:txBody>
        </p:sp>
      </p:grpSp>
      <p:sp>
        <p:nvSpPr>
          <p:cNvPr id="25" name="Text Box 19"/>
          <p:cNvSpPr txBox="1">
            <a:spLocks noChangeArrowheads="1"/>
          </p:cNvSpPr>
          <p:nvPr/>
        </p:nvSpPr>
        <p:spPr bwMode="auto">
          <a:xfrm>
            <a:off x="466022" y="811285"/>
            <a:ext cx="766248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l" eaLnBrk="1" hangingPunct="1"/>
            <a:r>
              <a:rPr lang="en-US" altLang="ko-KR" sz="2800">
                <a:latin typeface="나눔명조" panose="02020603020101020101" pitchFamily="18" charset="-127"/>
                <a:ea typeface="나눔명조" panose="02020603020101020101" pitchFamily="18" charset="-127"/>
              </a:rPr>
              <a:t>7</a:t>
            </a:r>
            <a:r>
              <a:rPr lang="en-US" altLang="ko-KR" sz="2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. </a:t>
            </a:r>
            <a:r>
              <a:rPr lang="ko-KR" altLang="en-US" sz="2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클래스메서드</a:t>
            </a:r>
            <a:r>
              <a:rPr lang="en-US" altLang="ko-KR" sz="2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(stati</a:t>
            </a:r>
            <a:r>
              <a:rPr lang="ko-KR" altLang="en-US" sz="2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메서드</a:t>
            </a:r>
            <a:r>
              <a:rPr lang="en-US" altLang="ko-KR" sz="2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)</a:t>
            </a:r>
            <a:r>
              <a:rPr lang="ko-KR" altLang="en-US" sz="2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와 인스턴스메서드</a:t>
            </a:r>
            <a:endParaRPr lang="en-US" altLang="ko-KR" sz="240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14" name="Text Box 20"/>
          <p:cNvSpPr txBox="1">
            <a:spLocks noChangeArrowheads="1"/>
          </p:cNvSpPr>
          <p:nvPr/>
        </p:nvSpPr>
        <p:spPr bwMode="auto">
          <a:xfrm>
            <a:off x="468312" y="1592263"/>
            <a:ext cx="11306007" cy="44319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66700" indent="-266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marL="285750" indent="-285750" algn="l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2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클래스메서드</a:t>
            </a:r>
            <a:r>
              <a:rPr lang="en-US" altLang="ko-KR" sz="22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(static</a:t>
            </a:r>
            <a:r>
              <a:rPr lang="ko-KR" altLang="en-US" sz="22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메서드</a:t>
            </a:r>
            <a:r>
              <a:rPr lang="en-US" altLang="ko-KR" sz="22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)</a:t>
            </a:r>
          </a:p>
          <a:p>
            <a:pPr marL="762000" lvl="1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객체 생성 없이 </a:t>
            </a: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'</a:t>
            </a: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클래스이름</a:t>
            </a: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.</a:t>
            </a: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메서드이름</a:t>
            </a: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()'</a:t>
            </a: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으로 호출</a:t>
            </a:r>
            <a:endParaRPr lang="en-US" altLang="ko-KR" sz="1800" smtClean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762000" lvl="1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인스턴스변수나 인스턴스메서드와 관련없는 작업을 하는 메서드</a:t>
            </a:r>
            <a:endParaRPr lang="en-US" altLang="ko-KR" sz="1800" smtClean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762000" lvl="1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메서드 내에서 인스턴스변수 사용 불가</a:t>
            </a:r>
            <a:r>
              <a:rPr lang="en-US" altLang="ko-KR" sz="1800">
                <a:latin typeface="나눔명조" panose="02020603020101020101" pitchFamily="18" charset="-127"/>
                <a:ea typeface="나눔명조" panose="02020603020101020101" pitchFamily="18" charset="-127"/>
              </a:rPr>
              <a:t/>
            </a:r>
            <a:br>
              <a:rPr lang="en-US" altLang="ko-KR" sz="1800">
                <a:latin typeface="나눔명조" panose="02020603020101020101" pitchFamily="18" charset="-127"/>
                <a:ea typeface="나눔명조" panose="02020603020101020101" pitchFamily="18" charset="-127"/>
              </a:rPr>
            </a:b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메서드 내에서 인스턴스변수를 사용하지 않는다면 </a:t>
            </a: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static</a:t>
            </a: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을 붙이는 것을 고려</a:t>
            </a:r>
            <a:endParaRPr lang="en-US" altLang="ko-KR" sz="1800" smtClean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762000" lvl="1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80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285750" indent="-28575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200">
                <a:latin typeface="나눔명조" panose="02020603020101020101" pitchFamily="18" charset="-127"/>
                <a:ea typeface="나눔명조" panose="02020603020101020101" pitchFamily="18" charset="-127"/>
              </a:rPr>
              <a:t>인스턴스메서드</a:t>
            </a:r>
            <a:endParaRPr lang="en-US" altLang="ko-KR" sz="220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762000" lvl="1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800">
                <a:latin typeface="나눔명조" panose="02020603020101020101" pitchFamily="18" charset="-127"/>
                <a:ea typeface="나눔명조" panose="02020603020101020101" pitchFamily="18" charset="-127"/>
              </a:rPr>
              <a:t>인스턴스 생성 후</a:t>
            </a:r>
            <a:r>
              <a:rPr lang="en-US" altLang="ko-KR" sz="1800">
                <a:latin typeface="나눔명조" panose="02020603020101020101" pitchFamily="18" charset="-127"/>
                <a:ea typeface="나눔명조" panose="02020603020101020101" pitchFamily="18" charset="-127"/>
              </a:rPr>
              <a:t>, '</a:t>
            </a:r>
            <a:r>
              <a:rPr lang="ko-KR" altLang="en-US" sz="1800">
                <a:latin typeface="나눔명조" panose="02020603020101020101" pitchFamily="18" charset="-127"/>
                <a:ea typeface="나눔명조" panose="02020603020101020101" pitchFamily="18" charset="-127"/>
              </a:rPr>
              <a:t>참조변수</a:t>
            </a:r>
            <a:r>
              <a:rPr lang="en-US" altLang="ko-KR" sz="1800">
                <a:latin typeface="나눔명조" panose="02020603020101020101" pitchFamily="18" charset="-127"/>
                <a:ea typeface="나눔명조" panose="02020603020101020101" pitchFamily="18" charset="-127"/>
              </a:rPr>
              <a:t>.</a:t>
            </a:r>
            <a:r>
              <a:rPr lang="ko-KR" altLang="en-US" sz="1800">
                <a:latin typeface="나눔명조" panose="02020603020101020101" pitchFamily="18" charset="-127"/>
                <a:ea typeface="나눔명조" panose="02020603020101020101" pitchFamily="18" charset="-127"/>
              </a:rPr>
              <a:t>메서드이름</a:t>
            </a:r>
            <a:r>
              <a:rPr lang="en-US" altLang="ko-KR" sz="1800">
                <a:latin typeface="나눔명조" panose="02020603020101020101" pitchFamily="18" charset="-127"/>
                <a:ea typeface="나눔명조" panose="02020603020101020101" pitchFamily="18" charset="-127"/>
              </a:rPr>
              <a:t>()'</a:t>
            </a:r>
            <a:r>
              <a:rPr lang="ko-KR" altLang="en-US" sz="1800">
                <a:latin typeface="나눔명조" panose="02020603020101020101" pitchFamily="18" charset="-127"/>
                <a:ea typeface="나눔명조" panose="02020603020101020101" pitchFamily="18" charset="-127"/>
              </a:rPr>
              <a:t>으로 호출</a:t>
            </a:r>
            <a:endParaRPr lang="en-US" altLang="ko-KR" sz="180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762000" lvl="1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800">
                <a:latin typeface="나눔명조" panose="02020603020101020101" pitchFamily="18" charset="-127"/>
                <a:ea typeface="나눔명조" panose="02020603020101020101" pitchFamily="18" charset="-127"/>
              </a:rPr>
              <a:t>인스턴스변수나 인스턴스메서드와 관련된 작업을 하는 메서드</a:t>
            </a:r>
            <a:endParaRPr lang="en-US" altLang="ko-KR" sz="180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762000" lvl="1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800">
                <a:latin typeface="나눔명조" panose="02020603020101020101" pitchFamily="18" charset="-127"/>
                <a:ea typeface="나눔명조" panose="02020603020101020101" pitchFamily="18" charset="-127"/>
              </a:rPr>
              <a:t>메서드 내에서 인스턴스변수 사용 </a:t>
            </a: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가능</a:t>
            </a:r>
            <a:endParaRPr lang="en-US" altLang="ko-KR" sz="180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993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624" r="36036"/>
          <a:stretch/>
        </p:blipFill>
        <p:spPr>
          <a:xfrm>
            <a:off x="10578120" y="-10048"/>
            <a:ext cx="1610531" cy="1218048"/>
          </a:xfrm>
          <a:prstGeom prst="rect">
            <a:avLst/>
          </a:prstGeom>
        </p:spPr>
      </p:pic>
      <p:pic>
        <p:nvPicPr>
          <p:cNvPr id="4" name="Picture 1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/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36"/>
          <a:stretch/>
        </p:blipFill>
        <p:spPr bwMode="auto">
          <a:xfrm rot="10800000">
            <a:off x="8702982" y="4250577"/>
            <a:ext cx="3489018" cy="2607423"/>
          </a:xfrm>
          <a:prstGeom prst="rect">
            <a:avLst/>
          </a:prstGeom>
          <a:noFill/>
          <a:ln>
            <a:noFill/>
          </a:ln>
          <a:extLst/>
        </p:spPr>
      </p:pic>
      <p:sp>
        <p:nvSpPr>
          <p:cNvPr id="6" name="직사각형 5"/>
          <p:cNvSpPr/>
          <p:nvPr/>
        </p:nvSpPr>
        <p:spPr>
          <a:xfrm>
            <a:off x="-2" y="0"/>
            <a:ext cx="3753136" cy="576064"/>
          </a:xfrm>
          <a:prstGeom prst="rect">
            <a:avLst/>
          </a:prstGeom>
          <a:solidFill>
            <a:srgbClr val="9395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12"/>
          <p:cNvSpPr txBox="1">
            <a:spLocks/>
          </p:cNvSpPr>
          <p:nvPr/>
        </p:nvSpPr>
        <p:spPr>
          <a:xfrm>
            <a:off x="459325" y="40192"/>
            <a:ext cx="3239218" cy="5760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dist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000" b="1">
                <a:solidFill>
                  <a:schemeClr val="bg1"/>
                </a:solidFill>
                <a:latin typeface="+mn-ea"/>
                <a:cs typeface="+mj-cs"/>
              </a:rPr>
              <a:t>4</a:t>
            </a:r>
            <a:r>
              <a:rPr lang="en-US" altLang="ko-KR" sz="3000" b="1" smtClean="0">
                <a:solidFill>
                  <a:schemeClr val="bg1"/>
                </a:solidFill>
                <a:latin typeface="+mn-ea"/>
                <a:cs typeface="+mj-cs"/>
              </a:rPr>
              <a:t>/</a:t>
            </a:r>
            <a:r>
              <a:rPr lang="ko-KR" altLang="en-US" sz="3000" b="1" smtClean="0">
                <a:solidFill>
                  <a:schemeClr val="bg1"/>
                </a:solidFill>
                <a:latin typeface="+mn-ea"/>
                <a:cs typeface="+mj-cs"/>
              </a:rPr>
              <a:t>메서드오버로딩</a:t>
            </a:r>
            <a:endParaRPr kumimoji="0" lang="ko-KR" altLang="en-US" sz="30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82" t="50000"/>
          <a:stretch/>
        </p:blipFill>
        <p:spPr>
          <a:xfrm>
            <a:off x="-10049" y="-20097"/>
            <a:ext cx="476071" cy="539544"/>
          </a:xfrm>
          <a:prstGeom prst="rect">
            <a:avLst/>
          </a:prstGeom>
        </p:spPr>
      </p:pic>
      <p:grpSp>
        <p:nvGrpSpPr>
          <p:cNvPr id="10" name="Group 4"/>
          <p:cNvGrpSpPr>
            <a:grpSpLocks/>
          </p:cNvGrpSpPr>
          <p:nvPr/>
        </p:nvGrpSpPr>
        <p:grpSpPr bwMode="auto">
          <a:xfrm>
            <a:off x="10947231" y="0"/>
            <a:ext cx="1368425" cy="722312"/>
            <a:chOff x="3787" y="1570"/>
            <a:chExt cx="862" cy="455"/>
          </a:xfrm>
        </p:grpSpPr>
        <p:sp>
          <p:nvSpPr>
            <p:cNvPr id="11" name="Text Box 5"/>
            <p:cNvSpPr txBox="1">
              <a:spLocks noChangeArrowheads="1"/>
            </p:cNvSpPr>
            <p:nvPr/>
          </p:nvSpPr>
          <p:spPr bwMode="auto">
            <a:xfrm>
              <a:off x="3787" y="1570"/>
              <a:ext cx="76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2800">
                  <a:solidFill>
                    <a:srgbClr val="939598"/>
                  </a:solidFill>
                  <a:latin typeface="Elephant" panose="02020904090505020303" pitchFamily="18" charset="0"/>
                </a:rPr>
                <a:t>Java</a:t>
              </a:r>
            </a:p>
          </p:txBody>
        </p:sp>
        <p:sp>
          <p:nvSpPr>
            <p:cNvPr id="12" name="Text Box 6"/>
            <p:cNvSpPr txBox="1">
              <a:spLocks noChangeArrowheads="1"/>
            </p:cNvSpPr>
            <p:nvPr/>
          </p:nvSpPr>
          <p:spPr bwMode="auto">
            <a:xfrm>
              <a:off x="4308" y="1643"/>
              <a:ext cx="34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ko-KR" altLang="en-US" sz="1600">
                  <a:solidFill>
                    <a:srgbClr val="939598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의</a:t>
              </a:r>
            </a:p>
          </p:txBody>
        </p:sp>
        <p:sp>
          <p:nvSpPr>
            <p:cNvPr id="13" name="Text Box 7"/>
            <p:cNvSpPr txBox="1">
              <a:spLocks noChangeArrowheads="1"/>
            </p:cNvSpPr>
            <p:nvPr/>
          </p:nvSpPr>
          <p:spPr bwMode="auto">
            <a:xfrm>
              <a:off x="4121" y="1775"/>
              <a:ext cx="5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ko-KR" altLang="en-US" sz="2000">
                  <a:solidFill>
                    <a:srgbClr val="939598"/>
                  </a:solidFill>
                  <a:latin typeface="바탕" panose="02030600000101010101" pitchFamily="18" charset="-127"/>
                  <a:ea typeface="HY견고딕" panose="02030600000101010101" pitchFamily="18" charset="-127"/>
                </a:rPr>
                <a:t>정석</a:t>
              </a:r>
            </a:p>
          </p:txBody>
        </p:sp>
      </p:grpSp>
      <p:sp>
        <p:nvSpPr>
          <p:cNvPr id="25" name="Text Box 19"/>
          <p:cNvSpPr txBox="1">
            <a:spLocks noChangeArrowheads="1"/>
          </p:cNvSpPr>
          <p:nvPr/>
        </p:nvSpPr>
        <p:spPr bwMode="auto">
          <a:xfrm>
            <a:off x="466022" y="811285"/>
            <a:ext cx="766248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l" eaLnBrk="1" hangingPunct="1"/>
            <a:r>
              <a:rPr lang="en-US" altLang="ko-KR" sz="2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1. (</a:t>
            </a:r>
            <a:r>
              <a:rPr lang="ko-KR" altLang="en-US" sz="2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메서드</a:t>
            </a:r>
            <a:r>
              <a:rPr lang="en-US" altLang="ko-KR" sz="2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)</a:t>
            </a:r>
            <a:r>
              <a:rPr lang="ko-KR" altLang="en-US" sz="2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 오버로딩</a:t>
            </a:r>
            <a:r>
              <a:rPr lang="en-US" altLang="ko-KR" sz="2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(method overloading)</a:t>
            </a:r>
            <a:endParaRPr lang="en-US" altLang="ko-KR" sz="240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14" name="Text Box 20"/>
          <p:cNvSpPr txBox="1">
            <a:spLocks noChangeArrowheads="1"/>
          </p:cNvSpPr>
          <p:nvPr/>
        </p:nvSpPr>
        <p:spPr bwMode="auto">
          <a:xfrm>
            <a:off x="468312" y="1592263"/>
            <a:ext cx="11306007" cy="48474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66700" indent="-266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marL="285750" indent="-285750" algn="l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2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개념</a:t>
            </a:r>
            <a:endParaRPr lang="en-US" altLang="ko-KR" sz="2200" smtClean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762000" lvl="1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하나의 클래스에 같은 이름의 메서드를 여러 개 정의하는 것</a:t>
            </a:r>
            <a:r>
              <a:rPr lang="en-US" altLang="ko-KR" sz="1800">
                <a:latin typeface="나눔명조" panose="02020603020101020101" pitchFamily="18" charset="-127"/>
                <a:ea typeface="나눔명조" panose="02020603020101020101" pitchFamily="18" charset="-127"/>
              </a:rPr>
              <a:t/>
            </a:r>
            <a:br>
              <a:rPr lang="en-US" altLang="ko-KR" sz="1800">
                <a:latin typeface="나눔명조" panose="02020603020101020101" pitchFamily="18" charset="-127"/>
                <a:ea typeface="나눔명조" panose="02020603020101020101" pitchFamily="18" charset="-127"/>
              </a:rPr>
            </a:b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overload - vt. </a:t>
            </a: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과적하다</a:t>
            </a: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. </a:t>
            </a: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부담을 많이 지우다</a:t>
            </a: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.</a:t>
            </a:r>
            <a:b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</a:b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(</a:t>
            </a: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예</a:t>
            </a: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) System.out.println</a:t>
            </a: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메서드</a:t>
            </a: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/>
            </a:r>
            <a:b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</a:b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       -- </a:t>
            </a: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매개변수는 다르지만 같은 의미의 기능 수행</a:t>
            </a:r>
            <a:endParaRPr lang="en-US" altLang="ko-KR" sz="1800" smtClean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762000" lvl="1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80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285750" indent="-28575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2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조건</a:t>
            </a:r>
            <a:endParaRPr lang="en-US" altLang="ko-KR" sz="220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762000" lvl="1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메서드의 이름이 같아야 한다</a:t>
            </a: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.</a:t>
            </a:r>
            <a:endParaRPr lang="en-US" altLang="ko-KR" sz="180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762000" lvl="1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매개변수의 개수 또는 타입이 달라야 한다</a:t>
            </a: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.</a:t>
            </a:r>
            <a:endParaRPr lang="en-US" altLang="ko-KR" sz="180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762000" lvl="1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매개변수는 같고 리턴타입이 다른 경우는 오버로딩이 성립되지 않는다</a:t>
            </a: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.</a:t>
            </a:r>
            <a:b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</a:b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(</a:t>
            </a: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리턴타입은 오버로딩을 구현하는데 아무 영향을 주지 못한다</a:t>
            </a: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.)</a:t>
            </a:r>
          </a:p>
        </p:txBody>
      </p:sp>
      <p:sp>
        <p:nvSpPr>
          <p:cNvPr id="16" name="Text Box 39"/>
          <p:cNvSpPr txBox="1">
            <a:spLocks noChangeArrowheads="1"/>
          </p:cNvSpPr>
          <p:nvPr/>
        </p:nvSpPr>
        <p:spPr bwMode="auto">
          <a:xfrm>
            <a:off x="6769111" y="3046507"/>
            <a:ext cx="2520000" cy="19389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>
            <a:spAutoFit/>
          </a:bodyPr>
          <a:lstStyle>
            <a:lvl1pPr marL="449263" indent="-449263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eaLnBrk="1" hangingPunct="1"/>
            <a:r>
              <a:rPr lang="en-US" altLang="ko-KR" smtClean="0"/>
              <a:t>void println()</a:t>
            </a:r>
          </a:p>
          <a:p>
            <a:pPr eaLnBrk="1" hangingPunct="1"/>
            <a:r>
              <a:rPr lang="en-US" altLang="ko-KR" smtClean="0"/>
              <a:t>void println(boolean x)</a:t>
            </a:r>
          </a:p>
          <a:p>
            <a:pPr eaLnBrk="1" hangingPunct="1"/>
            <a:r>
              <a:rPr lang="en-US" altLang="ko-KR" smtClean="0"/>
              <a:t>void println(char x)</a:t>
            </a:r>
          </a:p>
          <a:p>
            <a:pPr eaLnBrk="1" hangingPunct="1"/>
            <a:r>
              <a:rPr lang="en-US" altLang="ko-KR" smtClean="0"/>
              <a:t>void println(char[] x)</a:t>
            </a:r>
          </a:p>
          <a:p>
            <a:pPr eaLnBrk="1" hangingPunct="1"/>
            <a:r>
              <a:rPr lang="en-US" altLang="ko-KR" smtClean="0"/>
              <a:t>void println(double x)</a:t>
            </a:r>
          </a:p>
          <a:p>
            <a:pPr eaLnBrk="1" hangingPunct="1"/>
            <a:r>
              <a:rPr lang="en-US" altLang="ko-KR" smtClean="0"/>
              <a:t>void println(float x)</a:t>
            </a:r>
          </a:p>
          <a:p>
            <a:pPr eaLnBrk="1" hangingPunct="1"/>
            <a:r>
              <a:rPr lang="en-US" altLang="ko-KR" smtClean="0"/>
              <a:t>void println(int x)</a:t>
            </a:r>
          </a:p>
          <a:p>
            <a:pPr eaLnBrk="1" hangingPunct="1"/>
            <a:r>
              <a:rPr lang="en-US" altLang="ko-KR" smtClean="0"/>
              <a:t>void println(long x)</a:t>
            </a:r>
          </a:p>
          <a:p>
            <a:pPr eaLnBrk="1" hangingPunct="1"/>
            <a:r>
              <a:rPr lang="en-US" altLang="ko-KR" smtClean="0"/>
              <a:t>void println(Object x)</a:t>
            </a:r>
          </a:p>
          <a:p>
            <a:pPr eaLnBrk="1" hangingPunct="1"/>
            <a:r>
              <a:rPr lang="en-US" altLang="ko-KR" smtClean="0"/>
              <a:t>void println(String x)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53199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624" r="36036"/>
          <a:stretch/>
        </p:blipFill>
        <p:spPr>
          <a:xfrm>
            <a:off x="10578120" y="-10048"/>
            <a:ext cx="1610531" cy="1218048"/>
          </a:xfrm>
          <a:prstGeom prst="rect">
            <a:avLst/>
          </a:prstGeom>
        </p:spPr>
      </p:pic>
      <p:pic>
        <p:nvPicPr>
          <p:cNvPr id="4" name="Picture 1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/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36"/>
          <a:stretch/>
        </p:blipFill>
        <p:spPr bwMode="auto">
          <a:xfrm rot="10800000">
            <a:off x="8702982" y="4250577"/>
            <a:ext cx="3489018" cy="2607423"/>
          </a:xfrm>
          <a:prstGeom prst="rect">
            <a:avLst/>
          </a:prstGeom>
          <a:noFill/>
          <a:ln>
            <a:noFill/>
          </a:ln>
          <a:extLst/>
        </p:spPr>
      </p:pic>
      <p:sp>
        <p:nvSpPr>
          <p:cNvPr id="6" name="직사각형 5"/>
          <p:cNvSpPr/>
          <p:nvPr/>
        </p:nvSpPr>
        <p:spPr>
          <a:xfrm>
            <a:off x="-1" y="0"/>
            <a:ext cx="3600000" cy="576064"/>
          </a:xfrm>
          <a:prstGeom prst="rect">
            <a:avLst/>
          </a:prstGeom>
          <a:solidFill>
            <a:srgbClr val="9395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12"/>
          <p:cNvSpPr txBox="1">
            <a:spLocks/>
          </p:cNvSpPr>
          <p:nvPr/>
        </p:nvSpPr>
        <p:spPr>
          <a:xfrm>
            <a:off x="459325" y="40192"/>
            <a:ext cx="3067646" cy="5760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dist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000" b="1">
                <a:solidFill>
                  <a:schemeClr val="bg1"/>
                </a:solidFill>
                <a:latin typeface="+mn-ea"/>
                <a:cs typeface="+mj-cs"/>
              </a:rPr>
              <a:t>5</a:t>
            </a:r>
            <a:r>
              <a:rPr lang="en-US" altLang="ko-KR" sz="3000" b="1" smtClean="0">
                <a:solidFill>
                  <a:schemeClr val="bg1"/>
                </a:solidFill>
                <a:latin typeface="+mn-ea"/>
                <a:cs typeface="+mj-cs"/>
              </a:rPr>
              <a:t>/</a:t>
            </a:r>
            <a:r>
              <a:rPr lang="ko-KR" altLang="en-US" sz="3000" b="1" smtClean="0">
                <a:solidFill>
                  <a:schemeClr val="bg1"/>
                </a:solidFill>
                <a:latin typeface="+mn-ea"/>
                <a:cs typeface="+mj-cs"/>
              </a:rPr>
              <a:t>생성자</a:t>
            </a:r>
            <a:endParaRPr kumimoji="0" lang="ko-KR" altLang="en-US" sz="30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82" t="50000"/>
          <a:stretch/>
        </p:blipFill>
        <p:spPr>
          <a:xfrm>
            <a:off x="-10049" y="-20097"/>
            <a:ext cx="476071" cy="539544"/>
          </a:xfrm>
          <a:prstGeom prst="rect">
            <a:avLst/>
          </a:prstGeom>
        </p:spPr>
      </p:pic>
      <p:grpSp>
        <p:nvGrpSpPr>
          <p:cNvPr id="10" name="Group 4"/>
          <p:cNvGrpSpPr>
            <a:grpSpLocks/>
          </p:cNvGrpSpPr>
          <p:nvPr/>
        </p:nvGrpSpPr>
        <p:grpSpPr bwMode="auto">
          <a:xfrm>
            <a:off x="10947231" y="0"/>
            <a:ext cx="1368425" cy="722312"/>
            <a:chOff x="3787" y="1570"/>
            <a:chExt cx="862" cy="455"/>
          </a:xfrm>
        </p:grpSpPr>
        <p:sp>
          <p:nvSpPr>
            <p:cNvPr id="11" name="Text Box 5"/>
            <p:cNvSpPr txBox="1">
              <a:spLocks noChangeArrowheads="1"/>
            </p:cNvSpPr>
            <p:nvPr/>
          </p:nvSpPr>
          <p:spPr bwMode="auto">
            <a:xfrm>
              <a:off x="3787" y="1570"/>
              <a:ext cx="76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2800">
                  <a:solidFill>
                    <a:srgbClr val="939598"/>
                  </a:solidFill>
                  <a:latin typeface="Elephant" panose="02020904090505020303" pitchFamily="18" charset="0"/>
                </a:rPr>
                <a:t>Java</a:t>
              </a:r>
            </a:p>
          </p:txBody>
        </p:sp>
        <p:sp>
          <p:nvSpPr>
            <p:cNvPr id="12" name="Text Box 6"/>
            <p:cNvSpPr txBox="1">
              <a:spLocks noChangeArrowheads="1"/>
            </p:cNvSpPr>
            <p:nvPr/>
          </p:nvSpPr>
          <p:spPr bwMode="auto">
            <a:xfrm>
              <a:off x="4308" y="1643"/>
              <a:ext cx="34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ko-KR" altLang="en-US" sz="1600">
                  <a:solidFill>
                    <a:srgbClr val="939598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의</a:t>
              </a:r>
            </a:p>
          </p:txBody>
        </p:sp>
        <p:sp>
          <p:nvSpPr>
            <p:cNvPr id="13" name="Text Box 7"/>
            <p:cNvSpPr txBox="1">
              <a:spLocks noChangeArrowheads="1"/>
            </p:cNvSpPr>
            <p:nvPr/>
          </p:nvSpPr>
          <p:spPr bwMode="auto">
            <a:xfrm>
              <a:off x="4121" y="1775"/>
              <a:ext cx="5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ko-KR" altLang="en-US" sz="2000">
                  <a:solidFill>
                    <a:srgbClr val="939598"/>
                  </a:solidFill>
                  <a:latin typeface="바탕" panose="02030600000101010101" pitchFamily="18" charset="-127"/>
                  <a:ea typeface="HY견고딕" panose="02030600000101010101" pitchFamily="18" charset="-127"/>
                </a:rPr>
                <a:t>정석</a:t>
              </a:r>
            </a:p>
          </p:txBody>
        </p:sp>
      </p:grpSp>
      <p:sp>
        <p:nvSpPr>
          <p:cNvPr id="25" name="Text Box 19"/>
          <p:cNvSpPr txBox="1">
            <a:spLocks noChangeArrowheads="1"/>
          </p:cNvSpPr>
          <p:nvPr/>
        </p:nvSpPr>
        <p:spPr bwMode="auto">
          <a:xfrm>
            <a:off x="466022" y="811285"/>
            <a:ext cx="766248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l" eaLnBrk="1" hangingPunct="1"/>
            <a:r>
              <a:rPr lang="en-US" altLang="ko-KR" sz="2800">
                <a:latin typeface="나눔명조" panose="02020603020101020101" pitchFamily="18" charset="-127"/>
                <a:ea typeface="나눔명조" panose="02020603020101020101" pitchFamily="18" charset="-127"/>
              </a:rPr>
              <a:t>1</a:t>
            </a:r>
            <a:r>
              <a:rPr lang="en-US" altLang="ko-KR" sz="2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. </a:t>
            </a:r>
            <a:r>
              <a:rPr lang="ko-KR" altLang="en-US" sz="2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생성자의 개념</a:t>
            </a:r>
            <a:endParaRPr lang="en-US" altLang="ko-KR" sz="240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14" name="Text Box 20"/>
          <p:cNvSpPr txBox="1">
            <a:spLocks noChangeArrowheads="1"/>
          </p:cNvSpPr>
          <p:nvPr/>
        </p:nvSpPr>
        <p:spPr bwMode="auto">
          <a:xfrm>
            <a:off x="468312" y="1592263"/>
            <a:ext cx="11306007" cy="2608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66700" indent="-266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marL="285750" indent="-285750" algn="l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2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생성자의 개념</a:t>
            </a:r>
            <a:endParaRPr lang="en-US" altLang="ko-KR" sz="2200" smtClean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762000" lvl="1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인스턴스가 생성될 때마다 호출되는 </a:t>
            </a:r>
            <a:r>
              <a:rPr lang="en-US" altLang="ko-KR" sz="1800" b="1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'</a:t>
            </a:r>
            <a:r>
              <a:rPr lang="ko-KR" altLang="en-US" sz="1800" b="1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인스턴스 초기화 메서드</a:t>
            </a:r>
            <a:r>
              <a:rPr lang="en-US" altLang="ko-KR" sz="1800" b="1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'</a:t>
            </a:r>
            <a:br>
              <a:rPr lang="en-US" altLang="ko-KR" sz="1800" b="1" smtClean="0">
                <a:latin typeface="나눔명조" panose="02020603020101020101" pitchFamily="18" charset="-127"/>
                <a:ea typeface="나눔명조" panose="02020603020101020101" pitchFamily="18" charset="-127"/>
              </a:rPr>
            </a:br>
            <a:r>
              <a:rPr lang="en-US" altLang="ko-KR" sz="15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[</a:t>
            </a:r>
            <a:r>
              <a:rPr lang="ko-KR" altLang="en-US" sz="15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참고</a:t>
            </a:r>
            <a:r>
              <a:rPr lang="en-US" altLang="ko-KR" sz="15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] </a:t>
            </a:r>
            <a:r>
              <a:rPr lang="ko-KR" altLang="en-US" sz="15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인스턴스 초기화 </a:t>
            </a:r>
            <a:r>
              <a:rPr lang="en-US" altLang="ko-KR" sz="15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- </a:t>
            </a:r>
            <a:r>
              <a:rPr lang="ko-KR" altLang="en-US" sz="15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인스턴스 변수에 적절한 값을 저장하는 것</a:t>
            </a:r>
            <a:endParaRPr lang="en-US" altLang="ko-KR" sz="1500" b="1" smtClean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762000" lvl="1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인스턴스변수의 초기화 또는 인스턴스 생성 시 수행할 작업에 사용</a:t>
            </a:r>
            <a:endParaRPr lang="en-US" altLang="ko-KR" sz="1800" smtClean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762000" lvl="1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몇 가지 조건을 제외하고는 메서드와 동일</a:t>
            </a:r>
            <a:endParaRPr lang="en-US" altLang="ko-KR" sz="1800" smtClean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762000" lvl="1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모든 클래스에는 반드시 하나 이상의 생성자가 있어야 함</a:t>
            </a:r>
            <a:endParaRPr lang="en-US" altLang="ko-KR" sz="180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pic>
        <p:nvPicPr>
          <p:cNvPr id="15" name="Picture 2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028" y="4250577"/>
            <a:ext cx="8286750" cy="208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287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624" r="36036"/>
          <a:stretch/>
        </p:blipFill>
        <p:spPr>
          <a:xfrm>
            <a:off x="10578120" y="-10048"/>
            <a:ext cx="1610531" cy="1218048"/>
          </a:xfrm>
          <a:prstGeom prst="rect">
            <a:avLst/>
          </a:prstGeom>
        </p:spPr>
      </p:pic>
      <p:pic>
        <p:nvPicPr>
          <p:cNvPr id="4" name="Picture 1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/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36"/>
          <a:stretch/>
        </p:blipFill>
        <p:spPr bwMode="auto">
          <a:xfrm rot="10800000">
            <a:off x="8702982" y="4250577"/>
            <a:ext cx="3489018" cy="2607423"/>
          </a:xfrm>
          <a:prstGeom prst="rect">
            <a:avLst/>
          </a:prstGeom>
          <a:noFill/>
          <a:ln>
            <a:noFill/>
          </a:ln>
          <a:extLst/>
        </p:spPr>
      </p:pic>
      <p:sp>
        <p:nvSpPr>
          <p:cNvPr id="6" name="직사각형 5"/>
          <p:cNvSpPr/>
          <p:nvPr/>
        </p:nvSpPr>
        <p:spPr>
          <a:xfrm>
            <a:off x="-1" y="0"/>
            <a:ext cx="3600000" cy="576064"/>
          </a:xfrm>
          <a:prstGeom prst="rect">
            <a:avLst/>
          </a:prstGeom>
          <a:solidFill>
            <a:srgbClr val="9395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12"/>
          <p:cNvSpPr txBox="1">
            <a:spLocks/>
          </p:cNvSpPr>
          <p:nvPr/>
        </p:nvSpPr>
        <p:spPr>
          <a:xfrm>
            <a:off x="459325" y="40192"/>
            <a:ext cx="3067646" cy="5760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dist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000" b="1">
                <a:solidFill>
                  <a:schemeClr val="bg1"/>
                </a:solidFill>
                <a:latin typeface="+mn-ea"/>
                <a:cs typeface="+mj-cs"/>
              </a:rPr>
              <a:t>5</a:t>
            </a:r>
            <a:r>
              <a:rPr lang="en-US" altLang="ko-KR" sz="3000" b="1" smtClean="0">
                <a:solidFill>
                  <a:schemeClr val="bg1"/>
                </a:solidFill>
                <a:latin typeface="+mn-ea"/>
                <a:cs typeface="+mj-cs"/>
              </a:rPr>
              <a:t>/</a:t>
            </a:r>
            <a:r>
              <a:rPr lang="ko-KR" altLang="en-US" sz="3000" b="1" smtClean="0">
                <a:solidFill>
                  <a:schemeClr val="bg1"/>
                </a:solidFill>
                <a:latin typeface="+mn-ea"/>
                <a:cs typeface="+mj-cs"/>
              </a:rPr>
              <a:t>생성자</a:t>
            </a:r>
            <a:endParaRPr kumimoji="0" lang="ko-KR" altLang="en-US" sz="30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82" t="50000"/>
          <a:stretch/>
        </p:blipFill>
        <p:spPr>
          <a:xfrm>
            <a:off x="-10049" y="-20097"/>
            <a:ext cx="476071" cy="539544"/>
          </a:xfrm>
          <a:prstGeom prst="rect">
            <a:avLst/>
          </a:prstGeom>
        </p:spPr>
      </p:pic>
      <p:grpSp>
        <p:nvGrpSpPr>
          <p:cNvPr id="10" name="Group 4"/>
          <p:cNvGrpSpPr>
            <a:grpSpLocks/>
          </p:cNvGrpSpPr>
          <p:nvPr/>
        </p:nvGrpSpPr>
        <p:grpSpPr bwMode="auto">
          <a:xfrm>
            <a:off x="10947231" y="0"/>
            <a:ext cx="1368425" cy="722312"/>
            <a:chOff x="3787" y="1570"/>
            <a:chExt cx="862" cy="455"/>
          </a:xfrm>
        </p:grpSpPr>
        <p:sp>
          <p:nvSpPr>
            <p:cNvPr id="11" name="Text Box 5"/>
            <p:cNvSpPr txBox="1">
              <a:spLocks noChangeArrowheads="1"/>
            </p:cNvSpPr>
            <p:nvPr/>
          </p:nvSpPr>
          <p:spPr bwMode="auto">
            <a:xfrm>
              <a:off x="3787" y="1570"/>
              <a:ext cx="76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2800">
                  <a:solidFill>
                    <a:srgbClr val="939598"/>
                  </a:solidFill>
                  <a:latin typeface="Elephant" panose="02020904090505020303" pitchFamily="18" charset="0"/>
                </a:rPr>
                <a:t>Java</a:t>
              </a:r>
            </a:p>
          </p:txBody>
        </p:sp>
        <p:sp>
          <p:nvSpPr>
            <p:cNvPr id="12" name="Text Box 6"/>
            <p:cNvSpPr txBox="1">
              <a:spLocks noChangeArrowheads="1"/>
            </p:cNvSpPr>
            <p:nvPr/>
          </p:nvSpPr>
          <p:spPr bwMode="auto">
            <a:xfrm>
              <a:off x="4308" y="1643"/>
              <a:ext cx="34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ko-KR" altLang="en-US" sz="1600">
                  <a:solidFill>
                    <a:srgbClr val="939598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의</a:t>
              </a:r>
            </a:p>
          </p:txBody>
        </p:sp>
        <p:sp>
          <p:nvSpPr>
            <p:cNvPr id="13" name="Text Box 7"/>
            <p:cNvSpPr txBox="1">
              <a:spLocks noChangeArrowheads="1"/>
            </p:cNvSpPr>
            <p:nvPr/>
          </p:nvSpPr>
          <p:spPr bwMode="auto">
            <a:xfrm>
              <a:off x="4121" y="1775"/>
              <a:ext cx="5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ko-KR" altLang="en-US" sz="2000">
                  <a:solidFill>
                    <a:srgbClr val="939598"/>
                  </a:solidFill>
                  <a:latin typeface="바탕" panose="02030600000101010101" pitchFamily="18" charset="-127"/>
                  <a:ea typeface="HY견고딕" panose="02030600000101010101" pitchFamily="18" charset="-127"/>
                </a:rPr>
                <a:t>정석</a:t>
              </a:r>
            </a:p>
          </p:txBody>
        </p:sp>
      </p:grpSp>
      <p:sp>
        <p:nvSpPr>
          <p:cNvPr id="25" name="Text Box 19"/>
          <p:cNvSpPr txBox="1">
            <a:spLocks noChangeArrowheads="1"/>
          </p:cNvSpPr>
          <p:nvPr/>
        </p:nvSpPr>
        <p:spPr bwMode="auto">
          <a:xfrm>
            <a:off x="466022" y="811285"/>
            <a:ext cx="766248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l" eaLnBrk="1" hangingPunct="1"/>
            <a:r>
              <a:rPr lang="en-US" altLang="ko-KR" sz="2800">
                <a:latin typeface="나눔명조" panose="02020603020101020101" pitchFamily="18" charset="-127"/>
                <a:ea typeface="나눔명조" panose="02020603020101020101" pitchFamily="18" charset="-127"/>
              </a:rPr>
              <a:t>2</a:t>
            </a:r>
            <a:r>
              <a:rPr lang="en-US" altLang="ko-KR" sz="2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. </a:t>
            </a:r>
            <a:r>
              <a:rPr lang="ko-KR" altLang="en-US" sz="2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생성자의 조건</a:t>
            </a:r>
            <a:endParaRPr lang="en-US" altLang="ko-KR" sz="240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14" name="Text Box 20"/>
          <p:cNvSpPr txBox="1">
            <a:spLocks noChangeArrowheads="1"/>
          </p:cNvSpPr>
          <p:nvPr/>
        </p:nvSpPr>
        <p:spPr bwMode="auto">
          <a:xfrm>
            <a:off x="468312" y="1592263"/>
            <a:ext cx="11306007" cy="1431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66700" indent="-266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marL="285750" indent="-285750" algn="l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2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생성자의 조건</a:t>
            </a:r>
            <a:endParaRPr lang="en-US" altLang="ko-KR" sz="2200" smtClean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762000" lvl="1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생성자의 이름은 클래스의 이름과 같아야 한다</a:t>
            </a: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.</a:t>
            </a:r>
            <a:endParaRPr lang="en-US" altLang="ko-KR" sz="1500" b="1" smtClean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762000" lvl="1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생성자는 리턴값이 없다</a:t>
            </a: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. (</a:t>
            </a: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하지만 </a:t>
            </a: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void</a:t>
            </a: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는 쓰지 않는다</a:t>
            </a: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.)</a:t>
            </a:r>
          </a:p>
        </p:txBody>
      </p:sp>
      <p:sp>
        <p:nvSpPr>
          <p:cNvPr id="16" name="Text Box 39"/>
          <p:cNvSpPr txBox="1">
            <a:spLocks noChangeArrowheads="1"/>
          </p:cNvSpPr>
          <p:nvPr/>
        </p:nvSpPr>
        <p:spPr bwMode="auto">
          <a:xfrm>
            <a:off x="1341360" y="4300158"/>
            <a:ext cx="7164388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>
            <a:spAutoFit/>
          </a:bodyPr>
          <a:lstStyle>
            <a:lvl1pPr marL="449263" indent="-449263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eaLnBrk="1" hangingPunct="1"/>
            <a:r>
              <a:rPr lang="en-US" altLang="ko-KR">
                <a:latin typeface="나눔명조" panose="02020603020101020101" pitchFamily="18" charset="-127"/>
                <a:ea typeface="나눔명조" panose="02020603020101020101" pitchFamily="18" charset="-127"/>
              </a:rPr>
              <a:t>class Card {</a:t>
            </a:r>
          </a:p>
          <a:p>
            <a:pPr eaLnBrk="1" hangingPunct="1"/>
            <a:r>
              <a:rPr lang="en-US" altLang="ko-KR">
                <a:latin typeface="나눔명조" panose="02020603020101020101" pitchFamily="18" charset="-127"/>
                <a:ea typeface="나눔명조" panose="02020603020101020101" pitchFamily="18" charset="-127"/>
              </a:rPr>
              <a:t>     ...</a:t>
            </a:r>
          </a:p>
          <a:p>
            <a:pPr eaLnBrk="1" hangingPunct="1"/>
            <a:endParaRPr lang="en-US" altLang="ko-KR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eaLnBrk="1" hangingPunct="1"/>
            <a:endParaRPr lang="en-US" altLang="ko-KR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eaLnBrk="1" hangingPunct="1"/>
            <a:endParaRPr lang="en-US" altLang="ko-KR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eaLnBrk="1" hangingPunct="1"/>
            <a:endParaRPr lang="en-US" altLang="ko-KR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eaLnBrk="1" hangingPunct="1"/>
            <a:endParaRPr lang="en-US" altLang="ko-KR" smtClean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eaLnBrk="1" hangingPunct="1"/>
            <a:endParaRPr lang="en-US" altLang="ko-KR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eaLnBrk="1" hangingPunct="1"/>
            <a:endParaRPr lang="en-US" altLang="ko-KR" smtClean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eaLnBrk="1" hangingPunct="1"/>
            <a:endParaRPr lang="en-US" altLang="ko-KR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eaLnBrk="1" hangingPunct="1"/>
            <a:r>
              <a:rPr lang="en-US" altLang="ko-KR">
                <a:latin typeface="나눔명조" panose="02020603020101020101" pitchFamily="18" charset="-127"/>
                <a:ea typeface="나눔명조" panose="02020603020101020101" pitchFamily="18" charset="-127"/>
              </a:rPr>
              <a:t>    </a:t>
            </a:r>
          </a:p>
          <a:p>
            <a:pPr eaLnBrk="1" hangingPunct="1"/>
            <a:r>
              <a:rPr lang="en-US" altLang="ko-KR">
                <a:latin typeface="나눔명조" panose="02020603020101020101" pitchFamily="18" charset="-127"/>
                <a:ea typeface="나눔명조" panose="02020603020101020101" pitchFamily="18" charset="-127"/>
              </a:rPr>
              <a:t>}</a:t>
            </a:r>
          </a:p>
        </p:txBody>
      </p:sp>
      <p:sp>
        <p:nvSpPr>
          <p:cNvPr id="17" name="Text Box 52"/>
          <p:cNvSpPr txBox="1">
            <a:spLocks noChangeArrowheads="1"/>
          </p:cNvSpPr>
          <p:nvPr/>
        </p:nvSpPr>
        <p:spPr bwMode="auto">
          <a:xfrm>
            <a:off x="1882698" y="4804983"/>
            <a:ext cx="6335712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spAutoFit/>
          </a:bodyPr>
          <a:lstStyle>
            <a:lvl1pPr marL="449263" indent="-449263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eaLnBrk="1" hangingPunct="1"/>
            <a:r>
              <a:rPr lang="en-US" altLang="ko-KR">
                <a:latin typeface="나눔명조" panose="02020603020101020101" pitchFamily="18" charset="-127"/>
                <a:ea typeface="나눔명조" panose="02020603020101020101" pitchFamily="18" charset="-127"/>
              </a:rPr>
              <a:t>Card() {  </a:t>
            </a:r>
            <a:r>
              <a:rPr lang="en-US" altLang="ko-KR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			</a:t>
            </a:r>
            <a:r>
              <a:rPr lang="en-US" altLang="ko-KR" smtClean="0">
                <a:solidFill>
                  <a:schemeClr val="bg1">
                    <a:lumMod val="50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// </a:t>
            </a:r>
            <a:r>
              <a:rPr lang="ko-KR" altLang="en-US">
                <a:solidFill>
                  <a:schemeClr val="bg1">
                    <a:lumMod val="50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매개변수가 없는 생성자</a:t>
            </a:r>
            <a:r>
              <a:rPr lang="en-US" altLang="ko-KR">
                <a:solidFill>
                  <a:schemeClr val="bg1">
                    <a:lumMod val="50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.</a:t>
            </a:r>
          </a:p>
          <a:p>
            <a:pPr eaLnBrk="1" hangingPunct="1"/>
            <a:r>
              <a:rPr lang="en-US" altLang="ko-KR">
                <a:solidFill>
                  <a:schemeClr val="bg1">
                    <a:lumMod val="50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    // </a:t>
            </a:r>
            <a:r>
              <a:rPr lang="ko-KR" altLang="en-US">
                <a:solidFill>
                  <a:schemeClr val="bg1">
                    <a:lumMod val="50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인스턴스 초기화 작업</a:t>
            </a:r>
          </a:p>
          <a:p>
            <a:pPr eaLnBrk="1" hangingPunct="1"/>
            <a:r>
              <a:rPr lang="en-US" altLang="ko-KR">
                <a:latin typeface="나눔명조" panose="02020603020101020101" pitchFamily="18" charset="-127"/>
                <a:ea typeface="나눔명조" panose="02020603020101020101" pitchFamily="18" charset="-127"/>
              </a:rPr>
              <a:t>}</a:t>
            </a:r>
            <a:endParaRPr lang="ko-KR" altLang="en-US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18" name="Text Box 52"/>
          <p:cNvSpPr txBox="1">
            <a:spLocks noChangeArrowheads="1"/>
          </p:cNvSpPr>
          <p:nvPr/>
        </p:nvSpPr>
        <p:spPr bwMode="auto">
          <a:xfrm>
            <a:off x="1882698" y="5741608"/>
            <a:ext cx="6335712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spAutoFit/>
          </a:bodyPr>
          <a:lstStyle>
            <a:lvl1pPr marL="449263" indent="-449263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eaLnBrk="1" hangingPunct="1"/>
            <a:r>
              <a:rPr lang="en-US" altLang="ko-KR">
                <a:latin typeface="나눔명조" panose="02020603020101020101" pitchFamily="18" charset="-127"/>
                <a:ea typeface="나눔명조" panose="02020603020101020101" pitchFamily="18" charset="-127"/>
              </a:rPr>
              <a:t>Card(String kind, int number) { </a:t>
            </a:r>
            <a:r>
              <a:rPr lang="en-US" altLang="ko-KR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bg1">
                    <a:lumMod val="50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// </a:t>
            </a:r>
            <a:r>
              <a:rPr lang="ko-KR" altLang="en-US">
                <a:solidFill>
                  <a:schemeClr val="bg1">
                    <a:lumMod val="50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매개변수가 있는 생성자</a:t>
            </a:r>
          </a:p>
          <a:p>
            <a:pPr eaLnBrk="1" hangingPunct="1"/>
            <a:r>
              <a:rPr lang="en-US" altLang="ko-KR">
                <a:solidFill>
                  <a:schemeClr val="bg1">
                    <a:lumMod val="50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    // </a:t>
            </a:r>
            <a:r>
              <a:rPr lang="ko-KR" altLang="en-US">
                <a:solidFill>
                  <a:schemeClr val="bg1">
                    <a:lumMod val="50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인스턴스 초기화 작업</a:t>
            </a:r>
            <a:endParaRPr lang="en-US" altLang="ko-KR">
              <a:solidFill>
                <a:schemeClr val="bg1">
                  <a:lumMod val="50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eaLnBrk="1" hangingPunct="1"/>
            <a:r>
              <a:rPr lang="en-US" altLang="ko-KR">
                <a:latin typeface="나눔명조" panose="02020603020101020101" pitchFamily="18" charset="-127"/>
                <a:ea typeface="나눔명조" panose="02020603020101020101" pitchFamily="18" charset="-127"/>
              </a:rPr>
              <a:t>}</a:t>
            </a:r>
            <a:endParaRPr lang="ko-KR" altLang="en-US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19" name="Text Box 39"/>
          <p:cNvSpPr txBox="1">
            <a:spLocks noChangeArrowheads="1"/>
          </p:cNvSpPr>
          <p:nvPr/>
        </p:nvSpPr>
        <p:spPr bwMode="auto">
          <a:xfrm>
            <a:off x="1341360" y="3115029"/>
            <a:ext cx="7164388" cy="9848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>
            <a:spAutoFit/>
          </a:bodyPr>
          <a:lstStyle>
            <a:lvl1pPr marL="449263" indent="-449263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eaLnBrk="1" hangingPunct="1"/>
            <a:r>
              <a:rPr lang="ko-KR" altLang="en-US" sz="1600" b="1">
                <a:latin typeface="나눔명조" panose="02020603020101020101" pitchFamily="18" charset="-127"/>
                <a:ea typeface="나눔명조" panose="02020603020101020101" pitchFamily="18" charset="-127"/>
              </a:rPr>
              <a:t>클래스이름</a:t>
            </a:r>
            <a:r>
              <a:rPr lang="en-US" altLang="ko-KR" sz="1400">
                <a:latin typeface="나눔명조" panose="02020603020101020101" pitchFamily="18" charset="-127"/>
                <a:ea typeface="나눔명조" panose="02020603020101020101" pitchFamily="18" charset="-127"/>
              </a:rPr>
              <a:t>(</a:t>
            </a:r>
            <a:r>
              <a:rPr lang="ko-KR" altLang="en-US" sz="1400">
                <a:latin typeface="나눔명조" panose="02020603020101020101" pitchFamily="18" charset="-127"/>
                <a:ea typeface="나눔명조" panose="02020603020101020101" pitchFamily="18" charset="-127"/>
              </a:rPr>
              <a:t>타입 변수명</a:t>
            </a:r>
            <a:r>
              <a:rPr lang="en-US" altLang="ko-KR" sz="1400">
                <a:latin typeface="나눔명조" panose="02020603020101020101" pitchFamily="18" charset="-127"/>
                <a:ea typeface="나눔명조" panose="02020603020101020101" pitchFamily="18" charset="-127"/>
              </a:rPr>
              <a:t>, </a:t>
            </a:r>
            <a:r>
              <a:rPr lang="ko-KR" altLang="en-US" sz="1400">
                <a:latin typeface="나눔명조" panose="02020603020101020101" pitchFamily="18" charset="-127"/>
                <a:ea typeface="나눔명조" panose="02020603020101020101" pitchFamily="18" charset="-127"/>
              </a:rPr>
              <a:t>타입 변수명</a:t>
            </a:r>
            <a:r>
              <a:rPr lang="en-US" altLang="ko-KR" sz="1400">
                <a:latin typeface="나눔명조" panose="02020603020101020101" pitchFamily="18" charset="-127"/>
                <a:ea typeface="나눔명조" panose="02020603020101020101" pitchFamily="18" charset="-127"/>
              </a:rPr>
              <a:t>, ... ) {</a:t>
            </a:r>
          </a:p>
          <a:p>
            <a:pPr eaLnBrk="1" hangingPunct="1"/>
            <a:r>
              <a:rPr lang="en-US" altLang="ko-KR" sz="1400" smtClean="0">
                <a:solidFill>
                  <a:schemeClr val="bg1">
                    <a:lumMod val="50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	// </a:t>
            </a:r>
            <a:r>
              <a:rPr lang="ko-KR" altLang="en-US" sz="1400">
                <a:solidFill>
                  <a:schemeClr val="bg1">
                    <a:lumMod val="50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인스턴스 생성시 수행될 코드</a:t>
            </a:r>
          </a:p>
          <a:p>
            <a:pPr eaLnBrk="1" hangingPunct="1"/>
            <a:r>
              <a:rPr lang="en-US" altLang="ko-KR" sz="1400" smtClean="0">
                <a:solidFill>
                  <a:schemeClr val="bg1">
                    <a:lumMod val="50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	// </a:t>
            </a:r>
            <a:r>
              <a:rPr lang="ko-KR" altLang="en-US" sz="1400">
                <a:solidFill>
                  <a:schemeClr val="bg1">
                    <a:lumMod val="50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주로 인스턴스 변수의 초기화 코드를 적는다</a:t>
            </a:r>
            <a:r>
              <a:rPr lang="en-US" altLang="ko-KR" sz="1400">
                <a:solidFill>
                  <a:schemeClr val="bg1">
                    <a:lumMod val="50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.</a:t>
            </a:r>
          </a:p>
          <a:p>
            <a:pPr eaLnBrk="1" hangingPunct="1"/>
            <a:r>
              <a:rPr lang="en-US" altLang="ko-KR" sz="1400">
                <a:latin typeface="나눔명조" panose="02020603020101020101" pitchFamily="18" charset="-127"/>
                <a:ea typeface="나눔명조" panose="02020603020101020101" pitchFamily="18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34762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 animBg="1"/>
      <p:bldP spid="17" grpId="0" animBg="1"/>
      <p:bldP spid="18" grpId="0" animBg="1"/>
      <p:bldP spid="1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624" r="36036"/>
          <a:stretch/>
        </p:blipFill>
        <p:spPr>
          <a:xfrm>
            <a:off x="10578120" y="-10048"/>
            <a:ext cx="1610531" cy="1218048"/>
          </a:xfrm>
          <a:prstGeom prst="rect">
            <a:avLst/>
          </a:prstGeom>
        </p:spPr>
      </p:pic>
      <p:pic>
        <p:nvPicPr>
          <p:cNvPr id="4" name="Picture 1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/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36"/>
          <a:stretch/>
        </p:blipFill>
        <p:spPr bwMode="auto">
          <a:xfrm rot="10800000">
            <a:off x="8702982" y="4250577"/>
            <a:ext cx="3489018" cy="2607423"/>
          </a:xfrm>
          <a:prstGeom prst="rect">
            <a:avLst/>
          </a:prstGeom>
          <a:noFill/>
          <a:ln>
            <a:noFill/>
          </a:ln>
          <a:extLst/>
        </p:spPr>
      </p:pic>
      <p:sp>
        <p:nvSpPr>
          <p:cNvPr id="6" name="직사각형 5"/>
          <p:cNvSpPr/>
          <p:nvPr/>
        </p:nvSpPr>
        <p:spPr>
          <a:xfrm>
            <a:off x="-1" y="0"/>
            <a:ext cx="3600000" cy="576064"/>
          </a:xfrm>
          <a:prstGeom prst="rect">
            <a:avLst/>
          </a:prstGeom>
          <a:solidFill>
            <a:srgbClr val="9395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12"/>
          <p:cNvSpPr txBox="1">
            <a:spLocks/>
          </p:cNvSpPr>
          <p:nvPr/>
        </p:nvSpPr>
        <p:spPr>
          <a:xfrm>
            <a:off x="459325" y="40192"/>
            <a:ext cx="3067646" cy="5760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dist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000" b="1">
                <a:solidFill>
                  <a:schemeClr val="bg1"/>
                </a:solidFill>
                <a:latin typeface="+mn-ea"/>
                <a:cs typeface="+mj-cs"/>
              </a:rPr>
              <a:t>5</a:t>
            </a:r>
            <a:r>
              <a:rPr lang="en-US" altLang="ko-KR" sz="3000" b="1" smtClean="0">
                <a:solidFill>
                  <a:schemeClr val="bg1"/>
                </a:solidFill>
                <a:latin typeface="+mn-ea"/>
                <a:cs typeface="+mj-cs"/>
              </a:rPr>
              <a:t>/</a:t>
            </a:r>
            <a:r>
              <a:rPr lang="ko-KR" altLang="en-US" sz="3000" b="1" smtClean="0">
                <a:solidFill>
                  <a:schemeClr val="bg1"/>
                </a:solidFill>
                <a:latin typeface="+mn-ea"/>
                <a:cs typeface="+mj-cs"/>
              </a:rPr>
              <a:t>생성자</a:t>
            </a:r>
            <a:endParaRPr kumimoji="0" lang="ko-KR" altLang="en-US" sz="30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82" t="50000"/>
          <a:stretch/>
        </p:blipFill>
        <p:spPr>
          <a:xfrm>
            <a:off x="-10049" y="-20097"/>
            <a:ext cx="476071" cy="539544"/>
          </a:xfrm>
          <a:prstGeom prst="rect">
            <a:avLst/>
          </a:prstGeom>
        </p:spPr>
      </p:pic>
      <p:grpSp>
        <p:nvGrpSpPr>
          <p:cNvPr id="10" name="Group 4"/>
          <p:cNvGrpSpPr>
            <a:grpSpLocks/>
          </p:cNvGrpSpPr>
          <p:nvPr/>
        </p:nvGrpSpPr>
        <p:grpSpPr bwMode="auto">
          <a:xfrm>
            <a:off x="10947231" y="0"/>
            <a:ext cx="1368425" cy="722312"/>
            <a:chOff x="3787" y="1570"/>
            <a:chExt cx="862" cy="455"/>
          </a:xfrm>
        </p:grpSpPr>
        <p:sp>
          <p:nvSpPr>
            <p:cNvPr id="11" name="Text Box 5"/>
            <p:cNvSpPr txBox="1">
              <a:spLocks noChangeArrowheads="1"/>
            </p:cNvSpPr>
            <p:nvPr/>
          </p:nvSpPr>
          <p:spPr bwMode="auto">
            <a:xfrm>
              <a:off x="3787" y="1570"/>
              <a:ext cx="76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2800">
                  <a:solidFill>
                    <a:srgbClr val="939598"/>
                  </a:solidFill>
                  <a:latin typeface="Elephant" panose="02020904090505020303" pitchFamily="18" charset="0"/>
                </a:rPr>
                <a:t>Java</a:t>
              </a:r>
            </a:p>
          </p:txBody>
        </p:sp>
        <p:sp>
          <p:nvSpPr>
            <p:cNvPr id="12" name="Text Box 6"/>
            <p:cNvSpPr txBox="1">
              <a:spLocks noChangeArrowheads="1"/>
            </p:cNvSpPr>
            <p:nvPr/>
          </p:nvSpPr>
          <p:spPr bwMode="auto">
            <a:xfrm>
              <a:off x="4308" y="1643"/>
              <a:ext cx="34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ko-KR" altLang="en-US" sz="1600">
                  <a:solidFill>
                    <a:srgbClr val="939598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의</a:t>
              </a:r>
            </a:p>
          </p:txBody>
        </p:sp>
        <p:sp>
          <p:nvSpPr>
            <p:cNvPr id="13" name="Text Box 7"/>
            <p:cNvSpPr txBox="1">
              <a:spLocks noChangeArrowheads="1"/>
            </p:cNvSpPr>
            <p:nvPr/>
          </p:nvSpPr>
          <p:spPr bwMode="auto">
            <a:xfrm>
              <a:off x="4121" y="1775"/>
              <a:ext cx="5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ko-KR" altLang="en-US" sz="2000">
                  <a:solidFill>
                    <a:srgbClr val="939598"/>
                  </a:solidFill>
                  <a:latin typeface="바탕" panose="02030600000101010101" pitchFamily="18" charset="-127"/>
                  <a:ea typeface="HY견고딕" panose="02030600000101010101" pitchFamily="18" charset="-127"/>
                </a:rPr>
                <a:t>정석</a:t>
              </a:r>
            </a:p>
          </p:txBody>
        </p:sp>
      </p:grpSp>
      <p:sp>
        <p:nvSpPr>
          <p:cNvPr id="25" name="Text Box 19"/>
          <p:cNvSpPr txBox="1">
            <a:spLocks noChangeArrowheads="1"/>
          </p:cNvSpPr>
          <p:nvPr/>
        </p:nvSpPr>
        <p:spPr bwMode="auto">
          <a:xfrm>
            <a:off x="466022" y="811285"/>
            <a:ext cx="766248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l" eaLnBrk="1" hangingPunct="1"/>
            <a:r>
              <a:rPr lang="en-US" altLang="ko-KR" sz="2800">
                <a:latin typeface="나눔명조" panose="02020603020101020101" pitchFamily="18" charset="-127"/>
                <a:ea typeface="나눔명조" panose="02020603020101020101" pitchFamily="18" charset="-127"/>
              </a:rPr>
              <a:t>3</a:t>
            </a:r>
            <a:r>
              <a:rPr lang="en-US" altLang="ko-KR" sz="2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. </a:t>
            </a:r>
            <a:r>
              <a:rPr lang="ko-KR" altLang="en-US" sz="2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생성자의 종류와 사용</a:t>
            </a:r>
            <a:endParaRPr lang="en-US" altLang="ko-KR" sz="240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14" name="Text Box 20"/>
          <p:cNvSpPr txBox="1">
            <a:spLocks noChangeArrowheads="1"/>
          </p:cNvSpPr>
          <p:nvPr/>
        </p:nvSpPr>
        <p:spPr bwMode="auto">
          <a:xfrm>
            <a:off x="468312" y="1414839"/>
            <a:ext cx="11306007" cy="5447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66700" indent="-266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marL="285750" indent="-285750" algn="l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2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기본 생성자 </a:t>
            </a:r>
            <a:r>
              <a:rPr lang="en-US" altLang="ko-KR" sz="22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- </a:t>
            </a:r>
            <a:r>
              <a:rPr lang="ko-KR" altLang="en-US" sz="22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매개변수가 없는 생성자</a:t>
            </a:r>
            <a:endParaRPr lang="en-US" altLang="ko-KR" sz="2200" smtClean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762000" lvl="1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매개변수가 없는 생성자</a:t>
            </a:r>
            <a:endParaRPr lang="en-US" altLang="ko-KR" sz="1500" b="1" smtClean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762000" lvl="1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클래스에 생성자가 하나도 없을 경우 컴파일러가 기본 생성자를 내용없이 추가한다</a:t>
            </a: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.</a:t>
            </a:r>
            <a:b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</a:b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(</a:t>
            </a: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생성자가 하나라도 있는 경우 컴파일러는 기본 생성자를 추가하지 않는다</a:t>
            </a: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.)</a:t>
            </a:r>
          </a:p>
          <a:p>
            <a:pPr marL="285750" indent="-28575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2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매개변수가 있는 생성자</a:t>
            </a:r>
            <a:endParaRPr lang="en-US" altLang="ko-KR" sz="2200" smtClean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285750" indent="-28575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2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생성자에서 다른 생성자 호출하기 </a:t>
            </a:r>
            <a:r>
              <a:rPr lang="en-US" altLang="ko-KR" sz="22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- this()</a:t>
            </a:r>
          </a:p>
          <a:p>
            <a:pPr marL="762000" lvl="1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this(</a:t>
            </a: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매개변수</a:t>
            </a: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) - </a:t>
            </a: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생성자로</a:t>
            </a: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, </a:t>
            </a: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같은 클래스의 다른 생성자를 호출할 때 사용</a:t>
            </a: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.</a:t>
            </a:r>
            <a:b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</a:b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		         </a:t>
            </a: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다른 생성자의 호출은 생성자의 첫 문장에서만 가능</a:t>
            </a:r>
            <a:endParaRPr lang="en-US" altLang="ko-KR" sz="1800" smtClean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285750" indent="-28575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2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생성자를 이용한 인스턴스의 복사</a:t>
            </a:r>
            <a:endParaRPr lang="en-US" altLang="ko-KR" sz="220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762000" lvl="1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인스턴스간의 차이는 인스턴스변수의 값 뿐 나머지는 동일하다</a:t>
            </a: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.</a:t>
            </a:r>
          </a:p>
          <a:p>
            <a:pPr marL="762000" lvl="1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생성자에서 참조변수를 매개변수로 받아서 인스턴스변수들의 값을 복사한다</a:t>
            </a: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.</a:t>
            </a:r>
          </a:p>
          <a:p>
            <a:pPr marL="476250" lvl="1" indent="0" eaLnBrk="1" hangingPunct="1">
              <a:lnSpc>
                <a:spcPct val="150000"/>
              </a:lnSpc>
            </a:pP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     </a:t>
            </a: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→ 똑같은 속성값을 갖는 독립적인 인스턴스가 하나 더 만들어진다</a:t>
            </a: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.</a:t>
            </a:r>
            <a:endParaRPr lang="en-US" altLang="ko-KR" sz="180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21" name="Text Box 20"/>
          <p:cNvSpPr txBox="1">
            <a:spLocks noChangeArrowheads="1"/>
          </p:cNvSpPr>
          <p:nvPr/>
        </p:nvSpPr>
        <p:spPr bwMode="auto">
          <a:xfrm>
            <a:off x="3822796" y="113661"/>
            <a:ext cx="727075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6700" indent="-266700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eaLnBrk="1" hangingPunct="1"/>
            <a:r>
              <a:rPr lang="en-US" altLang="ko-KR" sz="2400">
                <a:latin typeface="나눔명조" panose="02020603020101020101" pitchFamily="18" charset="-127"/>
                <a:ea typeface="나눔명조" panose="02020603020101020101" pitchFamily="18" charset="-127"/>
              </a:rPr>
              <a:t>“</a:t>
            </a:r>
            <a:r>
              <a:rPr lang="ko-KR" altLang="en-US" sz="2400">
                <a:latin typeface="나눔명조" panose="02020603020101020101" pitchFamily="18" charset="-127"/>
                <a:ea typeface="나눔명조" panose="02020603020101020101" pitchFamily="18" charset="-127"/>
              </a:rPr>
              <a:t>모든 클래스에는 반드시 </a:t>
            </a:r>
          </a:p>
          <a:p>
            <a:pPr eaLnBrk="1" hangingPunct="1"/>
            <a:r>
              <a:rPr lang="ko-KR" altLang="en-US" sz="2400">
                <a:latin typeface="나눔명조" panose="02020603020101020101" pitchFamily="18" charset="-127"/>
                <a:ea typeface="나눔명조" panose="02020603020101020101" pitchFamily="18" charset="-127"/>
              </a:rPr>
              <a:t>         하나 이상의 생성자가 있어야 한다</a:t>
            </a:r>
            <a:r>
              <a:rPr lang="en-US" altLang="ko-KR" sz="2400">
                <a:latin typeface="나눔명조" panose="02020603020101020101" pitchFamily="18" charset="-127"/>
                <a:ea typeface="나눔명조" panose="02020603020101020101" pitchFamily="18" charset="-127"/>
              </a:rPr>
              <a:t>.”</a:t>
            </a:r>
          </a:p>
        </p:txBody>
      </p:sp>
    </p:spTree>
    <p:extLst>
      <p:ext uri="{BB962C8B-B14F-4D97-AF65-F5344CB8AC3E}">
        <p14:creationId xmlns:p14="http://schemas.microsoft.com/office/powerpoint/2010/main" val="2070778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624" r="36036"/>
          <a:stretch/>
        </p:blipFill>
        <p:spPr>
          <a:xfrm>
            <a:off x="10578120" y="-10048"/>
            <a:ext cx="1610531" cy="1218048"/>
          </a:xfrm>
          <a:prstGeom prst="rect">
            <a:avLst/>
          </a:prstGeom>
        </p:spPr>
      </p:pic>
      <p:pic>
        <p:nvPicPr>
          <p:cNvPr id="4" name="Picture 1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/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36"/>
          <a:stretch/>
        </p:blipFill>
        <p:spPr bwMode="auto">
          <a:xfrm rot="10800000">
            <a:off x="8702982" y="4250577"/>
            <a:ext cx="3489018" cy="2607423"/>
          </a:xfrm>
          <a:prstGeom prst="rect">
            <a:avLst/>
          </a:prstGeom>
          <a:noFill/>
          <a:ln>
            <a:noFill/>
          </a:ln>
          <a:extLst/>
        </p:spPr>
      </p:pic>
      <p:sp>
        <p:nvSpPr>
          <p:cNvPr id="6" name="직사각형 5"/>
          <p:cNvSpPr/>
          <p:nvPr/>
        </p:nvSpPr>
        <p:spPr>
          <a:xfrm>
            <a:off x="-1" y="0"/>
            <a:ext cx="3600000" cy="576064"/>
          </a:xfrm>
          <a:prstGeom prst="rect">
            <a:avLst/>
          </a:prstGeom>
          <a:solidFill>
            <a:srgbClr val="9395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12"/>
          <p:cNvSpPr txBox="1">
            <a:spLocks/>
          </p:cNvSpPr>
          <p:nvPr/>
        </p:nvSpPr>
        <p:spPr>
          <a:xfrm>
            <a:off x="459325" y="40192"/>
            <a:ext cx="3067646" cy="5760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dist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000" b="1">
                <a:solidFill>
                  <a:schemeClr val="bg1"/>
                </a:solidFill>
                <a:latin typeface="+mn-ea"/>
                <a:cs typeface="+mj-cs"/>
              </a:rPr>
              <a:t>5</a:t>
            </a:r>
            <a:r>
              <a:rPr lang="en-US" altLang="ko-KR" sz="3000" b="1" smtClean="0">
                <a:solidFill>
                  <a:schemeClr val="bg1"/>
                </a:solidFill>
                <a:latin typeface="+mn-ea"/>
                <a:cs typeface="+mj-cs"/>
              </a:rPr>
              <a:t>/</a:t>
            </a:r>
            <a:r>
              <a:rPr lang="ko-KR" altLang="en-US" sz="3000" b="1" smtClean="0">
                <a:solidFill>
                  <a:schemeClr val="bg1"/>
                </a:solidFill>
                <a:latin typeface="+mn-ea"/>
                <a:cs typeface="+mj-cs"/>
              </a:rPr>
              <a:t>생성자</a:t>
            </a:r>
            <a:endParaRPr kumimoji="0" lang="ko-KR" altLang="en-US" sz="30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82" t="50000"/>
          <a:stretch/>
        </p:blipFill>
        <p:spPr>
          <a:xfrm>
            <a:off x="-10049" y="-20097"/>
            <a:ext cx="476071" cy="539544"/>
          </a:xfrm>
          <a:prstGeom prst="rect">
            <a:avLst/>
          </a:prstGeom>
        </p:spPr>
      </p:pic>
      <p:grpSp>
        <p:nvGrpSpPr>
          <p:cNvPr id="10" name="Group 4"/>
          <p:cNvGrpSpPr>
            <a:grpSpLocks/>
          </p:cNvGrpSpPr>
          <p:nvPr/>
        </p:nvGrpSpPr>
        <p:grpSpPr bwMode="auto">
          <a:xfrm>
            <a:off x="10947231" y="0"/>
            <a:ext cx="1368425" cy="722312"/>
            <a:chOff x="3787" y="1570"/>
            <a:chExt cx="862" cy="455"/>
          </a:xfrm>
        </p:grpSpPr>
        <p:sp>
          <p:nvSpPr>
            <p:cNvPr id="11" name="Text Box 5"/>
            <p:cNvSpPr txBox="1">
              <a:spLocks noChangeArrowheads="1"/>
            </p:cNvSpPr>
            <p:nvPr/>
          </p:nvSpPr>
          <p:spPr bwMode="auto">
            <a:xfrm>
              <a:off x="3787" y="1570"/>
              <a:ext cx="76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2800">
                  <a:solidFill>
                    <a:srgbClr val="939598"/>
                  </a:solidFill>
                  <a:latin typeface="Elephant" panose="02020904090505020303" pitchFamily="18" charset="0"/>
                </a:rPr>
                <a:t>Java</a:t>
              </a:r>
            </a:p>
          </p:txBody>
        </p:sp>
        <p:sp>
          <p:nvSpPr>
            <p:cNvPr id="12" name="Text Box 6"/>
            <p:cNvSpPr txBox="1">
              <a:spLocks noChangeArrowheads="1"/>
            </p:cNvSpPr>
            <p:nvPr/>
          </p:nvSpPr>
          <p:spPr bwMode="auto">
            <a:xfrm>
              <a:off x="4308" y="1643"/>
              <a:ext cx="34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ko-KR" altLang="en-US" sz="1600">
                  <a:solidFill>
                    <a:srgbClr val="939598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의</a:t>
              </a:r>
            </a:p>
          </p:txBody>
        </p:sp>
        <p:sp>
          <p:nvSpPr>
            <p:cNvPr id="13" name="Text Box 7"/>
            <p:cNvSpPr txBox="1">
              <a:spLocks noChangeArrowheads="1"/>
            </p:cNvSpPr>
            <p:nvPr/>
          </p:nvSpPr>
          <p:spPr bwMode="auto">
            <a:xfrm>
              <a:off x="4121" y="1775"/>
              <a:ext cx="5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ko-KR" altLang="en-US" sz="2000">
                  <a:solidFill>
                    <a:srgbClr val="939598"/>
                  </a:solidFill>
                  <a:latin typeface="바탕" panose="02030600000101010101" pitchFamily="18" charset="-127"/>
                  <a:ea typeface="HY견고딕" panose="02030600000101010101" pitchFamily="18" charset="-127"/>
                </a:rPr>
                <a:t>정석</a:t>
              </a:r>
            </a:p>
          </p:txBody>
        </p:sp>
      </p:grpSp>
      <p:sp>
        <p:nvSpPr>
          <p:cNvPr id="25" name="Text Box 19"/>
          <p:cNvSpPr txBox="1">
            <a:spLocks noChangeArrowheads="1"/>
          </p:cNvSpPr>
          <p:nvPr/>
        </p:nvSpPr>
        <p:spPr bwMode="auto">
          <a:xfrm>
            <a:off x="466022" y="811285"/>
            <a:ext cx="766248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l" eaLnBrk="1" hangingPunct="1"/>
            <a:r>
              <a:rPr lang="en-US" altLang="ko-KR" sz="2800">
                <a:latin typeface="나눔명조" panose="02020603020101020101" pitchFamily="18" charset="-127"/>
                <a:ea typeface="나눔명조" panose="02020603020101020101" pitchFamily="18" charset="-127"/>
              </a:rPr>
              <a:t>4</a:t>
            </a:r>
            <a:r>
              <a:rPr lang="en-US" altLang="ko-KR" sz="2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. </a:t>
            </a:r>
            <a:r>
              <a:rPr lang="ko-KR" altLang="en-US" sz="2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참조변수 </a:t>
            </a:r>
            <a:r>
              <a:rPr lang="en-US" altLang="ko-KR" sz="2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this</a:t>
            </a:r>
            <a:endParaRPr lang="en-US" altLang="ko-KR" sz="240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14" name="Text Box 20"/>
          <p:cNvSpPr txBox="1">
            <a:spLocks noChangeArrowheads="1"/>
          </p:cNvSpPr>
          <p:nvPr/>
        </p:nvSpPr>
        <p:spPr bwMode="auto">
          <a:xfrm>
            <a:off x="468312" y="1414839"/>
            <a:ext cx="11306007" cy="1846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66700" indent="-266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marL="285750" indent="-285750" algn="l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2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this - </a:t>
            </a:r>
            <a:r>
              <a:rPr lang="ko-KR" altLang="en-US" sz="22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인스턴스 자신을 가리키는 참조변수</a:t>
            </a:r>
            <a:endParaRPr lang="en-US" altLang="ko-KR" sz="2200" smtClean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762000" lvl="1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인스턴스 자신을 가리키는 참조변수</a:t>
            </a:r>
            <a:endParaRPr lang="en-US" altLang="ko-KR" sz="1800" smtClean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762000" lvl="1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인스턴스의 주소가 저장되어 있음</a:t>
            </a:r>
            <a:endParaRPr lang="en-US" altLang="ko-KR" sz="1800" smtClean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762000" lvl="1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모든 인스턴스 메서드에 지역변수로 숨겨진 채로 존재</a:t>
            </a:r>
            <a:endParaRPr lang="en-US" altLang="ko-KR" sz="180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pic>
        <p:nvPicPr>
          <p:cNvPr id="15" name="Picture 3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0266" y="3341832"/>
            <a:ext cx="4200525" cy="339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2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9391" y="5334144"/>
            <a:ext cx="4392612" cy="1074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Rectangle 18"/>
          <p:cNvSpPr>
            <a:spLocks noChangeArrowheads="1"/>
          </p:cNvSpPr>
          <p:nvPr/>
        </p:nvSpPr>
        <p:spPr bwMode="auto">
          <a:xfrm>
            <a:off x="1985916" y="5262707"/>
            <a:ext cx="3419475" cy="1116012"/>
          </a:xfrm>
          <a:prstGeom prst="rect">
            <a:avLst/>
          </a:prstGeom>
          <a:noFill/>
          <a:ln w="254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8" name="Rectangle 23"/>
          <p:cNvSpPr>
            <a:spLocks noChangeArrowheads="1"/>
          </p:cNvSpPr>
          <p:nvPr/>
        </p:nvSpPr>
        <p:spPr bwMode="auto">
          <a:xfrm>
            <a:off x="5586366" y="5262707"/>
            <a:ext cx="4537075" cy="1116012"/>
          </a:xfrm>
          <a:prstGeom prst="rect">
            <a:avLst/>
          </a:prstGeom>
          <a:noFill/>
          <a:ln w="254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9" name="Line 46"/>
          <p:cNvSpPr>
            <a:spLocks noChangeShapeType="1"/>
          </p:cNvSpPr>
          <p:nvPr/>
        </p:nvSpPr>
        <p:spPr bwMode="auto">
          <a:xfrm>
            <a:off x="5118053" y="5838969"/>
            <a:ext cx="79216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0" name="Text Box 20"/>
          <p:cNvSpPr txBox="1">
            <a:spLocks noChangeArrowheads="1"/>
          </p:cNvSpPr>
          <p:nvPr/>
        </p:nvSpPr>
        <p:spPr bwMode="auto">
          <a:xfrm>
            <a:off x="5274776" y="4885025"/>
            <a:ext cx="654526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66700" indent="-266700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eaLnBrk="1" hangingPunct="1"/>
            <a:r>
              <a:rPr lang="en-US" altLang="ko-KR" sz="1800">
                <a:latin typeface="나눔명조" panose="02020603020101020101" pitchFamily="18" charset="-127"/>
                <a:ea typeface="나눔명조" panose="02020603020101020101" pitchFamily="18" charset="-127"/>
              </a:rPr>
              <a:t>* </a:t>
            </a:r>
            <a:r>
              <a:rPr lang="ko-KR" altLang="en-US" sz="1800">
                <a:latin typeface="나눔명조" panose="02020603020101020101" pitchFamily="18" charset="-127"/>
                <a:ea typeface="나눔명조" panose="02020603020101020101" pitchFamily="18" charset="-127"/>
              </a:rPr>
              <a:t>인스턴스변수와 지역변수를 구별하기 위해 참조변수 </a:t>
            </a:r>
            <a:r>
              <a:rPr lang="en-US" altLang="ko-KR" sz="1800">
                <a:latin typeface="나눔명조" panose="02020603020101020101" pitchFamily="18" charset="-127"/>
                <a:ea typeface="나눔명조" panose="02020603020101020101" pitchFamily="18" charset="-127"/>
              </a:rPr>
              <a:t>this</a:t>
            </a:r>
            <a:r>
              <a:rPr lang="ko-KR" altLang="en-US" sz="1800">
                <a:latin typeface="나눔명조" panose="02020603020101020101" pitchFamily="18" charset="-127"/>
                <a:ea typeface="나눔명조" panose="02020603020101020101" pitchFamily="18" charset="-127"/>
              </a:rPr>
              <a:t>사용</a:t>
            </a:r>
          </a:p>
        </p:txBody>
      </p:sp>
    </p:spTree>
    <p:extLst>
      <p:ext uri="{BB962C8B-B14F-4D97-AF65-F5344CB8AC3E}">
        <p14:creationId xmlns:p14="http://schemas.microsoft.com/office/powerpoint/2010/main" val="3048216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8" grpId="0" animBg="1"/>
      <p:bldP spid="2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624" r="36036"/>
          <a:stretch/>
        </p:blipFill>
        <p:spPr>
          <a:xfrm>
            <a:off x="10578120" y="-10048"/>
            <a:ext cx="1610531" cy="1218048"/>
          </a:xfrm>
          <a:prstGeom prst="rect">
            <a:avLst/>
          </a:prstGeom>
        </p:spPr>
      </p:pic>
      <p:pic>
        <p:nvPicPr>
          <p:cNvPr id="4" name="Picture 13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/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36"/>
          <a:stretch/>
        </p:blipFill>
        <p:spPr bwMode="auto">
          <a:xfrm rot="10800000">
            <a:off x="8702982" y="4250577"/>
            <a:ext cx="3489018" cy="2607423"/>
          </a:xfrm>
          <a:prstGeom prst="rect">
            <a:avLst/>
          </a:prstGeom>
          <a:noFill/>
          <a:ln>
            <a:noFill/>
          </a:ln>
          <a:extLst/>
        </p:spPr>
      </p:pic>
      <p:sp>
        <p:nvSpPr>
          <p:cNvPr id="6" name="직사각형 5"/>
          <p:cNvSpPr/>
          <p:nvPr/>
        </p:nvSpPr>
        <p:spPr>
          <a:xfrm>
            <a:off x="-1" y="0"/>
            <a:ext cx="3600000" cy="576064"/>
          </a:xfrm>
          <a:prstGeom prst="rect">
            <a:avLst/>
          </a:prstGeom>
          <a:solidFill>
            <a:srgbClr val="9395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12"/>
          <p:cNvSpPr txBox="1">
            <a:spLocks/>
          </p:cNvSpPr>
          <p:nvPr/>
        </p:nvSpPr>
        <p:spPr>
          <a:xfrm>
            <a:off x="459325" y="40192"/>
            <a:ext cx="3067646" cy="5760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dist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000" b="1" smtClean="0">
                <a:solidFill>
                  <a:schemeClr val="bg1"/>
                </a:solidFill>
                <a:latin typeface="+mn-ea"/>
                <a:cs typeface="+mj-cs"/>
              </a:rPr>
              <a:t>6/</a:t>
            </a:r>
            <a:r>
              <a:rPr lang="ko-KR" altLang="en-US" sz="3000" b="1" smtClean="0">
                <a:solidFill>
                  <a:schemeClr val="bg1"/>
                </a:solidFill>
                <a:latin typeface="+mn-ea"/>
                <a:cs typeface="+mj-cs"/>
              </a:rPr>
              <a:t>변수의초기화</a:t>
            </a:r>
            <a:endParaRPr kumimoji="0" lang="ko-KR" altLang="en-US" sz="30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82" t="50000"/>
          <a:stretch/>
        </p:blipFill>
        <p:spPr>
          <a:xfrm>
            <a:off x="-10049" y="-20097"/>
            <a:ext cx="476071" cy="539544"/>
          </a:xfrm>
          <a:prstGeom prst="rect">
            <a:avLst/>
          </a:prstGeom>
        </p:spPr>
      </p:pic>
      <p:grpSp>
        <p:nvGrpSpPr>
          <p:cNvPr id="10" name="Group 4"/>
          <p:cNvGrpSpPr>
            <a:grpSpLocks/>
          </p:cNvGrpSpPr>
          <p:nvPr/>
        </p:nvGrpSpPr>
        <p:grpSpPr bwMode="auto">
          <a:xfrm>
            <a:off x="10947231" y="0"/>
            <a:ext cx="1368425" cy="722312"/>
            <a:chOff x="3787" y="1570"/>
            <a:chExt cx="862" cy="455"/>
          </a:xfrm>
        </p:grpSpPr>
        <p:sp>
          <p:nvSpPr>
            <p:cNvPr id="11" name="Text Box 5"/>
            <p:cNvSpPr txBox="1">
              <a:spLocks noChangeArrowheads="1"/>
            </p:cNvSpPr>
            <p:nvPr/>
          </p:nvSpPr>
          <p:spPr bwMode="auto">
            <a:xfrm>
              <a:off x="3787" y="1570"/>
              <a:ext cx="76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2800">
                  <a:solidFill>
                    <a:srgbClr val="939598"/>
                  </a:solidFill>
                  <a:latin typeface="Elephant" panose="02020904090505020303" pitchFamily="18" charset="0"/>
                </a:rPr>
                <a:t>Java</a:t>
              </a:r>
            </a:p>
          </p:txBody>
        </p:sp>
        <p:sp>
          <p:nvSpPr>
            <p:cNvPr id="12" name="Text Box 6"/>
            <p:cNvSpPr txBox="1">
              <a:spLocks noChangeArrowheads="1"/>
            </p:cNvSpPr>
            <p:nvPr/>
          </p:nvSpPr>
          <p:spPr bwMode="auto">
            <a:xfrm>
              <a:off x="4308" y="1643"/>
              <a:ext cx="34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ko-KR" altLang="en-US" sz="1600">
                  <a:solidFill>
                    <a:srgbClr val="939598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의</a:t>
              </a:r>
            </a:p>
          </p:txBody>
        </p:sp>
        <p:sp>
          <p:nvSpPr>
            <p:cNvPr id="13" name="Text Box 7"/>
            <p:cNvSpPr txBox="1">
              <a:spLocks noChangeArrowheads="1"/>
            </p:cNvSpPr>
            <p:nvPr/>
          </p:nvSpPr>
          <p:spPr bwMode="auto">
            <a:xfrm>
              <a:off x="4121" y="1775"/>
              <a:ext cx="5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ko-KR" altLang="en-US" sz="2000">
                  <a:solidFill>
                    <a:srgbClr val="939598"/>
                  </a:solidFill>
                  <a:latin typeface="바탕" panose="02030600000101010101" pitchFamily="18" charset="-127"/>
                  <a:ea typeface="HY견고딕" panose="02030600000101010101" pitchFamily="18" charset="-127"/>
                </a:rPr>
                <a:t>정석</a:t>
              </a:r>
            </a:p>
          </p:txBody>
        </p:sp>
      </p:grpSp>
      <p:sp>
        <p:nvSpPr>
          <p:cNvPr id="25" name="Text Box 19"/>
          <p:cNvSpPr txBox="1">
            <a:spLocks noChangeArrowheads="1"/>
          </p:cNvSpPr>
          <p:nvPr/>
        </p:nvSpPr>
        <p:spPr bwMode="auto">
          <a:xfrm>
            <a:off x="466022" y="811285"/>
            <a:ext cx="766248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l" eaLnBrk="1" hangingPunct="1"/>
            <a:r>
              <a:rPr lang="en-US" altLang="ko-KR" sz="2800">
                <a:latin typeface="나눔명조" panose="02020603020101020101" pitchFamily="18" charset="-127"/>
                <a:ea typeface="나눔명조" panose="02020603020101020101" pitchFamily="18" charset="-127"/>
              </a:rPr>
              <a:t>1</a:t>
            </a:r>
            <a:r>
              <a:rPr lang="en-US" altLang="ko-KR" sz="2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. </a:t>
            </a:r>
            <a:r>
              <a:rPr lang="ko-KR" altLang="en-US" sz="2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변수의 초기화</a:t>
            </a:r>
            <a:endParaRPr lang="en-US" altLang="ko-KR" sz="240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14" name="Text Box 20"/>
          <p:cNvSpPr txBox="1">
            <a:spLocks noChangeArrowheads="1"/>
          </p:cNvSpPr>
          <p:nvPr/>
        </p:nvSpPr>
        <p:spPr bwMode="auto">
          <a:xfrm>
            <a:off x="468312" y="1414839"/>
            <a:ext cx="11306007" cy="1846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66700" indent="-266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marL="285750" indent="-285750" algn="l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2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변수의 초기화</a:t>
            </a:r>
            <a:endParaRPr lang="en-US" altLang="ko-KR" sz="2200" smtClean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762000" lvl="1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변수를 선언하고 처음으로 값을 저장하는 것</a:t>
            </a:r>
            <a:endParaRPr lang="en-US" altLang="ko-KR" sz="1800" smtClean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762000" lvl="1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멤버변수</a:t>
            </a: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(</a:t>
            </a: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클래스변수</a:t>
            </a: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, </a:t>
            </a: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인스턴스변수</a:t>
            </a: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)</a:t>
            </a: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와 배열은 각 타입의 기본값으로 자동초기화되므로 초기화 생략 가능</a:t>
            </a:r>
            <a:endParaRPr lang="en-US" altLang="ko-KR" sz="1800" smtClean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762000" lvl="1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지역변수는 사용 전에 </a:t>
            </a:r>
            <a:r>
              <a:rPr lang="ko-KR" altLang="en-US" sz="1800" b="1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반드시</a:t>
            </a: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 초기화를 해주어야 함</a:t>
            </a:r>
            <a:endParaRPr lang="en-US" altLang="ko-KR" sz="180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graphicFrame>
        <p:nvGraphicFramePr>
          <p:cNvPr id="21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2797266"/>
              </p:ext>
            </p:extLst>
          </p:nvPr>
        </p:nvGraphicFramePr>
        <p:xfrm>
          <a:off x="6813258" y="2846433"/>
          <a:ext cx="2630487" cy="2808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8" name="Image" r:id="rId7" imgW="3974603" imgH="4241270" progId="Photoshop.Image.7">
                  <p:embed/>
                </p:oleObj>
              </mc:Choice>
              <mc:Fallback>
                <p:oleObj name="Image" r:id="rId7" imgW="3974603" imgH="4241270" progId="Photoshop.Image.7">
                  <p:embed/>
                  <p:pic>
                    <p:nvPicPr>
                      <p:cNvPr id="94229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13258" y="2846433"/>
                        <a:ext cx="2630487" cy="2808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66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16343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624" r="36036"/>
          <a:stretch/>
        </p:blipFill>
        <p:spPr>
          <a:xfrm>
            <a:off x="10578120" y="-10048"/>
            <a:ext cx="1610531" cy="1218048"/>
          </a:xfrm>
          <a:prstGeom prst="rect">
            <a:avLst/>
          </a:prstGeom>
        </p:spPr>
      </p:pic>
      <p:pic>
        <p:nvPicPr>
          <p:cNvPr id="4" name="Picture 1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/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36"/>
          <a:stretch/>
        </p:blipFill>
        <p:spPr bwMode="auto">
          <a:xfrm rot="10800000">
            <a:off x="8702982" y="4250577"/>
            <a:ext cx="3489018" cy="2607423"/>
          </a:xfrm>
          <a:prstGeom prst="rect">
            <a:avLst/>
          </a:prstGeom>
          <a:noFill/>
          <a:ln>
            <a:noFill/>
          </a:ln>
          <a:extLst/>
        </p:spPr>
      </p:pic>
      <p:sp>
        <p:nvSpPr>
          <p:cNvPr id="6" name="직사각형 5"/>
          <p:cNvSpPr/>
          <p:nvPr/>
        </p:nvSpPr>
        <p:spPr>
          <a:xfrm>
            <a:off x="-1" y="0"/>
            <a:ext cx="3600000" cy="576064"/>
          </a:xfrm>
          <a:prstGeom prst="rect">
            <a:avLst/>
          </a:prstGeom>
          <a:solidFill>
            <a:srgbClr val="9395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12"/>
          <p:cNvSpPr txBox="1">
            <a:spLocks/>
          </p:cNvSpPr>
          <p:nvPr/>
        </p:nvSpPr>
        <p:spPr>
          <a:xfrm>
            <a:off x="459325" y="40192"/>
            <a:ext cx="3067646" cy="5760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dist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000" b="1" smtClean="0">
                <a:solidFill>
                  <a:schemeClr val="bg1"/>
                </a:solidFill>
                <a:latin typeface="+mn-ea"/>
                <a:cs typeface="+mj-cs"/>
              </a:rPr>
              <a:t>6/</a:t>
            </a:r>
            <a:r>
              <a:rPr lang="ko-KR" altLang="en-US" sz="3000" b="1" smtClean="0">
                <a:solidFill>
                  <a:schemeClr val="bg1"/>
                </a:solidFill>
                <a:latin typeface="+mn-ea"/>
                <a:cs typeface="+mj-cs"/>
              </a:rPr>
              <a:t>변수의초기화</a:t>
            </a:r>
            <a:endParaRPr kumimoji="0" lang="ko-KR" altLang="en-US" sz="30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82" t="50000"/>
          <a:stretch/>
        </p:blipFill>
        <p:spPr>
          <a:xfrm>
            <a:off x="-10049" y="-20097"/>
            <a:ext cx="476071" cy="539544"/>
          </a:xfrm>
          <a:prstGeom prst="rect">
            <a:avLst/>
          </a:prstGeom>
        </p:spPr>
      </p:pic>
      <p:grpSp>
        <p:nvGrpSpPr>
          <p:cNvPr id="10" name="Group 4"/>
          <p:cNvGrpSpPr>
            <a:grpSpLocks/>
          </p:cNvGrpSpPr>
          <p:nvPr/>
        </p:nvGrpSpPr>
        <p:grpSpPr bwMode="auto">
          <a:xfrm>
            <a:off x="10947231" y="0"/>
            <a:ext cx="1368425" cy="722312"/>
            <a:chOff x="3787" y="1570"/>
            <a:chExt cx="862" cy="455"/>
          </a:xfrm>
        </p:grpSpPr>
        <p:sp>
          <p:nvSpPr>
            <p:cNvPr id="11" name="Text Box 5"/>
            <p:cNvSpPr txBox="1">
              <a:spLocks noChangeArrowheads="1"/>
            </p:cNvSpPr>
            <p:nvPr/>
          </p:nvSpPr>
          <p:spPr bwMode="auto">
            <a:xfrm>
              <a:off x="3787" y="1570"/>
              <a:ext cx="76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2800">
                  <a:solidFill>
                    <a:srgbClr val="939598"/>
                  </a:solidFill>
                  <a:latin typeface="Elephant" panose="02020904090505020303" pitchFamily="18" charset="0"/>
                </a:rPr>
                <a:t>Java</a:t>
              </a:r>
            </a:p>
          </p:txBody>
        </p:sp>
        <p:sp>
          <p:nvSpPr>
            <p:cNvPr id="12" name="Text Box 6"/>
            <p:cNvSpPr txBox="1">
              <a:spLocks noChangeArrowheads="1"/>
            </p:cNvSpPr>
            <p:nvPr/>
          </p:nvSpPr>
          <p:spPr bwMode="auto">
            <a:xfrm>
              <a:off x="4308" y="1643"/>
              <a:ext cx="34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ko-KR" altLang="en-US" sz="1600">
                  <a:solidFill>
                    <a:srgbClr val="939598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의</a:t>
              </a:r>
            </a:p>
          </p:txBody>
        </p:sp>
        <p:sp>
          <p:nvSpPr>
            <p:cNvPr id="13" name="Text Box 7"/>
            <p:cNvSpPr txBox="1">
              <a:spLocks noChangeArrowheads="1"/>
            </p:cNvSpPr>
            <p:nvPr/>
          </p:nvSpPr>
          <p:spPr bwMode="auto">
            <a:xfrm>
              <a:off x="4121" y="1775"/>
              <a:ext cx="5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ko-KR" altLang="en-US" sz="2000">
                  <a:solidFill>
                    <a:srgbClr val="939598"/>
                  </a:solidFill>
                  <a:latin typeface="바탕" panose="02030600000101010101" pitchFamily="18" charset="-127"/>
                  <a:ea typeface="HY견고딕" panose="02030600000101010101" pitchFamily="18" charset="-127"/>
                </a:rPr>
                <a:t>정석</a:t>
              </a:r>
            </a:p>
          </p:txBody>
        </p:sp>
      </p:grpSp>
      <p:sp>
        <p:nvSpPr>
          <p:cNvPr id="25" name="Text Box 19"/>
          <p:cNvSpPr txBox="1">
            <a:spLocks noChangeArrowheads="1"/>
          </p:cNvSpPr>
          <p:nvPr/>
        </p:nvSpPr>
        <p:spPr bwMode="auto">
          <a:xfrm>
            <a:off x="466022" y="811285"/>
            <a:ext cx="766248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l" eaLnBrk="1" hangingPunct="1"/>
            <a:r>
              <a:rPr lang="en-US" altLang="ko-KR" sz="2800">
                <a:latin typeface="나눔명조" panose="02020603020101020101" pitchFamily="18" charset="-127"/>
                <a:ea typeface="나눔명조" panose="02020603020101020101" pitchFamily="18" charset="-127"/>
              </a:rPr>
              <a:t>2</a:t>
            </a:r>
            <a:r>
              <a:rPr lang="en-US" altLang="ko-KR" sz="2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. </a:t>
            </a:r>
            <a:r>
              <a:rPr lang="ko-KR" altLang="en-US" sz="2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멤버변수의 초기화</a:t>
            </a:r>
            <a:endParaRPr lang="en-US" altLang="ko-KR" sz="240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pic>
        <p:nvPicPr>
          <p:cNvPr id="16" name="Picture 2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3506" y="3386361"/>
            <a:ext cx="5616575" cy="190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 Box 20"/>
          <p:cNvSpPr txBox="1">
            <a:spLocks noChangeArrowheads="1"/>
          </p:cNvSpPr>
          <p:nvPr/>
        </p:nvSpPr>
        <p:spPr bwMode="auto">
          <a:xfrm>
            <a:off x="468312" y="1414839"/>
            <a:ext cx="11306007" cy="4893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66700" indent="-266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marL="285750" indent="-285750" algn="l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2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명시적 초기화</a:t>
            </a:r>
            <a:r>
              <a:rPr lang="en-US" altLang="ko-KR" sz="22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(explicit initialization)</a:t>
            </a:r>
          </a:p>
          <a:p>
            <a:pPr marL="285750" indent="-285750" algn="l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20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285750" indent="-285750" algn="l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200" smtClean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0" indent="0" algn="l" eaLnBrk="1" hangingPunct="1">
              <a:lnSpc>
                <a:spcPct val="150000"/>
              </a:lnSpc>
            </a:pPr>
            <a:endParaRPr lang="en-US" altLang="ko-KR" sz="2200" smtClean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285750" indent="-285750" algn="l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2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초기화블럭</a:t>
            </a:r>
            <a:r>
              <a:rPr lang="en-US" altLang="ko-KR" sz="22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(initialization block)</a:t>
            </a:r>
          </a:p>
          <a:p>
            <a:pPr marL="762000" lvl="1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클래스 초기화 블럭 </a:t>
            </a: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: static {}</a:t>
            </a:r>
            <a:b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</a:b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클래스변수의 복잡한 초기화에 사용되며 클래스가 로딩될 때 실행됨</a:t>
            </a:r>
            <a:endParaRPr lang="en-US" altLang="ko-KR" sz="1800" smtClean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762000" lvl="1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인스턴스 초기화 블럭 </a:t>
            </a: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: {}</a:t>
            </a:r>
            <a:b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</a:b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생성자에서 공통적으로 수행되는 작업에 사용되며 인스턴스가 생성될 때마다 </a:t>
            </a: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(</a:t>
            </a: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생성자보다 먼저</a:t>
            </a: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) </a:t>
            </a: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실행됨</a:t>
            </a:r>
            <a:endParaRPr lang="en-US" altLang="ko-KR" sz="2200" smtClean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285750" indent="-285750" algn="l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2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생성자</a:t>
            </a:r>
            <a:r>
              <a:rPr lang="en-US" altLang="ko-KR" sz="22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(constructor) -- </a:t>
            </a:r>
            <a:r>
              <a:rPr lang="ko-KR" altLang="en-US" sz="22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인스턴스 생성 시 수행</a:t>
            </a:r>
            <a:endParaRPr lang="en-US" altLang="ko-KR" sz="2200" smtClean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pic>
        <p:nvPicPr>
          <p:cNvPr id="15" name="Picture 1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027" y="2007121"/>
            <a:ext cx="6481762" cy="133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8532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624" r="36036"/>
          <a:stretch/>
        </p:blipFill>
        <p:spPr>
          <a:xfrm>
            <a:off x="10578120" y="-10048"/>
            <a:ext cx="1610531" cy="1218048"/>
          </a:xfrm>
          <a:prstGeom prst="rect">
            <a:avLst/>
          </a:prstGeom>
        </p:spPr>
      </p:pic>
      <p:pic>
        <p:nvPicPr>
          <p:cNvPr id="4" name="Picture 1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/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36"/>
          <a:stretch/>
        </p:blipFill>
        <p:spPr bwMode="auto">
          <a:xfrm rot="10800000">
            <a:off x="8702982" y="4250577"/>
            <a:ext cx="3489018" cy="2607423"/>
          </a:xfrm>
          <a:prstGeom prst="rect">
            <a:avLst/>
          </a:prstGeom>
          <a:noFill/>
          <a:ln>
            <a:noFill/>
          </a:ln>
          <a:extLst/>
        </p:spPr>
      </p:pic>
      <p:sp>
        <p:nvSpPr>
          <p:cNvPr id="6" name="직사각형 5"/>
          <p:cNvSpPr/>
          <p:nvPr/>
        </p:nvSpPr>
        <p:spPr>
          <a:xfrm>
            <a:off x="-1" y="0"/>
            <a:ext cx="3600000" cy="576064"/>
          </a:xfrm>
          <a:prstGeom prst="rect">
            <a:avLst/>
          </a:prstGeom>
          <a:solidFill>
            <a:srgbClr val="9395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12"/>
          <p:cNvSpPr txBox="1">
            <a:spLocks/>
          </p:cNvSpPr>
          <p:nvPr/>
        </p:nvSpPr>
        <p:spPr>
          <a:xfrm>
            <a:off x="459325" y="40192"/>
            <a:ext cx="3067646" cy="5760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dist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000" b="1" smtClean="0">
                <a:solidFill>
                  <a:schemeClr val="bg1"/>
                </a:solidFill>
                <a:latin typeface="+mn-ea"/>
                <a:cs typeface="+mj-cs"/>
              </a:rPr>
              <a:t>1/</a:t>
            </a:r>
            <a:r>
              <a:rPr lang="ko-KR" altLang="en-US" sz="3000" b="1" smtClean="0">
                <a:solidFill>
                  <a:schemeClr val="bg1"/>
                </a:solidFill>
                <a:latin typeface="+mn-ea"/>
                <a:cs typeface="+mj-cs"/>
              </a:rPr>
              <a:t>객체지향언어</a:t>
            </a:r>
            <a:endParaRPr kumimoji="0" lang="ko-KR" altLang="en-US" sz="30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82" t="50000"/>
          <a:stretch/>
        </p:blipFill>
        <p:spPr>
          <a:xfrm>
            <a:off x="-10049" y="-20097"/>
            <a:ext cx="476071" cy="539544"/>
          </a:xfrm>
          <a:prstGeom prst="rect">
            <a:avLst/>
          </a:prstGeom>
        </p:spPr>
      </p:pic>
      <p:grpSp>
        <p:nvGrpSpPr>
          <p:cNvPr id="10" name="Group 4"/>
          <p:cNvGrpSpPr>
            <a:grpSpLocks/>
          </p:cNvGrpSpPr>
          <p:nvPr/>
        </p:nvGrpSpPr>
        <p:grpSpPr bwMode="auto">
          <a:xfrm>
            <a:off x="10947231" y="0"/>
            <a:ext cx="1368425" cy="722312"/>
            <a:chOff x="3787" y="1570"/>
            <a:chExt cx="862" cy="455"/>
          </a:xfrm>
        </p:grpSpPr>
        <p:sp>
          <p:nvSpPr>
            <p:cNvPr id="11" name="Text Box 5"/>
            <p:cNvSpPr txBox="1">
              <a:spLocks noChangeArrowheads="1"/>
            </p:cNvSpPr>
            <p:nvPr/>
          </p:nvSpPr>
          <p:spPr bwMode="auto">
            <a:xfrm>
              <a:off x="3787" y="1570"/>
              <a:ext cx="76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2800">
                  <a:solidFill>
                    <a:srgbClr val="939598"/>
                  </a:solidFill>
                  <a:latin typeface="Elephant" panose="02020904090505020303" pitchFamily="18" charset="0"/>
                </a:rPr>
                <a:t>Java</a:t>
              </a:r>
            </a:p>
          </p:txBody>
        </p:sp>
        <p:sp>
          <p:nvSpPr>
            <p:cNvPr id="12" name="Text Box 6"/>
            <p:cNvSpPr txBox="1">
              <a:spLocks noChangeArrowheads="1"/>
            </p:cNvSpPr>
            <p:nvPr/>
          </p:nvSpPr>
          <p:spPr bwMode="auto">
            <a:xfrm>
              <a:off x="4308" y="1643"/>
              <a:ext cx="34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ko-KR" altLang="en-US" sz="1600">
                  <a:solidFill>
                    <a:srgbClr val="939598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의</a:t>
              </a:r>
            </a:p>
          </p:txBody>
        </p:sp>
        <p:sp>
          <p:nvSpPr>
            <p:cNvPr id="13" name="Text Box 7"/>
            <p:cNvSpPr txBox="1">
              <a:spLocks noChangeArrowheads="1"/>
            </p:cNvSpPr>
            <p:nvPr/>
          </p:nvSpPr>
          <p:spPr bwMode="auto">
            <a:xfrm>
              <a:off x="4121" y="1775"/>
              <a:ext cx="5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ko-KR" altLang="en-US" sz="2000">
                  <a:solidFill>
                    <a:srgbClr val="939598"/>
                  </a:solidFill>
                  <a:latin typeface="바탕" panose="02030600000101010101" pitchFamily="18" charset="-127"/>
                  <a:ea typeface="HY견고딕" panose="02030600000101010101" pitchFamily="18" charset="-127"/>
                </a:rPr>
                <a:t>정석</a:t>
              </a:r>
            </a:p>
          </p:txBody>
        </p:sp>
      </p:grpSp>
      <p:sp>
        <p:nvSpPr>
          <p:cNvPr id="15" name="Text Box 19"/>
          <p:cNvSpPr txBox="1">
            <a:spLocks noChangeArrowheads="1"/>
          </p:cNvSpPr>
          <p:nvPr/>
        </p:nvSpPr>
        <p:spPr bwMode="auto">
          <a:xfrm>
            <a:off x="358775" y="1016000"/>
            <a:ext cx="85693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l" eaLnBrk="1" hangingPunct="1"/>
            <a:r>
              <a:rPr lang="en-US" altLang="ko-KR" sz="2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1. </a:t>
            </a:r>
            <a:r>
              <a:rPr lang="ko-KR" altLang="en-US" sz="2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객체지향언어의 역사</a:t>
            </a:r>
            <a:endParaRPr lang="en-US" altLang="ko-KR" sz="280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17" name="Text Box 20"/>
          <p:cNvSpPr txBox="1">
            <a:spLocks noChangeArrowheads="1"/>
          </p:cNvSpPr>
          <p:nvPr/>
        </p:nvSpPr>
        <p:spPr bwMode="auto">
          <a:xfrm>
            <a:off x="468313" y="1592263"/>
            <a:ext cx="9492116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66700" indent="-266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marL="285750" indent="-285750" algn="l" eaLnBrk="1" hangingPunct="1">
              <a:buFont typeface="Arial" panose="020B0604020202020204" pitchFamily="34" charset="0"/>
              <a:buChar char="•"/>
            </a:pP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과학</a:t>
            </a: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, </a:t>
            </a: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군사적 모의실험</a:t>
            </a: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(simulation)</a:t>
            </a: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을 위해 컴퓨터를 이용한 가상세계를 구현하려는 노력</a:t>
            </a: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/>
            </a:r>
            <a:b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</a:b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→ 객체지향이론 시작</a:t>
            </a:r>
            <a:endParaRPr lang="en-US" altLang="ko-KR" sz="1800" smtClean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285750" indent="-285750" algn="l" eaLnBrk="1" hangingPunct="1">
              <a:buFont typeface="Arial" panose="020B0604020202020204" pitchFamily="34" charset="0"/>
              <a:buChar char="•"/>
            </a:pPr>
            <a:endParaRPr lang="en-US" altLang="ko-KR" sz="1800" smtClean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285750" indent="-285750" algn="l" eaLnBrk="1" hangingPunct="1">
              <a:buFont typeface="Arial" panose="020B0604020202020204" pitchFamily="34" charset="0"/>
              <a:buChar char="•"/>
            </a:pP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1960</a:t>
            </a: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년대 최초의 객체지향언어 </a:t>
            </a: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Simula </a:t>
            </a: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탄생</a:t>
            </a:r>
            <a:endParaRPr lang="en-US" altLang="ko-KR" sz="1800" smtClean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285750" indent="-285750" algn="l" eaLnBrk="1" hangingPunct="1">
              <a:buFont typeface="Arial" panose="020B0604020202020204" pitchFamily="34" charset="0"/>
              <a:buChar char="•"/>
            </a:pPr>
            <a:endParaRPr lang="en-US" altLang="ko-KR" sz="180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1980</a:t>
            </a: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년대 절차방식의 프로그래밍의 한계를 객체지향방식으로 극복하고자 함</a:t>
            </a: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/>
            </a:r>
            <a:b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</a:br>
            <a:r>
              <a:rPr lang="ko-KR" altLang="en-US" sz="1800">
                <a:latin typeface="나눔명조" panose="02020603020101020101" pitchFamily="18" charset="-127"/>
                <a:ea typeface="나눔명조" panose="02020603020101020101" pitchFamily="18" charset="-127"/>
              </a:rPr>
              <a:t>→ </a:t>
            </a: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C++, Smalltalk</a:t>
            </a: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와 같은 보다 발전된 객체지향언어 탄생</a:t>
            </a:r>
            <a:endParaRPr lang="en-US" altLang="ko-KR" sz="1800" smtClean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endParaRPr lang="en-US" altLang="ko-KR" sz="180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1996</a:t>
            </a: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년 말 </a:t>
            </a: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Java </a:t>
            </a: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탄생</a:t>
            </a: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/>
            </a:r>
            <a:b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</a:br>
            <a:r>
              <a:rPr lang="ko-KR" altLang="en-US" sz="1800">
                <a:latin typeface="나눔명조" panose="02020603020101020101" pitchFamily="18" charset="-127"/>
                <a:ea typeface="나눔명조" panose="02020603020101020101" pitchFamily="18" charset="-127"/>
              </a:rPr>
              <a:t>→ </a:t>
            </a: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프로그래밍 언어의 주류로 객체지향언어가 자리잡음</a:t>
            </a:r>
            <a:endParaRPr lang="en-US" altLang="ko-KR" sz="180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03840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624" r="36036"/>
          <a:stretch/>
        </p:blipFill>
        <p:spPr>
          <a:xfrm>
            <a:off x="10578120" y="-10048"/>
            <a:ext cx="1610531" cy="1218048"/>
          </a:xfrm>
          <a:prstGeom prst="rect">
            <a:avLst/>
          </a:prstGeom>
        </p:spPr>
      </p:pic>
      <p:pic>
        <p:nvPicPr>
          <p:cNvPr id="4" name="Picture 1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/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36"/>
          <a:stretch/>
        </p:blipFill>
        <p:spPr bwMode="auto">
          <a:xfrm rot="10800000">
            <a:off x="8702982" y="4250577"/>
            <a:ext cx="3489018" cy="2607423"/>
          </a:xfrm>
          <a:prstGeom prst="rect">
            <a:avLst/>
          </a:prstGeom>
          <a:noFill/>
          <a:ln>
            <a:noFill/>
          </a:ln>
          <a:extLst/>
        </p:spPr>
      </p:pic>
      <p:sp>
        <p:nvSpPr>
          <p:cNvPr id="6" name="직사각형 5"/>
          <p:cNvSpPr/>
          <p:nvPr/>
        </p:nvSpPr>
        <p:spPr>
          <a:xfrm>
            <a:off x="-1" y="0"/>
            <a:ext cx="3600000" cy="576064"/>
          </a:xfrm>
          <a:prstGeom prst="rect">
            <a:avLst/>
          </a:prstGeom>
          <a:solidFill>
            <a:srgbClr val="9395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12"/>
          <p:cNvSpPr txBox="1">
            <a:spLocks/>
          </p:cNvSpPr>
          <p:nvPr/>
        </p:nvSpPr>
        <p:spPr>
          <a:xfrm>
            <a:off x="459325" y="40192"/>
            <a:ext cx="3067646" cy="5760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dist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000" b="1" smtClean="0">
                <a:solidFill>
                  <a:schemeClr val="bg1"/>
                </a:solidFill>
                <a:latin typeface="+mn-ea"/>
                <a:cs typeface="+mj-cs"/>
              </a:rPr>
              <a:t>6/</a:t>
            </a:r>
            <a:r>
              <a:rPr lang="ko-KR" altLang="en-US" sz="3000" b="1" smtClean="0">
                <a:solidFill>
                  <a:schemeClr val="bg1"/>
                </a:solidFill>
                <a:latin typeface="+mn-ea"/>
                <a:cs typeface="+mj-cs"/>
              </a:rPr>
              <a:t>변수의초기화</a:t>
            </a:r>
            <a:endParaRPr kumimoji="0" lang="ko-KR" altLang="en-US" sz="30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82" t="50000"/>
          <a:stretch/>
        </p:blipFill>
        <p:spPr>
          <a:xfrm>
            <a:off x="-10049" y="-20097"/>
            <a:ext cx="476071" cy="539544"/>
          </a:xfrm>
          <a:prstGeom prst="rect">
            <a:avLst/>
          </a:prstGeom>
        </p:spPr>
      </p:pic>
      <p:grpSp>
        <p:nvGrpSpPr>
          <p:cNvPr id="10" name="Group 4"/>
          <p:cNvGrpSpPr>
            <a:grpSpLocks/>
          </p:cNvGrpSpPr>
          <p:nvPr/>
        </p:nvGrpSpPr>
        <p:grpSpPr bwMode="auto">
          <a:xfrm>
            <a:off x="10947231" y="0"/>
            <a:ext cx="1368425" cy="722312"/>
            <a:chOff x="3787" y="1570"/>
            <a:chExt cx="862" cy="455"/>
          </a:xfrm>
        </p:grpSpPr>
        <p:sp>
          <p:nvSpPr>
            <p:cNvPr id="11" name="Text Box 5"/>
            <p:cNvSpPr txBox="1">
              <a:spLocks noChangeArrowheads="1"/>
            </p:cNvSpPr>
            <p:nvPr/>
          </p:nvSpPr>
          <p:spPr bwMode="auto">
            <a:xfrm>
              <a:off x="3787" y="1570"/>
              <a:ext cx="76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2800">
                  <a:solidFill>
                    <a:srgbClr val="939598"/>
                  </a:solidFill>
                  <a:latin typeface="Elephant" panose="02020904090505020303" pitchFamily="18" charset="0"/>
                </a:rPr>
                <a:t>Java</a:t>
              </a:r>
            </a:p>
          </p:txBody>
        </p:sp>
        <p:sp>
          <p:nvSpPr>
            <p:cNvPr id="12" name="Text Box 6"/>
            <p:cNvSpPr txBox="1">
              <a:spLocks noChangeArrowheads="1"/>
            </p:cNvSpPr>
            <p:nvPr/>
          </p:nvSpPr>
          <p:spPr bwMode="auto">
            <a:xfrm>
              <a:off x="4308" y="1643"/>
              <a:ext cx="34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ko-KR" altLang="en-US" sz="1600">
                  <a:solidFill>
                    <a:srgbClr val="939598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의</a:t>
              </a:r>
            </a:p>
          </p:txBody>
        </p:sp>
        <p:sp>
          <p:nvSpPr>
            <p:cNvPr id="13" name="Text Box 7"/>
            <p:cNvSpPr txBox="1">
              <a:spLocks noChangeArrowheads="1"/>
            </p:cNvSpPr>
            <p:nvPr/>
          </p:nvSpPr>
          <p:spPr bwMode="auto">
            <a:xfrm>
              <a:off x="4121" y="1775"/>
              <a:ext cx="5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ko-KR" altLang="en-US" sz="2000">
                  <a:solidFill>
                    <a:srgbClr val="939598"/>
                  </a:solidFill>
                  <a:latin typeface="바탕" panose="02030600000101010101" pitchFamily="18" charset="-127"/>
                  <a:ea typeface="HY견고딕" panose="02030600000101010101" pitchFamily="18" charset="-127"/>
                </a:rPr>
                <a:t>정석</a:t>
              </a:r>
            </a:p>
          </p:txBody>
        </p:sp>
      </p:grpSp>
      <p:sp>
        <p:nvSpPr>
          <p:cNvPr id="25" name="Text Box 19"/>
          <p:cNvSpPr txBox="1">
            <a:spLocks noChangeArrowheads="1"/>
          </p:cNvSpPr>
          <p:nvPr/>
        </p:nvSpPr>
        <p:spPr bwMode="auto">
          <a:xfrm>
            <a:off x="466022" y="811285"/>
            <a:ext cx="766248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l" eaLnBrk="1" hangingPunct="1"/>
            <a:r>
              <a:rPr lang="en-US" altLang="ko-KR" sz="2800">
                <a:latin typeface="나눔명조" panose="02020603020101020101" pitchFamily="18" charset="-127"/>
                <a:ea typeface="나눔명조" panose="02020603020101020101" pitchFamily="18" charset="-127"/>
              </a:rPr>
              <a:t>2</a:t>
            </a:r>
            <a:r>
              <a:rPr lang="en-US" altLang="ko-KR" sz="2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. </a:t>
            </a:r>
            <a:r>
              <a:rPr lang="ko-KR" altLang="en-US" sz="2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멤버변수의 초기화 시기와 순서</a:t>
            </a:r>
            <a:endParaRPr lang="en-US" altLang="ko-KR" sz="240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14" name="Text Box 20"/>
          <p:cNvSpPr txBox="1">
            <a:spLocks noChangeArrowheads="1"/>
          </p:cNvSpPr>
          <p:nvPr/>
        </p:nvSpPr>
        <p:spPr bwMode="auto">
          <a:xfrm>
            <a:off x="468312" y="1414839"/>
            <a:ext cx="11306007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66700" indent="-266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marL="285750" indent="-285750" algn="l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2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클래스변수 초기화 시점 </a:t>
            </a:r>
            <a:r>
              <a:rPr lang="en-US" altLang="ko-KR" sz="22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: </a:t>
            </a:r>
            <a:r>
              <a:rPr lang="ko-KR" altLang="en-US" sz="22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클래스가 처음 로딩될 때 단 한 번</a:t>
            </a:r>
            <a:endParaRPr lang="en-US" altLang="ko-KR" sz="2200" smtClean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285750" indent="-285750" algn="l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2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인스턴스변수 초기화 시점 </a:t>
            </a:r>
            <a:r>
              <a:rPr lang="en-US" altLang="ko-KR" sz="22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: </a:t>
            </a:r>
            <a:r>
              <a:rPr lang="ko-KR" altLang="en-US" sz="22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인스턴스가 생성될 때마다</a:t>
            </a:r>
            <a:endParaRPr lang="en-US" altLang="ko-KR" sz="2200" smtClean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pic>
        <p:nvPicPr>
          <p:cNvPr id="17" name="Picture 1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146" y="2522835"/>
            <a:ext cx="5327650" cy="205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1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146" y="4581823"/>
            <a:ext cx="6985000" cy="215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 Box 19"/>
          <p:cNvSpPr txBox="1">
            <a:spLocks noChangeArrowheads="1"/>
          </p:cNvSpPr>
          <p:nvPr/>
        </p:nvSpPr>
        <p:spPr bwMode="auto">
          <a:xfrm>
            <a:off x="3846704" y="4250577"/>
            <a:ext cx="3960812" cy="3365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ctr" eaLnBrk="1" hangingPunct="1"/>
            <a:r>
              <a:rPr lang="en-US" altLang="ko-KR" sz="1600"/>
              <a:t>InitTest it = new InitTest();</a:t>
            </a:r>
          </a:p>
        </p:txBody>
      </p:sp>
    </p:spTree>
    <p:extLst>
      <p:ext uri="{BB962C8B-B14F-4D97-AF65-F5344CB8AC3E}">
        <p14:creationId xmlns:p14="http://schemas.microsoft.com/office/powerpoint/2010/main" val="2193148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624" r="36036"/>
          <a:stretch/>
        </p:blipFill>
        <p:spPr>
          <a:xfrm>
            <a:off x="10578120" y="-10048"/>
            <a:ext cx="1610531" cy="1218048"/>
          </a:xfrm>
          <a:prstGeom prst="rect">
            <a:avLst/>
          </a:prstGeom>
        </p:spPr>
      </p:pic>
      <p:pic>
        <p:nvPicPr>
          <p:cNvPr id="4" name="Picture 1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/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36"/>
          <a:stretch/>
        </p:blipFill>
        <p:spPr bwMode="auto">
          <a:xfrm rot="10800000">
            <a:off x="8702982" y="4250577"/>
            <a:ext cx="3489018" cy="2607423"/>
          </a:xfrm>
          <a:prstGeom prst="rect">
            <a:avLst/>
          </a:prstGeom>
          <a:noFill/>
          <a:ln>
            <a:noFill/>
          </a:ln>
          <a:extLst/>
        </p:spPr>
      </p:pic>
      <p:sp>
        <p:nvSpPr>
          <p:cNvPr id="6" name="직사각형 5"/>
          <p:cNvSpPr/>
          <p:nvPr/>
        </p:nvSpPr>
        <p:spPr>
          <a:xfrm>
            <a:off x="-1" y="0"/>
            <a:ext cx="3600000" cy="576064"/>
          </a:xfrm>
          <a:prstGeom prst="rect">
            <a:avLst/>
          </a:prstGeom>
          <a:solidFill>
            <a:srgbClr val="9395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12"/>
          <p:cNvSpPr txBox="1">
            <a:spLocks/>
          </p:cNvSpPr>
          <p:nvPr/>
        </p:nvSpPr>
        <p:spPr>
          <a:xfrm>
            <a:off x="459325" y="40192"/>
            <a:ext cx="3067646" cy="5760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dist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000" b="1" smtClean="0">
                <a:solidFill>
                  <a:schemeClr val="bg1"/>
                </a:solidFill>
                <a:latin typeface="+mn-ea"/>
                <a:cs typeface="+mj-cs"/>
              </a:rPr>
              <a:t>6/</a:t>
            </a:r>
            <a:r>
              <a:rPr lang="ko-KR" altLang="en-US" sz="3000" b="1" smtClean="0">
                <a:solidFill>
                  <a:schemeClr val="bg1"/>
                </a:solidFill>
                <a:latin typeface="+mn-ea"/>
                <a:cs typeface="+mj-cs"/>
              </a:rPr>
              <a:t>변수의초기화</a:t>
            </a:r>
            <a:endParaRPr kumimoji="0" lang="ko-KR" altLang="en-US" sz="30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82" t="50000"/>
          <a:stretch/>
        </p:blipFill>
        <p:spPr>
          <a:xfrm>
            <a:off x="-10049" y="-20097"/>
            <a:ext cx="476071" cy="539544"/>
          </a:xfrm>
          <a:prstGeom prst="rect">
            <a:avLst/>
          </a:prstGeom>
        </p:spPr>
      </p:pic>
      <p:grpSp>
        <p:nvGrpSpPr>
          <p:cNvPr id="10" name="Group 4"/>
          <p:cNvGrpSpPr>
            <a:grpSpLocks/>
          </p:cNvGrpSpPr>
          <p:nvPr/>
        </p:nvGrpSpPr>
        <p:grpSpPr bwMode="auto">
          <a:xfrm>
            <a:off x="10947231" y="0"/>
            <a:ext cx="1368425" cy="722312"/>
            <a:chOff x="3787" y="1570"/>
            <a:chExt cx="862" cy="455"/>
          </a:xfrm>
        </p:grpSpPr>
        <p:sp>
          <p:nvSpPr>
            <p:cNvPr id="11" name="Text Box 5"/>
            <p:cNvSpPr txBox="1">
              <a:spLocks noChangeArrowheads="1"/>
            </p:cNvSpPr>
            <p:nvPr/>
          </p:nvSpPr>
          <p:spPr bwMode="auto">
            <a:xfrm>
              <a:off x="3787" y="1570"/>
              <a:ext cx="76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2800">
                  <a:solidFill>
                    <a:srgbClr val="939598"/>
                  </a:solidFill>
                  <a:latin typeface="Elephant" panose="02020904090505020303" pitchFamily="18" charset="0"/>
                </a:rPr>
                <a:t>Java</a:t>
              </a:r>
            </a:p>
          </p:txBody>
        </p:sp>
        <p:sp>
          <p:nvSpPr>
            <p:cNvPr id="12" name="Text Box 6"/>
            <p:cNvSpPr txBox="1">
              <a:spLocks noChangeArrowheads="1"/>
            </p:cNvSpPr>
            <p:nvPr/>
          </p:nvSpPr>
          <p:spPr bwMode="auto">
            <a:xfrm>
              <a:off x="4308" y="1643"/>
              <a:ext cx="34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ko-KR" altLang="en-US" sz="1600">
                  <a:solidFill>
                    <a:srgbClr val="939598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의</a:t>
              </a:r>
            </a:p>
          </p:txBody>
        </p:sp>
        <p:sp>
          <p:nvSpPr>
            <p:cNvPr id="13" name="Text Box 7"/>
            <p:cNvSpPr txBox="1">
              <a:spLocks noChangeArrowheads="1"/>
            </p:cNvSpPr>
            <p:nvPr/>
          </p:nvSpPr>
          <p:spPr bwMode="auto">
            <a:xfrm>
              <a:off x="4121" y="1775"/>
              <a:ext cx="5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ko-KR" altLang="en-US" sz="2000">
                  <a:solidFill>
                    <a:srgbClr val="939598"/>
                  </a:solidFill>
                  <a:latin typeface="바탕" panose="02030600000101010101" pitchFamily="18" charset="-127"/>
                  <a:ea typeface="HY견고딕" panose="02030600000101010101" pitchFamily="18" charset="-127"/>
                </a:rPr>
                <a:t>정석</a:t>
              </a:r>
            </a:p>
          </p:txBody>
        </p:sp>
      </p:grpSp>
      <p:sp>
        <p:nvSpPr>
          <p:cNvPr id="25" name="Text Box 19"/>
          <p:cNvSpPr txBox="1">
            <a:spLocks noChangeArrowheads="1"/>
          </p:cNvSpPr>
          <p:nvPr/>
        </p:nvSpPr>
        <p:spPr bwMode="auto">
          <a:xfrm>
            <a:off x="466022" y="811285"/>
            <a:ext cx="766248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l" eaLnBrk="1" hangingPunct="1"/>
            <a:r>
              <a:rPr lang="en-US" altLang="ko-KR" sz="2800">
                <a:latin typeface="나눔명조" panose="02020603020101020101" pitchFamily="18" charset="-127"/>
                <a:ea typeface="나눔명조" panose="02020603020101020101" pitchFamily="18" charset="-127"/>
              </a:rPr>
              <a:t>2</a:t>
            </a:r>
            <a:r>
              <a:rPr lang="en-US" altLang="ko-KR" sz="2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. </a:t>
            </a:r>
            <a:r>
              <a:rPr lang="ko-KR" altLang="en-US" sz="2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멤버변수의 초기화 시기와 순서 </a:t>
            </a:r>
            <a:r>
              <a:rPr lang="en-US" altLang="ko-KR" sz="2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- </a:t>
            </a:r>
            <a:r>
              <a:rPr lang="ko-KR" altLang="en-US" sz="2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예제</a:t>
            </a:r>
            <a:endParaRPr lang="en-US" altLang="ko-KR" sz="240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pic>
        <p:nvPicPr>
          <p:cNvPr id="16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861" y="1529534"/>
            <a:ext cx="8677275" cy="4630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83894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6"/>
          <a:stretch/>
        </p:blipFill>
        <p:spPr bwMode="auto">
          <a:xfrm rot="10800000">
            <a:off x="7354022" y="3242468"/>
            <a:ext cx="4837978" cy="3615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624" r="36036"/>
          <a:stretch/>
        </p:blipFill>
        <p:spPr>
          <a:xfrm>
            <a:off x="10578120" y="-10048"/>
            <a:ext cx="1610531" cy="1218048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1352811" y="2675408"/>
            <a:ext cx="7520785" cy="10978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5000" b="1" spc="100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Thank yo</a:t>
            </a:r>
            <a:r>
              <a:rPr lang="en-US" altLang="ko-KR" sz="5000" b="1" spc="1000" smtClean="0">
                <a:solidFill>
                  <a:srgbClr val="C00000"/>
                </a:solidFill>
                <a:latin typeface="+mn-ea"/>
              </a:rPr>
              <a:t>u</a:t>
            </a:r>
            <a:endParaRPr lang="en-US" altLang="ko-KR" sz="5000" b="1" spc="1000" dirty="0">
              <a:solidFill>
                <a:srgbClr val="C00000"/>
              </a:solidFill>
              <a:latin typeface="+mn-ea"/>
            </a:endParaRPr>
          </a:p>
        </p:txBody>
      </p:sp>
      <p:grpSp>
        <p:nvGrpSpPr>
          <p:cNvPr id="7" name="Group 4"/>
          <p:cNvGrpSpPr>
            <a:grpSpLocks/>
          </p:cNvGrpSpPr>
          <p:nvPr/>
        </p:nvGrpSpPr>
        <p:grpSpPr bwMode="auto">
          <a:xfrm>
            <a:off x="10947231" y="0"/>
            <a:ext cx="1368425" cy="722312"/>
            <a:chOff x="3787" y="1570"/>
            <a:chExt cx="862" cy="455"/>
          </a:xfrm>
        </p:grpSpPr>
        <p:sp>
          <p:nvSpPr>
            <p:cNvPr id="11" name="Text Box 5"/>
            <p:cNvSpPr txBox="1">
              <a:spLocks noChangeArrowheads="1"/>
            </p:cNvSpPr>
            <p:nvPr/>
          </p:nvSpPr>
          <p:spPr bwMode="auto">
            <a:xfrm>
              <a:off x="3787" y="1570"/>
              <a:ext cx="76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2800">
                  <a:solidFill>
                    <a:srgbClr val="939598"/>
                  </a:solidFill>
                  <a:latin typeface="Elephant" panose="02020904090505020303" pitchFamily="18" charset="0"/>
                </a:rPr>
                <a:t>Java</a:t>
              </a:r>
            </a:p>
          </p:txBody>
        </p:sp>
        <p:sp>
          <p:nvSpPr>
            <p:cNvPr id="14" name="Text Box 6"/>
            <p:cNvSpPr txBox="1">
              <a:spLocks noChangeArrowheads="1"/>
            </p:cNvSpPr>
            <p:nvPr/>
          </p:nvSpPr>
          <p:spPr bwMode="auto">
            <a:xfrm>
              <a:off x="4308" y="1643"/>
              <a:ext cx="34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ko-KR" altLang="en-US" sz="1600">
                  <a:solidFill>
                    <a:srgbClr val="939598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의</a:t>
              </a:r>
            </a:p>
          </p:txBody>
        </p:sp>
        <p:sp>
          <p:nvSpPr>
            <p:cNvPr id="15" name="Text Box 7"/>
            <p:cNvSpPr txBox="1">
              <a:spLocks noChangeArrowheads="1"/>
            </p:cNvSpPr>
            <p:nvPr/>
          </p:nvSpPr>
          <p:spPr bwMode="auto">
            <a:xfrm>
              <a:off x="4121" y="1775"/>
              <a:ext cx="5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ko-KR" altLang="en-US" sz="2000">
                  <a:solidFill>
                    <a:srgbClr val="939598"/>
                  </a:solidFill>
                  <a:latin typeface="바탕" panose="02030600000101010101" pitchFamily="18" charset="-127"/>
                  <a:ea typeface="HY견고딕" panose="02030600000101010101" pitchFamily="18" charset="-127"/>
                </a:rPr>
                <a:t>정석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076892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624" r="36036"/>
          <a:stretch/>
        </p:blipFill>
        <p:spPr>
          <a:xfrm>
            <a:off x="10578120" y="-10048"/>
            <a:ext cx="1610531" cy="1218048"/>
          </a:xfrm>
          <a:prstGeom prst="rect">
            <a:avLst/>
          </a:prstGeom>
        </p:spPr>
      </p:pic>
      <p:pic>
        <p:nvPicPr>
          <p:cNvPr id="4" name="Picture 1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/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36"/>
          <a:stretch/>
        </p:blipFill>
        <p:spPr bwMode="auto">
          <a:xfrm rot="10800000">
            <a:off x="8702982" y="4250577"/>
            <a:ext cx="3489018" cy="2607423"/>
          </a:xfrm>
          <a:prstGeom prst="rect">
            <a:avLst/>
          </a:prstGeom>
          <a:noFill/>
          <a:ln>
            <a:noFill/>
          </a:ln>
          <a:extLst/>
        </p:spPr>
      </p:pic>
      <p:sp>
        <p:nvSpPr>
          <p:cNvPr id="6" name="직사각형 5"/>
          <p:cNvSpPr/>
          <p:nvPr/>
        </p:nvSpPr>
        <p:spPr>
          <a:xfrm>
            <a:off x="-1" y="0"/>
            <a:ext cx="3600000" cy="576064"/>
          </a:xfrm>
          <a:prstGeom prst="rect">
            <a:avLst/>
          </a:prstGeom>
          <a:solidFill>
            <a:srgbClr val="9395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12"/>
          <p:cNvSpPr txBox="1">
            <a:spLocks/>
          </p:cNvSpPr>
          <p:nvPr/>
        </p:nvSpPr>
        <p:spPr>
          <a:xfrm>
            <a:off x="459325" y="40192"/>
            <a:ext cx="3067646" cy="5760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dist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000" b="1" smtClean="0">
                <a:solidFill>
                  <a:schemeClr val="bg1"/>
                </a:solidFill>
                <a:latin typeface="+mn-ea"/>
                <a:cs typeface="+mj-cs"/>
              </a:rPr>
              <a:t>1/</a:t>
            </a:r>
            <a:r>
              <a:rPr lang="ko-KR" altLang="en-US" sz="3000" b="1" smtClean="0">
                <a:solidFill>
                  <a:schemeClr val="bg1"/>
                </a:solidFill>
                <a:latin typeface="+mn-ea"/>
                <a:cs typeface="+mj-cs"/>
              </a:rPr>
              <a:t>객체지향언어</a:t>
            </a:r>
            <a:endParaRPr kumimoji="0" lang="ko-KR" altLang="en-US" sz="30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82" t="50000"/>
          <a:stretch/>
        </p:blipFill>
        <p:spPr>
          <a:xfrm>
            <a:off x="-10049" y="-20097"/>
            <a:ext cx="476071" cy="539544"/>
          </a:xfrm>
          <a:prstGeom prst="rect">
            <a:avLst/>
          </a:prstGeom>
        </p:spPr>
      </p:pic>
      <p:grpSp>
        <p:nvGrpSpPr>
          <p:cNvPr id="10" name="Group 4"/>
          <p:cNvGrpSpPr>
            <a:grpSpLocks/>
          </p:cNvGrpSpPr>
          <p:nvPr/>
        </p:nvGrpSpPr>
        <p:grpSpPr bwMode="auto">
          <a:xfrm>
            <a:off x="10947231" y="0"/>
            <a:ext cx="1368425" cy="722312"/>
            <a:chOff x="3787" y="1570"/>
            <a:chExt cx="862" cy="455"/>
          </a:xfrm>
        </p:grpSpPr>
        <p:sp>
          <p:nvSpPr>
            <p:cNvPr id="11" name="Text Box 5"/>
            <p:cNvSpPr txBox="1">
              <a:spLocks noChangeArrowheads="1"/>
            </p:cNvSpPr>
            <p:nvPr/>
          </p:nvSpPr>
          <p:spPr bwMode="auto">
            <a:xfrm>
              <a:off x="3787" y="1570"/>
              <a:ext cx="76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2800">
                  <a:solidFill>
                    <a:srgbClr val="939598"/>
                  </a:solidFill>
                  <a:latin typeface="Elephant" panose="02020904090505020303" pitchFamily="18" charset="0"/>
                </a:rPr>
                <a:t>Java</a:t>
              </a:r>
            </a:p>
          </p:txBody>
        </p:sp>
        <p:sp>
          <p:nvSpPr>
            <p:cNvPr id="12" name="Text Box 6"/>
            <p:cNvSpPr txBox="1">
              <a:spLocks noChangeArrowheads="1"/>
            </p:cNvSpPr>
            <p:nvPr/>
          </p:nvSpPr>
          <p:spPr bwMode="auto">
            <a:xfrm>
              <a:off x="4308" y="1643"/>
              <a:ext cx="34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ko-KR" altLang="en-US" sz="1600">
                  <a:solidFill>
                    <a:srgbClr val="939598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의</a:t>
              </a:r>
            </a:p>
          </p:txBody>
        </p:sp>
        <p:sp>
          <p:nvSpPr>
            <p:cNvPr id="13" name="Text Box 7"/>
            <p:cNvSpPr txBox="1">
              <a:spLocks noChangeArrowheads="1"/>
            </p:cNvSpPr>
            <p:nvPr/>
          </p:nvSpPr>
          <p:spPr bwMode="auto">
            <a:xfrm>
              <a:off x="4121" y="1775"/>
              <a:ext cx="5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ko-KR" altLang="en-US" sz="2000">
                  <a:solidFill>
                    <a:srgbClr val="939598"/>
                  </a:solidFill>
                  <a:latin typeface="바탕" panose="02030600000101010101" pitchFamily="18" charset="-127"/>
                  <a:ea typeface="HY견고딕" panose="02030600000101010101" pitchFamily="18" charset="-127"/>
                </a:rPr>
                <a:t>정석</a:t>
              </a:r>
            </a:p>
          </p:txBody>
        </p:sp>
      </p:grpSp>
      <p:sp>
        <p:nvSpPr>
          <p:cNvPr id="15" name="Text Box 19"/>
          <p:cNvSpPr txBox="1">
            <a:spLocks noChangeArrowheads="1"/>
          </p:cNvSpPr>
          <p:nvPr/>
        </p:nvSpPr>
        <p:spPr bwMode="auto">
          <a:xfrm>
            <a:off x="358775" y="1016000"/>
            <a:ext cx="85693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l" eaLnBrk="1" hangingPunct="1"/>
            <a:r>
              <a:rPr lang="en-US" altLang="ko-KR" sz="2800">
                <a:latin typeface="나눔명조" panose="02020603020101020101" pitchFamily="18" charset="-127"/>
                <a:ea typeface="나눔명조" panose="02020603020101020101" pitchFamily="18" charset="-127"/>
              </a:rPr>
              <a:t>2</a:t>
            </a:r>
            <a:r>
              <a:rPr lang="en-US" altLang="ko-KR" sz="2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. </a:t>
            </a:r>
            <a:r>
              <a:rPr lang="ko-KR" altLang="en-US" sz="2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객체지향언어의 특징</a:t>
            </a:r>
            <a:endParaRPr lang="en-US" altLang="ko-KR" sz="280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17" name="Text Box 20"/>
          <p:cNvSpPr txBox="1">
            <a:spLocks noChangeArrowheads="1"/>
          </p:cNvSpPr>
          <p:nvPr/>
        </p:nvSpPr>
        <p:spPr bwMode="auto">
          <a:xfrm>
            <a:off x="468312" y="1592263"/>
            <a:ext cx="10478919" cy="313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66700" indent="-266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marL="285750" indent="-285750" algn="l" eaLnBrk="1" hangingPunct="1">
              <a:buFont typeface="Arial" panose="020B0604020202020204" pitchFamily="34" charset="0"/>
              <a:buChar char="•"/>
            </a:pP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기존의 프로그래밍언어와 크게 다르지 않다</a:t>
            </a: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.</a:t>
            </a:r>
            <a:b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</a:b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(</a:t>
            </a: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기존의 프로그래밍 언어에 몇 가지 규칙을 추가한 것일 뿐이다</a:t>
            </a: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.)</a:t>
            </a:r>
          </a:p>
          <a:p>
            <a:pPr marL="285750" indent="-285750" algn="l" eaLnBrk="1" hangingPunct="1">
              <a:buFont typeface="Arial" panose="020B0604020202020204" pitchFamily="34" charset="0"/>
              <a:buChar char="•"/>
            </a:pPr>
            <a:endParaRPr lang="en-US" altLang="ko-KR" sz="1800" smtClean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285750" indent="-285750" algn="l" eaLnBrk="1" hangingPunct="1">
              <a:buFont typeface="Arial" panose="020B0604020202020204" pitchFamily="34" charset="0"/>
              <a:buChar char="•"/>
            </a:pP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코드의 재사용성이 높다</a:t>
            </a: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.</a:t>
            </a:r>
            <a:b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</a:b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(</a:t>
            </a: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새로운 코드를 작성할 때 기존의 코드를 이용해서 쉽게 작성할 수 있다</a:t>
            </a: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.)</a:t>
            </a:r>
            <a:endParaRPr lang="en-US" altLang="ko-KR" sz="180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285750" indent="-285750" algn="l" eaLnBrk="1" hangingPunct="1">
              <a:buFont typeface="Arial" panose="020B0604020202020204" pitchFamily="34" charset="0"/>
              <a:buChar char="•"/>
            </a:pPr>
            <a:endParaRPr lang="en-US" altLang="ko-KR" sz="180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코드의 관리가 쉬워졌다</a:t>
            </a: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.</a:t>
            </a:r>
            <a:b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</a:b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(</a:t>
            </a: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코드 간의 관계를 맺어줌으로써 보다 적은 노력으로 코드 변경이 가능하다</a:t>
            </a: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.)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endParaRPr lang="en-US" altLang="ko-KR" sz="180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신뢰성이 높은 프로그램의 개발을 가능하게 한다</a:t>
            </a: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.</a:t>
            </a:r>
            <a:b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</a:b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(</a:t>
            </a: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제어자와 메서드를 이용해서 데이터를 보호하고</a:t>
            </a: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 </a:t>
            </a: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코드의 중복 제거 → 코드의 불일치로 인한 오류 방지</a:t>
            </a: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)</a:t>
            </a:r>
            <a:endParaRPr lang="en-US" altLang="ko-KR" sz="180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63506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624" r="36036"/>
          <a:stretch/>
        </p:blipFill>
        <p:spPr>
          <a:xfrm>
            <a:off x="10578120" y="-10048"/>
            <a:ext cx="1610531" cy="1218048"/>
          </a:xfrm>
          <a:prstGeom prst="rect">
            <a:avLst/>
          </a:prstGeom>
        </p:spPr>
      </p:pic>
      <p:pic>
        <p:nvPicPr>
          <p:cNvPr id="4" name="Picture 1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/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36"/>
          <a:stretch/>
        </p:blipFill>
        <p:spPr bwMode="auto">
          <a:xfrm rot="10800000">
            <a:off x="8702982" y="4250577"/>
            <a:ext cx="3489018" cy="2607423"/>
          </a:xfrm>
          <a:prstGeom prst="rect">
            <a:avLst/>
          </a:prstGeom>
          <a:noFill/>
          <a:ln>
            <a:noFill/>
          </a:ln>
          <a:extLst/>
        </p:spPr>
      </p:pic>
      <p:sp>
        <p:nvSpPr>
          <p:cNvPr id="6" name="직사각형 5"/>
          <p:cNvSpPr/>
          <p:nvPr/>
        </p:nvSpPr>
        <p:spPr>
          <a:xfrm>
            <a:off x="-1" y="0"/>
            <a:ext cx="3600000" cy="576064"/>
          </a:xfrm>
          <a:prstGeom prst="rect">
            <a:avLst/>
          </a:prstGeom>
          <a:solidFill>
            <a:srgbClr val="9395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12"/>
          <p:cNvSpPr txBox="1">
            <a:spLocks/>
          </p:cNvSpPr>
          <p:nvPr/>
        </p:nvSpPr>
        <p:spPr>
          <a:xfrm>
            <a:off x="459325" y="40192"/>
            <a:ext cx="3067646" cy="5760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dist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000" b="1">
                <a:solidFill>
                  <a:schemeClr val="bg1"/>
                </a:solidFill>
                <a:latin typeface="+mn-ea"/>
                <a:cs typeface="+mj-cs"/>
              </a:rPr>
              <a:t>2</a:t>
            </a:r>
            <a:r>
              <a:rPr lang="en-US" altLang="ko-KR" sz="3000" b="1" smtClean="0">
                <a:solidFill>
                  <a:schemeClr val="bg1"/>
                </a:solidFill>
                <a:latin typeface="+mn-ea"/>
                <a:cs typeface="+mj-cs"/>
              </a:rPr>
              <a:t>/</a:t>
            </a:r>
            <a:r>
              <a:rPr lang="ko-KR" altLang="en-US" sz="3000" b="1" smtClean="0">
                <a:solidFill>
                  <a:schemeClr val="bg1"/>
                </a:solidFill>
                <a:latin typeface="+mn-ea"/>
                <a:cs typeface="+mj-cs"/>
              </a:rPr>
              <a:t>클래스와객체</a:t>
            </a:r>
            <a:endParaRPr kumimoji="0" lang="ko-KR" altLang="en-US" sz="30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82" t="50000"/>
          <a:stretch/>
        </p:blipFill>
        <p:spPr>
          <a:xfrm>
            <a:off x="-10049" y="-20097"/>
            <a:ext cx="476071" cy="539544"/>
          </a:xfrm>
          <a:prstGeom prst="rect">
            <a:avLst/>
          </a:prstGeom>
        </p:spPr>
      </p:pic>
      <p:grpSp>
        <p:nvGrpSpPr>
          <p:cNvPr id="10" name="Group 4"/>
          <p:cNvGrpSpPr>
            <a:grpSpLocks/>
          </p:cNvGrpSpPr>
          <p:nvPr/>
        </p:nvGrpSpPr>
        <p:grpSpPr bwMode="auto">
          <a:xfrm>
            <a:off x="10947231" y="0"/>
            <a:ext cx="1368425" cy="722312"/>
            <a:chOff x="3787" y="1570"/>
            <a:chExt cx="862" cy="455"/>
          </a:xfrm>
        </p:grpSpPr>
        <p:sp>
          <p:nvSpPr>
            <p:cNvPr id="11" name="Text Box 5"/>
            <p:cNvSpPr txBox="1">
              <a:spLocks noChangeArrowheads="1"/>
            </p:cNvSpPr>
            <p:nvPr/>
          </p:nvSpPr>
          <p:spPr bwMode="auto">
            <a:xfrm>
              <a:off x="3787" y="1570"/>
              <a:ext cx="76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2800">
                  <a:solidFill>
                    <a:srgbClr val="939598"/>
                  </a:solidFill>
                  <a:latin typeface="Elephant" panose="02020904090505020303" pitchFamily="18" charset="0"/>
                </a:rPr>
                <a:t>Java</a:t>
              </a:r>
            </a:p>
          </p:txBody>
        </p:sp>
        <p:sp>
          <p:nvSpPr>
            <p:cNvPr id="12" name="Text Box 6"/>
            <p:cNvSpPr txBox="1">
              <a:spLocks noChangeArrowheads="1"/>
            </p:cNvSpPr>
            <p:nvPr/>
          </p:nvSpPr>
          <p:spPr bwMode="auto">
            <a:xfrm>
              <a:off x="4308" y="1643"/>
              <a:ext cx="34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ko-KR" altLang="en-US" sz="1600">
                  <a:solidFill>
                    <a:srgbClr val="939598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의</a:t>
              </a:r>
            </a:p>
          </p:txBody>
        </p:sp>
        <p:sp>
          <p:nvSpPr>
            <p:cNvPr id="13" name="Text Box 7"/>
            <p:cNvSpPr txBox="1">
              <a:spLocks noChangeArrowheads="1"/>
            </p:cNvSpPr>
            <p:nvPr/>
          </p:nvSpPr>
          <p:spPr bwMode="auto">
            <a:xfrm>
              <a:off x="4121" y="1775"/>
              <a:ext cx="5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ko-KR" altLang="en-US" sz="2000">
                  <a:solidFill>
                    <a:srgbClr val="939598"/>
                  </a:solidFill>
                  <a:latin typeface="바탕" panose="02030600000101010101" pitchFamily="18" charset="-127"/>
                  <a:ea typeface="HY견고딕" panose="02030600000101010101" pitchFamily="18" charset="-127"/>
                </a:rPr>
                <a:t>정석</a:t>
              </a:r>
            </a:p>
          </p:txBody>
        </p:sp>
      </p:grpSp>
      <p:sp>
        <p:nvSpPr>
          <p:cNvPr id="15" name="Text Box 19"/>
          <p:cNvSpPr txBox="1">
            <a:spLocks noChangeArrowheads="1"/>
          </p:cNvSpPr>
          <p:nvPr/>
        </p:nvSpPr>
        <p:spPr bwMode="auto">
          <a:xfrm>
            <a:off x="358776" y="3249245"/>
            <a:ext cx="503091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l" eaLnBrk="1" hangingPunct="1"/>
            <a:r>
              <a:rPr lang="en-US" altLang="ko-KR" sz="2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1. </a:t>
            </a:r>
            <a:r>
              <a:rPr lang="ko-KR" altLang="en-US" sz="2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클래스 와</a:t>
            </a:r>
            <a:endParaRPr lang="en-US" altLang="ko-KR" sz="280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17" name="Text Box 20"/>
          <p:cNvSpPr txBox="1">
            <a:spLocks noChangeArrowheads="1"/>
          </p:cNvSpPr>
          <p:nvPr/>
        </p:nvSpPr>
        <p:spPr bwMode="auto">
          <a:xfrm>
            <a:off x="468313" y="3825508"/>
            <a:ext cx="363769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66700" indent="-266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marL="285750" indent="-285750" algn="l" eaLnBrk="1" hangingPunct="1">
              <a:buFont typeface="Arial" panose="020B0604020202020204" pitchFamily="34" charset="0"/>
              <a:buChar char="•"/>
            </a:pP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정의 </a:t>
            </a: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: </a:t>
            </a: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객체를 정의해놓은 것</a:t>
            </a:r>
            <a:endParaRPr lang="en-US" altLang="ko-KR" sz="180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285750" indent="-285750" algn="l" eaLnBrk="1" hangingPunct="1">
              <a:buFont typeface="Arial" panose="020B0604020202020204" pitchFamily="34" charset="0"/>
              <a:buChar char="•"/>
            </a:pP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용도 </a:t>
            </a: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: </a:t>
            </a: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객체를 생성하는 데 사용</a:t>
            </a:r>
            <a:endParaRPr lang="en-US" altLang="ko-KR" sz="1800" smtClean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16" name="Text Box 19"/>
          <p:cNvSpPr txBox="1">
            <a:spLocks noChangeArrowheads="1"/>
          </p:cNvSpPr>
          <p:nvPr/>
        </p:nvSpPr>
        <p:spPr bwMode="auto">
          <a:xfrm>
            <a:off x="4012563" y="3249245"/>
            <a:ext cx="537414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eaLnBrk="1" hangingPunct="1"/>
            <a:r>
              <a:rPr lang="ko-KR" altLang="en-US" sz="2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객체 </a:t>
            </a:r>
            <a:r>
              <a:rPr lang="en-US" altLang="ko-KR" sz="2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(</a:t>
            </a:r>
            <a:r>
              <a:rPr lang="ko-KR" altLang="en-US" sz="2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≒ 인스턴스</a:t>
            </a:r>
            <a:r>
              <a:rPr lang="en-US" altLang="ko-KR" sz="2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)</a:t>
            </a:r>
            <a:endParaRPr lang="en-US" altLang="ko-KR" sz="280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18" name="Text Box 20"/>
          <p:cNvSpPr txBox="1">
            <a:spLocks noChangeArrowheads="1"/>
          </p:cNvSpPr>
          <p:nvPr/>
        </p:nvSpPr>
        <p:spPr bwMode="auto">
          <a:xfrm>
            <a:off x="4012563" y="3825507"/>
            <a:ext cx="7898092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66700" indent="-266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marL="285750" indent="-285750" algn="l" eaLnBrk="1" hangingPunct="1">
              <a:buFont typeface="Arial" panose="020B0604020202020204" pitchFamily="34" charset="0"/>
              <a:buChar char="•"/>
            </a:pP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정의 </a:t>
            </a: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: </a:t>
            </a: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실제로 존재하는 것</a:t>
            </a: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. </a:t>
            </a: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사물 또는 개념</a:t>
            </a: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.</a:t>
            </a:r>
          </a:p>
          <a:p>
            <a:pPr marL="285750" indent="-285750" algn="l" eaLnBrk="1" hangingPunct="1">
              <a:buFont typeface="Arial" panose="020B0604020202020204" pitchFamily="34" charset="0"/>
              <a:buChar char="•"/>
            </a:pP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용도 </a:t>
            </a: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: </a:t>
            </a: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객체의 속성과 기능에 따라 다름</a:t>
            </a:r>
            <a:endParaRPr lang="en-US" altLang="ko-KR" sz="1800" smtClean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285750" indent="-285750" algn="l" eaLnBrk="1" hangingPunct="1">
              <a:buFont typeface="Arial" panose="020B0604020202020204" pitchFamily="34" charset="0"/>
              <a:buChar char="•"/>
            </a:pPr>
            <a:endParaRPr lang="en-US" altLang="ko-KR" sz="180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ko-KR" altLang="en-US" sz="1800">
                <a:latin typeface="나눔명조" panose="02020603020101020101" pitchFamily="18" charset="-127"/>
                <a:ea typeface="나눔명조" panose="02020603020101020101" pitchFamily="18" charset="-127"/>
              </a:rPr>
              <a:t>객체</a:t>
            </a:r>
            <a:r>
              <a:rPr lang="en-US" altLang="ko-KR" sz="1800">
                <a:latin typeface="나눔명조" panose="02020603020101020101" pitchFamily="18" charset="-127"/>
                <a:ea typeface="나눔명조" panose="02020603020101020101" pitchFamily="18" charset="-127"/>
              </a:rPr>
              <a:t>(object)</a:t>
            </a:r>
            <a:r>
              <a:rPr lang="ko-KR" altLang="en-US" sz="1800">
                <a:latin typeface="나눔명조" panose="02020603020101020101" pitchFamily="18" charset="-127"/>
                <a:ea typeface="나눔명조" panose="02020603020101020101" pitchFamily="18" charset="-127"/>
              </a:rPr>
              <a:t>는 인스턴스</a:t>
            </a:r>
            <a:r>
              <a:rPr lang="en-US" altLang="ko-KR" sz="1800">
                <a:latin typeface="나눔명조" panose="02020603020101020101" pitchFamily="18" charset="-127"/>
                <a:ea typeface="나눔명조" panose="02020603020101020101" pitchFamily="18" charset="-127"/>
              </a:rPr>
              <a:t>(instance)</a:t>
            </a:r>
            <a:r>
              <a:rPr lang="ko-KR" altLang="en-US" sz="1800">
                <a:latin typeface="나눔명조" panose="02020603020101020101" pitchFamily="18" charset="-127"/>
                <a:ea typeface="나눔명조" panose="02020603020101020101" pitchFamily="18" charset="-127"/>
              </a:rPr>
              <a:t>를 포함하는 일반적인 </a:t>
            </a: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의미</a:t>
            </a: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/>
            </a:r>
            <a:b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</a:b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(</a:t>
            </a: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예</a:t>
            </a: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) </a:t>
            </a: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책상은 객체이다</a:t>
            </a: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.</a:t>
            </a:r>
            <a:b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</a:b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       </a:t>
            </a: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책상은 책상 클래스의 인스턴스다</a:t>
            </a: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.</a:t>
            </a:r>
            <a:b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</a:b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       (</a:t>
            </a: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인스턴스라는 용어는 클래스와의 관계에서 주로 사용</a:t>
            </a: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)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endParaRPr lang="en-US" altLang="ko-KR" sz="180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인스턴스화</a:t>
            </a: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(instantiate, </a:t>
            </a: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인스턴스化</a:t>
            </a: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) : </a:t>
            </a: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클래스로부터 인스턴스를 생성하는 것</a:t>
            </a: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/>
            </a:r>
            <a:b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</a:b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(</a:t>
            </a: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보충</a:t>
            </a: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) </a:t>
            </a: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클래스 → 인스턴스</a:t>
            </a: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(</a:t>
            </a: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객체</a:t>
            </a: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)</a:t>
            </a:r>
          </a:p>
        </p:txBody>
      </p:sp>
      <p:graphicFrame>
        <p:nvGraphicFramePr>
          <p:cNvPr id="19" name="Group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7750752"/>
              </p:ext>
            </p:extLst>
          </p:nvPr>
        </p:nvGraphicFramePr>
        <p:xfrm>
          <a:off x="459325" y="1110576"/>
          <a:ext cx="5062244" cy="1584816"/>
        </p:xfrm>
        <a:graphic>
          <a:graphicData uri="http://schemas.openxmlformats.org/drawingml/2006/table">
            <a:tbl>
              <a:tblPr/>
              <a:tblGrid>
                <a:gridCol w="25311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311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0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클래스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3959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객체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395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제품 설계도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제품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0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TV</a:t>
                      </a:r>
                      <a:r>
                        <a:rPr kumimoji="1" lang="ko-KR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설계도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TV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0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붕어빵기계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붕어빵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5521569" y="6602988"/>
            <a:ext cx="7938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인스턴스화</a:t>
            </a:r>
            <a:endParaRPr lang="ko-KR" altLang="en-US" sz="100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8118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624" r="36036"/>
          <a:stretch/>
        </p:blipFill>
        <p:spPr>
          <a:xfrm>
            <a:off x="10578120" y="-10048"/>
            <a:ext cx="1610531" cy="1218048"/>
          </a:xfrm>
          <a:prstGeom prst="rect">
            <a:avLst/>
          </a:prstGeom>
        </p:spPr>
      </p:pic>
      <p:pic>
        <p:nvPicPr>
          <p:cNvPr id="4" name="Picture 1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/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36"/>
          <a:stretch/>
        </p:blipFill>
        <p:spPr bwMode="auto">
          <a:xfrm rot="10800000">
            <a:off x="8702982" y="4250577"/>
            <a:ext cx="3489018" cy="2607423"/>
          </a:xfrm>
          <a:prstGeom prst="rect">
            <a:avLst/>
          </a:prstGeom>
          <a:noFill/>
          <a:ln>
            <a:noFill/>
          </a:ln>
          <a:extLst/>
        </p:spPr>
      </p:pic>
      <p:sp>
        <p:nvSpPr>
          <p:cNvPr id="6" name="직사각형 5"/>
          <p:cNvSpPr/>
          <p:nvPr/>
        </p:nvSpPr>
        <p:spPr>
          <a:xfrm>
            <a:off x="-1" y="0"/>
            <a:ext cx="3600000" cy="576064"/>
          </a:xfrm>
          <a:prstGeom prst="rect">
            <a:avLst/>
          </a:prstGeom>
          <a:solidFill>
            <a:srgbClr val="9395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12"/>
          <p:cNvSpPr txBox="1">
            <a:spLocks/>
          </p:cNvSpPr>
          <p:nvPr/>
        </p:nvSpPr>
        <p:spPr>
          <a:xfrm>
            <a:off x="459325" y="40192"/>
            <a:ext cx="3067646" cy="5760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dist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000" b="1">
                <a:solidFill>
                  <a:schemeClr val="bg1"/>
                </a:solidFill>
                <a:latin typeface="+mn-ea"/>
                <a:cs typeface="+mj-cs"/>
              </a:rPr>
              <a:t>2</a:t>
            </a:r>
            <a:r>
              <a:rPr lang="en-US" altLang="ko-KR" sz="3000" b="1" smtClean="0">
                <a:solidFill>
                  <a:schemeClr val="bg1"/>
                </a:solidFill>
                <a:latin typeface="+mn-ea"/>
                <a:cs typeface="+mj-cs"/>
              </a:rPr>
              <a:t>/</a:t>
            </a:r>
            <a:r>
              <a:rPr lang="ko-KR" altLang="en-US" sz="3000" b="1" smtClean="0">
                <a:solidFill>
                  <a:schemeClr val="bg1"/>
                </a:solidFill>
                <a:latin typeface="+mn-ea"/>
                <a:cs typeface="+mj-cs"/>
              </a:rPr>
              <a:t>클래스와객체</a:t>
            </a:r>
            <a:endParaRPr kumimoji="0" lang="ko-KR" altLang="en-US" sz="30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82" t="50000"/>
          <a:stretch/>
        </p:blipFill>
        <p:spPr>
          <a:xfrm>
            <a:off x="-10049" y="-20097"/>
            <a:ext cx="476071" cy="539544"/>
          </a:xfrm>
          <a:prstGeom prst="rect">
            <a:avLst/>
          </a:prstGeom>
        </p:spPr>
      </p:pic>
      <p:grpSp>
        <p:nvGrpSpPr>
          <p:cNvPr id="10" name="Group 4"/>
          <p:cNvGrpSpPr>
            <a:grpSpLocks/>
          </p:cNvGrpSpPr>
          <p:nvPr/>
        </p:nvGrpSpPr>
        <p:grpSpPr bwMode="auto">
          <a:xfrm>
            <a:off x="10947231" y="0"/>
            <a:ext cx="1368425" cy="722312"/>
            <a:chOff x="3787" y="1570"/>
            <a:chExt cx="862" cy="455"/>
          </a:xfrm>
        </p:grpSpPr>
        <p:sp>
          <p:nvSpPr>
            <p:cNvPr id="11" name="Text Box 5"/>
            <p:cNvSpPr txBox="1">
              <a:spLocks noChangeArrowheads="1"/>
            </p:cNvSpPr>
            <p:nvPr/>
          </p:nvSpPr>
          <p:spPr bwMode="auto">
            <a:xfrm>
              <a:off x="3787" y="1570"/>
              <a:ext cx="76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2800">
                  <a:solidFill>
                    <a:srgbClr val="939598"/>
                  </a:solidFill>
                  <a:latin typeface="Elephant" panose="02020904090505020303" pitchFamily="18" charset="0"/>
                </a:rPr>
                <a:t>Java</a:t>
              </a:r>
            </a:p>
          </p:txBody>
        </p:sp>
        <p:sp>
          <p:nvSpPr>
            <p:cNvPr id="12" name="Text Box 6"/>
            <p:cNvSpPr txBox="1">
              <a:spLocks noChangeArrowheads="1"/>
            </p:cNvSpPr>
            <p:nvPr/>
          </p:nvSpPr>
          <p:spPr bwMode="auto">
            <a:xfrm>
              <a:off x="4308" y="1643"/>
              <a:ext cx="34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ko-KR" altLang="en-US" sz="1600">
                  <a:solidFill>
                    <a:srgbClr val="939598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의</a:t>
              </a:r>
            </a:p>
          </p:txBody>
        </p:sp>
        <p:sp>
          <p:nvSpPr>
            <p:cNvPr id="13" name="Text Box 7"/>
            <p:cNvSpPr txBox="1">
              <a:spLocks noChangeArrowheads="1"/>
            </p:cNvSpPr>
            <p:nvPr/>
          </p:nvSpPr>
          <p:spPr bwMode="auto">
            <a:xfrm>
              <a:off x="4121" y="1775"/>
              <a:ext cx="5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ko-KR" altLang="en-US" sz="2000">
                  <a:solidFill>
                    <a:srgbClr val="939598"/>
                  </a:solidFill>
                  <a:latin typeface="바탕" panose="02030600000101010101" pitchFamily="18" charset="-127"/>
                  <a:ea typeface="HY견고딕" panose="02030600000101010101" pitchFamily="18" charset="-127"/>
                </a:rPr>
                <a:t>정석</a:t>
              </a:r>
            </a:p>
          </p:txBody>
        </p:sp>
      </p:grpSp>
      <p:sp>
        <p:nvSpPr>
          <p:cNvPr id="15" name="Text Box 19"/>
          <p:cNvSpPr txBox="1">
            <a:spLocks noChangeArrowheads="1"/>
          </p:cNvSpPr>
          <p:nvPr/>
        </p:nvSpPr>
        <p:spPr bwMode="auto">
          <a:xfrm>
            <a:off x="358776" y="3249245"/>
            <a:ext cx="555588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l" eaLnBrk="1" hangingPunct="1"/>
            <a:r>
              <a:rPr lang="en-US" altLang="ko-KR" sz="2800">
                <a:latin typeface="나눔명조" panose="02020603020101020101" pitchFamily="18" charset="-127"/>
                <a:ea typeface="나눔명조" panose="02020603020101020101" pitchFamily="18" charset="-127"/>
              </a:rPr>
              <a:t>2</a:t>
            </a:r>
            <a:r>
              <a:rPr lang="en-US" altLang="ko-KR" sz="2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. </a:t>
            </a:r>
            <a:r>
              <a:rPr lang="ko-KR" altLang="en-US" sz="2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객체의 구성요소 </a:t>
            </a:r>
            <a:r>
              <a:rPr lang="en-US" altLang="ko-KR" sz="2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: </a:t>
            </a:r>
            <a:r>
              <a:rPr lang="ko-KR" altLang="en-US" sz="2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속성과 기능</a:t>
            </a:r>
            <a:endParaRPr lang="en-US" altLang="ko-KR" sz="280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17" name="Text Box 20"/>
          <p:cNvSpPr txBox="1">
            <a:spLocks noChangeArrowheads="1"/>
          </p:cNvSpPr>
          <p:nvPr/>
        </p:nvSpPr>
        <p:spPr bwMode="auto">
          <a:xfrm>
            <a:off x="468312" y="3825508"/>
            <a:ext cx="9914179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66700" indent="-266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marL="285750" indent="-285750" algn="l" eaLnBrk="1" hangingPunct="1">
              <a:buFont typeface="Arial" panose="020B0604020202020204" pitchFamily="34" charset="0"/>
              <a:buChar char="•"/>
            </a:pP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객체는 속성과 기능으로 이루어져 있다</a:t>
            </a: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.</a:t>
            </a:r>
            <a:b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</a:b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(</a:t>
            </a: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객체는 속성과 기능의 집합이며</a:t>
            </a: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, </a:t>
            </a: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속성과 기능을 객체의 멤버</a:t>
            </a: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(member, </a:t>
            </a: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구성요소</a:t>
            </a: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)</a:t>
            </a: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라고 한다</a:t>
            </a: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.</a:t>
            </a:r>
          </a:p>
          <a:p>
            <a:pPr marL="285750" indent="-285750" algn="l" eaLnBrk="1" hangingPunct="1">
              <a:buFont typeface="Arial" panose="020B0604020202020204" pitchFamily="34" charset="0"/>
              <a:buChar char="•"/>
            </a:pPr>
            <a:endParaRPr lang="en-US" altLang="ko-KR" sz="180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285750" indent="-285750" algn="l" eaLnBrk="1" hangingPunct="1">
              <a:buFont typeface="Arial" panose="020B0604020202020204" pitchFamily="34" charset="0"/>
              <a:buChar char="•"/>
            </a:pP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속성은 변수로</a:t>
            </a: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, </a:t>
            </a: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기능은 메서드로 정의한다</a:t>
            </a: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.</a:t>
            </a:r>
            <a:b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</a:b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(</a:t>
            </a: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클래스를 정의할 때</a:t>
            </a: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,</a:t>
            </a: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 객체의 속성은 변수로</a:t>
            </a: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, </a:t>
            </a: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기능은 메서드로 정의한다</a:t>
            </a: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.)</a:t>
            </a:r>
          </a:p>
        </p:txBody>
      </p:sp>
      <p:sp>
        <p:nvSpPr>
          <p:cNvPr id="20" name="Text Box 39"/>
          <p:cNvSpPr txBox="1">
            <a:spLocks noChangeArrowheads="1"/>
          </p:cNvSpPr>
          <p:nvPr/>
        </p:nvSpPr>
        <p:spPr bwMode="auto">
          <a:xfrm>
            <a:off x="6333340" y="777198"/>
            <a:ext cx="4248150" cy="22467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>
            <a:spAutoFit/>
          </a:bodyPr>
          <a:lstStyle>
            <a:lvl1pPr marL="449263" indent="-449263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eaLnBrk="1" hangingPunct="1"/>
            <a:r>
              <a:rPr lang="en-US" altLang="ko-KR" sz="1000"/>
              <a:t>class Tv {</a:t>
            </a:r>
          </a:p>
          <a:p>
            <a:pPr eaLnBrk="1" hangingPunct="1"/>
            <a:endParaRPr lang="en-US" altLang="ko-KR" sz="1000"/>
          </a:p>
          <a:p>
            <a:pPr eaLnBrk="1" hangingPunct="1"/>
            <a:endParaRPr lang="en-US" altLang="ko-KR" sz="1000"/>
          </a:p>
          <a:p>
            <a:pPr eaLnBrk="1" hangingPunct="1"/>
            <a:endParaRPr lang="en-US" altLang="ko-KR" sz="1000"/>
          </a:p>
          <a:p>
            <a:pPr eaLnBrk="1" hangingPunct="1"/>
            <a:endParaRPr lang="en-US" altLang="ko-KR" sz="1000"/>
          </a:p>
          <a:p>
            <a:pPr eaLnBrk="1" hangingPunct="1"/>
            <a:r>
              <a:rPr lang="en-US" altLang="ko-KR" sz="1000"/>
              <a:t>      </a:t>
            </a:r>
          </a:p>
          <a:p>
            <a:pPr eaLnBrk="1" hangingPunct="1"/>
            <a:endParaRPr lang="en-US" altLang="ko-KR" sz="1000"/>
          </a:p>
          <a:p>
            <a:pPr eaLnBrk="1" hangingPunct="1"/>
            <a:endParaRPr lang="en-US" altLang="ko-KR" sz="1000"/>
          </a:p>
          <a:p>
            <a:pPr eaLnBrk="1" hangingPunct="1"/>
            <a:endParaRPr lang="en-US" altLang="ko-KR" sz="1000" smtClean="0"/>
          </a:p>
          <a:p>
            <a:pPr eaLnBrk="1" hangingPunct="1"/>
            <a:endParaRPr lang="en-US" altLang="ko-KR" sz="1000"/>
          </a:p>
          <a:p>
            <a:pPr eaLnBrk="1" hangingPunct="1"/>
            <a:endParaRPr lang="en-US" altLang="ko-KR" sz="1000" smtClean="0"/>
          </a:p>
          <a:p>
            <a:pPr eaLnBrk="1" hangingPunct="1"/>
            <a:endParaRPr lang="en-US" altLang="ko-KR" sz="1000"/>
          </a:p>
          <a:p>
            <a:pPr eaLnBrk="1" hangingPunct="1"/>
            <a:endParaRPr lang="en-US" altLang="ko-KR" sz="1000"/>
          </a:p>
          <a:p>
            <a:pPr eaLnBrk="1" hangingPunct="1"/>
            <a:r>
              <a:rPr lang="en-US" altLang="ko-KR" sz="1000"/>
              <a:t>}</a:t>
            </a:r>
          </a:p>
        </p:txBody>
      </p:sp>
      <p:graphicFrame>
        <p:nvGraphicFramePr>
          <p:cNvPr id="21" name="Group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8506407"/>
              </p:ext>
            </p:extLst>
          </p:nvPr>
        </p:nvGraphicFramePr>
        <p:xfrm>
          <a:off x="358776" y="970873"/>
          <a:ext cx="4751387" cy="1980671"/>
        </p:xfrm>
        <a:graphic>
          <a:graphicData uri="http://schemas.openxmlformats.org/drawingml/2006/table">
            <a:tbl>
              <a:tblPr/>
              <a:tblGrid>
                <a:gridCol w="5556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57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911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속성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3959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크기</a:t>
                      </a: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, </a:t>
                      </a: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길이</a:t>
                      </a: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, </a:t>
                      </a: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높이</a:t>
                      </a: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, </a:t>
                      </a: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색상</a:t>
                      </a: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, </a:t>
                      </a: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볼륨</a:t>
                      </a: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, </a:t>
                      </a: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채널 등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895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기능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3959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켜기</a:t>
                      </a: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, </a:t>
                      </a: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끄기</a:t>
                      </a: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, </a:t>
                      </a: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볼륨 높이기</a:t>
                      </a: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, </a:t>
                      </a: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볼륨 낮추기</a:t>
                      </a: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, </a:t>
                      </a: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채널 높이기 등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3" name="Line 46"/>
          <p:cNvSpPr>
            <a:spLocks noChangeShapeType="1"/>
          </p:cNvSpPr>
          <p:nvPr/>
        </p:nvSpPr>
        <p:spPr bwMode="auto">
          <a:xfrm>
            <a:off x="5109378" y="1439186"/>
            <a:ext cx="16192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4" name="Text Box 47"/>
          <p:cNvSpPr txBox="1">
            <a:spLocks noChangeArrowheads="1"/>
          </p:cNvSpPr>
          <p:nvPr/>
        </p:nvSpPr>
        <p:spPr bwMode="auto">
          <a:xfrm>
            <a:off x="5504665" y="1007386"/>
            <a:ext cx="7921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49263" indent="-449263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ctr" eaLnBrk="1" hangingPunct="1"/>
            <a:r>
              <a:rPr lang="ko-KR" altLang="en-US" sz="2000">
                <a:latin typeface="나눔명조" panose="02020603020101020101" pitchFamily="18" charset="-127"/>
                <a:ea typeface="나눔명조" panose="02020603020101020101" pitchFamily="18" charset="-127"/>
              </a:rPr>
              <a:t>변수</a:t>
            </a:r>
          </a:p>
        </p:txBody>
      </p:sp>
      <p:sp>
        <p:nvSpPr>
          <p:cNvPr id="25" name="Line 48"/>
          <p:cNvSpPr>
            <a:spLocks noChangeShapeType="1"/>
          </p:cNvSpPr>
          <p:nvPr/>
        </p:nvSpPr>
        <p:spPr bwMode="auto">
          <a:xfrm>
            <a:off x="5109378" y="2483761"/>
            <a:ext cx="16192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6" name="Text Box 49"/>
          <p:cNvSpPr txBox="1">
            <a:spLocks noChangeArrowheads="1"/>
          </p:cNvSpPr>
          <p:nvPr/>
        </p:nvSpPr>
        <p:spPr bwMode="auto">
          <a:xfrm>
            <a:off x="5360203" y="2051961"/>
            <a:ext cx="11160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49263" indent="-449263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ctr" eaLnBrk="1" hangingPunct="1"/>
            <a:r>
              <a:rPr lang="ko-KR" altLang="en-US" sz="2000">
                <a:latin typeface="나눔명조" panose="02020603020101020101" pitchFamily="18" charset="-127"/>
                <a:ea typeface="나눔명조" panose="02020603020101020101" pitchFamily="18" charset="-127"/>
              </a:rPr>
              <a:t>메서드</a:t>
            </a:r>
          </a:p>
        </p:txBody>
      </p:sp>
      <p:sp>
        <p:nvSpPr>
          <p:cNvPr id="28" name="Text Box 52"/>
          <p:cNvSpPr txBox="1">
            <a:spLocks noChangeArrowheads="1"/>
          </p:cNvSpPr>
          <p:nvPr/>
        </p:nvSpPr>
        <p:spPr bwMode="auto">
          <a:xfrm>
            <a:off x="6801653" y="1083586"/>
            <a:ext cx="2700337" cy="7016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spAutoFit/>
          </a:bodyPr>
          <a:lstStyle>
            <a:lvl1pPr marL="449263" indent="-449263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eaLnBrk="1" hangingPunct="1"/>
            <a:r>
              <a:rPr lang="en-US" altLang="ko-KR" sz="1000"/>
              <a:t>String color;  // </a:t>
            </a:r>
            <a:r>
              <a:rPr lang="ko-KR" altLang="en-US" sz="1000"/>
              <a:t>색깔</a:t>
            </a:r>
          </a:p>
          <a:p>
            <a:pPr eaLnBrk="1" hangingPunct="1"/>
            <a:r>
              <a:rPr lang="en-US" altLang="ko-KR" sz="1000"/>
              <a:t>boolean power; // </a:t>
            </a:r>
            <a:r>
              <a:rPr lang="ko-KR" altLang="en-US" sz="1000"/>
              <a:t>전원상태</a:t>
            </a:r>
            <a:r>
              <a:rPr lang="en-US" altLang="ko-KR" sz="1000"/>
              <a:t>(on/off)</a:t>
            </a:r>
          </a:p>
          <a:p>
            <a:pPr eaLnBrk="1" hangingPunct="1"/>
            <a:r>
              <a:rPr lang="en-US" altLang="ko-KR" sz="1000"/>
              <a:t>int channel;   // </a:t>
            </a:r>
            <a:r>
              <a:rPr lang="ko-KR" altLang="en-US" sz="1000"/>
              <a:t>채널</a:t>
            </a:r>
          </a:p>
        </p:txBody>
      </p:sp>
      <p:sp>
        <p:nvSpPr>
          <p:cNvPr id="29" name="Text Box 53"/>
          <p:cNvSpPr txBox="1">
            <a:spLocks noChangeArrowheads="1"/>
          </p:cNvSpPr>
          <p:nvPr/>
        </p:nvSpPr>
        <p:spPr bwMode="auto">
          <a:xfrm>
            <a:off x="6800065" y="2126573"/>
            <a:ext cx="3673475" cy="7016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spAutoFit/>
          </a:bodyPr>
          <a:lstStyle>
            <a:lvl1pPr marL="449263" indent="-449263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eaLnBrk="1" hangingPunct="1"/>
            <a:r>
              <a:rPr lang="en-US" altLang="ko-KR" sz="1000"/>
              <a:t>void power() { power = !power; } // </a:t>
            </a:r>
            <a:r>
              <a:rPr lang="ko-KR" altLang="en-US" sz="1000"/>
              <a:t>전원</a:t>
            </a:r>
            <a:r>
              <a:rPr lang="en-US" altLang="ko-KR" sz="1000"/>
              <a:t>on/off</a:t>
            </a:r>
          </a:p>
          <a:p>
            <a:pPr eaLnBrk="1" hangingPunct="1"/>
            <a:r>
              <a:rPr lang="en-US" altLang="ko-KR" sz="1000"/>
              <a:t>void channelUp( channel++;)      // </a:t>
            </a:r>
            <a:r>
              <a:rPr lang="ko-KR" altLang="en-US" sz="1000"/>
              <a:t>채널 높이기</a:t>
            </a:r>
          </a:p>
          <a:p>
            <a:pPr eaLnBrk="1" hangingPunct="1"/>
            <a:r>
              <a:rPr lang="en-US" altLang="ko-KR" sz="1000"/>
              <a:t>void channelDown {channel--;}    // </a:t>
            </a:r>
            <a:r>
              <a:rPr lang="ko-KR" altLang="en-US" sz="1000"/>
              <a:t>채널 낮추기</a:t>
            </a:r>
          </a:p>
        </p:txBody>
      </p:sp>
    </p:spTree>
    <p:extLst>
      <p:ext uri="{BB962C8B-B14F-4D97-AF65-F5344CB8AC3E}">
        <p14:creationId xmlns:p14="http://schemas.microsoft.com/office/powerpoint/2010/main" val="2328001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0" grpId="0" animBg="1"/>
      <p:bldP spid="24" grpId="0"/>
      <p:bldP spid="26" grpId="0"/>
      <p:bldP spid="28" grpId="0" animBg="1"/>
      <p:bldP spid="2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624" r="36036"/>
          <a:stretch/>
        </p:blipFill>
        <p:spPr>
          <a:xfrm>
            <a:off x="10578120" y="-10048"/>
            <a:ext cx="1610531" cy="1218048"/>
          </a:xfrm>
          <a:prstGeom prst="rect">
            <a:avLst/>
          </a:prstGeom>
        </p:spPr>
      </p:pic>
      <p:pic>
        <p:nvPicPr>
          <p:cNvPr id="4" name="Picture 1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/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36"/>
          <a:stretch/>
        </p:blipFill>
        <p:spPr bwMode="auto">
          <a:xfrm rot="10800000">
            <a:off x="8702982" y="4250577"/>
            <a:ext cx="3489018" cy="2607423"/>
          </a:xfrm>
          <a:prstGeom prst="rect">
            <a:avLst/>
          </a:prstGeom>
          <a:noFill/>
          <a:ln>
            <a:noFill/>
          </a:ln>
          <a:extLst/>
        </p:spPr>
      </p:pic>
      <p:sp>
        <p:nvSpPr>
          <p:cNvPr id="6" name="직사각형 5"/>
          <p:cNvSpPr/>
          <p:nvPr/>
        </p:nvSpPr>
        <p:spPr>
          <a:xfrm>
            <a:off x="-1" y="0"/>
            <a:ext cx="3600000" cy="576064"/>
          </a:xfrm>
          <a:prstGeom prst="rect">
            <a:avLst/>
          </a:prstGeom>
          <a:solidFill>
            <a:srgbClr val="9395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12"/>
          <p:cNvSpPr txBox="1">
            <a:spLocks/>
          </p:cNvSpPr>
          <p:nvPr/>
        </p:nvSpPr>
        <p:spPr>
          <a:xfrm>
            <a:off x="459325" y="40192"/>
            <a:ext cx="3067646" cy="5760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dist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000" b="1">
                <a:solidFill>
                  <a:schemeClr val="bg1"/>
                </a:solidFill>
                <a:latin typeface="+mn-ea"/>
                <a:cs typeface="+mj-cs"/>
              </a:rPr>
              <a:t>2</a:t>
            </a:r>
            <a:r>
              <a:rPr lang="en-US" altLang="ko-KR" sz="3000" b="1" smtClean="0">
                <a:solidFill>
                  <a:schemeClr val="bg1"/>
                </a:solidFill>
                <a:latin typeface="+mn-ea"/>
                <a:cs typeface="+mj-cs"/>
              </a:rPr>
              <a:t>/</a:t>
            </a:r>
            <a:r>
              <a:rPr lang="ko-KR" altLang="en-US" sz="3000" b="1" smtClean="0">
                <a:solidFill>
                  <a:schemeClr val="bg1"/>
                </a:solidFill>
                <a:latin typeface="+mn-ea"/>
                <a:cs typeface="+mj-cs"/>
              </a:rPr>
              <a:t>클래스와객체</a:t>
            </a:r>
            <a:endParaRPr kumimoji="0" lang="ko-KR" altLang="en-US" sz="30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82" t="50000"/>
          <a:stretch/>
        </p:blipFill>
        <p:spPr>
          <a:xfrm>
            <a:off x="-10049" y="-20097"/>
            <a:ext cx="476071" cy="539544"/>
          </a:xfrm>
          <a:prstGeom prst="rect">
            <a:avLst/>
          </a:prstGeom>
        </p:spPr>
      </p:pic>
      <p:grpSp>
        <p:nvGrpSpPr>
          <p:cNvPr id="10" name="Group 4"/>
          <p:cNvGrpSpPr>
            <a:grpSpLocks/>
          </p:cNvGrpSpPr>
          <p:nvPr/>
        </p:nvGrpSpPr>
        <p:grpSpPr bwMode="auto">
          <a:xfrm>
            <a:off x="10947231" y="0"/>
            <a:ext cx="1368425" cy="722312"/>
            <a:chOff x="3787" y="1570"/>
            <a:chExt cx="862" cy="455"/>
          </a:xfrm>
        </p:grpSpPr>
        <p:sp>
          <p:nvSpPr>
            <p:cNvPr id="11" name="Text Box 5"/>
            <p:cNvSpPr txBox="1">
              <a:spLocks noChangeArrowheads="1"/>
            </p:cNvSpPr>
            <p:nvPr/>
          </p:nvSpPr>
          <p:spPr bwMode="auto">
            <a:xfrm>
              <a:off x="3787" y="1570"/>
              <a:ext cx="76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2800">
                  <a:solidFill>
                    <a:srgbClr val="939598"/>
                  </a:solidFill>
                  <a:latin typeface="Elephant" panose="02020904090505020303" pitchFamily="18" charset="0"/>
                </a:rPr>
                <a:t>Java</a:t>
              </a:r>
            </a:p>
          </p:txBody>
        </p:sp>
        <p:sp>
          <p:nvSpPr>
            <p:cNvPr id="12" name="Text Box 6"/>
            <p:cNvSpPr txBox="1">
              <a:spLocks noChangeArrowheads="1"/>
            </p:cNvSpPr>
            <p:nvPr/>
          </p:nvSpPr>
          <p:spPr bwMode="auto">
            <a:xfrm>
              <a:off x="4308" y="1643"/>
              <a:ext cx="34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ko-KR" altLang="en-US" sz="1600">
                  <a:solidFill>
                    <a:srgbClr val="939598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의</a:t>
              </a:r>
            </a:p>
          </p:txBody>
        </p:sp>
        <p:sp>
          <p:nvSpPr>
            <p:cNvPr id="13" name="Text Box 7"/>
            <p:cNvSpPr txBox="1">
              <a:spLocks noChangeArrowheads="1"/>
            </p:cNvSpPr>
            <p:nvPr/>
          </p:nvSpPr>
          <p:spPr bwMode="auto">
            <a:xfrm>
              <a:off x="4121" y="1775"/>
              <a:ext cx="5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ko-KR" altLang="en-US" sz="2000">
                  <a:solidFill>
                    <a:srgbClr val="939598"/>
                  </a:solidFill>
                  <a:latin typeface="바탕" panose="02030600000101010101" pitchFamily="18" charset="-127"/>
                  <a:ea typeface="HY견고딕" panose="02030600000101010101" pitchFamily="18" charset="-127"/>
                </a:rPr>
                <a:t>정석</a:t>
              </a:r>
            </a:p>
          </p:txBody>
        </p:sp>
      </p:grpSp>
      <p:sp>
        <p:nvSpPr>
          <p:cNvPr id="15" name="Text Box 19"/>
          <p:cNvSpPr txBox="1">
            <a:spLocks noChangeArrowheads="1"/>
          </p:cNvSpPr>
          <p:nvPr/>
        </p:nvSpPr>
        <p:spPr bwMode="auto">
          <a:xfrm>
            <a:off x="358776" y="3920576"/>
            <a:ext cx="555588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l" eaLnBrk="1" hangingPunct="1"/>
            <a:r>
              <a:rPr lang="en-US" altLang="ko-KR" sz="2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3. </a:t>
            </a:r>
            <a:r>
              <a:rPr lang="ko-KR" altLang="en-US" sz="2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인스턴스의 생성</a:t>
            </a:r>
            <a:endParaRPr lang="en-US" altLang="ko-KR" sz="280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17" name="Text Box 20"/>
          <p:cNvSpPr txBox="1">
            <a:spLocks noChangeArrowheads="1"/>
          </p:cNvSpPr>
          <p:nvPr/>
        </p:nvSpPr>
        <p:spPr bwMode="auto">
          <a:xfrm>
            <a:off x="468312" y="4496839"/>
            <a:ext cx="1118739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66700" indent="-266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marL="0" indent="0" algn="l" eaLnBrk="1" hangingPunct="1"/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클래스명</a:t>
            </a: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			</a:t>
            </a: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참조변수명</a:t>
            </a: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;		// </a:t>
            </a: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객체를 다루기 위한 참조변수 선언</a:t>
            </a: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/>
            </a:r>
            <a:b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</a:b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참조변수명</a:t>
            </a: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	</a:t>
            </a: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 </a:t>
            </a: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=	new </a:t>
            </a: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클래스명</a:t>
            </a: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();		// </a:t>
            </a: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객체 생성 후</a:t>
            </a: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, </a:t>
            </a: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생성된 객체의 주소를 참조변수에 저장</a:t>
            </a:r>
            <a:endParaRPr lang="en-US" altLang="ko-KR" sz="1800" smtClean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30" name="Text Box 11"/>
          <p:cNvSpPr txBox="1">
            <a:spLocks noChangeArrowheads="1"/>
          </p:cNvSpPr>
          <p:nvPr/>
        </p:nvSpPr>
        <p:spPr bwMode="auto">
          <a:xfrm>
            <a:off x="466022" y="2644361"/>
            <a:ext cx="28082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49263" indent="-449263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eaLnBrk="1" hangingPunct="1"/>
            <a:r>
              <a:rPr lang="en-US" altLang="ko-KR" sz="2000"/>
              <a:t>Tv t = new Tv();  </a:t>
            </a:r>
          </a:p>
        </p:txBody>
      </p:sp>
      <p:sp>
        <p:nvSpPr>
          <p:cNvPr id="31" name="Text Box 12"/>
          <p:cNvSpPr txBox="1">
            <a:spLocks noChangeArrowheads="1"/>
          </p:cNvSpPr>
          <p:nvPr/>
        </p:nvSpPr>
        <p:spPr bwMode="auto">
          <a:xfrm>
            <a:off x="539047" y="988599"/>
            <a:ext cx="15478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49263" indent="-449263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eaLnBrk="1" hangingPunct="1"/>
            <a:r>
              <a:rPr lang="en-US" altLang="ko-KR" sz="2000"/>
              <a:t>Tv t;</a:t>
            </a:r>
          </a:p>
        </p:txBody>
      </p:sp>
      <p:sp>
        <p:nvSpPr>
          <p:cNvPr id="32" name="Text Box 15"/>
          <p:cNvSpPr txBox="1">
            <a:spLocks noChangeArrowheads="1"/>
          </p:cNvSpPr>
          <p:nvPr/>
        </p:nvSpPr>
        <p:spPr bwMode="auto">
          <a:xfrm>
            <a:off x="539047" y="1420399"/>
            <a:ext cx="23034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49263" indent="-449263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eaLnBrk="1" hangingPunct="1"/>
            <a:r>
              <a:rPr lang="en-US" altLang="ko-KR" sz="2000"/>
              <a:t>t = new Tv(); </a:t>
            </a:r>
          </a:p>
        </p:txBody>
      </p:sp>
      <p:grpSp>
        <p:nvGrpSpPr>
          <p:cNvPr id="33" name="Group 18"/>
          <p:cNvGrpSpPr>
            <a:grpSpLocks/>
          </p:cNvGrpSpPr>
          <p:nvPr/>
        </p:nvGrpSpPr>
        <p:grpSpPr bwMode="auto">
          <a:xfrm>
            <a:off x="3310822" y="1447325"/>
            <a:ext cx="1258887" cy="346075"/>
            <a:chOff x="2370" y="2999"/>
            <a:chExt cx="793" cy="218"/>
          </a:xfrm>
        </p:grpSpPr>
        <p:sp>
          <p:nvSpPr>
            <p:cNvPr id="34" name="Text Box 19"/>
            <p:cNvSpPr txBox="1">
              <a:spLocks noChangeArrowheads="1"/>
            </p:cNvSpPr>
            <p:nvPr/>
          </p:nvSpPr>
          <p:spPr bwMode="auto">
            <a:xfrm>
              <a:off x="2596" y="2999"/>
              <a:ext cx="567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marL="449263" indent="-449263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9pPr>
            </a:lstStyle>
            <a:p>
              <a:pPr eaLnBrk="1" hangingPunct="1"/>
              <a:endParaRPr lang="ko-KR" altLang="ko-KR" sz="1600"/>
            </a:p>
          </p:txBody>
        </p:sp>
        <p:sp>
          <p:nvSpPr>
            <p:cNvPr id="35" name="Text Box 20"/>
            <p:cNvSpPr txBox="1">
              <a:spLocks noChangeArrowheads="1"/>
            </p:cNvSpPr>
            <p:nvPr/>
          </p:nvSpPr>
          <p:spPr bwMode="auto">
            <a:xfrm>
              <a:off x="2370" y="2999"/>
              <a:ext cx="60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49263" indent="-449263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9pPr>
            </a:lstStyle>
            <a:p>
              <a:pPr eaLnBrk="1" hangingPunct="1"/>
              <a:r>
                <a:rPr lang="en-US" altLang="ko-KR" sz="1600"/>
                <a:t>t</a:t>
              </a:r>
            </a:p>
          </p:txBody>
        </p:sp>
      </p:grpSp>
      <p:grpSp>
        <p:nvGrpSpPr>
          <p:cNvPr id="36" name="Group 21"/>
          <p:cNvGrpSpPr>
            <a:grpSpLocks/>
          </p:cNvGrpSpPr>
          <p:nvPr/>
        </p:nvGrpSpPr>
        <p:grpSpPr bwMode="auto">
          <a:xfrm>
            <a:off x="5723822" y="1110775"/>
            <a:ext cx="3059112" cy="2368550"/>
            <a:chOff x="3765" y="2651"/>
            <a:chExt cx="1927" cy="1492"/>
          </a:xfrm>
        </p:grpSpPr>
        <p:sp>
          <p:nvSpPr>
            <p:cNvPr id="37" name="Rectangle 22"/>
            <p:cNvSpPr>
              <a:spLocks noChangeArrowheads="1"/>
            </p:cNvSpPr>
            <p:nvPr/>
          </p:nvSpPr>
          <p:spPr bwMode="auto">
            <a:xfrm>
              <a:off x="3809" y="3930"/>
              <a:ext cx="1157" cy="213"/>
            </a:xfrm>
            <a:prstGeom prst="rect">
              <a:avLst/>
            </a:prstGeom>
            <a:solidFill>
              <a:schemeClr val="bg1">
                <a:lumMod val="95000"/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ko-KR" sz="1600">
                  <a:ea typeface="굴림" panose="020B0600000101010101" pitchFamily="50" charset="-127"/>
                </a:rPr>
                <a:t>channelDown()</a:t>
              </a:r>
            </a:p>
          </p:txBody>
        </p:sp>
        <p:sp>
          <p:nvSpPr>
            <p:cNvPr id="38" name="Rectangle 23"/>
            <p:cNvSpPr>
              <a:spLocks noChangeArrowheads="1"/>
            </p:cNvSpPr>
            <p:nvPr/>
          </p:nvSpPr>
          <p:spPr bwMode="auto">
            <a:xfrm>
              <a:off x="3809" y="3717"/>
              <a:ext cx="1157" cy="213"/>
            </a:xfrm>
            <a:prstGeom prst="rect">
              <a:avLst/>
            </a:prstGeom>
            <a:solidFill>
              <a:schemeClr val="bg1">
                <a:lumMod val="95000"/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ko-KR" sz="1600">
                  <a:ea typeface="굴림" panose="020B0600000101010101" pitchFamily="50" charset="-127"/>
                </a:rPr>
                <a:t>channelUp()</a:t>
              </a:r>
            </a:p>
          </p:txBody>
        </p:sp>
        <p:sp>
          <p:nvSpPr>
            <p:cNvPr id="39" name="Rectangle 24"/>
            <p:cNvSpPr>
              <a:spLocks noChangeArrowheads="1"/>
            </p:cNvSpPr>
            <p:nvPr/>
          </p:nvSpPr>
          <p:spPr bwMode="auto">
            <a:xfrm>
              <a:off x="3809" y="3503"/>
              <a:ext cx="1157" cy="214"/>
            </a:xfrm>
            <a:prstGeom prst="rect">
              <a:avLst/>
            </a:prstGeom>
            <a:solidFill>
              <a:schemeClr val="bg1">
                <a:lumMod val="95000"/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ko-KR" sz="1600">
                  <a:ea typeface="굴림" panose="020B0600000101010101" pitchFamily="50" charset="-127"/>
                </a:rPr>
                <a:t>power()</a:t>
              </a:r>
            </a:p>
          </p:txBody>
        </p:sp>
        <p:sp>
          <p:nvSpPr>
            <p:cNvPr id="40" name="Rectangle 25"/>
            <p:cNvSpPr>
              <a:spLocks noChangeArrowheads="1"/>
            </p:cNvSpPr>
            <p:nvPr/>
          </p:nvSpPr>
          <p:spPr bwMode="auto">
            <a:xfrm>
              <a:off x="3809" y="3290"/>
              <a:ext cx="1157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en-US" altLang="ko-KR" sz="1600">
                  <a:ea typeface="굴림" panose="020B0600000101010101" pitchFamily="50" charset="-127"/>
                </a:rPr>
                <a:t>0</a:t>
              </a:r>
            </a:p>
          </p:txBody>
        </p:sp>
        <p:sp>
          <p:nvSpPr>
            <p:cNvPr id="41" name="Rectangle 26"/>
            <p:cNvSpPr>
              <a:spLocks noChangeArrowheads="1"/>
            </p:cNvSpPr>
            <p:nvPr/>
          </p:nvSpPr>
          <p:spPr bwMode="auto">
            <a:xfrm>
              <a:off x="3809" y="3077"/>
              <a:ext cx="1157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en-US" altLang="ko-KR" sz="1600">
                  <a:ea typeface="굴림" panose="020B0600000101010101" pitchFamily="50" charset="-127"/>
                </a:rPr>
                <a:t>false</a:t>
              </a:r>
            </a:p>
          </p:txBody>
        </p:sp>
        <p:sp>
          <p:nvSpPr>
            <p:cNvPr id="42" name="Rectangle 27"/>
            <p:cNvSpPr>
              <a:spLocks noChangeArrowheads="1"/>
            </p:cNvSpPr>
            <p:nvPr/>
          </p:nvSpPr>
          <p:spPr bwMode="auto">
            <a:xfrm>
              <a:off x="3809" y="2863"/>
              <a:ext cx="1157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en-US" altLang="ko-KR" sz="1600">
                  <a:ea typeface="굴림" panose="020B0600000101010101" pitchFamily="50" charset="-127"/>
                </a:rPr>
                <a:t>null</a:t>
              </a:r>
            </a:p>
          </p:txBody>
        </p:sp>
        <p:sp>
          <p:nvSpPr>
            <p:cNvPr id="43" name="Line 28"/>
            <p:cNvSpPr>
              <a:spLocks noChangeShapeType="1"/>
            </p:cNvSpPr>
            <p:nvPr/>
          </p:nvSpPr>
          <p:spPr bwMode="auto">
            <a:xfrm>
              <a:off x="3809" y="2863"/>
              <a:ext cx="115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4" name="Line 29"/>
            <p:cNvSpPr>
              <a:spLocks noChangeShapeType="1"/>
            </p:cNvSpPr>
            <p:nvPr/>
          </p:nvSpPr>
          <p:spPr bwMode="auto">
            <a:xfrm>
              <a:off x="3809" y="3077"/>
              <a:ext cx="115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5" name="Line 30"/>
            <p:cNvSpPr>
              <a:spLocks noChangeShapeType="1"/>
            </p:cNvSpPr>
            <p:nvPr/>
          </p:nvSpPr>
          <p:spPr bwMode="auto">
            <a:xfrm>
              <a:off x="3809" y="3290"/>
              <a:ext cx="115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6" name="Line 31"/>
            <p:cNvSpPr>
              <a:spLocks noChangeShapeType="1"/>
            </p:cNvSpPr>
            <p:nvPr/>
          </p:nvSpPr>
          <p:spPr bwMode="auto">
            <a:xfrm>
              <a:off x="3809" y="3503"/>
              <a:ext cx="115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7" name="Line 32"/>
            <p:cNvSpPr>
              <a:spLocks noChangeShapeType="1"/>
            </p:cNvSpPr>
            <p:nvPr/>
          </p:nvSpPr>
          <p:spPr bwMode="auto">
            <a:xfrm>
              <a:off x="3809" y="3717"/>
              <a:ext cx="115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8" name="Line 33"/>
            <p:cNvSpPr>
              <a:spLocks noChangeShapeType="1"/>
            </p:cNvSpPr>
            <p:nvPr/>
          </p:nvSpPr>
          <p:spPr bwMode="auto">
            <a:xfrm>
              <a:off x="3809" y="3930"/>
              <a:ext cx="115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9" name="Line 34"/>
            <p:cNvSpPr>
              <a:spLocks noChangeShapeType="1"/>
            </p:cNvSpPr>
            <p:nvPr/>
          </p:nvSpPr>
          <p:spPr bwMode="auto">
            <a:xfrm>
              <a:off x="3809" y="4143"/>
              <a:ext cx="115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0" name="Line 35"/>
            <p:cNvSpPr>
              <a:spLocks noChangeShapeType="1"/>
            </p:cNvSpPr>
            <p:nvPr/>
          </p:nvSpPr>
          <p:spPr bwMode="auto">
            <a:xfrm>
              <a:off x="3809" y="2863"/>
              <a:ext cx="0" cy="128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" name="Line 36"/>
            <p:cNvSpPr>
              <a:spLocks noChangeShapeType="1"/>
            </p:cNvSpPr>
            <p:nvPr/>
          </p:nvSpPr>
          <p:spPr bwMode="auto">
            <a:xfrm>
              <a:off x="4966" y="2863"/>
              <a:ext cx="0" cy="128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" name="Text Box 37"/>
            <p:cNvSpPr txBox="1">
              <a:spLocks noChangeArrowheads="1"/>
            </p:cNvSpPr>
            <p:nvPr/>
          </p:nvSpPr>
          <p:spPr bwMode="auto">
            <a:xfrm>
              <a:off x="4966" y="2855"/>
              <a:ext cx="59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49263" indent="-449263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9pPr>
            </a:lstStyle>
            <a:p>
              <a:pPr eaLnBrk="1" hangingPunct="1"/>
              <a:r>
                <a:rPr lang="en-US" altLang="ko-KR" sz="1600"/>
                <a:t>color</a:t>
              </a:r>
            </a:p>
          </p:txBody>
        </p:sp>
        <p:sp>
          <p:nvSpPr>
            <p:cNvPr id="53" name="Text Box 38"/>
            <p:cNvSpPr txBox="1">
              <a:spLocks noChangeArrowheads="1"/>
            </p:cNvSpPr>
            <p:nvPr/>
          </p:nvSpPr>
          <p:spPr bwMode="auto">
            <a:xfrm>
              <a:off x="4966" y="3067"/>
              <a:ext cx="59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49263" indent="-449263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9pPr>
            </a:lstStyle>
            <a:p>
              <a:pPr eaLnBrk="1" hangingPunct="1"/>
              <a:r>
                <a:rPr lang="en-US" altLang="ko-KR" sz="1600"/>
                <a:t>power</a:t>
              </a:r>
            </a:p>
          </p:txBody>
        </p:sp>
        <p:sp>
          <p:nvSpPr>
            <p:cNvPr id="54" name="Text Box 39"/>
            <p:cNvSpPr txBox="1">
              <a:spLocks noChangeArrowheads="1"/>
            </p:cNvSpPr>
            <p:nvPr/>
          </p:nvSpPr>
          <p:spPr bwMode="auto">
            <a:xfrm>
              <a:off x="4966" y="3286"/>
              <a:ext cx="72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49263" indent="-449263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9pPr>
            </a:lstStyle>
            <a:p>
              <a:pPr eaLnBrk="1" hangingPunct="1"/>
              <a:r>
                <a:rPr lang="en-US" altLang="ko-KR" sz="1600"/>
                <a:t>channel</a:t>
              </a:r>
            </a:p>
          </p:txBody>
        </p:sp>
        <p:sp>
          <p:nvSpPr>
            <p:cNvPr id="55" name="Text Box 40"/>
            <p:cNvSpPr txBox="1">
              <a:spLocks noChangeArrowheads="1"/>
            </p:cNvSpPr>
            <p:nvPr/>
          </p:nvSpPr>
          <p:spPr bwMode="auto">
            <a:xfrm>
              <a:off x="3765" y="2651"/>
              <a:ext cx="59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49263" indent="-449263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9pPr>
            </a:lstStyle>
            <a:p>
              <a:pPr eaLnBrk="1" hangingPunct="1"/>
              <a:r>
                <a:rPr lang="en-US" altLang="ko-KR" sz="1600"/>
                <a:t>0x100</a:t>
              </a:r>
            </a:p>
          </p:txBody>
        </p:sp>
      </p:grpSp>
      <p:sp>
        <p:nvSpPr>
          <p:cNvPr id="56" name="Text Box 41"/>
          <p:cNvSpPr txBox="1">
            <a:spLocks noChangeArrowheads="1"/>
          </p:cNvSpPr>
          <p:nvPr/>
        </p:nvSpPr>
        <p:spPr bwMode="auto">
          <a:xfrm>
            <a:off x="3615622" y="1447325"/>
            <a:ext cx="990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49263" indent="-449263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ctr" eaLnBrk="1" hangingPunct="1"/>
            <a:r>
              <a:rPr lang="en-US" altLang="ko-KR" sz="1600"/>
              <a:t>0x100</a:t>
            </a:r>
          </a:p>
        </p:txBody>
      </p:sp>
      <p:sp>
        <p:nvSpPr>
          <p:cNvPr id="57" name="Line 42"/>
          <p:cNvSpPr>
            <a:spLocks noChangeShapeType="1"/>
          </p:cNvSpPr>
          <p:nvPr/>
        </p:nvSpPr>
        <p:spPr bwMode="auto">
          <a:xfrm>
            <a:off x="4606222" y="1626712"/>
            <a:ext cx="11890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59325" y="2350939"/>
            <a:ext cx="201850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(</a:t>
            </a:r>
            <a:r>
              <a:rPr lang="ko-KR" altLang="en-US" sz="15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위의 두 줄을 한 줄로</a:t>
            </a:r>
            <a:r>
              <a:rPr lang="en-US" altLang="ko-KR" sz="15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)</a:t>
            </a:r>
            <a:endParaRPr lang="ko-KR" altLang="en-US" sz="150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61181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30" grpId="0"/>
      <p:bldP spid="31" grpId="0"/>
      <p:bldP spid="32" grpId="0"/>
      <p:bldP spid="5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624" r="36036"/>
          <a:stretch/>
        </p:blipFill>
        <p:spPr>
          <a:xfrm>
            <a:off x="10578120" y="-10048"/>
            <a:ext cx="1610531" cy="1218048"/>
          </a:xfrm>
          <a:prstGeom prst="rect">
            <a:avLst/>
          </a:prstGeom>
        </p:spPr>
      </p:pic>
      <p:pic>
        <p:nvPicPr>
          <p:cNvPr id="4" name="Picture 1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/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36"/>
          <a:stretch/>
        </p:blipFill>
        <p:spPr bwMode="auto">
          <a:xfrm rot="10800000">
            <a:off x="8702982" y="4250577"/>
            <a:ext cx="3489018" cy="2607423"/>
          </a:xfrm>
          <a:prstGeom prst="rect">
            <a:avLst/>
          </a:prstGeom>
          <a:noFill/>
          <a:ln>
            <a:noFill/>
          </a:ln>
          <a:extLst/>
        </p:spPr>
      </p:pic>
      <p:sp>
        <p:nvSpPr>
          <p:cNvPr id="6" name="직사각형 5"/>
          <p:cNvSpPr/>
          <p:nvPr/>
        </p:nvSpPr>
        <p:spPr>
          <a:xfrm>
            <a:off x="-1" y="0"/>
            <a:ext cx="3600000" cy="576064"/>
          </a:xfrm>
          <a:prstGeom prst="rect">
            <a:avLst/>
          </a:prstGeom>
          <a:solidFill>
            <a:srgbClr val="9395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12"/>
          <p:cNvSpPr txBox="1">
            <a:spLocks/>
          </p:cNvSpPr>
          <p:nvPr/>
        </p:nvSpPr>
        <p:spPr>
          <a:xfrm>
            <a:off x="459325" y="40192"/>
            <a:ext cx="3067646" cy="5760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dist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000" b="1">
                <a:solidFill>
                  <a:schemeClr val="bg1"/>
                </a:solidFill>
                <a:latin typeface="+mn-ea"/>
                <a:cs typeface="+mj-cs"/>
              </a:rPr>
              <a:t>2</a:t>
            </a:r>
            <a:r>
              <a:rPr lang="en-US" altLang="ko-KR" sz="3000" b="1" smtClean="0">
                <a:solidFill>
                  <a:schemeClr val="bg1"/>
                </a:solidFill>
                <a:latin typeface="+mn-ea"/>
                <a:cs typeface="+mj-cs"/>
              </a:rPr>
              <a:t>/</a:t>
            </a:r>
            <a:r>
              <a:rPr lang="ko-KR" altLang="en-US" sz="3000" b="1" smtClean="0">
                <a:solidFill>
                  <a:schemeClr val="bg1"/>
                </a:solidFill>
                <a:latin typeface="+mn-ea"/>
                <a:cs typeface="+mj-cs"/>
              </a:rPr>
              <a:t>클래스와객체</a:t>
            </a:r>
            <a:endParaRPr kumimoji="0" lang="ko-KR" altLang="en-US" sz="30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82" t="50000"/>
          <a:stretch/>
        </p:blipFill>
        <p:spPr>
          <a:xfrm>
            <a:off x="-10049" y="-20097"/>
            <a:ext cx="476071" cy="539544"/>
          </a:xfrm>
          <a:prstGeom prst="rect">
            <a:avLst/>
          </a:prstGeom>
        </p:spPr>
      </p:pic>
      <p:grpSp>
        <p:nvGrpSpPr>
          <p:cNvPr id="10" name="Group 4"/>
          <p:cNvGrpSpPr>
            <a:grpSpLocks/>
          </p:cNvGrpSpPr>
          <p:nvPr/>
        </p:nvGrpSpPr>
        <p:grpSpPr bwMode="auto">
          <a:xfrm>
            <a:off x="10947231" y="0"/>
            <a:ext cx="1368425" cy="722312"/>
            <a:chOff x="3787" y="1570"/>
            <a:chExt cx="862" cy="455"/>
          </a:xfrm>
        </p:grpSpPr>
        <p:sp>
          <p:nvSpPr>
            <p:cNvPr id="11" name="Text Box 5"/>
            <p:cNvSpPr txBox="1">
              <a:spLocks noChangeArrowheads="1"/>
            </p:cNvSpPr>
            <p:nvPr/>
          </p:nvSpPr>
          <p:spPr bwMode="auto">
            <a:xfrm>
              <a:off x="3787" y="1570"/>
              <a:ext cx="76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2800">
                  <a:solidFill>
                    <a:srgbClr val="939598"/>
                  </a:solidFill>
                  <a:latin typeface="Elephant" panose="02020904090505020303" pitchFamily="18" charset="0"/>
                </a:rPr>
                <a:t>Java</a:t>
              </a:r>
            </a:p>
          </p:txBody>
        </p:sp>
        <p:sp>
          <p:nvSpPr>
            <p:cNvPr id="12" name="Text Box 6"/>
            <p:cNvSpPr txBox="1">
              <a:spLocks noChangeArrowheads="1"/>
            </p:cNvSpPr>
            <p:nvPr/>
          </p:nvSpPr>
          <p:spPr bwMode="auto">
            <a:xfrm>
              <a:off x="4308" y="1643"/>
              <a:ext cx="34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ko-KR" altLang="en-US" sz="1600">
                  <a:solidFill>
                    <a:srgbClr val="939598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의</a:t>
              </a:r>
            </a:p>
          </p:txBody>
        </p:sp>
        <p:sp>
          <p:nvSpPr>
            <p:cNvPr id="13" name="Text Box 7"/>
            <p:cNvSpPr txBox="1">
              <a:spLocks noChangeArrowheads="1"/>
            </p:cNvSpPr>
            <p:nvPr/>
          </p:nvSpPr>
          <p:spPr bwMode="auto">
            <a:xfrm>
              <a:off x="4121" y="1775"/>
              <a:ext cx="5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ko-KR" altLang="en-US" sz="2000">
                  <a:solidFill>
                    <a:srgbClr val="939598"/>
                  </a:solidFill>
                  <a:latin typeface="바탕" panose="02030600000101010101" pitchFamily="18" charset="-127"/>
                  <a:ea typeface="HY견고딕" panose="02030600000101010101" pitchFamily="18" charset="-127"/>
                </a:rPr>
                <a:t>정석</a:t>
              </a:r>
            </a:p>
          </p:txBody>
        </p:sp>
      </p:grpSp>
      <p:sp>
        <p:nvSpPr>
          <p:cNvPr id="15" name="Text Box 19"/>
          <p:cNvSpPr txBox="1">
            <a:spLocks noChangeArrowheads="1"/>
          </p:cNvSpPr>
          <p:nvPr/>
        </p:nvSpPr>
        <p:spPr bwMode="auto">
          <a:xfrm>
            <a:off x="358776" y="2172791"/>
            <a:ext cx="766248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l" eaLnBrk="1" hangingPunct="1"/>
            <a:r>
              <a:rPr lang="en-US" altLang="ko-KR" sz="2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4. </a:t>
            </a:r>
            <a:r>
              <a:rPr lang="ko-KR" altLang="en-US" sz="2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클래스의 또다른 정의 </a:t>
            </a:r>
            <a:r>
              <a:rPr lang="en-US" altLang="ko-KR" sz="2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: </a:t>
            </a:r>
            <a:r>
              <a:rPr lang="ko-KR" altLang="en-US" sz="2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데이터와 함수의 결합</a:t>
            </a:r>
            <a:endParaRPr lang="en-US" altLang="ko-KR" sz="280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17" name="Text Box 20"/>
          <p:cNvSpPr txBox="1">
            <a:spLocks noChangeArrowheads="1"/>
          </p:cNvSpPr>
          <p:nvPr/>
        </p:nvSpPr>
        <p:spPr bwMode="auto">
          <a:xfrm>
            <a:off x="468312" y="2749054"/>
            <a:ext cx="9914179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66700" indent="-266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marL="285750" indent="-285750" algn="l" eaLnBrk="1" hangingPunct="1">
              <a:buFont typeface="Arial" panose="020B0604020202020204" pitchFamily="34" charset="0"/>
              <a:buChar char="•"/>
            </a:pP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변수</a:t>
            </a: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		: </a:t>
            </a: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하나의 데이터를 저장할 수 있는 공간</a:t>
            </a:r>
            <a:endParaRPr lang="en-US" altLang="ko-KR" sz="1800" smtClean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285750" indent="-285750" algn="l" eaLnBrk="1" hangingPunct="1">
              <a:buFont typeface="Arial" panose="020B0604020202020204" pitchFamily="34" charset="0"/>
              <a:buChar char="•"/>
            </a:pP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배열</a:t>
            </a: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		: </a:t>
            </a: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같은 타입의 여러 데이터를 저장할 수 있는 공간</a:t>
            </a:r>
            <a:endParaRPr lang="en-US" altLang="ko-KR" sz="1800" smtClean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285750" indent="-285750" algn="l" eaLnBrk="1" hangingPunct="1">
              <a:buFont typeface="Arial" panose="020B0604020202020204" pitchFamily="34" charset="0"/>
              <a:buChar char="•"/>
            </a:pP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구조체</a:t>
            </a: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	: </a:t>
            </a: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타입에 관계없이 서로 관련된 데이터들을 저장할 수 있는 공간</a:t>
            </a:r>
            <a:endParaRPr lang="en-US" altLang="ko-KR" sz="1800" smtClean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285750" indent="-285750" algn="l" eaLnBrk="1" hangingPunct="1">
              <a:buFont typeface="Arial" panose="020B0604020202020204" pitchFamily="34" charset="0"/>
              <a:buChar char="•"/>
            </a:pP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클래스</a:t>
            </a: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	: </a:t>
            </a: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데이터와 함수의 결합 </a:t>
            </a: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(</a:t>
            </a: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구조체 </a:t>
            </a: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+ </a:t>
            </a: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함수</a:t>
            </a: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) - </a:t>
            </a: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사용자 정의 타입 </a:t>
            </a: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(User-defined type)</a:t>
            </a:r>
          </a:p>
        </p:txBody>
      </p:sp>
      <p:pic>
        <p:nvPicPr>
          <p:cNvPr id="30" name="Picture 1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325" y="790854"/>
            <a:ext cx="6080371" cy="1281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" name="Text Box 38"/>
          <p:cNvSpPr txBox="1">
            <a:spLocks noChangeArrowheads="1"/>
          </p:cNvSpPr>
          <p:nvPr/>
        </p:nvSpPr>
        <p:spPr bwMode="auto">
          <a:xfrm>
            <a:off x="459325" y="4560370"/>
            <a:ext cx="1655762" cy="10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spAutoFit/>
          </a:bodyPr>
          <a:lstStyle>
            <a:lvl1pPr marL="449263" indent="-449263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eaLnBrk="1" hangingPunct="1"/>
            <a:r>
              <a:rPr lang="en-US" altLang="ko-KR" sz="1200">
                <a:latin typeface="견명조" pitchFamily="18" charset="-127"/>
              </a:rPr>
              <a:t>class Time {</a:t>
            </a:r>
          </a:p>
          <a:p>
            <a:pPr eaLnBrk="1" hangingPunct="1"/>
            <a:r>
              <a:rPr lang="en-US" altLang="ko-KR" sz="1200">
                <a:latin typeface="견명조" pitchFamily="18" charset="-127"/>
              </a:rPr>
              <a:t>	int hour;</a:t>
            </a:r>
          </a:p>
          <a:p>
            <a:pPr eaLnBrk="1" hangingPunct="1"/>
            <a:r>
              <a:rPr lang="en-US" altLang="ko-KR" sz="1200">
                <a:latin typeface="견명조" pitchFamily="18" charset="-127"/>
              </a:rPr>
              <a:t>	int minute;</a:t>
            </a:r>
          </a:p>
          <a:p>
            <a:pPr eaLnBrk="1" hangingPunct="1"/>
            <a:r>
              <a:rPr lang="en-US" altLang="ko-KR" sz="1200">
                <a:latin typeface="견명조" pitchFamily="18" charset="-127"/>
              </a:rPr>
              <a:t>	int second;</a:t>
            </a:r>
          </a:p>
          <a:p>
            <a:pPr eaLnBrk="1" hangingPunct="1"/>
            <a:r>
              <a:rPr lang="en-US" altLang="ko-KR" sz="1200">
                <a:latin typeface="견명조" pitchFamily="18" charset="-127"/>
              </a:rPr>
              <a:t>}</a:t>
            </a:r>
          </a:p>
        </p:txBody>
      </p:sp>
      <p:sp>
        <p:nvSpPr>
          <p:cNvPr id="72" name="Text Box 53"/>
          <p:cNvSpPr txBox="1">
            <a:spLocks noChangeArrowheads="1"/>
          </p:cNvSpPr>
          <p:nvPr/>
        </p:nvSpPr>
        <p:spPr bwMode="auto">
          <a:xfrm>
            <a:off x="2669988" y="4076708"/>
            <a:ext cx="2628900" cy="72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>
            <a:spAutoFit/>
          </a:bodyPr>
          <a:lstStyle>
            <a:lvl1pPr marL="449263" indent="-449263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eaLnBrk="1" hangingPunct="1"/>
            <a:r>
              <a:rPr lang="en-US" altLang="ko-KR" sz="1200">
                <a:latin typeface="견명조" pitchFamily="18" charset="-127"/>
              </a:rPr>
              <a:t>int hour; </a:t>
            </a:r>
          </a:p>
          <a:p>
            <a:pPr eaLnBrk="1" hangingPunct="1"/>
            <a:r>
              <a:rPr lang="en-US" altLang="ko-KR" sz="1200">
                <a:latin typeface="견명조" pitchFamily="18" charset="-127"/>
              </a:rPr>
              <a:t>int minute;</a:t>
            </a:r>
          </a:p>
          <a:p>
            <a:pPr eaLnBrk="1" hangingPunct="1"/>
            <a:r>
              <a:rPr lang="en-US" altLang="ko-KR" sz="1200">
                <a:latin typeface="견명조" pitchFamily="18" charset="-127"/>
              </a:rPr>
              <a:t>int second;</a:t>
            </a:r>
          </a:p>
        </p:txBody>
      </p:sp>
      <p:sp>
        <p:nvSpPr>
          <p:cNvPr id="73" name="Text Box 54"/>
          <p:cNvSpPr txBox="1">
            <a:spLocks noChangeArrowheads="1"/>
          </p:cNvSpPr>
          <p:nvPr/>
        </p:nvSpPr>
        <p:spPr bwMode="auto">
          <a:xfrm>
            <a:off x="2669988" y="5048056"/>
            <a:ext cx="2628900" cy="72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>
            <a:spAutoFit/>
          </a:bodyPr>
          <a:lstStyle>
            <a:lvl1pPr marL="449263" indent="-449263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eaLnBrk="1" hangingPunct="1"/>
            <a:r>
              <a:rPr lang="en-US" altLang="ko-KR" sz="1200">
                <a:latin typeface="견명조" pitchFamily="18" charset="-127"/>
              </a:rPr>
              <a:t>int hour1, hour2, hour3 ;                                   </a:t>
            </a:r>
          </a:p>
          <a:p>
            <a:pPr eaLnBrk="1" hangingPunct="1"/>
            <a:r>
              <a:rPr lang="en-US" altLang="ko-KR" sz="1200">
                <a:latin typeface="견명조" pitchFamily="18" charset="-127"/>
              </a:rPr>
              <a:t>int minute1, minute2. minute3;</a:t>
            </a:r>
          </a:p>
          <a:p>
            <a:pPr eaLnBrk="1" hangingPunct="1"/>
            <a:r>
              <a:rPr lang="en-US" altLang="ko-KR" sz="1200">
                <a:latin typeface="견명조" pitchFamily="18" charset="-127"/>
              </a:rPr>
              <a:t>int second1, secound2, second3;</a:t>
            </a:r>
          </a:p>
        </p:txBody>
      </p:sp>
      <p:sp>
        <p:nvSpPr>
          <p:cNvPr id="74" name="Text Box 55"/>
          <p:cNvSpPr txBox="1">
            <a:spLocks noChangeArrowheads="1"/>
          </p:cNvSpPr>
          <p:nvPr/>
        </p:nvSpPr>
        <p:spPr bwMode="auto">
          <a:xfrm>
            <a:off x="2669988" y="5983092"/>
            <a:ext cx="2628900" cy="72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>
            <a:spAutoFit/>
          </a:bodyPr>
          <a:lstStyle>
            <a:lvl1pPr marL="449263" indent="-449263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eaLnBrk="1" hangingPunct="1"/>
            <a:r>
              <a:rPr lang="en-US" altLang="ko-KR" sz="1200">
                <a:latin typeface="견명조" pitchFamily="18" charset="-127"/>
              </a:rPr>
              <a:t>int[] hour = new int[3];                                   </a:t>
            </a:r>
          </a:p>
          <a:p>
            <a:pPr eaLnBrk="1" hangingPunct="1"/>
            <a:r>
              <a:rPr lang="en-US" altLang="ko-KR" sz="1200">
                <a:latin typeface="견명조" pitchFamily="18" charset="-127"/>
              </a:rPr>
              <a:t>int[] minute = new int[3];</a:t>
            </a:r>
          </a:p>
          <a:p>
            <a:pPr eaLnBrk="1" hangingPunct="1"/>
            <a:r>
              <a:rPr lang="en-US" altLang="ko-KR" sz="1200">
                <a:latin typeface="견명조" pitchFamily="18" charset="-127"/>
              </a:rPr>
              <a:t>int[] second = new int[3];</a:t>
            </a:r>
          </a:p>
        </p:txBody>
      </p:sp>
      <p:sp>
        <p:nvSpPr>
          <p:cNvPr id="75" name="Text Box 58"/>
          <p:cNvSpPr txBox="1">
            <a:spLocks noChangeArrowheads="1"/>
          </p:cNvSpPr>
          <p:nvPr/>
        </p:nvSpPr>
        <p:spPr bwMode="auto">
          <a:xfrm>
            <a:off x="6162488" y="4236520"/>
            <a:ext cx="2160588" cy="2746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spAutoFit/>
          </a:bodyPr>
          <a:lstStyle>
            <a:lvl1pPr marL="449263" indent="-449263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eaLnBrk="1" hangingPunct="1"/>
            <a:r>
              <a:rPr lang="en-US" altLang="ko-KR" sz="1200">
                <a:latin typeface="견명조" pitchFamily="18" charset="-127"/>
              </a:rPr>
              <a:t>Time t = new Time();</a:t>
            </a:r>
          </a:p>
        </p:txBody>
      </p:sp>
      <p:sp>
        <p:nvSpPr>
          <p:cNvPr id="76" name="Text Box 59"/>
          <p:cNvSpPr txBox="1">
            <a:spLocks noChangeArrowheads="1"/>
          </p:cNvSpPr>
          <p:nvPr/>
        </p:nvSpPr>
        <p:spPr bwMode="auto">
          <a:xfrm>
            <a:off x="6162488" y="5039657"/>
            <a:ext cx="2232025" cy="68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spAutoFit/>
          </a:bodyPr>
          <a:lstStyle>
            <a:lvl1pPr marL="449263" indent="-449263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eaLnBrk="1" hangingPunct="1"/>
            <a:r>
              <a:rPr lang="en-US" altLang="ko-KR" sz="1200">
                <a:latin typeface="견명조" pitchFamily="18" charset="-127"/>
              </a:rPr>
              <a:t>Time t1 = new Time();</a:t>
            </a:r>
          </a:p>
          <a:p>
            <a:pPr eaLnBrk="1" hangingPunct="1"/>
            <a:r>
              <a:rPr lang="en-US" altLang="ko-KR" sz="1200">
                <a:latin typeface="견명조" pitchFamily="18" charset="-127"/>
              </a:rPr>
              <a:t>Time t2 = new Time();</a:t>
            </a:r>
          </a:p>
          <a:p>
            <a:pPr eaLnBrk="1" hangingPunct="1"/>
            <a:r>
              <a:rPr lang="en-US" altLang="ko-KR" sz="1200">
                <a:latin typeface="견명조" pitchFamily="18" charset="-127"/>
              </a:rPr>
              <a:t>Time t3 = new Time();</a:t>
            </a:r>
          </a:p>
        </p:txBody>
      </p:sp>
      <p:sp>
        <p:nvSpPr>
          <p:cNvPr id="77" name="Text Box 62"/>
          <p:cNvSpPr txBox="1">
            <a:spLocks noChangeArrowheads="1"/>
          </p:cNvSpPr>
          <p:nvPr/>
        </p:nvSpPr>
        <p:spPr bwMode="auto">
          <a:xfrm>
            <a:off x="6160901" y="5871445"/>
            <a:ext cx="2233612" cy="90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spAutoFit/>
          </a:bodyPr>
          <a:lstStyle>
            <a:lvl1pPr marL="449263" indent="-449263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eaLnBrk="1" hangingPunct="1"/>
            <a:r>
              <a:rPr lang="en-US" altLang="ko-KR" sz="1200">
                <a:latin typeface="견명조" pitchFamily="18" charset="-127"/>
              </a:rPr>
              <a:t>Time[] t = new Time[3];</a:t>
            </a:r>
          </a:p>
          <a:p>
            <a:pPr eaLnBrk="1" hangingPunct="1"/>
            <a:r>
              <a:rPr lang="en-US" altLang="ko-KR" sz="1200">
                <a:latin typeface="견명조" pitchFamily="18" charset="-127"/>
              </a:rPr>
              <a:t>t[0] = new Time();</a:t>
            </a:r>
          </a:p>
          <a:p>
            <a:pPr eaLnBrk="1" hangingPunct="1"/>
            <a:r>
              <a:rPr lang="en-US" altLang="ko-KR" sz="1200">
                <a:latin typeface="견명조" pitchFamily="18" charset="-127"/>
              </a:rPr>
              <a:t>t[1] = new Time();</a:t>
            </a:r>
          </a:p>
          <a:p>
            <a:pPr eaLnBrk="1" hangingPunct="1"/>
            <a:r>
              <a:rPr lang="en-US" altLang="ko-KR" sz="1200">
                <a:latin typeface="견명조" pitchFamily="18" charset="-127"/>
              </a:rPr>
              <a:t>t[2] = new Time();</a:t>
            </a:r>
          </a:p>
        </p:txBody>
      </p:sp>
      <p:sp>
        <p:nvSpPr>
          <p:cNvPr id="78" name="Line 64"/>
          <p:cNvSpPr>
            <a:spLocks noChangeShapeType="1"/>
          </p:cNvSpPr>
          <p:nvPr/>
        </p:nvSpPr>
        <p:spPr bwMode="auto">
          <a:xfrm>
            <a:off x="5335401" y="6287570"/>
            <a:ext cx="7556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9" name="Line 65"/>
          <p:cNvSpPr>
            <a:spLocks noChangeShapeType="1"/>
          </p:cNvSpPr>
          <p:nvPr/>
        </p:nvSpPr>
        <p:spPr bwMode="auto">
          <a:xfrm>
            <a:off x="5335401" y="5352533"/>
            <a:ext cx="7556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0" name="Line 66"/>
          <p:cNvSpPr>
            <a:spLocks noChangeShapeType="1"/>
          </p:cNvSpPr>
          <p:nvPr/>
        </p:nvSpPr>
        <p:spPr bwMode="auto">
          <a:xfrm>
            <a:off x="5335401" y="4380983"/>
            <a:ext cx="7556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7" name="Text Box 27"/>
          <p:cNvSpPr txBox="1">
            <a:spLocks noChangeArrowheads="1"/>
          </p:cNvSpPr>
          <p:nvPr/>
        </p:nvSpPr>
        <p:spPr bwMode="auto">
          <a:xfrm>
            <a:off x="4472698" y="4048901"/>
            <a:ext cx="563346" cy="17041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marL="449263" indent="-449263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eaLnBrk="1" hangingPunct="1"/>
            <a:endParaRPr lang="ko-KR" altLang="ko-KR" sz="100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88" name="Text Box 28"/>
          <p:cNvSpPr txBox="1">
            <a:spLocks noChangeArrowheads="1"/>
          </p:cNvSpPr>
          <p:nvPr/>
        </p:nvSpPr>
        <p:spPr bwMode="auto">
          <a:xfrm>
            <a:off x="4472698" y="3854252"/>
            <a:ext cx="59712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49263" indent="-449263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ctr" eaLnBrk="1" hangingPunct="1"/>
            <a:r>
              <a:rPr lang="en-US" altLang="ko-KR" sz="1000">
                <a:latin typeface="나눔명조" panose="02020603020101020101" pitchFamily="18" charset="-127"/>
                <a:ea typeface="나눔명조" panose="02020603020101020101" pitchFamily="18" charset="-127"/>
              </a:rPr>
              <a:t>hour</a:t>
            </a:r>
          </a:p>
        </p:txBody>
      </p:sp>
      <p:sp>
        <p:nvSpPr>
          <p:cNvPr id="89" name="Text Box 32"/>
          <p:cNvSpPr txBox="1">
            <a:spLocks noChangeArrowheads="1"/>
          </p:cNvSpPr>
          <p:nvPr/>
        </p:nvSpPr>
        <p:spPr bwMode="auto">
          <a:xfrm>
            <a:off x="4472699" y="4394035"/>
            <a:ext cx="563345" cy="17041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marL="449263" indent="-449263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eaLnBrk="1" hangingPunct="1"/>
            <a:endParaRPr lang="ko-KR" altLang="ko-KR" sz="100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90" name="Text Box 33"/>
          <p:cNvSpPr txBox="1">
            <a:spLocks noChangeArrowheads="1"/>
          </p:cNvSpPr>
          <p:nvPr/>
        </p:nvSpPr>
        <p:spPr bwMode="auto">
          <a:xfrm>
            <a:off x="4472698" y="4179419"/>
            <a:ext cx="59712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49263" indent="-449263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ctr" eaLnBrk="1" hangingPunct="1"/>
            <a:r>
              <a:rPr lang="en-US" altLang="ko-KR" sz="1000">
                <a:latin typeface="나눔명조" panose="02020603020101020101" pitchFamily="18" charset="-127"/>
                <a:ea typeface="나눔명조" panose="02020603020101020101" pitchFamily="18" charset="-127"/>
              </a:rPr>
              <a:t>minute</a:t>
            </a:r>
          </a:p>
        </p:txBody>
      </p:sp>
      <p:sp>
        <p:nvSpPr>
          <p:cNvPr id="91" name="Text Box 34"/>
          <p:cNvSpPr txBox="1">
            <a:spLocks noChangeArrowheads="1"/>
          </p:cNvSpPr>
          <p:nvPr/>
        </p:nvSpPr>
        <p:spPr bwMode="auto">
          <a:xfrm>
            <a:off x="4472698" y="4747814"/>
            <a:ext cx="563346" cy="17041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marL="449263" indent="-449263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eaLnBrk="1" hangingPunct="1"/>
            <a:endParaRPr lang="ko-KR" altLang="ko-KR" sz="100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92" name="Text Box 35"/>
          <p:cNvSpPr txBox="1">
            <a:spLocks noChangeArrowheads="1"/>
          </p:cNvSpPr>
          <p:nvPr/>
        </p:nvSpPr>
        <p:spPr bwMode="auto">
          <a:xfrm>
            <a:off x="4472698" y="4528927"/>
            <a:ext cx="59712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49263" indent="-449263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ctr" eaLnBrk="1" hangingPunct="1"/>
            <a:r>
              <a:rPr lang="en-US" altLang="ko-KR" sz="1000">
                <a:latin typeface="나눔명조" panose="02020603020101020101" pitchFamily="18" charset="-127"/>
                <a:ea typeface="나눔명조" panose="02020603020101020101" pitchFamily="18" charset="-127"/>
              </a:rPr>
              <a:t>second</a:t>
            </a:r>
          </a:p>
        </p:txBody>
      </p:sp>
      <p:grpSp>
        <p:nvGrpSpPr>
          <p:cNvPr id="93" name="Group 36"/>
          <p:cNvGrpSpPr>
            <a:grpSpLocks/>
          </p:cNvGrpSpPr>
          <p:nvPr/>
        </p:nvGrpSpPr>
        <p:grpSpPr bwMode="auto">
          <a:xfrm>
            <a:off x="8419652" y="4208269"/>
            <a:ext cx="1258888" cy="346075"/>
            <a:chOff x="2370" y="2999"/>
            <a:chExt cx="793" cy="218"/>
          </a:xfrm>
        </p:grpSpPr>
        <p:sp>
          <p:nvSpPr>
            <p:cNvPr id="94" name="Text Box 37"/>
            <p:cNvSpPr txBox="1">
              <a:spLocks noChangeArrowheads="1"/>
            </p:cNvSpPr>
            <p:nvPr/>
          </p:nvSpPr>
          <p:spPr bwMode="auto">
            <a:xfrm>
              <a:off x="2596" y="2999"/>
              <a:ext cx="567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marL="449263" indent="-449263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9pPr>
            </a:lstStyle>
            <a:p>
              <a:pPr eaLnBrk="1" hangingPunct="1"/>
              <a:endParaRPr lang="ko-KR" altLang="ko-KR" sz="1600"/>
            </a:p>
          </p:txBody>
        </p:sp>
        <p:sp>
          <p:nvSpPr>
            <p:cNvPr id="95" name="Text Box 38"/>
            <p:cNvSpPr txBox="1">
              <a:spLocks noChangeArrowheads="1"/>
            </p:cNvSpPr>
            <p:nvPr/>
          </p:nvSpPr>
          <p:spPr bwMode="auto">
            <a:xfrm>
              <a:off x="2370" y="2999"/>
              <a:ext cx="60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49263" indent="-449263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9pPr>
            </a:lstStyle>
            <a:p>
              <a:pPr eaLnBrk="1" hangingPunct="1"/>
              <a:r>
                <a:rPr lang="en-US" altLang="ko-KR" sz="1600"/>
                <a:t>t</a:t>
              </a:r>
            </a:p>
          </p:txBody>
        </p:sp>
      </p:grpSp>
      <p:sp>
        <p:nvSpPr>
          <p:cNvPr id="96" name="Rectangle 43"/>
          <p:cNvSpPr>
            <a:spLocks noChangeArrowheads="1"/>
          </p:cNvSpPr>
          <p:nvPr/>
        </p:nvSpPr>
        <p:spPr bwMode="auto">
          <a:xfrm>
            <a:off x="10289727" y="4886131"/>
            <a:ext cx="9747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ko-KR" sz="1600">
                <a:ea typeface="굴림" panose="020B0600000101010101" pitchFamily="50" charset="-127"/>
              </a:rPr>
              <a:t>0</a:t>
            </a:r>
          </a:p>
        </p:txBody>
      </p:sp>
      <p:sp>
        <p:nvSpPr>
          <p:cNvPr id="97" name="Rectangle 44"/>
          <p:cNvSpPr>
            <a:spLocks noChangeArrowheads="1"/>
          </p:cNvSpPr>
          <p:nvPr/>
        </p:nvSpPr>
        <p:spPr bwMode="auto">
          <a:xfrm>
            <a:off x="10289727" y="4547994"/>
            <a:ext cx="9747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ko-KR" sz="1600">
                <a:ea typeface="굴림" panose="020B0600000101010101" pitchFamily="50" charset="-127"/>
              </a:rPr>
              <a:t>0</a:t>
            </a:r>
          </a:p>
        </p:txBody>
      </p:sp>
      <p:sp>
        <p:nvSpPr>
          <p:cNvPr id="98" name="Rectangle 45"/>
          <p:cNvSpPr>
            <a:spLocks noChangeArrowheads="1"/>
          </p:cNvSpPr>
          <p:nvPr/>
        </p:nvSpPr>
        <p:spPr bwMode="auto">
          <a:xfrm>
            <a:off x="10289727" y="4208269"/>
            <a:ext cx="97472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ko-KR" sz="1600">
                <a:ea typeface="굴림" panose="020B0600000101010101" pitchFamily="50" charset="-127"/>
              </a:rPr>
              <a:t>0</a:t>
            </a:r>
          </a:p>
        </p:txBody>
      </p:sp>
      <p:sp>
        <p:nvSpPr>
          <p:cNvPr id="99" name="Line 46"/>
          <p:cNvSpPr>
            <a:spLocks noChangeShapeType="1"/>
          </p:cNvSpPr>
          <p:nvPr/>
        </p:nvSpPr>
        <p:spPr bwMode="auto">
          <a:xfrm>
            <a:off x="10289727" y="4208269"/>
            <a:ext cx="974725" cy="1587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0" name="Line 47"/>
          <p:cNvSpPr>
            <a:spLocks noChangeShapeType="1"/>
          </p:cNvSpPr>
          <p:nvPr/>
        </p:nvSpPr>
        <p:spPr bwMode="auto">
          <a:xfrm>
            <a:off x="10289727" y="4547994"/>
            <a:ext cx="974725" cy="1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1" name="Line 48"/>
          <p:cNvSpPr>
            <a:spLocks noChangeShapeType="1"/>
          </p:cNvSpPr>
          <p:nvPr/>
        </p:nvSpPr>
        <p:spPr bwMode="auto">
          <a:xfrm>
            <a:off x="10289727" y="4886131"/>
            <a:ext cx="974725" cy="1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2" name="Line 53"/>
          <p:cNvSpPr>
            <a:spLocks noChangeShapeType="1"/>
          </p:cNvSpPr>
          <p:nvPr/>
        </p:nvSpPr>
        <p:spPr bwMode="auto">
          <a:xfrm>
            <a:off x="10292902" y="4232081"/>
            <a:ext cx="0" cy="97155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3" name="Line 54"/>
          <p:cNvSpPr>
            <a:spLocks noChangeShapeType="1"/>
          </p:cNvSpPr>
          <p:nvPr/>
        </p:nvSpPr>
        <p:spPr bwMode="auto">
          <a:xfrm>
            <a:off x="11264452" y="4208269"/>
            <a:ext cx="0" cy="995362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4" name="Text Box 55"/>
          <p:cNvSpPr txBox="1">
            <a:spLocks noChangeArrowheads="1"/>
          </p:cNvSpPr>
          <p:nvPr/>
        </p:nvSpPr>
        <p:spPr bwMode="auto">
          <a:xfrm>
            <a:off x="11264452" y="4195569"/>
            <a:ext cx="9366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49263" indent="-449263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eaLnBrk="1" hangingPunct="1"/>
            <a:r>
              <a:rPr lang="en-US" altLang="ko-KR" sz="1600"/>
              <a:t>hour</a:t>
            </a:r>
          </a:p>
        </p:txBody>
      </p:sp>
      <p:sp>
        <p:nvSpPr>
          <p:cNvPr id="105" name="Text Box 56"/>
          <p:cNvSpPr txBox="1">
            <a:spLocks noChangeArrowheads="1"/>
          </p:cNvSpPr>
          <p:nvPr/>
        </p:nvSpPr>
        <p:spPr bwMode="auto">
          <a:xfrm>
            <a:off x="11264452" y="4532119"/>
            <a:ext cx="9366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49263" indent="-449263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eaLnBrk="1" hangingPunct="1"/>
            <a:r>
              <a:rPr lang="en-US" altLang="ko-KR" sz="1600"/>
              <a:t>minute</a:t>
            </a:r>
          </a:p>
        </p:txBody>
      </p:sp>
      <p:sp>
        <p:nvSpPr>
          <p:cNvPr id="106" name="Text Box 57"/>
          <p:cNvSpPr txBox="1">
            <a:spLocks noChangeArrowheads="1"/>
          </p:cNvSpPr>
          <p:nvPr/>
        </p:nvSpPr>
        <p:spPr bwMode="auto">
          <a:xfrm>
            <a:off x="11264452" y="4879781"/>
            <a:ext cx="11525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49263" indent="-449263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eaLnBrk="1" hangingPunct="1"/>
            <a:r>
              <a:rPr lang="en-US" altLang="ko-KR" sz="1600"/>
              <a:t>second</a:t>
            </a:r>
          </a:p>
        </p:txBody>
      </p:sp>
      <p:sp>
        <p:nvSpPr>
          <p:cNvPr id="107" name="Text Box 58"/>
          <p:cNvSpPr txBox="1">
            <a:spLocks noChangeArrowheads="1"/>
          </p:cNvSpPr>
          <p:nvPr/>
        </p:nvSpPr>
        <p:spPr bwMode="auto">
          <a:xfrm>
            <a:off x="10219877" y="3871719"/>
            <a:ext cx="9366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49263" indent="-449263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eaLnBrk="1" hangingPunct="1"/>
            <a:r>
              <a:rPr lang="en-US" altLang="ko-KR" sz="1600"/>
              <a:t>0x100</a:t>
            </a:r>
          </a:p>
        </p:txBody>
      </p:sp>
      <p:sp>
        <p:nvSpPr>
          <p:cNvPr id="108" name="Text Box 59"/>
          <p:cNvSpPr txBox="1">
            <a:spLocks noChangeArrowheads="1"/>
          </p:cNvSpPr>
          <p:nvPr/>
        </p:nvSpPr>
        <p:spPr bwMode="auto">
          <a:xfrm>
            <a:off x="8724452" y="4208269"/>
            <a:ext cx="990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49263" indent="-449263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ctr" eaLnBrk="1" hangingPunct="1"/>
            <a:r>
              <a:rPr lang="en-US" altLang="ko-KR" sz="1600"/>
              <a:t>0x100</a:t>
            </a:r>
          </a:p>
        </p:txBody>
      </p:sp>
      <p:sp>
        <p:nvSpPr>
          <p:cNvPr id="109" name="Line 60"/>
          <p:cNvSpPr>
            <a:spLocks noChangeShapeType="1"/>
          </p:cNvSpPr>
          <p:nvPr/>
        </p:nvSpPr>
        <p:spPr bwMode="auto">
          <a:xfrm>
            <a:off x="9715052" y="4387656"/>
            <a:ext cx="5048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0" name="Line 62"/>
          <p:cNvSpPr>
            <a:spLocks noChangeShapeType="1"/>
          </p:cNvSpPr>
          <p:nvPr/>
        </p:nvSpPr>
        <p:spPr bwMode="auto">
          <a:xfrm>
            <a:off x="10291315" y="5203631"/>
            <a:ext cx="974725" cy="1588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6213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624" r="36036"/>
          <a:stretch/>
        </p:blipFill>
        <p:spPr>
          <a:xfrm>
            <a:off x="10578120" y="-10048"/>
            <a:ext cx="1610531" cy="1218048"/>
          </a:xfrm>
          <a:prstGeom prst="rect">
            <a:avLst/>
          </a:prstGeom>
        </p:spPr>
      </p:pic>
      <p:pic>
        <p:nvPicPr>
          <p:cNvPr id="4" name="Picture 1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/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36"/>
          <a:stretch/>
        </p:blipFill>
        <p:spPr bwMode="auto">
          <a:xfrm rot="10800000">
            <a:off x="8702982" y="4250577"/>
            <a:ext cx="3489018" cy="2607423"/>
          </a:xfrm>
          <a:prstGeom prst="rect">
            <a:avLst/>
          </a:prstGeom>
          <a:noFill/>
          <a:ln>
            <a:noFill/>
          </a:ln>
          <a:extLst/>
        </p:spPr>
      </p:pic>
      <p:sp>
        <p:nvSpPr>
          <p:cNvPr id="6" name="직사각형 5"/>
          <p:cNvSpPr/>
          <p:nvPr/>
        </p:nvSpPr>
        <p:spPr>
          <a:xfrm>
            <a:off x="-1" y="0"/>
            <a:ext cx="3600000" cy="576064"/>
          </a:xfrm>
          <a:prstGeom prst="rect">
            <a:avLst/>
          </a:prstGeom>
          <a:solidFill>
            <a:srgbClr val="9395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12"/>
          <p:cNvSpPr txBox="1">
            <a:spLocks/>
          </p:cNvSpPr>
          <p:nvPr/>
        </p:nvSpPr>
        <p:spPr>
          <a:xfrm>
            <a:off x="459325" y="40192"/>
            <a:ext cx="3067646" cy="5760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dist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000" b="1">
                <a:solidFill>
                  <a:schemeClr val="bg1"/>
                </a:solidFill>
                <a:latin typeface="+mn-ea"/>
                <a:cs typeface="+mj-cs"/>
              </a:rPr>
              <a:t>2</a:t>
            </a:r>
            <a:r>
              <a:rPr lang="en-US" altLang="ko-KR" sz="3000" b="1" smtClean="0">
                <a:solidFill>
                  <a:schemeClr val="bg1"/>
                </a:solidFill>
                <a:latin typeface="+mn-ea"/>
                <a:cs typeface="+mj-cs"/>
              </a:rPr>
              <a:t>/</a:t>
            </a:r>
            <a:r>
              <a:rPr lang="ko-KR" altLang="en-US" sz="3000" b="1" smtClean="0">
                <a:solidFill>
                  <a:schemeClr val="bg1"/>
                </a:solidFill>
                <a:latin typeface="+mn-ea"/>
                <a:cs typeface="+mj-cs"/>
              </a:rPr>
              <a:t>클래스와객체</a:t>
            </a:r>
            <a:endParaRPr kumimoji="0" lang="ko-KR" altLang="en-US" sz="30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82" t="50000"/>
          <a:stretch/>
        </p:blipFill>
        <p:spPr>
          <a:xfrm>
            <a:off x="-10049" y="-20097"/>
            <a:ext cx="476071" cy="539544"/>
          </a:xfrm>
          <a:prstGeom prst="rect">
            <a:avLst/>
          </a:prstGeom>
        </p:spPr>
      </p:pic>
      <p:grpSp>
        <p:nvGrpSpPr>
          <p:cNvPr id="10" name="Group 4"/>
          <p:cNvGrpSpPr>
            <a:grpSpLocks/>
          </p:cNvGrpSpPr>
          <p:nvPr/>
        </p:nvGrpSpPr>
        <p:grpSpPr bwMode="auto">
          <a:xfrm>
            <a:off x="10947231" y="0"/>
            <a:ext cx="1368425" cy="722312"/>
            <a:chOff x="3787" y="1570"/>
            <a:chExt cx="862" cy="455"/>
          </a:xfrm>
        </p:grpSpPr>
        <p:sp>
          <p:nvSpPr>
            <p:cNvPr id="11" name="Text Box 5"/>
            <p:cNvSpPr txBox="1">
              <a:spLocks noChangeArrowheads="1"/>
            </p:cNvSpPr>
            <p:nvPr/>
          </p:nvSpPr>
          <p:spPr bwMode="auto">
            <a:xfrm>
              <a:off x="3787" y="1570"/>
              <a:ext cx="76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2800">
                  <a:solidFill>
                    <a:srgbClr val="939598"/>
                  </a:solidFill>
                  <a:latin typeface="Elephant" panose="02020904090505020303" pitchFamily="18" charset="0"/>
                </a:rPr>
                <a:t>Java</a:t>
              </a:r>
            </a:p>
          </p:txBody>
        </p:sp>
        <p:sp>
          <p:nvSpPr>
            <p:cNvPr id="12" name="Text Box 6"/>
            <p:cNvSpPr txBox="1">
              <a:spLocks noChangeArrowheads="1"/>
            </p:cNvSpPr>
            <p:nvPr/>
          </p:nvSpPr>
          <p:spPr bwMode="auto">
            <a:xfrm>
              <a:off x="4308" y="1643"/>
              <a:ext cx="34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ko-KR" altLang="en-US" sz="1600">
                  <a:solidFill>
                    <a:srgbClr val="939598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의</a:t>
              </a:r>
            </a:p>
          </p:txBody>
        </p:sp>
        <p:sp>
          <p:nvSpPr>
            <p:cNvPr id="13" name="Text Box 7"/>
            <p:cNvSpPr txBox="1">
              <a:spLocks noChangeArrowheads="1"/>
            </p:cNvSpPr>
            <p:nvPr/>
          </p:nvSpPr>
          <p:spPr bwMode="auto">
            <a:xfrm>
              <a:off x="4121" y="1775"/>
              <a:ext cx="5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ko-KR" altLang="en-US" sz="2000">
                  <a:solidFill>
                    <a:srgbClr val="939598"/>
                  </a:solidFill>
                  <a:latin typeface="바탕" panose="02030600000101010101" pitchFamily="18" charset="-127"/>
                  <a:ea typeface="HY견고딕" panose="02030600000101010101" pitchFamily="18" charset="-127"/>
                </a:rPr>
                <a:t>정석</a:t>
              </a:r>
            </a:p>
          </p:txBody>
        </p:sp>
      </p:grpSp>
      <p:pic>
        <p:nvPicPr>
          <p:cNvPr id="48" name="Picture 13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1145" y="2495987"/>
            <a:ext cx="1260475" cy="2744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Text Box 11"/>
          <p:cNvSpPr txBox="1">
            <a:spLocks noChangeArrowheads="1"/>
          </p:cNvSpPr>
          <p:nvPr/>
        </p:nvSpPr>
        <p:spPr bwMode="auto">
          <a:xfrm>
            <a:off x="466022" y="1025961"/>
            <a:ext cx="1800225" cy="10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spAutoFit/>
          </a:bodyPr>
          <a:lstStyle>
            <a:lvl1pPr marL="449263" indent="-449263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eaLnBrk="1" hangingPunct="1"/>
            <a:r>
              <a:rPr lang="en-US" altLang="ko-KR" sz="1200">
                <a:ea typeface="굴림" panose="020B0600000101010101" pitchFamily="50" charset="-127"/>
              </a:rPr>
              <a:t>class Time {</a:t>
            </a:r>
          </a:p>
          <a:p>
            <a:pPr eaLnBrk="1" hangingPunct="1"/>
            <a:r>
              <a:rPr lang="en-US" altLang="ko-KR" sz="1200">
                <a:ea typeface="굴림" panose="020B0600000101010101" pitchFamily="50" charset="-127"/>
              </a:rPr>
              <a:t>	int hour;</a:t>
            </a:r>
          </a:p>
          <a:p>
            <a:pPr eaLnBrk="1" hangingPunct="1"/>
            <a:r>
              <a:rPr lang="en-US" altLang="ko-KR" sz="1200">
                <a:ea typeface="굴림" panose="020B0600000101010101" pitchFamily="50" charset="-127"/>
              </a:rPr>
              <a:t>	int minute;</a:t>
            </a:r>
          </a:p>
          <a:p>
            <a:pPr eaLnBrk="1" hangingPunct="1"/>
            <a:r>
              <a:rPr lang="en-US" altLang="ko-KR" sz="1200">
                <a:ea typeface="굴림" panose="020B0600000101010101" pitchFamily="50" charset="-127"/>
              </a:rPr>
              <a:t>	int second;</a:t>
            </a:r>
          </a:p>
          <a:p>
            <a:pPr eaLnBrk="1" hangingPunct="1"/>
            <a:r>
              <a:rPr lang="en-US" altLang="ko-KR" sz="1200">
                <a:ea typeface="굴림" panose="020B0600000101010101" pitchFamily="50" charset="-127"/>
              </a:rPr>
              <a:t>}</a:t>
            </a:r>
          </a:p>
        </p:txBody>
      </p:sp>
      <p:sp>
        <p:nvSpPr>
          <p:cNvPr id="50" name="Line 14"/>
          <p:cNvSpPr>
            <a:spLocks noChangeShapeType="1"/>
          </p:cNvSpPr>
          <p:nvPr/>
        </p:nvSpPr>
        <p:spPr bwMode="auto">
          <a:xfrm>
            <a:off x="5358407" y="1694299"/>
            <a:ext cx="7556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1" name="Text Box 42"/>
          <p:cNvSpPr txBox="1">
            <a:spLocks noChangeArrowheads="1"/>
          </p:cNvSpPr>
          <p:nvPr/>
        </p:nvSpPr>
        <p:spPr bwMode="auto">
          <a:xfrm>
            <a:off x="2621557" y="1300599"/>
            <a:ext cx="2700338" cy="72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>
            <a:spAutoFit/>
          </a:bodyPr>
          <a:lstStyle>
            <a:lvl1pPr marL="449263" indent="-449263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eaLnBrk="1" hangingPunct="1"/>
            <a:r>
              <a:rPr lang="en-US" altLang="ko-KR" sz="1200"/>
              <a:t>int[] hour = new int[3];                                   </a:t>
            </a:r>
          </a:p>
          <a:p>
            <a:pPr eaLnBrk="1" hangingPunct="1"/>
            <a:r>
              <a:rPr lang="en-US" altLang="ko-KR" sz="1200"/>
              <a:t>int[] minute = new int[3];</a:t>
            </a:r>
          </a:p>
          <a:p>
            <a:pPr eaLnBrk="1" hangingPunct="1"/>
            <a:r>
              <a:rPr lang="en-US" altLang="ko-KR" sz="1200"/>
              <a:t>int[] second = new int[3];</a:t>
            </a:r>
          </a:p>
        </p:txBody>
      </p:sp>
      <p:sp>
        <p:nvSpPr>
          <p:cNvPr id="52" name="Text Box 43"/>
          <p:cNvSpPr txBox="1">
            <a:spLocks noChangeArrowheads="1"/>
          </p:cNvSpPr>
          <p:nvPr/>
        </p:nvSpPr>
        <p:spPr bwMode="auto">
          <a:xfrm>
            <a:off x="6148982" y="1133912"/>
            <a:ext cx="2630488" cy="90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spAutoFit/>
          </a:bodyPr>
          <a:lstStyle>
            <a:lvl1pPr marL="449263" indent="-449263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eaLnBrk="1" hangingPunct="1"/>
            <a:r>
              <a:rPr lang="en-US" altLang="ko-KR" sz="1200"/>
              <a:t>Time[] t = new Time[3];</a:t>
            </a:r>
          </a:p>
          <a:p>
            <a:pPr eaLnBrk="1" hangingPunct="1"/>
            <a:r>
              <a:rPr lang="en-US" altLang="ko-KR" sz="1200"/>
              <a:t>t[0] = new Time();</a:t>
            </a:r>
          </a:p>
          <a:p>
            <a:pPr eaLnBrk="1" hangingPunct="1"/>
            <a:r>
              <a:rPr lang="en-US" altLang="ko-KR" sz="1200"/>
              <a:t>t[1] = new Time();</a:t>
            </a:r>
          </a:p>
          <a:p>
            <a:pPr eaLnBrk="1" hangingPunct="1"/>
            <a:r>
              <a:rPr lang="en-US" altLang="ko-KR" sz="1200"/>
              <a:t>t[2] = new Time();</a:t>
            </a:r>
          </a:p>
        </p:txBody>
      </p:sp>
      <p:pic>
        <p:nvPicPr>
          <p:cNvPr id="53" name="Picture 13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9145" y="2484874"/>
            <a:ext cx="3529012" cy="2151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" name="Picture 13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1145" y="2521387"/>
            <a:ext cx="3600450" cy="272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" name="Picture 13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4170" y="2484874"/>
            <a:ext cx="3563937" cy="279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5548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437</TotalTime>
  <Words>1401</Words>
  <Application>Microsoft Office PowerPoint</Application>
  <PresentationFormat>와이드스크린</PresentationFormat>
  <Paragraphs>537</Paragraphs>
  <Slides>32</Slides>
  <Notes>1</Notes>
  <HiddenSlides>0</HiddenSlides>
  <MMClips>0</MMClips>
  <ScaleCrop>false</ScaleCrop>
  <HeadingPairs>
    <vt:vector size="8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44" baseType="lpstr">
      <vt:lpstr>HY견고딕</vt:lpstr>
      <vt:lpstr>견명조</vt:lpstr>
      <vt:lpstr>굴림</vt:lpstr>
      <vt:lpstr>나눔명조</vt:lpstr>
      <vt:lpstr>맑은 고딕</vt:lpstr>
      <vt:lpstr>바탕</vt:lpstr>
      <vt:lpstr>Arial</vt:lpstr>
      <vt:lpstr>Courier New</vt:lpstr>
      <vt:lpstr>Elephant</vt:lpstr>
      <vt:lpstr>Wingdings</vt:lpstr>
      <vt:lpstr>Office 테마</vt:lpstr>
      <vt:lpstr>Adobe Photoshop Image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Lee SeungHa</dc:creator>
  <cp:lastModifiedBy>Lee SeungHa</cp:lastModifiedBy>
  <cp:revision>404</cp:revision>
  <dcterms:created xsi:type="dcterms:W3CDTF">2020-03-22T14:13:18Z</dcterms:created>
  <dcterms:modified xsi:type="dcterms:W3CDTF">2020-05-10T10:34:11Z</dcterms:modified>
</cp:coreProperties>
</file>